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90" r:id="rId2"/>
    <p:sldId id="851" r:id="rId3"/>
    <p:sldId id="852" r:id="rId4"/>
    <p:sldId id="876" r:id="rId5"/>
    <p:sldId id="4514" r:id="rId6"/>
    <p:sldId id="289" r:id="rId7"/>
    <p:sldId id="4536" r:id="rId8"/>
    <p:sldId id="4535" r:id="rId9"/>
    <p:sldId id="4526" r:id="rId10"/>
    <p:sldId id="292" r:id="rId11"/>
    <p:sldId id="4538" r:id="rId12"/>
    <p:sldId id="4539" r:id="rId13"/>
    <p:sldId id="291" r:id="rId14"/>
    <p:sldId id="4430" r:id="rId15"/>
    <p:sldId id="4540" r:id="rId16"/>
    <p:sldId id="4541" r:id="rId17"/>
    <p:sldId id="4542" r:id="rId18"/>
    <p:sldId id="4543" r:id="rId19"/>
    <p:sldId id="835" r:id="rId20"/>
    <p:sldId id="4530" r:id="rId21"/>
    <p:sldId id="4531" r:id="rId22"/>
    <p:sldId id="853" r:id="rId23"/>
    <p:sldId id="4534" r:id="rId24"/>
    <p:sldId id="4525" r:id="rId25"/>
    <p:sldId id="4458" r:id="rId26"/>
    <p:sldId id="4460" r:id="rId27"/>
    <p:sldId id="4457" r:id="rId28"/>
    <p:sldId id="856" r:id="rId29"/>
    <p:sldId id="858" r:id="rId30"/>
    <p:sldId id="854" r:id="rId31"/>
    <p:sldId id="829" r:id="rId32"/>
    <p:sldId id="831" r:id="rId33"/>
    <p:sldId id="859" r:id="rId34"/>
    <p:sldId id="462" r:id="rId35"/>
    <p:sldId id="845" r:id="rId36"/>
    <p:sldId id="4463" r:id="rId37"/>
    <p:sldId id="4464" r:id="rId38"/>
    <p:sldId id="4532" r:id="rId39"/>
    <p:sldId id="4527" r:id="rId40"/>
    <p:sldId id="4528" r:id="rId41"/>
    <p:sldId id="4533" r:id="rId42"/>
    <p:sldId id="4474" r:id="rId43"/>
    <p:sldId id="825" r:id="rId44"/>
    <p:sldId id="866" r:id="rId45"/>
    <p:sldId id="867" r:id="rId46"/>
    <p:sldId id="868" r:id="rId47"/>
    <p:sldId id="872" r:id="rId48"/>
    <p:sldId id="873" r:id="rId49"/>
    <p:sldId id="874" r:id="rId50"/>
    <p:sldId id="842" r:id="rId51"/>
    <p:sldId id="877" r:id="rId52"/>
    <p:sldId id="45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regange ." initials="H." lastIdx="2" clrIdx="0">
    <p:extLst>
      <p:ext uri="{19B8F6BF-5375-455C-9EA6-DF929625EA0E}">
        <p15:presenceInfo xmlns:p15="http://schemas.microsoft.com/office/powerpoint/2012/main" userId="c7a471b6c1296e6a" providerId="Windows Live"/>
      </p:ext>
    </p:extLst>
  </p:cmAuthor>
  <p:cmAuthor id="2" name="CA Ravi KumarSomani" initials="CRK" lastIdx="4" clrIdx="1">
    <p:extLst>
      <p:ext uri="{19B8F6BF-5375-455C-9EA6-DF929625EA0E}">
        <p15:presenceInfo xmlns:p15="http://schemas.microsoft.com/office/powerpoint/2012/main" userId="S::ravikumar@hiregange.com::27b16e03-45d4-4d8a-8ebd-1a6851ce6e5e" providerId="AD"/>
      </p:ext>
    </p:extLst>
  </p:cmAuthor>
  <p:cmAuthor id="3" name="PratikKankariya" initials="P" lastIdx="7" clrIdx="2">
    <p:extLst>
      <p:ext uri="{19B8F6BF-5375-455C-9EA6-DF929625EA0E}">
        <p15:presenceInfo xmlns:p15="http://schemas.microsoft.com/office/powerpoint/2012/main" userId="S::pratik@hiregange.com::c8eacc29-90f9-484f-847e-419dfa205c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F21AD-BEC7-4268-B300-647285327F3B}" type="doc">
      <dgm:prSet loTypeId="urn:microsoft.com/office/officeart/2005/8/layout/hierarchy4" loCatId="hierarchy" qsTypeId="urn:microsoft.com/office/officeart/2005/8/quickstyle/3d4" qsCatId="3D" csTypeId="urn:microsoft.com/office/officeart/2005/8/colors/accent0_3" csCatId="mainScheme" phldr="1"/>
      <dgm:spPr/>
      <dgm:t>
        <a:bodyPr/>
        <a:lstStyle/>
        <a:p>
          <a:endParaRPr lang="en-IN"/>
        </a:p>
      </dgm:t>
    </dgm:pt>
    <dgm:pt modelId="{6BA77638-0F17-404A-BD38-DA8871B99663}">
      <dgm:prSet phldrT="[Text]"/>
      <dgm:spPr/>
      <dgm:t>
        <a:bodyPr/>
        <a:lstStyle/>
        <a:p>
          <a:r>
            <a:rPr lang="en-IN" dirty="0">
              <a:latin typeface="Cambria" panose="02040503050406030204" pitchFamily="18" charset="0"/>
              <a:ea typeface="Cambria" panose="02040503050406030204" pitchFamily="18" charset="0"/>
            </a:rPr>
            <a:t>Ambiguity</a:t>
          </a:r>
        </a:p>
      </dgm:t>
    </dgm:pt>
    <dgm:pt modelId="{964BC4F4-4D53-4E95-B25F-3DADB61ED5F3}" type="parTrans" cxnId="{08E581F0-ADA1-47CA-B22C-81E6AE594787}">
      <dgm:prSet/>
      <dgm:spPr/>
      <dgm:t>
        <a:bodyPr/>
        <a:lstStyle/>
        <a:p>
          <a:endParaRPr lang="en-IN"/>
        </a:p>
      </dgm:t>
    </dgm:pt>
    <dgm:pt modelId="{22F2AC5A-758F-4778-AD68-5D5FD72402FD}" type="sibTrans" cxnId="{08E581F0-ADA1-47CA-B22C-81E6AE594787}">
      <dgm:prSet/>
      <dgm:spPr/>
      <dgm:t>
        <a:bodyPr/>
        <a:lstStyle/>
        <a:p>
          <a:endParaRPr lang="en-IN"/>
        </a:p>
      </dgm:t>
    </dgm:pt>
    <dgm:pt modelId="{BA1A8784-1419-482F-B218-EE7E27E46C45}">
      <dgm:prSet phldrT="[Text]"/>
      <dgm:spPr/>
      <dgm:t>
        <a:bodyPr/>
        <a:lstStyle/>
        <a:p>
          <a:r>
            <a:rPr lang="en-GB" b="0" i="0" dirty="0">
              <a:latin typeface="Cambria" panose="02040503050406030204" pitchFamily="18" charset="0"/>
              <a:ea typeface="Cambria" panose="02040503050406030204" pitchFamily="18" charset="0"/>
            </a:rPr>
            <a:t>Whether the classification should be determined based on the intent for which the car was designed</a:t>
          </a:r>
          <a:endParaRPr lang="en-IN" dirty="0">
            <a:latin typeface="Cambria" panose="02040503050406030204" pitchFamily="18" charset="0"/>
            <a:ea typeface="Cambria" panose="02040503050406030204" pitchFamily="18" charset="0"/>
          </a:endParaRPr>
        </a:p>
      </dgm:t>
    </dgm:pt>
    <dgm:pt modelId="{E8372BBA-CA35-430A-B312-04E770DC1EE9}" type="sibTrans" cxnId="{DD04E4F5-B4CC-48C2-903E-F91ED4D916EC}">
      <dgm:prSet/>
      <dgm:spPr/>
      <dgm:t>
        <a:bodyPr/>
        <a:lstStyle/>
        <a:p>
          <a:endParaRPr lang="en-IN"/>
        </a:p>
      </dgm:t>
    </dgm:pt>
    <dgm:pt modelId="{3D10C76D-7CD1-4CB2-B8D0-64EBFBDA513C}" type="parTrans" cxnId="{DD04E4F5-B4CC-48C2-903E-F91ED4D916EC}">
      <dgm:prSet/>
      <dgm:spPr/>
      <dgm:t>
        <a:bodyPr/>
        <a:lstStyle/>
        <a:p>
          <a:endParaRPr lang="en-IN"/>
        </a:p>
      </dgm:t>
    </dgm:pt>
    <dgm:pt modelId="{B0C60573-E86E-4557-8D3F-34F16F68DAA8}">
      <dgm:prSet phldrT="[Text]"/>
      <dgm:spPr/>
      <dgm:t>
        <a:bodyPr/>
        <a:lstStyle/>
        <a:p>
          <a:r>
            <a:rPr lang="en-GB" b="0" i="0" dirty="0">
              <a:latin typeface="Cambria" panose="02040503050406030204" pitchFamily="18" charset="0"/>
              <a:ea typeface="Cambria" panose="02040503050406030204" pitchFamily="18" charset="0"/>
            </a:rPr>
            <a:t>Or should one also consider the actual purpose for which the said vehicle is being used</a:t>
          </a:r>
          <a:endParaRPr lang="en-IN" dirty="0">
            <a:latin typeface="Cambria" panose="02040503050406030204" pitchFamily="18" charset="0"/>
            <a:ea typeface="Cambria" panose="02040503050406030204" pitchFamily="18" charset="0"/>
          </a:endParaRPr>
        </a:p>
      </dgm:t>
    </dgm:pt>
    <dgm:pt modelId="{F70065D7-C028-4558-9174-9F4D60745031}" type="parTrans" cxnId="{D1FCC870-E9AE-41D8-8776-44445403040B}">
      <dgm:prSet/>
      <dgm:spPr/>
      <dgm:t>
        <a:bodyPr/>
        <a:lstStyle/>
        <a:p>
          <a:endParaRPr lang="en-IN"/>
        </a:p>
      </dgm:t>
    </dgm:pt>
    <dgm:pt modelId="{6BACFFC1-D9C9-432A-AEB5-E1846B728C7B}" type="sibTrans" cxnId="{D1FCC870-E9AE-41D8-8776-44445403040B}">
      <dgm:prSet/>
      <dgm:spPr/>
      <dgm:t>
        <a:bodyPr/>
        <a:lstStyle/>
        <a:p>
          <a:endParaRPr lang="en-IN"/>
        </a:p>
      </dgm:t>
    </dgm:pt>
    <dgm:pt modelId="{3DE6AC10-2181-4AF9-958C-235D67F14E28}" type="pres">
      <dgm:prSet presAssocID="{D2EF21AD-BEC7-4268-B300-647285327F3B}" presName="Name0" presStyleCnt="0">
        <dgm:presLayoutVars>
          <dgm:chPref val="1"/>
          <dgm:dir/>
          <dgm:animOne val="branch"/>
          <dgm:animLvl val="lvl"/>
          <dgm:resizeHandles/>
        </dgm:presLayoutVars>
      </dgm:prSet>
      <dgm:spPr/>
    </dgm:pt>
    <dgm:pt modelId="{8995989E-725E-48E2-A882-E62A845E1F87}" type="pres">
      <dgm:prSet presAssocID="{6BA77638-0F17-404A-BD38-DA8871B99663}" presName="vertOne" presStyleCnt="0"/>
      <dgm:spPr/>
    </dgm:pt>
    <dgm:pt modelId="{B292B468-3D7B-4720-BEBD-9DDA7AC86358}" type="pres">
      <dgm:prSet presAssocID="{6BA77638-0F17-404A-BD38-DA8871B99663}" presName="txOne" presStyleLbl="node0" presStyleIdx="0" presStyleCnt="1" custScaleY="16968" custLinFactY="-11413" custLinFactNeighborX="32384" custLinFactNeighborY="-100000">
        <dgm:presLayoutVars>
          <dgm:chPref val="3"/>
        </dgm:presLayoutVars>
      </dgm:prSet>
      <dgm:spPr/>
    </dgm:pt>
    <dgm:pt modelId="{54304964-E41A-4497-87EC-3FF14AEB17D5}" type="pres">
      <dgm:prSet presAssocID="{6BA77638-0F17-404A-BD38-DA8871B99663}" presName="parTransOne" presStyleCnt="0"/>
      <dgm:spPr/>
    </dgm:pt>
    <dgm:pt modelId="{BB68C08E-326D-4BD7-A377-9A7D2E6B5094}" type="pres">
      <dgm:prSet presAssocID="{6BA77638-0F17-404A-BD38-DA8871B99663}" presName="horzOne" presStyleCnt="0"/>
      <dgm:spPr/>
    </dgm:pt>
    <dgm:pt modelId="{3A0C6A3F-6C23-42A3-B2CC-6B63E2B0E430}" type="pres">
      <dgm:prSet presAssocID="{BA1A8784-1419-482F-B218-EE7E27E46C45}" presName="vertTwo" presStyleCnt="0"/>
      <dgm:spPr/>
    </dgm:pt>
    <dgm:pt modelId="{51313325-E808-4166-A328-010D83682036}" type="pres">
      <dgm:prSet presAssocID="{BA1A8784-1419-482F-B218-EE7E27E46C45}" presName="txTwo" presStyleLbl="node2" presStyleIdx="0" presStyleCnt="2">
        <dgm:presLayoutVars>
          <dgm:chPref val="3"/>
        </dgm:presLayoutVars>
      </dgm:prSet>
      <dgm:spPr/>
    </dgm:pt>
    <dgm:pt modelId="{9DE5D057-DAC7-488E-95E2-2ABB6CE674D6}" type="pres">
      <dgm:prSet presAssocID="{BA1A8784-1419-482F-B218-EE7E27E46C45}" presName="horzTwo" presStyleCnt="0"/>
      <dgm:spPr/>
    </dgm:pt>
    <dgm:pt modelId="{E090E97C-EBBB-4602-8C35-6C261353A155}" type="pres">
      <dgm:prSet presAssocID="{E8372BBA-CA35-430A-B312-04E770DC1EE9}" presName="sibSpaceTwo" presStyleCnt="0"/>
      <dgm:spPr/>
    </dgm:pt>
    <dgm:pt modelId="{D0ECC72F-1FDE-48AF-ACCD-BFDF139AE67B}" type="pres">
      <dgm:prSet presAssocID="{B0C60573-E86E-4557-8D3F-34F16F68DAA8}" presName="vertTwo" presStyleCnt="0"/>
      <dgm:spPr/>
    </dgm:pt>
    <dgm:pt modelId="{C3309FE1-B8F1-4FC6-87D7-BA55CC95C55F}" type="pres">
      <dgm:prSet presAssocID="{B0C60573-E86E-4557-8D3F-34F16F68DAA8}" presName="txTwo" presStyleLbl="node2" presStyleIdx="1" presStyleCnt="2">
        <dgm:presLayoutVars>
          <dgm:chPref val="3"/>
        </dgm:presLayoutVars>
      </dgm:prSet>
      <dgm:spPr/>
    </dgm:pt>
    <dgm:pt modelId="{76888CC6-0FD5-403E-B605-BD268BC65261}" type="pres">
      <dgm:prSet presAssocID="{B0C60573-E86E-4557-8D3F-34F16F68DAA8}" presName="horzTwo" presStyleCnt="0"/>
      <dgm:spPr/>
    </dgm:pt>
  </dgm:ptLst>
  <dgm:cxnLst>
    <dgm:cxn modelId="{5C87C831-B218-4A87-9BB9-840F6A9610A4}" type="presOf" srcId="{D2EF21AD-BEC7-4268-B300-647285327F3B}" destId="{3DE6AC10-2181-4AF9-958C-235D67F14E28}" srcOrd="0" destOrd="0" presId="urn:microsoft.com/office/officeart/2005/8/layout/hierarchy4"/>
    <dgm:cxn modelId="{D1FCC870-E9AE-41D8-8776-44445403040B}" srcId="{6BA77638-0F17-404A-BD38-DA8871B99663}" destId="{B0C60573-E86E-4557-8D3F-34F16F68DAA8}" srcOrd="1" destOrd="0" parTransId="{F70065D7-C028-4558-9174-9F4D60745031}" sibTransId="{6BACFFC1-D9C9-432A-AEB5-E1846B728C7B}"/>
    <dgm:cxn modelId="{75B9E370-BA94-49D9-8DBF-05C11291812E}" type="presOf" srcId="{BA1A8784-1419-482F-B218-EE7E27E46C45}" destId="{51313325-E808-4166-A328-010D83682036}" srcOrd="0" destOrd="0" presId="urn:microsoft.com/office/officeart/2005/8/layout/hierarchy4"/>
    <dgm:cxn modelId="{17737591-9FE8-4AF9-9C63-521B2DABA516}" type="presOf" srcId="{6BA77638-0F17-404A-BD38-DA8871B99663}" destId="{B292B468-3D7B-4720-BEBD-9DDA7AC86358}" srcOrd="0" destOrd="0" presId="urn:microsoft.com/office/officeart/2005/8/layout/hierarchy4"/>
    <dgm:cxn modelId="{A5D27CEA-7C01-47AF-A81B-69721BEE0738}" type="presOf" srcId="{B0C60573-E86E-4557-8D3F-34F16F68DAA8}" destId="{C3309FE1-B8F1-4FC6-87D7-BA55CC95C55F}" srcOrd="0" destOrd="0" presId="urn:microsoft.com/office/officeart/2005/8/layout/hierarchy4"/>
    <dgm:cxn modelId="{08E581F0-ADA1-47CA-B22C-81E6AE594787}" srcId="{D2EF21AD-BEC7-4268-B300-647285327F3B}" destId="{6BA77638-0F17-404A-BD38-DA8871B99663}" srcOrd="0" destOrd="0" parTransId="{964BC4F4-4D53-4E95-B25F-3DADB61ED5F3}" sibTransId="{22F2AC5A-758F-4778-AD68-5D5FD72402FD}"/>
    <dgm:cxn modelId="{DD04E4F5-B4CC-48C2-903E-F91ED4D916EC}" srcId="{6BA77638-0F17-404A-BD38-DA8871B99663}" destId="{BA1A8784-1419-482F-B218-EE7E27E46C45}" srcOrd="0" destOrd="0" parTransId="{3D10C76D-7CD1-4CB2-B8D0-64EBFBDA513C}" sibTransId="{E8372BBA-CA35-430A-B312-04E770DC1EE9}"/>
    <dgm:cxn modelId="{32959D7B-F404-40D2-B753-824F0B3C18A1}" type="presParOf" srcId="{3DE6AC10-2181-4AF9-958C-235D67F14E28}" destId="{8995989E-725E-48E2-A882-E62A845E1F87}" srcOrd="0" destOrd="0" presId="urn:microsoft.com/office/officeart/2005/8/layout/hierarchy4"/>
    <dgm:cxn modelId="{87DD9163-F8E7-4A27-ACCC-A754BF8C64D5}" type="presParOf" srcId="{8995989E-725E-48E2-A882-E62A845E1F87}" destId="{B292B468-3D7B-4720-BEBD-9DDA7AC86358}" srcOrd="0" destOrd="0" presId="urn:microsoft.com/office/officeart/2005/8/layout/hierarchy4"/>
    <dgm:cxn modelId="{7BACDCB3-E5BF-4267-ABA3-87A5BEA030A2}" type="presParOf" srcId="{8995989E-725E-48E2-A882-E62A845E1F87}" destId="{54304964-E41A-4497-87EC-3FF14AEB17D5}" srcOrd="1" destOrd="0" presId="urn:microsoft.com/office/officeart/2005/8/layout/hierarchy4"/>
    <dgm:cxn modelId="{39D8952A-249C-43D3-8FF0-86267F84662B}" type="presParOf" srcId="{8995989E-725E-48E2-A882-E62A845E1F87}" destId="{BB68C08E-326D-4BD7-A377-9A7D2E6B5094}" srcOrd="2" destOrd="0" presId="urn:microsoft.com/office/officeart/2005/8/layout/hierarchy4"/>
    <dgm:cxn modelId="{27379F22-698D-4747-85C2-494875CD48E4}" type="presParOf" srcId="{BB68C08E-326D-4BD7-A377-9A7D2E6B5094}" destId="{3A0C6A3F-6C23-42A3-B2CC-6B63E2B0E430}" srcOrd="0" destOrd="0" presId="urn:microsoft.com/office/officeart/2005/8/layout/hierarchy4"/>
    <dgm:cxn modelId="{7AD91C47-85CF-4284-A7B6-CCC61B094613}" type="presParOf" srcId="{3A0C6A3F-6C23-42A3-B2CC-6B63E2B0E430}" destId="{51313325-E808-4166-A328-010D83682036}" srcOrd="0" destOrd="0" presId="urn:microsoft.com/office/officeart/2005/8/layout/hierarchy4"/>
    <dgm:cxn modelId="{449B5FE2-AEAB-4F57-9BA5-FF9D3891D883}" type="presParOf" srcId="{3A0C6A3F-6C23-42A3-B2CC-6B63E2B0E430}" destId="{9DE5D057-DAC7-488E-95E2-2ABB6CE674D6}" srcOrd="1" destOrd="0" presId="urn:microsoft.com/office/officeart/2005/8/layout/hierarchy4"/>
    <dgm:cxn modelId="{222F7DCE-FA2F-42C7-BF96-EEAAABE215C1}" type="presParOf" srcId="{BB68C08E-326D-4BD7-A377-9A7D2E6B5094}" destId="{E090E97C-EBBB-4602-8C35-6C261353A155}" srcOrd="1" destOrd="0" presId="urn:microsoft.com/office/officeart/2005/8/layout/hierarchy4"/>
    <dgm:cxn modelId="{F8C3BA51-8EAA-4F49-9E06-BCB381A9FDB2}" type="presParOf" srcId="{BB68C08E-326D-4BD7-A377-9A7D2E6B5094}" destId="{D0ECC72F-1FDE-48AF-ACCD-BFDF139AE67B}" srcOrd="2" destOrd="0" presId="urn:microsoft.com/office/officeart/2005/8/layout/hierarchy4"/>
    <dgm:cxn modelId="{C9807022-4521-4A5F-A415-0CAF1CD510B2}" type="presParOf" srcId="{D0ECC72F-1FDE-48AF-ACCD-BFDF139AE67B}" destId="{C3309FE1-B8F1-4FC6-87D7-BA55CC95C55F}" srcOrd="0" destOrd="0" presId="urn:microsoft.com/office/officeart/2005/8/layout/hierarchy4"/>
    <dgm:cxn modelId="{B0379B4F-08AF-43E0-B58A-7E39FFCAA577}" type="presParOf" srcId="{D0ECC72F-1FDE-48AF-ACCD-BFDF139AE67B}" destId="{76888CC6-0FD5-403E-B605-BD268BC6526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E37B37-0374-4AA2-ABED-241F0D9A8CE4}" type="doc">
      <dgm:prSet loTypeId="urn:microsoft.com/office/officeart/2005/8/layout/list1" loCatId="list" qsTypeId="urn:microsoft.com/office/officeart/2005/8/quickstyle/3d3" qsCatId="3D" csTypeId="urn:microsoft.com/office/officeart/2005/8/colors/accent1_4" csCatId="accent1" phldr="1"/>
      <dgm:spPr/>
      <dgm:t>
        <a:bodyPr/>
        <a:lstStyle/>
        <a:p>
          <a:endParaRPr lang="en-IN"/>
        </a:p>
      </dgm:t>
    </dgm:pt>
    <dgm:pt modelId="{24E738B3-F2F1-454B-8807-0B50E1E3D78D}">
      <dgm:prSet custT="1"/>
      <dgm:spPr/>
      <dgm:t>
        <a:bodyPr/>
        <a:lstStyle/>
        <a:p>
          <a:r>
            <a:rPr lang="en-IN" sz="2000" b="1" u="sng" dirty="0">
              <a:latin typeface="Cambria" panose="02040503050406030204" pitchFamily="18" charset="0"/>
              <a:ea typeface="Cambria" panose="02040503050406030204" pitchFamily="18" charset="0"/>
            </a:rPr>
            <a:t>Nicholas D'Souza Garage 2015 (320) ELT A251 (SC):</a:t>
          </a:r>
        </a:p>
      </dgm:t>
    </dgm:pt>
    <dgm:pt modelId="{6884C4BD-EA10-404B-8D14-53E511CD3FAD}" type="parTrans" cxnId="{429B5A3E-DE45-4C80-8C25-AD9DFDD17A18}">
      <dgm:prSet/>
      <dgm:spPr/>
      <dgm:t>
        <a:bodyPr/>
        <a:lstStyle/>
        <a:p>
          <a:endParaRPr lang="en-IN">
            <a:latin typeface="Cambria" panose="02040503050406030204" pitchFamily="18" charset="0"/>
            <a:ea typeface="Cambria" panose="02040503050406030204" pitchFamily="18" charset="0"/>
          </a:endParaRPr>
        </a:p>
      </dgm:t>
    </dgm:pt>
    <dgm:pt modelId="{1332A57E-8E84-43AC-97F8-5822B74E3F9E}" type="sibTrans" cxnId="{429B5A3E-DE45-4C80-8C25-AD9DFDD17A18}">
      <dgm:prSet/>
      <dgm:spPr/>
      <dgm:t>
        <a:bodyPr/>
        <a:lstStyle/>
        <a:p>
          <a:endParaRPr lang="en-IN">
            <a:latin typeface="Cambria" panose="02040503050406030204" pitchFamily="18" charset="0"/>
            <a:ea typeface="Cambria" panose="02040503050406030204" pitchFamily="18" charset="0"/>
          </a:endParaRPr>
        </a:p>
      </dgm:t>
    </dgm:pt>
    <dgm:pt modelId="{BD03AC23-03B8-461F-9F05-EF24026FD98A}">
      <dgm:prSet custT="1"/>
      <dgm:spPr/>
      <dgm:t>
        <a:bodyPr/>
        <a:lstStyle/>
        <a:p>
          <a:pPr algn="just"/>
          <a:r>
            <a:rPr lang="en-GB" sz="2000" dirty="0">
              <a:latin typeface="Cambria" panose="02040503050406030204" pitchFamily="18" charset="0"/>
              <a:ea typeface="Cambria" panose="02040503050406030204" pitchFamily="18" charset="0"/>
            </a:rPr>
            <a:t>The Hon'ble Supreme Court maintained the ruling of the Tribunal on the question of classification of Cash Delivery Vans (CDV), held that it cannot be said to be specifically designed for passenger transportation or carriage of persons and cannot be held to be a vehicle designed for the carriage of passengers. </a:t>
          </a:r>
        </a:p>
      </dgm:t>
    </dgm:pt>
    <dgm:pt modelId="{7A3BB604-59B5-4437-8768-70052E197173}" type="parTrans" cxnId="{433624B9-34AC-47A6-8435-3CCC52F058FC}">
      <dgm:prSet/>
      <dgm:spPr/>
      <dgm:t>
        <a:bodyPr/>
        <a:lstStyle/>
        <a:p>
          <a:endParaRPr lang="en-IN">
            <a:latin typeface="Cambria" panose="02040503050406030204" pitchFamily="18" charset="0"/>
            <a:ea typeface="Cambria" panose="02040503050406030204" pitchFamily="18" charset="0"/>
          </a:endParaRPr>
        </a:p>
      </dgm:t>
    </dgm:pt>
    <dgm:pt modelId="{9C95903C-E699-4F0E-B7AA-54EA907596EE}" type="sibTrans" cxnId="{433624B9-34AC-47A6-8435-3CCC52F058FC}">
      <dgm:prSet/>
      <dgm:spPr/>
      <dgm:t>
        <a:bodyPr/>
        <a:lstStyle/>
        <a:p>
          <a:endParaRPr lang="en-IN">
            <a:latin typeface="Cambria" panose="02040503050406030204" pitchFamily="18" charset="0"/>
            <a:ea typeface="Cambria" panose="02040503050406030204" pitchFamily="18" charset="0"/>
          </a:endParaRPr>
        </a:p>
      </dgm:t>
    </dgm:pt>
    <dgm:pt modelId="{5D12DE73-6683-4AD2-B472-273E2C05D697}">
      <dgm:prSet custT="1"/>
      <dgm:spPr/>
      <dgm:t>
        <a:bodyPr/>
        <a:lstStyle/>
        <a:p>
          <a:pPr algn="just"/>
          <a:r>
            <a:rPr lang="en-GB" sz="2000" dirty="0">
              <a:latin typeface="Cambria" panose="02040503050406030204" pitchFamily="18" charset="0"/>
              <a:ea typeface="Cambria" panose="02040503050406030204" pitchFamily="18" charset="0"/>
            </a:rPr>
            <a:t>The finding of the Commissioner that security guards travel in the same vehicle and thus CDV is not exclusively for the transport of cash and can carry six such persons cannot be a reason to call the subject vehicles to be understood to be a vehicle designed for passengers.</a:t>
          </a:r>
          <a:endParaRPr lang="en-IN" sz="2000" dirty="0">
            <a:latin typeface="Cambria" panose="02040503050406030204" pitchFamily="18" charset="0"/>
            <a:ea typeface="Cambria" panose="02040503050406030204" pitchFamily="18" charset="0"/>
          </a:endParaRPr>
        </a:p>
      </dgm:t>
    </dgm:pt>
    <dgm:pt modelId="{0E59B7E5-9006-4632-9C99-9ABE5A4C5DBF}" type="parTrans" cxnId="{57F261B1-B08B-4F12-9091-CD2064478F5E}">
      <dgm:prSet/>
      <dgm:spPr/>
      <dgm:t>
        <a:bodyPr/>
        <a:lstStyle/>
        <a:p>
          <a:endParaRPr lang="en-IN">
            <a:latin typeface="Cambria" panose="02040503050406030204" pitchFamily="18" charset="0"/>
            <a:ea typeface="Cambria" panose="02040503050406030204" pitchFamily="18" charset="0"/>
          </a:endParaRPr>
        </a:p>
      </dgm:t>
    </dgm:pt>
    <dgm:pt modelId="{518A3F81-0E46-461A-8016-69B907E5C7DF}" type="sibTrans" cxnId="{57F261B1-B08B-4F12-9091-CD2064478F5E}">
      <dgm:prSet/>
      <dgm:spPr/>
      <dgm:t>
        <a:bodyPr/>
        <a:lstStyle/>
        <a:p>
          <a:endParaRPr lang="en-IN">
            <a:latin typeface="Cambria" panose="02040503050406030204" pitchFamily="18" charset="0"/>
            <a:ea typeface="Cambria" panose="02040503050406030204" pitchFamily="18" charset="0"/>
          </a:endParaRPr>
        </a:p>
      </dgm:t>
    </dgm:pt>
    <dgm:pt modelId="{5A6ECCE9-1DC3-41FC-A41D-781F2B8FBAD1}">
      <dgm:prSet custT="1"/>
      <dgm:spPr/>
      <dgm:t>
        <a:bodyPr/>
        <a:lstStyle/>
        <a:p>
          <a:pPr algn="just"/>
          <a:endParaRPr lang="en-IN" sz="2000" dirty="0">
            <a:latin typeface="Cambria" panose="02040503050406030204" pitchFamily="18" charset="0"/>
            <a:ea typeface="Cambria" panose="02040503050406030204" pitchFamily="18" charset="0"/>
          </a:endParaRPr>
        </a:p>
      </dgm:t>
    </dgm:pt>
    <dgm:pt modelId="{29B60ECF-8297-4B70-8F78-7F3847C349E5}" type="parTrans" cxnId="{CD178BB7-FE17-4AF9-8AD2-7DADF34AFCAA}">
      <dgm:prSet/>
      <dgm:spPr/>
      <dgm:t>
        <a:bodyPr/>
        <a:lstStyle/>
        <a:p>
          <a:endParaRPr lang="en-IN"/>
        </a:p>
      </dgm:t>
    </dgm:pt>
    <dgm:pt modelId="{7F0C7E04-43D1-40D5-8F43-FD722D2A3BBE}" type="sibTrans" cxnId="{CD178BB7-FE17-4AF9-8AD2-7DADF34AFCAA}">
      <dgm:prSet/>
      <dgm:spPr/>
      <dgm:t>
        <a:bodyPr/>
        <a:lstStyle/>
        <a:p>
          <a:endParaRPr lang="en-IN"/>
        </a:p>
      </dgm:t>
    </dgm:pt>
    <dgm:pt modelId="{7DD68DC9-3BCE-4A86-87A7-4064EF17BCFA}" type="pres">
      <dgm:prSet presAssocID="{DFE37B37-0374-4AA2-ABED-241F0D9A8CE4}" presName="linear" presStyleCnt="0">
        <dgm:presLayoutVars>
          <dgm:dir/>
          <dgm:animLvl val="lvl"/>
          <dgm:resizeHandles val="exact"/>
        </dgm:presLayoutVars>
      </dgm:prSet>
      <dgm:spPr/>
    </dgm:pt>
    <dgm:pt modelId="{C8015642-9996-47AE-9A4B-04BAD7EB8817}" type="pres">
      <dgm:prSet presAssocID="{24E738B3-F2F1-454B-8807-0B50E1E3D78D}" presName="parentLin" presStyleCnt="0"/>
      <dgm:spPr/>
    </dgm:pt>
    <dgm:pt modelId="{C7C86EC0-DD38-4B25-8DC0-99795FF452F8}" type="pres">
      <dgm:prSet presAssocID="{24E738B3-F2F1-454B-8807-0B50E1E3D78D}" presName="parentLeftMargin" presStyleLbl="node1" presStyleIdx="0" presStyleCnt="1"/>
      <dgm:spPr/>
    </dgm:pt>
    <dgm:pt modelId="{5726FE81-117D-4B18-BF98-04B994D06E03}" type="pres">
      <dgm:prSet presAssocID="{24E738B3-F2F1-454B-8807-0B50E1E3D78D}" presName="parentText" presStyleLbl="node1" presStyleIdx="0" presStyleCnt="1" custScaleY="649670" custLinFactY="17890" custLinFactNeighborY="100000">
        <dgm:presLayoutVars>
          <dgm:chMax val="0"/>
          <dgm:bulletEnabled val="1"/>
        </dgm:presLayoutVars>
      </dgm:prSet>
      <dgm:spPr/>
    </dgm:pt>
    <dgm:pt modelId="{E2B74041-5947-4FBB-B737-3DFA79F51F52}" type="pres">
      <dgm:prSet presAssocID="{24E738B3-F2F1-454B-8807-0B50E1E3D78D}" presName="negativeSpace" presStyleCnt="0"/>
      <dgm:spPr/>
    </dgm:pt>
    <dgm:pt modelId="{1A3EFA27-A51A-4033-AEE2-CA1053E698C6}" type="pres">
      <dgm:prSet presAssocID="{24E738B3-F2F1-454B-8807-0B50E1E3D78D}" presName="childText" presStyleLbl="conFgAcc1" presStyleIdx="0" presStyleCnt="1" custScaleY="236999" custLinFactY="-21485" custLinFactNeighborX="847" custLinFactNeighborY="-100000">
        <dgm:presLayoutVars>
          <dgm:bulletEnabled val="1"/>
        </dgm:presLayoutVars>
      </dgm:prSet>
      <dgm:spPr/>
    </dgm:pt>
  </dgm:ptLst>
  <dgm:cxnLst>
    <dgm:cxn modelId="{FA895410-58F3-4505-9B57-4F35EA4C9C26}" type="presOf" srcId="{BD03AC23-03B8-461F-9F05-EF24026FD98A}" destId="{1A3EFA27-A51A-4033-AEE2-CA1053E698C6}" srcOrd="0" destOrd="0" presId="urn:microsoft.com/office/officeart/2005/8/layout/list1"/>
    <dgm:cxn modelId="{A828FC11-6476-4CA6-A2A2-3FE4E517F59B}" type="presOf" srcId="{5A6ECCE9-1DC3-41FC-A41D-781F2B8FBAD1}" destId="{1A3EFA27-A51A-4033-AEE2-CA1053E698C6}" srcOrd="0" destOrd="1" presId="urn:microsoft.com/office/officeart/2005/8/layout/list1"/>
    <dgm:cxn modelId="{4B975412-2CA1-47DB-A60B-B1CEFB830CAE}" type="presOf" srcId="{5D12DE73-6683-4AD2-B472-273E2C05D697}" destId="{1A3EFA27-A51A-4033-AEE2-CA1053E698C6}" srcOrd="0" destOrd="2" presId="urn:microsoft.com/office/officeart/2005/8/layout/list1"/>
    <dgm:cxn modelId="{429B5A3E-DE45-4C80-8C25-AD9DFDD17A18}" srcId="{DFE37B37-0374-4AA2-ABED-241F0D9A8CE4}" destId="{24E738B3-F2F1-454B-8807-0B50E1E3D78D}" srcOrd="0" destOrd="0" parTransId="{6884C4BD-EA10-404B-8D14-53E511CD3FAD}" sibTransId="{1332A57E-8E84-43AC-97F8-5822B74E3F9E}"/>
    <dgm:cxn modelId="{28D35F8E-1F75-49CC-8D4F-48F404C50E21}" type="presOf" srcId="{24E738B3-F2F1-454B-8807-0B50E1E3D78D}" destId="{5726FE81-117D-4B18-BF98-04B994D06E03}" srcOrd="1" destOrd="0" presId="urn:microsoft.com/office/officeart/2005/8/layout/list1"/>
    <dgm:cxn modelId="{2C1371A8-0681-451B-8636-4D38460562C7}" type="presOf" srcId="{24E738B3-F2F1-454B-8807-0B50E1E3D78D}" destId="{C7C86EC0-DD38-4B25-8DC0-99795FF452F8}" srcOrd="0" destOrd="0" presId="urn:microsoft.com/office/officeart/2005/8/layout/list1"/>
    <dgm:cxn modelId="{57F261B1-B08B-4F12-9091-CD2064478F5E}" srcId="{24E738B3-F2F1-454B-8807-0B50E1E3D78D}" destId="{5D12DE73-6683-4AD2-B472-273E2C05D697}" srcOrd="2" destOrd="0" parTransId="{0E59B7E5-9006-4632-9C99-9ABE5A4C5DBF}" sibTransId="{518A3F81-0E46-461A-8016-69B907E5C7DF}"/>
    <dgm:cxn modelId="{CD178BB7-FE17-4AF9-8AD2-7DADF34AFCAA}" srcId="{24E738B3-F2F1-454B-8807-0B50E1E3D78D}" destId="{5A6ECCE9-1DC3-41FC-A41D-781F2B8FBAD1}" srcOrd="1" destOrd="0" parTransId="{29B60ECF-8297-4B70-8F78-7F3847C349E5}" sibTransId="{7F0C7E04-43D1-40D5-8F43-FD722D2A3BBE}"/>
    <dgm:cxn modelId="{433624B9-34AC-47A6-8435-3CCC52F058FC}" srcId="{24E738B3-F2F1-454B-8807-0B50E1E3D78D}" destId="{BD03AC23-03B8-461F-9F05-EF24026FD98A}" srcOrd="0" destOrd="0" parTransId="{7A3BB604-59B5-4437-8768-70052E197173}" sibTransId="{9C95903C-E699-4F0E-B7AA-54EA907596EE}"/>
    <dgm:cxn modelId="{BABE34ED-B778-4E96-BBAE-04F95E6C85CC}" type="presOf" srcId="{DFE37B37-0374-4AA2-ABED-241F0D9A8CE4}" destId="{7DD68DC9-3BCE-4A86-87A7-4064EF17BCFA}" srcOrd="0" destOrd="0" presId="urn:microsoft.com/office/officeart/2005/8/layout/list1"/>
    <dgm:cxn modelId="{42BB73D7-90FE-4EA9-B953-C3F8FC4B428C}" type="presParOf" srcId="{7DD68DC9-3BCE-4A86-87A7-4064EF17BCFA}" destId="{C8015642-9996-47AE-9A4B-04BAD7EB8817}" srcOrd="0" destOrd="0" presId="urn:microsoft.com/office/officeart/2005/8/layout/list1"/>
    <dgm:cxn modelId="{FFFC0139-851A-4BC7-BF55-730C19AE08D8}" type="presParOf" srcId="{C8015642-9996-47AE-9A4B-04BAD7EB8817}" destId="{C7C86EC0-DD38-4B25-8DC0-99795FF452F8}" srcOrd="0" destOrd="0" presId="urn:microsoft.com/office/officeart/2005/8/layout/list1"/>
    <dgm:cxn modelId="{A1F7E763-C2BF-4CC3-81B6-408A0F8BC572}" type="presParOf" srcId="{C8015642-9996-47AE-9A4B-04BAD7EB8817}" destId="{5726FE81-117D-4B18-BF98-04B994D06E03}" srcOrd="1" destOrd="0" presId="urn:microsoft.com/office/officeart/2005/8/layout/list1"/>
    <dgm:cxn modelId="{7BA04F04-6DF0-42B6-81F3-8B2B8072152E}" type="presParOf" srcId="{7DD68DC9-3BCE-4A86-87A7-4064EF17BCFA}" destId="{E2B74041-5947-4FBB-B737-3DFA79F51F52}" srcOrd="1" destOrd="0" presId="urn:microsoft.com/office/officeart/2005/8/layout/list1"/>
    <dgm:cxn modelId="{47423536-F143-4783-A779-B6B05F357BDE}" type="presParOf" srcId="{7DD68DC9-3BCE-4A86-87A7-4064EF17BCFA}" destId="{1A3EFA27-A51A-4033-AEE2-CA1053E698C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6AB096-C079-49D7-A336-655310F31FCF}"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US"/>
        </a:p>
      </dgm:t>
    </dgm:pt>
    <dgm:pt modelId="{C9D90DE2-53DB-48B9-89B3-F794324993E8}">
      <dgm:prSet custT="1"/>
      <dgm:spPr/>
      <dgm:t>
        <a:bodyPr/>
        <a:lstStyle/>
        <a:p>
          <a:r>
            <a:rPr lang="en-GB" sz="2400" dirty="0">
              <a:latin typeface="Cambria" panose="02040503050406030204" pitchFamily="18" charset="0"/>
              <a:ea typeface="Cambria" panose="02040503050406030204" pitchFamily="18" charset="0"/>
            </a:rPr>
            <a:t>The term automobile started with a car to carry few persons</a:t>
          </a:r>
          <a:endParaRPr lang="en-US" sz="2400" dirty="0">
            <a:latin typeface="Cambria" panose="02040503050406030204" pitchFamily="18" charset="0"/>
            <a:ea typeface="Cambria" panose="02040503050406030204" pitchFamily="18" charset="0"/>
          </a:endParaRPr>
        </a:p>
      </dgm:t>
    </dgm:pt>
    <dgm:pt modelId="{80408775-90CB-48D5-A630-51353BD20E29}" type="parTrans" cxnId="{C20FA7F9-5D97-4FD1-9BE8-1CA164394C49}">
      <dgm:prSet/>
      <dgm:spPr/>
      <dgm:t>
        <a:bodyPr/>
        <a:lstStyle/>
        <a:p>
          <a:endParaRPr lang="en-US">
            <a:latin typeface="Cambria" panose="02040503050406030204" pitchFamily="18" charset="0"/>
            <a:ea typeface="Cambria" panose="02040503050406030204" pitchFamily="18" charset="0"/>
          </a:endParaRPr>
        </a:p>
      </dgm:t>
    </dgm:pt>
    <dgm:pt modelId="{A40F0E71-10C6-4259-955D-124E05B8B90C}" type="sibTrans" cxnId="{C20FA7F9-5D97-4FD1-9BE8-1CA164394C49}">
      <dgm:prSet/>
      <dgm:spPr/>
      <dgm:t>
        <a:bodyPr/>
        <a:lstStyle/>
        <a:p>
          <a:endParaRPr lang="en-US">
            <a:latin typeface="Cambria" panose="02040503050406030204" pitchFamily="18" charset="0"/>
            <a:ea typeface="Cambria" panose="02040503050406030204" pitchFamily="18" charset="0"/>
          </a:endParaRPr>
        </a:p>
      </dgm:t>
    </dgm:pt>
    <dgm:pt modelId="{3944B4EE-5AC0-4C82-99B8-21BA1106B27D}">
      <dgm:prSet custT="1"/>
      <dgm:spPr/>
      <dgm:t>
        <a:bodyPr/>
        <a:lstStyle/>
        <a:p>
          <a:r>
            <a:rPr lang="en-GB" sz="2400" dirty="0">
              <a:latin typeface="Cambria" panose="02040503050406030204" pitchFamily="18" charset="0"/>
              <a:ea typeface="Cambria" panose="02040503050406030204" pitchFamily="18" charset="0"/>
            </a:rPr>
            <a:t>As on date extends to a whole range of motor vehicles in as much as that today, we have medical clinics, ice-cream parlours, eating joints, fuel dispensers etc. on the wheels</a:t>
          </a:r>
          <a:endParaRPr lang="en-US" sz="2400" dirty="0">
            <a:latin typeface="Cambria" panose="02040503050406030204" pitchFamily="18" charset="0"/>
            <a:ea typeface="Cambria" panose="02040503050406030204" pitchFamily="18" charset="0"/>
          </a:endParaRPr>
        </a:p>
      </dgm:t>
    </dgm:pt>
    <dgm:pt modelId="{8D034710-5CF5-440F-80C7-480DEA0D7B03}" type="parTrans" cxnId="{A1D36224-B4BC-4C76-BB19-08A454F1A5CA}">
      <dgm:prSet/>
      <dgm:spPr/>
      <dgm:t>
        <a:bodyPr/>
        <a:lstStyle/>
        <a:p>
          <a:endParaRPr lang="en-US">
            <a:latin typeface="Cambria" panose="02040503050406030204" pitchFamily="18" charset="0"/>
            <a:ea typeface="Cambria" panose="02040503050406030204" pitchFamily="18" charset="0"/>
          </a:endParaRPr>
        </a:p>
      </dgm:t>
    </dgm:pt>
    <dgm:pt modelId="{B824DCD4-9CCA-4ECC-8D7A-1043C9BAE4A6}" type="sibTrans" cxnId="{A1D36224-B4BC-4C76-BB19-08A454F1A5CA}">
      <dgm:prSet/>
      <dgm:spPr/>
      <dgm:t>
        <a:bodyPr/>
        <a:lstStyle/>
        <a:p>
          <a:endParaRPr lang="en-US">
            <a:latin typeface="Cambria" panose="02040503050406030204" pitchFamily="18" charset="0"/>
            <a:ea typeface="Cambria" panose="02040503050406030204" pitchFamily="18" charset="0"/>
          </a:endParaRPr>
        </a:p>
      </dgm:t>
    </dgm:pt>
    <dgm:pt modelId="{C5CFC151-6CBD-46B8-9CB3-90ACE30C1310}">
      <dgm:prSet custT="1"/>
      <dgm:spPr/>
      <dgm:t>
        <a:bodyPr/>
        <a:lstStyle/>
        <a:p>
          <a:r>
            <a:rPr lang="en-GB" sz="2400" dirty="0">
              <a:latin typeface="Cambria" panose="02040503050406030204" pitchFamily="18" charset="0"/>
              <a:ea typeface="Cambria" panose="02040503050406030204" pitchFamily="18" charset="0"/>
            </a:rPr>
            <a:t>Certain types of machinery are mounted onto a motor vehicle or the said machine itself works on a self-propelled wheelbase, for its functioning</a:t>
          </a:r>
          <a:endParaRPr lang="en-US" sz="2400" dirty="0">
            <a:latin typeface="Cambria" panose="02040503050406030204" pitchFamily="18" charset="0"/>
            <a:ea typeface="Cambria" panose="02040503050406030204" pitchFamily="18" charset="0"/>
          </a:endParaRPr>
        </a:p>
      </dgm:t>
    </dgm:pt>
    <dgm:pt modelId="{02AE1464-496F-4E97-A088-30979FEAE0CC}" type="parTrans" cxnId="{5DAC1C33-038E-4A45-82DB-14D2433FBF91}">
      <dgm:prSet/>
      <dgm:spPr/>
      <dgm:t>
        <a:bodyPr/>
        <a:lstStyle/>
        <a:p>
          <a:endParaRPr lang="en-US">
            <a:latin typeface="Cambria" panose="02040503050406030204" pitchFamily="18" charset="0"/>
            <a:ea typeface="Cambria" panose="02040503050406030204" pitchFamily="18" charset="0"/>
          </a:endParaRPr>
        </a:p>
      </dgm:t>
    </dgm:pt>
    <dgm:pt modelId="{59B55671-5CBB-4C58-937C-0EEF20943795}" type="sibTrans" cxnId="{5DAC1C33-038E-4A45-82DB-14D2433FBF91}">
      <dgm:prSet/>
      <dgm:spPr/>
      <dgm:t>
        <a:bodyPr/>
        <a:lstStyle/>
        <a:p>
          <a:endParaRPr lang="en-US">
            <a:latin typeface="Cambria" panose="02040503050406030204" pitchFamily="18" charset="0"/>
            <a:ea typeface="Cambria" panose="02040503050406030204" pitchFamily="18" charset="0"/>
          </a:endParaRPr>
        </a:p>
      </dgm:t>
    </dgm:pt>
    <dgm:pt modelId="{4C4DA118-F31A-4182-B37F-D93D3F2E6868}">
      <dgm:prSet custT="1"/>
      <dgm:spPr/>
      <dgm:t>
        <a:bodyPr/>
        <a:lstStyle/>
        <a:p>
          <a:r>
            <a:rPr lang="en-GB" sz="1800" dirty="0">
              <a:latin typeface="Cambria" panose="02040503050406030204" pitchFamily="18" charset="0"/>
              <a:ea typeface="Cambria" panose="02040503050406030204" pitchFamily="18" charset="0"/>
            </a:rPr>
            <a:t>The following are the Chapters under the Customs Tariff Act which are relevant for this discussion:</a:t>
          </a:r>
          <a:endParaRPr lang="en-US" sz="1800" dirty="0">
            <a:latin typeface="Cambria" panose="02040503050406030204" pitchFamily="18" charset="0"/>
            <a:ea typeface="Cambria" panose="02040503050406030204" pitchFamily="18" charset="0"/>
          </a:endParaRPr>
        </a:p>
      </dgm:t>
    </dgm:pt>
    <dgm:pt modelId="{FE61763F-7B2C-4738-8706-EF962A61ACF1}" type="parTrans" cxnId="{0B4AFA89-C5FC-410F-A8BE-2B8FECBF8BB0}">
      <dgm:prSet/>
      <dgm:spPr/>
      <dgm:t>
        <a:bodyPr/>
        <a:lstStyle/>
        <a:p>
          <a:endParaRPr lang="en-US">
            <a:latin typeface="Cambria" panose="02040503050406030204" pitchFamily="18" charset="0"/>
            <a:ea typeface="Cambria" panose="02040503050406030204" pitchFamily="18" charset="0"/>
          </a:endParaRPr>
        </a:p>
      </dgm:t>
    </dgm:pt>
    <dgm:pt modelId="{B7CEDD55-1076-428A-9EC5-9AED44F79D71}" type="sibTrans" cxnId="{0B4AFA89-C5FC-410F-A8BE-2B8FECBF8BB0}">
      <dgm:prSet/>
      <dgm:spPr/>
      <dgm:t>
        <a:bodyPr/>
        <a:lstStyle/>
        <a:p>
          <a:endParaRPr lang="en-US">
            <a:latin typeface="Cambria" panose="02040503050406030204" pitchFamily="18" charset="0"/>
            <a:ea typeface="Cambria" panose="02040503050406030204" pitchFamily="18" charset="0"/>
          </a:endParaRPr>
        </a:p>
      </dgm:t>
    </dgm:pt>
    <dgm:pt modelId="{5FF257BA-7A13-4420-83BB-E3655550BD89}">
      <dgm:prSet custT="1"/>
      <dgm:spPr/>
      <dgm:t>
        <a:bodyPr/>
        <a:lstStyle/>
        <a:p>
          <a:r>
            <a:rPr lang="en-GB" sz="1400" b="1">
              <a:latin typeface="Cambria" panose="02040503050406030204" pitchFamily="18" charset="0"/>
              <a:ea typeface="Cambria" panose="02040503050406030204" pitchFamily="18" charset="0"/>
            </a:rPr>
            <a:t>Chapter 84:</a:t>
          </a:r>
          <a:r>
            <a:rPr lang="en-GB" sz="1400">
              <a:latin typeface="Cambria" panose="02040503050406030204" pitchFamily="18" charset="0"/>
              <a:ea typeface="Cambria" panose="02040503050406030204" pitchFamily="18" charset="0"/>
            </a:rPr>
            <a:t> Nuclear reactors, boilers, machinery and mechanical appliances; parts thereof</a:t>
          </a:r>
          <a:endParaRPr lang="en-US" sz="1400">
            <a:latin typeface="Cambria" panose="02040503050406030204" pitchFamily="18" charset="0"/>
            <a:ea typeface="Cambria" panose="02040503050406030204" pitchFamily="18" charset="0"/>
          </a:endParaRPr>
        </a:p>
      </dgm:t>
    </dgm:pt>
    <dgm:pt modelId="{C1C273CF-8A20-47DF-8375-B0A4FAE01DF8}" type="parTrans" cxnId="{49F8781A-848C-4949-825F-6841FF6A6C87}">
      <dgm:prSet/>
      <dgm:spPr/>
      <dgm:t>
        <a:bodyPr/>
        <a:lstStyle/>
        <a:p>
          <a:endParaRPr lang="en-US">
            <a:latin typeface="Cambria" panose="02040503050406030204" pitchFamily="18" charset="0"/>
            <a:ea typeface="Cambria" panose="02040503050406030204" pitchFamily="18" charset="0"/>
          </a:endParaRPr>
        </a:p>
      </dgm:t>
    </dgm:pt>
    <dgm:pt modelId="{C829FEB1-FF77-421F-9701-E39D2CE7F08A}" type="sibTrans" cxnId="{49F8781A-848C-4949-825F-6841FF6A6C87}">
      <dgm:prSet/>
      <dgm:spPr/>
      <dgm:t>
        <a:bodyPr/>
        <a:lstStyle/>
        <a:p>
          <a:endParaRPr lang="en-US">
            <a:latin typeface="Cambria" panose="02040503050406030204" pitchFamily="18" charset="0"/>
            <a:ea typeface="Cambria" panose="02040503050406030204" pitchFamily="18" charset="0"/>
          </a:endParaRPr>
        </a:p>
      </dgm:t>
    </dgm:pt>
    <dgm:pt modelId="{EAD5B078-86DB-4AF5-AB40-B83BFF7B7787}">
      <dgm:prSet custT="1"/>
      <dgm:spPr/>
      <dgm:t>
        <a:bodyPr/>
        <a:lstStyle/>
        <a:p>
          <a:r>
            <a:rPr lang="en-GB" sz="1400" b="1">
              <a:latin typeface="Cambria" panose="02040503050406030204" pitchFamily="18" charset="0"/>
              <a:ea typeface="Cambria" panose="02040503050406030204" pitchFamily="18" charset="0"/>
            </a:rPr>
            <a:t>Chapter 87:</a:t>
          </a:r>
          <a:r>
            <a:rPr lang="en-GB" sz="1400">
              <a:latin typeface="Cambria" panose="02040503050406030204" pitchFamily="18" charset="0"/>
              <a:ea typeface="Cambria" panose="02040503050406030204" pitchFamily="18" charset="0"/>
            </a:rPr>
            <a:t> Vehicles other than railway or tramway rolling-stock, and parts and accessories thereof</a:t>
          </a:r>
          <a:endParaRPr lang="en-US" sz="1400">
            <a:latin typeface="Cambria" panose="02040503050406030204" pitchFamily="18" charset="0"/>
            <a:ea typeface="Cambria" panose="02040503050406030204" pitchFamily="18" charset="0"/>
          </a:endParaRPr>
        </a:p>
      </dgm:t>
    </dgm:pt>
    <dgm:pt modelId="{885AA963-BE8B-4872-9C3D-3B8004E325FA}" type="parTrans" cxnId="{164C2600-0258-4F80-B8A9-6D3E4686AEA9}">
      <dgm:prSet/>
      <dgm:spPr/>
      <dgm:t>
        <a:bodyPr/>
        <a:lstStyle/>
        <a:p>
          <a:endParaRPr lang="en-US">
            <a:latin typeface="Cambria" panose="02040503050406030204" pitchFamily="18" charset="0"/>
            <a:ea typeface="Cambria" panose="02040503050406030204" pitchFamily="18" charset="0"/>
          </a:endParaRPr>
        </a:p>
      </dgm:t>
    </dgm:pt>
    <dgm:pt modelId="{5DB01FD4-EAB4-448D-B9FE-B3B8C6BB64B8}" type="sibTrans" cxnId="{164C2600-0258-4F80-B8A9-6D3E4686AEA9}">
      <dgm:prSet/>
      <dgm:spPr/>
      <dgm:t>
        <a:bodyPr/>
        <a:lstStyle/>
        <a:p>
          <a:endParaRPr lang="en-US">
            <a:latin typeface="Cambria" panose="02040503050406030204" pitchFamily="18" charset="0"/>
            <a:ea typeface="Cambria" panose="02040503050406030204" pitchFamily="18" charset="0"/>
          </a:endParaRPr>
        </a:p>
      </dgm:t>
    </dgm:pt>
    <dgm:pt modelId="{2559E100-7ED8-45F3-9730-B28558EFB8F8}" type="pres">
      <dgm:prSet presAssocID="{FB6AB096-C079-49D7-A336-655310F31FCF}" presName="outerComposite" presStyleCnt="0">
        <dgm:presLayoutVars>
          <dgm:chMax val="5"/>
          <dgm:dir/>
          <dgm:resizeHandles val="exact"/>
        </dgm:presLayoutVars>
      </dgm:prSet>
      <dgm:spPr/>
    </dgm:pt>
    <dgm:pt modelId="{3DC873B7-2E95-4A61-BBDE-122A0E6F8184}" type="pres">
      <dgm:prSet presAssocID="{FB6AB096-C079-49D7-A336-655310F31FCF}" presName="dummyMaxCanvas" presStyleCnt="0">
        <dgm:presLayoutVars/>
      </dgm:prSet>
      <dgm:spPr/>
    </dgm:pt>
    <dgm:pt modelId="{567B5DAA-410D-49E3-A1BC-54AE3067FB6B}" type="pres">
      <dgm:prSet presAssocID="{FB6AB096-C079-49D7-A336-655310F31FCF}" presName="FourNodes_1" presStyleLbl="node1" presStyleIdx="0" presStyleCnt="4">
        <dgm:presLayoutVars>
          <dgm:bulletEnabled val="1"/>
        </dgm:presLayoutVars>
      </dgm:prSet>
      <dgm:spPr/>
    </dgm:pt>
    <dgm:pt modelId="{F593967F-D436-4C09-9159-585F12C356B6}" type="pres">
      <dgm:prSet presAssocID="{FB6AB096-C079-49D7-A336-655310F31FCF}" presName="FourNodes_2" presStyleLbl="node1" presStyleIdx="1" presStyleCnt="4">
        <dgm:presLayoutVars>
          <dgm:bulletEnabled val="1"/>
        </dgm:presLayoutVars>
      </dgm:prSet>
      <dgm:spPr/>
    </dgm:pt>
    <dgm:pt modelId="{2F8EA00B-3E37-4FF3-A90F-1ED2088FB381}" type="pres">
      <dgm:prSet presAssocID="{FB6AB096-C079-49D7-A336-655310F31FCF}" presName="FourNodes_3" presStyleLbl="node1" presStyleIdx="2" presStyleCnt="4" custScaleX="100593" custScaleY="110111">
        <dgm:presLayoutVars>
          <dgm:bulletEnabled val="1"/>
        </dgm:presLayoutVars>
      </dgm:prSet>
      <dgm:spPr/>
    </dgm:pt>
    <dgm:pt modelId="{0D615FA3-D147-464D-B3EB-C27DA2AC507A}" type="pres">
      <dgm:prSet presAssocID="{FB6AB096-C079-49D7-A336-655310F31FCF}" presName="FourNodes_4" presStyleLbl="node1" presStyleIdx="3" presStyleCnt="4" custScaleX="101946" custScaleY="103726">
        <dgm:presLayoutVars>
          <dgm:bulletEnabled val="1"/>
        </dgm:presLayoutVars>
      </dgm:prSet>
      <dgm:spPr/>
    </dgm:pt>
    <dgm:pt modelId="{9D41B32D-991D-4CE7-94FE-E2FF4D0D8287}" type="pres">
      <dgm:prSet presAssocID="{FB6AB096-C079-49D7-A336-655310F31FCF}" presName="FourConn_1-2" presStyleLbl="fgAccFollowNode1" presStyleIdx="0" presStyleCnt="3">
        <dgm:presLayoutVars>
          <dgm:bulletEnabled val="1"/>
        </dgm:presLayoutVars>
      </dgm:prSet>
      <dgm:spPr/>
    </dgm:pt>
    <dgm:pt modelId="{BFB9AFE4-B6D0-46D4-9063-408EDFFE133B}" type="pres">
      <dgm:prSet presAssocID="{FB6AB096-C079-49D7-A336-655310F31FCF}" presName="FourConn_2-3" presStyleLbl="fgAccFollowNode1" presStyleIdx="1" presStyleCnt="3">
        <dgm:presLayoutVars>
          <dgm:bulletEnabled val="1"/>
        </dgm:presLayoutVars>
      </dgm:prSet>
      <dgm:spPr/>
    </dgm:pt>
    <dgm:pt modelId="{B1235E53-CAB7-4921-8D1F-0FE5D7DB8EE2}" type="pres">
      <dgm:prSet presAssocID="{FB6AB096-C079-49D7-A336-655310F31FCF}" presName="FourConn_3-4" presStyleLbl="fgAccFollowNode1" presStyleIdx="2" presStyleCnt="3">
        <dgm:presLayoutVars>
          <dgm:bulletEnabled val="1"/>
        </dgm:presLayoutVars>
      </dgm:prSet>
      <dgm:spPr/>
    </dgm:pt>
    <dgm:pt modelId="{65ACBF85-AD86-4353-845B-A9B799DDA90C}" type="pres">
      <dgm:prSet presAssocID="{FB6AB096-C079-49D7-A336-655310F31FCF}" presName="FourNodes_1_text" presStyleLbl="node1" presStyleIdx="3" presStyleCnt="4">
        <dgm:presLayoutVars>
          <dgm:bulletEnabled val="1"/>
        </dgm:presLayoutVars>
      </dgm:prSet>
      <dgm:spPr/>
    </dgm:pt>
    <dgm:pt modelId="{2F32608B-F062-48CF-990C-1D19D46AF4B6}" type="pres">
      <dgm:prSet presAssocID="{FB6AB096-C079-49D7-A336-655310F31FCF}" presName="FourNodes_2_text" presStyleLbl="node1" presStyleIdx="3" presStyleCnt="4">
        <dgm:presLayoutVars>
          <dgm:bulletEnabled val="1"/>
        </dgm:presLayoutVars>
      </dgm:prSet>
      <dgm:spPr/>
    </dgm:pt>
    <dgm:pt modelId="{CB592D36-D5AF-4B1E-9962-248530E177D6}" type="pres">
      <dgm:prSet presAssocID="{FB6AB096-C079-49D7-A336-655310F31FCF}" presName="FourNodes_3_text" presStyleLbl="node1" presStyleIdx="3" presStyleCnt="4">
        <dgm:presLayoutVars>
          <dgm:bulletEnabled val="1"/>
        </dgm:presLayoutVars>
      </dgm:prSet>
      <dgm:spPr/>
    </dgm:pt>
    <dgm:pt modelId="{796867F2-EAE3-4889-807C-939E773B21D1}" type="pres">
      <dgm:prSet presAssocID="{FB6AB096-C079-49D7-A336-655310F31FCF}" presName="FourNodes_4_text" presStyleLbl="node1" presStyleIdx="3" presStyleCnt="4">
        <dgm:presLayoutVars>
          <dgm:bulletEnabled val="1"/>
        </dgm:presLayoutVars>
      </dgm:prSet>
      <dgm:spPr/>
    </dgm:pt>
  </dgm:ptLst>
  <dgm:cxnLst>
    <dgm:cxn modelId="{164C2600-0258-4F80-B8A9-6D3E4686AEA9}" srcId="{4C4DA118-F31A-4182-B37F-D93D3F2E6868}" destId="{EAD5B078-86DB-4AF5-AB40-B83BFF7B7787}" srcOrd="1" destOrd="0" parTransId="{885AA963-BE8B-4872-9C3D-3B8004E325FA}" sibTransId="{5DB01FD4-EAB4-448D-B9FE-B3B8C6BB64B8}"/>
    <dgm:cxn modelId="{4A16FB08-7B63-4202-80FC-02A39EC38B96}" type="presOf" srcId="{59B55671-5CBB-4C58-937C-0EEF20943795}" destId="{B1235E53-CAB7-4921-8D1F-0FE5D7DB8EE2}" srcOrd="0" destOrd="0" presId="urn:microsoft.com/office/officeart/2005/8/layout/vProcess5"/>
    <dgm:cxn modelId="{1861FC14-6A19-4403-8F0C-624392824366}" type="presOf" srcId="{B824DCD4-9CCA-4ECC-8D7A-1043C9BAE4A6}" destId="{BFB9AFE4-B6D0-46D4-9063-408EDFFE133B}" srcOrd="0" destOrd="0" presId="urn:microsoft.com/office/officeart/2005/8/layout/vProcess5"/>
    <dgm:cxn modelId="{49F8781A-848C-4949-825F-6841FF6A6C87}" srcId="{4C4DA118-F31A-4182-B37F-D93D3F2E6868}" destId="{5FF257BA-7A13-4420-83BB-E3655550BD89}" srcOrd="0" destOrd="0" parTransId="{C1C273CF-8A20-47DF-8375-B0A4FAE01DF8}" sibTransId="{C829FEB1-FF77-421F-9701-E39D2CE7F08A}"/>
    <dgm:cxn modelId="{565EBB1D-1909-4B0C-AA2A-A18AAAF87785}" type="presOf" srcId="{C5CFC151-6CBD-46B8-9CB3-90ACE30C1310}" destId="{2F8EA00B-3E37-4FF3-A90F-1ED2088FB381}" srcOrd="0" destOrd="0" presId="urn:microsoft.com/office/officeart/2005/8/layout/vProcess5"/>
    <dgm:cxn modelId="{12FC1120-4AD4-4A49-8515-C630BEBA3DBE}" type="presOf" srcId="{4C4DA118-F31A-4182-B37F-D93D3F2E6868}" destId="{0D615FA3-D147-464D-B3EB-C27DA2AC507A}" srcOrd="0" destOrd="0" presId="urn:microsoft.com/office/officeart/2005/8/layout/vProcess5"/>
    <dgm:cxn modelId="{A1D36224-B4BC-4C76-BB19-08A454F1A5CA}" srcId="{FB6AB096-C079-49D7-A336-655310F31FCF}" destId="{3944B4EE-5AC0-4C82-99B8-21BA1106B27D}" srcOrd="1" destOrd="0" parTransId="{8D034710-5CF5-440F-80C7-480DEA0D7B03}" sibTransId="{B824DCD4-9CCA-4ECC-8D7A-1043C9BAE4A6}"/>
    <dgm:cxn modelId="{9CBACC24-8BD1-465A-AD8D-CFB813587AF1}" type="presOf" srcId="{C9D90DE2-53DB-48B9-89B3-F794324993E8}" destId="{65ACBF85-AD86-4353-845B-A9B799DDA90C}" srcOrd="1" destOrd="0" presId="urn:microsoft.com/office/officeart/2005/8/layout/vProcess5"/>
    <dgm:cxn modelId="{C1650032-299B-4BDB-B050-2332C99CCEE6}" type="presOf" srcId="{5FF257BA-7A13-4420-83BB-E3655550BD89}" destId="{0D615FA3-D147-464D-B3EB-C27DA2AC507A}" srcOrd="0" destOrd="1" presId="urn:microsoft.com/office/officeart/2005/8/layout/vProcess5"/>
    <dgm:cxn modelId="{5DAC1C33-038E-4A45-82DB-14D2433FBF91}" srcId="{FB6AB096-C079-49D7-A336-655310F31FCF}" destId="{C5CFC151-6CBD-46B8-9CB3-90ACE30C1310}" srcOrd="2" destOrd="0" parTransId="{02AE1464-496F-4E97-A088-30979FEAE0CC}" sibTransId="{59B55671-5CBB-4C58-937C-0EEF20943795}"/>
    <dgm:cxn modelId="{4D53A533-55A7-4AB8-B42A-5DE999C2CF0A}" type="presOf" srcId="{C5CFC151-6CBD-46B8-9CB3-90ACE30C1310}" destId="{CB592D36-D5AF-4B1E-9962-248530E177D6}" srcOrd="1" destOrd="0" presId="urn:microsoft.com/office/officeart/2005/8/layout/vProcess5"/>
    <dgm:cxn modelId="{5D38AF6F-C0CC-4154-8255-6987FB59C991}" type="presOf" srcId="{3944B4EE-5AC0-4C82-99B8-21BA1106B27D}" destId="{2F32608B-F062-48CF-990C-1D19D46AF4B6}" srcOrd="1" destOrd="0" presId="urn:microsoft.com/office/officeart/2005/8/layout/vProcess5"/>
    <dgm:cxn modelId="{50338D70-A33E-4601-8ECA-CE3C8CA87969}" type="presOf" srcId="{A40F0E71-10C6-4259-955D-124E05B8B90C}" destId="{9D41B32D-991D-4CE7-94FE-E2FF4D0D8287}" srcOrd="0" destOrd="0" presId="urn:microsoft.com/office/officeart/2005/8/layout/vProcess5"/>
    <dgm:cxn modelId="{0B4AFA89-C5FC-410F-A8BE-2B8FECBF8BB0}" srcId="{FB6AB096-C079-49D7-A336-655310F31FCF}" destId="{4C4DA118-F31A-4182-B37F-D93D3F2E6868}" srcOrd="3" destOrd="0" parTransId="{FE61763F-7B2C-4738-8706-EF962A61ACF1}" sibTransId="{B7CEDD55-1076-428A-9EC5-9AED44F79D71}"/>
    <dgm:cxn modelId="{E0488B90-F6F4-4BD5-901B-5F867E27521A}" type="presOf" srcId="{EAD5B078-86DB-4AF5-AB40-B83BFF7B7787}" destId="{0D615FA3-D147-464D-B3EB-C27DA2AC507A}" srcOrd="0" destOrd="2" presId="urn:microsoft.com/office/officeart/2005/8/layout/vProcess5"/>
    <dgm:cxn modelId="{A0B5F4D2-3459-411A-8FDE-DEDB4354D77D}" type="presOf" srcId="{EAD5B078-86DB-4AF5-AB40-B83BFF7B7787}" destId="{796867F2-EAE3-4889-807C-939E773B21D1}" srcOrd="1" destOrd="2" presId="urn:microsoft.com/office/officeart/2005/8/layout/vProcess5"/>
    <dgm:cxn modelId="{CF17B1D7-82D9-4FBE-BF32-39F6E4EC199E}" type="presOf" srcId="{4C4DA118-F31A-4182-B37F-D93D3F2E6868}" destId="{796867F2-EAE3-4889-807C-939E773B21D1}" srcOrd="1" destOrd="0" presId="urn:microsoft.com/office/officeart/2005/8/layout/vProcess5"/>
    <dgm:cxn modelId="{895502E1-4395-414B-9794-D33A1DCD3863}" type="presOf" srcId="{3944B4EE-5AC0-4C82-99B8-21BA1106B27D}" destId="{F593967F-D436-4C09-9159-585F12C356B6}" srcOrd="0" destOrd="0" presId="urn:microsoft.com/office/officeart/2005/8/layout/vProcess5"/>
    <dgm:cxn modelId="{CAFA31F1-2877-4195-8864-1AD44CE37393}" type="presOf" srcId="{C9D90DE2-53DB-48B9-89B3-F794324993E8}" destId="{567B5DAA-410D-49E3-A1BC-54AE3067FB6B}" srcOrd="0" destOrd="0" presId="urn:microsoft.com/office/officeart/2005/8/layout/vProcess5"/>
    <dgm:cxn modelId="{29B210F7-A07D-4EAB-9494-452FA28DA39F}" type="presOf" srcId="{5FF257BA-7A13-4420-83BB-E3655550BD89}" destId="{796867F2-EAE3-4889-807C-939E773B21D1}" srcOrd="1" destOrd="1" presId="urn:microsoft.com/office/officeart/2005/8/layout/vProcess5"/>
    <dgm:cxn modelId="{C20FA7F9-5D97-4FD1-9BE8-1CA164394C49}" srcId="{FB6AB096-C079-49D7-A336-655310F31FCF}" destId="{C9D90DE2-53DB-48B9-89B3-F794324993E8}" srcOrd="0" destOrd="0" parTransId="{80408775-90CB-48D5-A630-51353BD20E29}" sibTransId="{A40F0E71-10C6-4259-955D-124E05B8B90C}"/>
    <dgm:cxn modelId="{67BF00FD-7768-4F6A-A794-D6D5E63AA098}" type="presOf" srcId="{FB6AB096-C079-49D7-A336-655310F31FCF}" destId="{2559E100-7ED8-45F3-9730-B28558EFB8F8}" srcOrd="0" destOrd="0" presId="urn:microsoft.com/office/officeart/2005/8/layout/vProcess5"/>
    <dgm:cxn modelId="{7E2F8709-5715-4D9E-A911-3A83FBA783F4}" type="presParOf" srcId="{2559E100-7ED8-45F3-9730-B28558EFB8F8}" destId="{3DC873B7-2E95-4A61-BBDE-122A0E6F8184}" srcOrd="0" destOrd="0" presId="urn:microsoft.com/office/officeart/2005/8/layout/vProcess5"/>
    <dgm:cxn modelId="{8A4427D7-EB31-40C2-B718-3C40CF1AB0A9}" type="presParOf" srcId="{2559E100-7ED8-45F3-9730-B28558EFB8F8}" destId="{567B5DAA-410D-49E3-A1BC-54AE3067FB6B}" srcOrd="1" destOrd="0" presId="urn:microsoft.com/office/officeart/2005/8/layout/vProcess5"/>
    <dgm:cxn modelId="{633DA306-E3A5-4200-9E43-0FEB9455106C}" type="presParOf" srcId="{2559E100-7ED8-45F3-9730-B28558EFB8F8}" destId="{F593967F-D436-4C09-9159-585F12C356B6}" srcOrd="2" destOrd="0" presId="urn:microsoft.com/office/officeart/2005/8/layout/vProcess5"/>
    <dgm:cxn modelId="{D537B8E8-35E8-4C98-80DF-AD73C53D84F1}" type="presParOf" srcId="{2559E100-7ED8-45F3-9730-B28558EFB8F8}" destId="{2F8EA00B-3E37-4FF3-A90F-1ED2088FB381}" srcOrd="3" destOrd="0" presId="urn:microsoft.com/office/officeart/2005/8/layout/vProcess5"/>
    <dgm:cxn modelId="{CA1B0E56-89F5-4DEC-8FFD-02C34F03AD7C}" type="presParOf" srcId="{2559E100-7ED8-45F3-9730-B28558EFB8F8}" destId="{0D615FA3-D147-464D-B3EB-C27DA2AC507A}" srcOrd="4" destOrd="0" presId="urn:microsoft.com/office/officeart/2005/8/layout/vProcess5"/>
    <dgm:cxn modelId="{AE24B857-5654-4E46-AF98-54C09A99EC5B}" type="presParOf" srcId="{2559E100-7ED8-45F3-9730-B28558EFB8F8}" destId="{9D41B32D-991D-4CE7-94FE-E2FF4D0D8287}" srcOrd="5" destOrd="0" presId="urn:microsoft.com/office/officeart/2005/8/layout/vProcess5"/>
    <dgm:cxn modelId="{56377891-51DE-4365-B544-3C53DE0EFA4E}" type="presParOf" srcId="{2559E100-7ED8-45F3-9730-B28558EFB8F8}" destId="{BFB9AFE4-B6D0-46D4-9063-408EDFFE133B}" srcOrd="6" destOrd="0" presId="urn:microsoft.com/office/officeart/2005/8/layout/vProcess5"/>
    <dgm:cxn modelId="{8F5F2629-2C93-4995-B5EF-6ACF12BB55A7}" type="presParOf" srcId="{2559E100-7ED8-45F3-9730-B28558EFB8F8}" destId="{B1235E53-CAB7-4921-8D1F-0FE5D7DB8EE2}" srcOrd="7" destOrd="0" presId="urn:microsoft.com/office/officeart/2005/8/layout/vProcess5"/>
    <dgm:cxn modelId="{90090DBE-F88F-407E-BD90-BC294A5C744D}" type="presParOf" srcId="{2559E100-7ED8-45F3-9730-B28558EFB8F8}" destId="{65ACBF85-AD86-4353-845B-A9B799DDA90C}" srcOrd="8" destOrd="0" presId="urn:microsoft.com/office/officeart/2005/8/layout/vProcess5"/>
    <dgm:cxn modelId="{8D627385-2216-4100-A05F-160EB01A031C}" type="presParOf" srcId="{2559E100-7ED8-45F3-9730-B28558EFB8F8}" destId="{2F32608B-F062-48CF-990C-1D19D46AF4B6}" srcOrd="9" destOrd="0" presId="urn:microsoft.com/office/officeart/2005/8/layout/vProcess5"/>
    <dgm:cxn modelId="{5B51EDD9-9D9D-4B0D-97C0-454FE43E5023}" type="presParOf" srcId="{2559E100-7ED8-45F3-9730-B28558EFB8F8}" destId="{CB592D36-D5AF-4B1E-9962-248530E177D6}" srcOrd="10" destOrd="0" presId="urn:microsoft.com/office/officeart/2005/8/layout/vProcess5"/>
    <dgm:cxn modelId="{07539215-6378-40DD-A108-18A902C302EB}" type="presParOf" srcId="{2559E100-7ED8-45F3-9730-B28558EFB8F8}" destId="{796867F2-EAE3-4889-807C-939E773B21D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1DBA68-FB30-4367-B770-BEEB2D95D576}" type="doc">
      <dgm:prSet loTypeId="urn:microsoft.com/office/officeart/2005/8/layout/arrow4" loCatId="relationship" qsTypeId="urn:microsoft.com/office/officeart/2005/8/quickstyle/simple3" qsCatId="simple" csTypeId="urn:microsoft.com/office/officeart/2005/8/colors/accent0_3" csCatId="mainScheme" phldr="1"/>
      <dgm:spPr/>
      <dgm:t>
        <a:bodyPr/>
        <a:lstStyle/>
        <a:p>
          <a:endParaRPr lang="en-US"/>
        </a:p>
      </dgm:t>
    </dgm:pt>
    <dgm:pt modelId="{04A92D70-F0E3-4728-9A12-4914F0A703A8}">
      <dgm:prSet custT="1"/>
      <dgm:spPr/>
      <dgm:t>
        <a:bodyPr/>
        <a:lstStyle/>
        <a:p>
          <a:pPr marL="0" algn="l"/>
          <a:r>
            <a:rPr lang="en-GB" sz="2000" b="1" dirty="0">
              <a:latin typeface="Cambria" panose="02040503050406030204" pitchFamily="18" charset="0"/>
              <a:ea typeface="Cambria" panose="02040503050406030204" pitchFamily="18" charset="0"/>
            </a:rPr>
            <a:t>Rule 93(3) of the Central Motor Vehicle Rules, 1989 </a:t>
          </a:r>
          <a:endParaRPr lang="en-US" sz="2000" dirty="0">
            <a:latin typeface="Cambria" panose="02040503050406030204" pitchFamily="18" charset="0"/>
            <a:ea typeface="Cambria" panose="02040503050406030204" pitchFamily="18" charset="0"/>
          </a:endParaRPr>
        </a:p>
      </dgm:t>
    </dgm:pt>
    <dgm:pt modelId="{7E408F76-1644-4D8B-800E-AAD5D365A407}" type="parTrans" cxnId="{11131F35-407D-4750-81B9-3EFE4DD2A82F}">
      <dgm:prSet/>
      <dgm:spPr/>
      <dgm:t>
        <a:bodyPr/>
        <a:lstStyle/>
        <a:p>
          <a:endParaRPr lang="en-US">
            <a:latin typeface="Cambria" panose="02040503050406030204" pitchFamily="18" charset="0"/>
            <a:ea typeface="Cambria" panose="02040503050406030204" pitchFamily="18" charset="0"/>
          </a:endParaRPr>
        </a:p>
      </dgm:t>
    </dgm:pt>
    <dgm:pt modelId="{1D1FA01C-7487-43C5-9E0B-7878504A0FC4}" type="sibTrans" cxnId="{11131F35-407D-4750-81B9-3EFE4DD2A82F}">
      <dgm:prSet/>
      <dgm:spPr/>
      <dgm:t>
        <a:bodyPr/>
        <a:lstStyle/>
        <a:p>
          <a:endParaRPr lang="en-US">
            <a:latin typeface="Cambria" panose="02040503050406030204" pitchFamily="18" charset="0"/>
            <a:ea typeface="Cambria" panose="02040503050406030204" pitchFamily="18" charset="0"/>
          </a:endParaRPr>
        </a:p>
      </dgm:t>
    </dgm:pt>
    <dgm:pt modelId="{E29F80F3-A744-41F1-8C67-1F4B4CA5DEEF}">
      <dgm:prSet custT="1"/>
      <dgm:spPr/>
      <dgm:t>
        <a:bodyPr/>
        <a:lstStyle/>
        <a:p>
          <a:pPr marL="361950" indent="-361950" algn="just"/>
          <a:r>
            <a:rPr lang="en-GB" sz="2000" dirty="0">
              <a:latin typeface="Cambria" panose="02040503050406030204" pitchFamily="18" charset="0"/>
              <a:ea typeface="Cambria" panose="02040503050406030204" pitchFamily="18" charset="0"/>
            </a:rPr>
            <a:t>Any tail or indicator lamp or number plate fixed to a vehicle to be excluded; </a:t>
          </a:r>
          <a:endParaRPr lang="en-US" sz="2000" dirty="0">
            <a:latin typeface="Cambria" panose="02040503050406030204" pitchFamily="18" charset="0"/>
            <a:ea typeface="Cambria" panose="02040503050406030204" pitchFamily="18" charset="0"/>
          </a:endParaRPr>
        </a:p>
      </dgm:t>
    </dgm:pt>
    <dgm:pt modelId="{945CED27-4ADC-4018-AAD5-4AF787C0F68B}" type="parTrans" cxnId="{DC1D2E7E-AAB9-4C61-96AC-602DC07AAFB9}">
      <dgm:prSet/>
      <dgm:spPr/>
      <dgm:t>
        <a:bodyPr/>
        <a:lstStyle/>
        <a:p>
          <a:endParaRPr lang="en-US">
            <a:latin typeface="Cambria" panose="02040503050406030204" pitchFamily="18" charset="0"/>
            <a:ea typeface="Cambria" panose="02040503050406030204" pitchFamily="18" charset="0"/>
          </a:endParaRPr>
        </a:p>
      </dgm:t>
    </dgm:pt>
    <dgm:pt modelId="{9CA06259-3368-43D0-9E52-F82E4F5C85FD}" type="sibTrans" cxnId="{DC1D2E7E-AAB9-4C61-96AC-602DC07AAFB9}">
      <dgm:prSet/>
      <dgm:spPr/>
      <dgm:t>
        <a:bodyPr/>
        <a:lstStyle/>
        <a:p>
          <a:endParaRPr lang="en-US">
            <a:latin typeface="Cambria" panose="02040503050406030204" pitchFamily="18" charset="0"/>
            <a:ea typeface="Cambria" panose="02040503050406030204" pitchFamily="18" charset="0"/>
          </a:endParaRPr>
        </a:p>
      </dgm:t>
    </dgm:pt>
    <dgm:pt modelId="{494EBC69-219D-4340-B937-9C3F70211D88}">
      <dgm:prSet custT="1"/>
      <dgm:spPr/>
      <dgm:t>
        <a:bodyPr/>
        <a:lstStyle/>
        <a:p>
          <a:pPr marL="361950" indent="-361950" algn="just"/>
          <a:r>
            <a:rPr lang="en-GB" sz="2000" dirty="0">
              <a:latin typeface="Cambria" panose="02040503050406030204" pitchFamily="18" charset="0"/>
              <a:ea typeface="Cambria" panose="02040503050406030204" pitchFamily="18" charset="0"/>
            </a:rPr>
            <a:t>Any sphere wheel or sphere wheel bracket or bumper fitted to a vehicle; any towing hook or other fitments to be excluded; and </a:t>
          </a:r>
          <a:endParaRPr lang="en-US" sz="2000" dirty="0">
            <a:latin typeface="Cambria" panose="02040503050406030204" pitchFamily="18" charset="0"/>
            <a:ea typeface="Cambria" panose="02040503050406030204" pitchFamily="18" charset="0"/>
          </a:endParaRPr>
        </a:p>
      </dgm:t>
    </dgm:pt>
    <dgm:pt modelId="{459C16A4-63CC-4045-85EF-B803EE61C028}" type="parTrans" cxnId="{956405E7-EEE2-4A6F-BE95-99A36EB292DB}">
      <dgm:prSet/>
      <dgm:spPr/>
      <dgm:t>
        <a:bodyPr/>
        <a:lstStyle/>
        <a:p>
          <a:endParaRPr lang="en-US">
            <a:latin typeface="Cambria" panose="02040503050406030204" pitchFamily="18" charset="0"/>
            <a:ea typeface="Cambria" panose="02040503050406030204" pitchFamily="18" charset="0"/>
          </a:endParaRPr>
        </a:p>
      </dgm:t>
    </dgm:pt>
    <dgm:pt modelId="{23B9A137-B8E2-4928-AE90-645DD96A4FD1}" type="sibTrans" cxnId="{956405E7-EEE2-4A6F-BE95-99A36EB292DB}">
      <dgm:prSet/>
      <dgm:spPr/>
      <dgm:t>
        <a:bodyPr/>
        <a:lstStyle/>
        <a:p>
          <a:endParaRPr lang="en-US">
            <a:latin typeface="Cambria" panose="02040503050406030204" pitchFamily="18" charset="0"/>
            <a:ea typeface="Cambria" panose="02040503050406030204" pitchFamily="18" charset="0"/>
          </a:endParaRPr>
        </a:p>
      </dgm:t>
    </dgm:pt>
    <dgm:pt modelId="{CE957749-4059-4F67-91B1-A8875E765249}">
      <dgm:prSet custT="1"/>
      <dgm:spPr/>
      <dgm:t>
        <a:bodyPr/>
        <a:lstStyle/>
        <a:p>
          <a:pPr marL="361950" indent="-361950" algn="just"/>
          <a:r>
            <a:rPr lang="en-GB" sz="2000" dirty="0">
              <a:latin typeface="Cambria" panose="02040503050406030204" pitchFamily="18" charset="0"/>
              <a:ea typeface="Cambria" panose="02040503050406030204" pitchFamily="18" charset="0"/>
            </a:rPr>
            <a:t>Any operational attachment on front, rear or carrier chassis of construction equipment vehicle in travel mode is to be excluded.</a:t>
          </a:r>
          <a:endParaRPr lang="en-US" sz="2000" dirty="0">
            <a:latin typeface="Cambria" panose="02040503050406030204" pitchFamily="18" charset="0"/>
            <a:ea typeface="Cambria" panose="02040503050406030204" pitchFamily="18" charset="0"/>
          </a:endParaRPr>
        </a:p>
      </dgm:t>
    </dgm:pt>
    <dgm:pt modelId="{A0B3653D-6656-4307-8D57-F15657A3E491}" type="parTrans" cxnId="{8914D758-9314-4916-BDB6-A9C835C83093}">
      <dgm:prSet/>
      <dgm:spPr/>
      <dgm:t>
        <a:bodyPr/>
        <a:lstStyle/>
        <a:p>
          <a:endParaRPr lang="en-US">
            <a:latin typeface="Cambria" panose="02040503050406030204" pitchFamily="18" charset="0"/>
            <a:ea typeface="Cambria" panose="02040503050406030204" pitchFamily="18" charset="0"/>
          </a:endParaRPr>
        </a:p>
      </dgm:t>
    </dgm:pt>
    <dgm:pt modelId="{D829401E-216F-4DB1-BF09-3D72FE7F3091}" type="sibTrans" cxnId="{8914D758-9314-4916-BDB6-A9C835C83093}">
      <dgm:prSet/>
      <dgm:spPr/>
      <dgm:t>
        <a:bodyPr/>
        <a:lstStyle/>
        <a:p>
          <a:endParaRPr lang="en-US">
            <a:latin typeface="Cambria" panose="02040503050406030204" pitchFamily="18" charset="0"/>
            <a:ea typeface="Cambria" panose="02040503050406030204" pitchFamily="18" charset="0"/>
          </a:endParaRPr>
        </a:p>
      </dgm:t>
    </dgm:pt>
    <dgm:pt modelId="{ADEF1933-6849-4422-8022-9F9A14E661A9}">
      <dgm:prSet custT="1"/>
      <dgm:spPr/>
      <dgm:t>
        <a:bodyPr/>
        <a:lstStyle/>
        <a:p>
          <a:pPr algn="just"/>
          <a:r>
            <a:rPr lang="en-GB" sz="2200" dirty="0">
              <a:latin typeface="Cambria" panose="02040503050406030204" pitchFamily="18" charset="0"/>
              <a:ea typeface="Cambria" panose="02040503050406030204" pitchFamily="18" charset="0"/>
            </a:rPr>
            <a:t>No specific reference to the Motor Vehicles Act under entry 52B - can it be considered that the explanation in Central Motor Vehicle Rules, 1989 is not to be considered and therefore the length of the vehicle is calculated from end to end including the bumper and other fittings?</a:t>
          </a:r>
          <a:endParaRPr lang="en-US" sz="2200" dirty="0">
            <a:latin typeface="Cambria" panose="02040503050406030204" pitchFamily="18" charset="0"/>
            <a:ea typeface="Cambria" panose="02040503050406030204" pitchFamily="18" charset="0"/>
          </a:endParaRPr>
        </a:p>
      </dgm:t>
    </dgm:pt>
    <dgm:pt modelId="{13A76023-9F25-4E72-8359-C9FC57FC253E}" type="parTrans" cxnId="{8D59B7F3-039F-4D1A-89B8-D92C0172C7B7}">
      <dgm:prSet/>
      <dgm:spPr/>
      <dgm:t>
        <a:bodyPr/>
        <a:lstStyle/>
        <a:p>
          <a:endParaRPr lang="en-US">
            <a:latin typeface="Cambria" panose="02040503050406030204" pitchFamily="18" charset="0"/>
            <a:ea typeface="Cambria" panose="02040503050406030204" pitchFamily="18" charset="0"/>
          </a:endParaRPr>
        </a:p>
      </dgm:t>
    </dgm:pt>
    <dgm:pt modelId="{044ADF2F-392A-498D-89D2-5A76910D2B5C}" type="sibTrans" cxnId="{8D59B7F3-039F-4D1A-89B8-D92C0172C7B7}">
      <dgm:prSet/>
      <dgm:spPr/>
      <dgm:t>
        <a:bodyPr/>
        <a:lstStyle/>
        <a:p>
          <a:endParaRPr lang="en-US">
            <a:latin typeface="Cambria" panose="02040503050406030204" pitchFamily="18" charset="0"/>
            <a:ea typeface="Cambria" panose="02040503050406030204" pitchFamily="18" charset="0"/>
          </a:endParaRPr>
        </a:p>
      </dgm:t>
    </dgm:pt>
    <dgm:pt modelId="{6A055703-2D68-4CDA-98C1-BA5B3D3BD242}" type="pres">
      <dgm:prSet presAssocID="{511DBA68-FB30-4367-B770-BEEB2D95D576}" presName="compositeShape" presStyleCnt="0">
        <dgm:presLayoutVars>
          <dgm:chMax val="2"/>
          <dgm:dir/>
          <dgm:resizeHandles val="exact"/>
        </dgm:presLayoutVars>
      </dgm:prSet>
      <dgm:spPr/>
    </dgm:pt>
    <dgm:pt modelId="{064D5799-B63A-448D-BB34-33A3F2D81C00}" type="pres">
      <dgm:prSet presAssocID="{04A92D70-F0E3-4728-9A12-4914F0A703A8}" presName="upArrow" presStyleLbl="node1" presStyleIdx="0" presStyleCnt="2" custScaleX="39357"/>
      <dgm:spPr/>
    </dgm:pt>
    <dgm:pt modelId="{DC650F61-7D75-4933-82D7-DBC40C498B57}" type="pres">
      <dgm:prSet presAssocID="{04A92D70-F0E3-4728-9A12-4914F0A703A8}" presName="upArrowText" presStyleLbl="revTx" presStyleIdx="0" presStyleCnt="2" custScaleX="139383" custLinFactNeighborX="12731" custLinFactNeighborY="1582">
        <dgm:presLayoutVars>
          <dgm:chMax val="0"/>
          <dgm:bulletEnabled val="1"/>
        </dgm:presLayoutVars>
      </dgm:prSet>
      <dgm:spPr/>
    </dgm:pt>
    <dgm:pt modelId="{2F95BBA2-3F83-4EE8-8FD8-D201DD5CDCEB}" type="pres">
      <dgm:prSet presAssocID="{ADEF1933-6849-4422-8022-9F9A14E661A9}" presName="downArrow" presStyleLbl="node1" presStyleIdx="1" presStyleCnt="2" custScaleX="39613" custLinFactNeighborX="-9789" custLinFactNeighborY="-9097"/>
      <dgm:spPr/>
    </dgm:pt>
    <dgm:pt modelId="{82980A11-FDE6-4A34-B648-2C7487F8F3BF}" type="pres">
      <dgm:prSet presAssocID="{ADEF1933-6849-4422-8022-9F9A14E661A9}" presName="downArrowText" presStyleLbl="revTx" presStyleIdx="1" presStyleCnt="2" custScaleX="125971" custLinFactNeighborX="-8711" custLinFactNeighborY="-6325">
        <dgm:presLayoutVars>
          <dgm:chMax val="0"/>
          <dgm:bulletEnabled val="1"/>
        </dgm:presLayoutVars>
      </dgm:prSet>
      <dgm:spPr/>
    </dgm:pt>
  </dgm:ptLst>
  <dgm:cxnLst>
    <dgm:cxn modelId="{C9A1D508-F2D5-4C0F-8E9F-E124AA30B4F2}" type="presOf" srcId="{E29F80F3-A744-41F1-8C67-1F4B4CA5DEEF}" destId="{DC650F61-7D75-4933-82D7-DBC40C498B57}" srcOrd="0" destOrd="1" presId="urn:microsoft.com/office/officeart/2005/8/layout/arrow4"/>
    <dgm:cxn modelId="{1684E418-3D3C-4C24-974D-F56B3B0006BD}" type="presOf" srcId="{511DBA68-FB30-4367-B770-BEEB2D95D576}" destId="{6A055703-2D68-4CDA-98C1-BA5B3D3BD242}" srcOrd="0" destOrd="0" presId="urn:microsoft.com/office/officeart/2005/8/layout/arrow4"/>
    <dgm:cxn modelId="{11131F35-407D-4750-81B9-3EFE4DD2A82F}" srcId="{511DBA68-FB30-4367-B770-BEEB2D95D576}" destId="{04A92D70-F0E3-4728-9A12-4914F0A703A8}" srcOrd="0" destOrd="0" parTransId="{7E408F76-1644-4D8B-800E-AAD5D365A407}" sibTransId="{1D1FA01C-7487-43C5-9E0B-7878504A0FC4}"/>
    <dgm:cxn modelId="{8914D758-9314-4916-BDB6-A9C835C83093}" srcId="{04A92D70-F0E3-4728-9A12-4914F0A703A8}" destId="{CE957749-4059-4F67-91B1-A8875E765249}" srcOrd="2" destOrd="0" parTransId="{A0B3653D-6656-4307-8D57-F15657A3E491}" sibTransId="{D829401E-216F-4DB1-BF09-3D72FE7F3091}"/>
    <dgm:cxn modelId="{DC1D2E7E-AAB9-4C61-96AC-602DC07AAFB9}" srcId="{04A92D70-F0E3-4728-9A12-4914F0A703A8}" destId="{E29F80F3-A744-41F1-8C67-1F4B4CA5DEEF}" srcOrd="0" destOrd="0" parTransId="{945CED27-4ADC-4018-AAD5-4AF787C0F68B}" sibTransId="{9CA06259-3368-43D0-9E52-F82E4F5C85FD}"/>
    <dgm:cxn modelId="{F58261B3-997F-4FE0-A572-69DA198856D4}" type="presOf" srcId="{494EBC69-219D-4340-B937-9C3F70211D88}" destId="{DC650F61-7D75-4933-82D7-DBC40C498B57}" srcOrd="0" destOrd="2" presId="urn:microsoft.com/office/officeart/2005/8/layout/arrow4"/>
    <dgm:cxn modelId="{C9369EB8-4739-462D-9FC7-BCA91BA6327D}" type="presOf" srcId="{ADEF1933-6849-4422-8022-9F9A14E661A9}" destId="{82980A11-FDE6-4A34-B648-2C7487F8F3BF}" srcOrd="0" destOrd="0" presId="urn:microsoft.com/office/officeart/2005/8/layout/arrow4"/>
    <dgm:cxn modelId="{956405E7-EEE2-4A6F-BE95-99A36EB292DB}" srcId="{04A92D70-F0E3-4728-9A12-4914F0A703A8}" destId="{494EBC69-219D-4340-B937-9C3F70211D88}" srcOrd="1" destOrd="0" parTransId="{459C16A4-63CC-4045-85EF-B803EE61C028}" sibTransId="{23B9A137-B8E2-4928-AE90-645DD96A4FD1}"/>
    <dgm:cxn modelId="{CBA502EE-7189-4DD4-8E7E-DC9DA91F085D}" type="presOf" srcId="{04A92D70-F0E3-4728-9A12-4914F0A703A8}" destId="{DC650F61-7D75-4933-82D7-DBC40C498B57}" srcOrd="0" destOrd="0" presId="urn:microsoft.com/office/officeart/2005/8/layout/arrow4"/>
    <dgm:cxn modelId="{D0A092F0-97D5-49A3-B0C0-77FE2686B893}" type="presOf" srcId="{CE957749-4059-4F67-91B1-A8875E765249}" destId="{DC650F61-7D75-4933-82D7-DBC40C498B57}" srcOrd="0" destOrd="3" presId="urn:microsoft.com/office/officeart/2005/8/layout/arrow4"/>
    <dgm:cxn modelId="{8D59B7F3-039F-4D1A-89B8-D92C0172C7B7}" srcId="{511DBA68-FB30-4367-B770-BEEB2D95D576}" destId="{ADEF1933-6849-4422-8022-9F9A14E661A9}" srcOrd="1" destOrd="0" parTransId="{13A76023-9F25-4E72-8359-C9FC57FC253E}" sibTransId="{044ADF2F-392A-498D-89D2-5A76910D2B5C}"/>
    <dgm:cxn modelId="{2AAB3E9C-43CC-4C51-98EC-6155A87F0862}" type="presParOf" srcId="{6A055703-2D68-4CDA-98C1-BA5B3D3BD242}" destId="{064D5799-B63A-448D-BB34-33A3F2D81C00}" srcOrd="0" destOrd="0" presId="urn:microsoft.com/office/officeart/2005/8/layout/arrow4"/>
    <dgm:cxn modelId="{544FE558-2FA0-4E6A-9772-A941EC479DDA}" type="presParOf" srcId="{6A055703-2D68-4CDA-98C1-BA5B3D3BD242}" destId="{DC650F61-7D75-4933-82D7-DBC40C498B57}" srcOrd="1" destOrd="0" presId="urn:microsoft.com/office/officeart/2005/8/layout/arrow4"/>
    <dgm:cxn modelId="{FC0A939A-A084-4DD3-9C07-D06A984F4960}" type="presParOf" srcId="{6A055703-2D68-4CDA-98C1-BA5B3D3BD242}" destId="{2F95BBA2-3F83-4EE8-8FD8-D201DD5CDCEB}" srcOrd="2" destOrd="0" presId="urn:microsoft.com/office/officeart/2005/8/layout/arrow4"/>
    <dgm:cxn modelId="{2A56BF58-E217-499E-A763-B46EF163006A}" type="presParOf" srcId="{6A055703-2D68-4CDA-98C1-BA5B3D3BD242}" destId="{82980A11-FDE6-4A34-B648-2C7487F8F3B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A86118-B17C-4144-8947-8B3D309F99BE}" type="doc">
      <dgm:prSet loTypeId="urn:diagrams.loki3.com/BracketList" loCatId="list" qsTypeId="urn:microsoft.com/office/officeart/2005/8/quickstyle/simple4" qsCatId="simple" csTypeId="urn:microsoft.com/office/officeart/2005/8/colors/accent0_3" csCatId="mainScheme" phldr="1"/>
      <dgm:spPr/>
      <dgm:t>
        <a:bodyPr/>
        <a:lstStyle/>
        <a:p>
          <a:endParaRPr lang="en-IN"/>
        </a:p>
      </dgm:t>
    </dgm:pt>
    <dgm:pt modelId="{5C6C0215-4732-46BF-ADBB-429F48023D18}">
      <dgm:prSet phldrT="[Text]"/>
      <dgm:spPr/>
      <dgm:t>
        <a:bodyPr/>
        <a:lstStyle/>
        <a:p>
          <a:r>
            <a:rPr lang="en-GB" dirty="0">
              <a:effectLst/>
              <a:latin typeface="Cambria" panose="02040503050406030204" pitchFamily="18" charset="0"/>
              <a:ea typeface="Cambria" panose="02040503050406030204" pitchFamily="18" charset="0"/>
            </a:rPr>
            <a:t>The Courts placing reliance on the certificate issued by institutions such as ARAI and Vehicle Research Development Establishment, for the purpose of classification of the motor vehicle.</a:t>
          </a:r>
          <a:endParaRPr lang="en-IN" dirty="0">
            <a:latin typeface="Cambria" panose="02040503050406030204" pitchFamily="18" charset="0"/>
            <a:ea typeface="Cambria" panose="02040503050406030204" pitchFamily="18" charset="0"/>
          </a:endParaRPr>
        </a:p>
      </dgm:t>
    </dgm:pt>
    <dgm:pt modelId="{7085BF74-E131-4481-A17E-56C760D5BA33}" type="parTrans" cxnId="{66072F66-4C5B-4CFA-9326-B58F77EC2387}">
      <dgm:prSet/>
      <dgm:spPr/>
      <dgm:t>
        <a:bodyPr/>
        <a:lstStyle/>
        <a:p>
          <a:endParaRPr lang="en-IN">
            <a:latin typeface="Cambria" panose="02040503050406030204" pitchFamily="18" charset="0"/>
            <a:ea typeface="Cambria" panose="02040503050406030204" pitchFamily="18" charset="0"/>
          </a:endParaRPr>
        </a:p>
      </dgm:t>
    </dgm:pt>
    <dgm:pt modelId="{969012E6-51D8-453F-A141-A58553004571}" type="sibTrans" cxnId="{66072F66-4C5B-4CFA-9326-B58F77EC2387}">
      <dgm:prSet/>
      <dgm:spPr/>
      <dgm:t>
        <a:bodyPr/>
        <a:lstStyle/>
        <a:p>
          <a:endParaRPr lang="en-IN">
            <a:latin typeface="Cambria" panose="02040503050406030204" pitchFamily="18" charset="0"/>
            <a:ea typeface="Cambria" panose="02040503050406030204" pitchFamily="18" charset="0"/>
          </a:endParaRPr>
        </a:p>
      </dgm:t>
    </dgm:pt>
    <dgm:pt modelId="{B9A270FB-E935-448B-8620-5A350AB01654}">
      <dgm:prSet/>
      <dgm:spPr/>
      <dgm:t>
        <a:bodyPr/>
        <a:lstStyle/>
        <a:p>
          <a:endParaRPr lang="en-GB" dirty="0">
            <a:solidFill>
              <a:schemeClr val="tx1"/>
            </a:solidFill>
            <a:effectLst/>
            <a:latin typeface="Cambria" panose="02040503050406030204" pitchFamily="18" charset="0"/>
            <a:ea typeface="Cambria" panose="02040503050406030204" pitchFamily="18" charset="0"/>
          </a:endParaRPr>
        </a:p>
      </dgm:t>
    </dgm:pt>
    <dgm:pt modelId="{BB1692FE-60CD-41EB-9E83-5737DF485694}" type="parTrans" cxnId="{6A11F857-3881-4A1F-A1CD-A4B25A8B87E9}">
      <dgm:prSet/>
      <dgm:spPr/>
      <dgm:t>
        <a:bodyPr/>
        <a:lstStyle/>
        <a:p>
          <a:endParaRPr lang="en-IN">
            <a:latin typeface="Cambria" panose="02040503050406030204" pitchFamily="18" charset="0"/>
            <a:ea typeface="Cambria" panose="02040503050406030204" pitchFamily="18" charset="0"/>
          </a:endParaRPr>
        </a:p>
      </dgm:t>
    </dgm:pt>
    <dgm:pt modelId="{93DFAFF8-154D-4031-99E2-E5834D7FE60C}" type="sibTrans" cxnId="{6A11F857-3881-4A1F-A1CD-A4B25A8B87E9}">
      <dgm:prSet/>
      <dgm:spPr/>
      <dgm:t>
        <a:bodyPr/>
        <a:lstStyle/>
        <a:p>
          <a:endParaRPr lang="en-IN">
            <a:latin typeface="Cambria" panose="02040503050406030204" pitchFamily="18" charset="0"/>
            <a:ea typeface="Cambria" panose="02040503050406030204" pitchFamily="18" charset="0"/>
          </a:endParaRPr>
        </a:p>
      </dgm:t>
    </dgm:pt>
    <dgm:pt modelId="{3F8F0240-B342-4872-BA6A-4400AB3788C2}">
      <dgm:prSet/>
      <dgm:spPr/>
      <dgm:t>
        <a:bodyPr/>
        <a:lstStyle/>
        <a:p>
          <a:r>
            <a:rPr lang="en-GB" b="1" dirty="0">
              <a:effectLst/>
              <a:latin typeface="Cambria" panose="02040503050406030204" pitchFamily="18" charset="0"/>
              <a:ea typeface="Cambria" panose="02040503050406030204" pitchFamily="18" charset="0"/>
            </a:rPr>
            <a:t>JCBL Ltd.-2019 (367) E.L.T. 283 (Tri.-Chan.)</a:t>
          </a:r>
        </a:p>
      </dgm:t>
    </dgm:pt>
    <dgm:pt modelId="{EA0D940B-5464-4980-AE49-D53B8E23F8F7}" type="parTrans" cxnId="{C3DD7654-9DE5-48B6-B026-F665CDBD5B95}">
      <dgm:prSet/>
      <dgm:spPr/>
      <dgm:t>
        <a:bodyPr/>
        <a:lstStyle/>
        <a:p>
          <a:endParaRPr lang="en-IN">
            <a:latin typeface="Cambria" panose="02040503050406030204" pitchFamily="18" charset="0"/>
            <a:ea typeface="Cambria" panose="02040503050406030204" pitchFamily="18" charset="0"/>
          </a:endParaRPr>
        </a:p>
      </dgm:t>
    </dgm:pt>
    <dgm:pt modelId="{5F7E7ECE-62AB-40C4-8448-B0F36D852815}" type="sibTrans" cxnId="{C3DD7654-9DE5-48B6-B026-F665CDBD5B95}">
      <dgm:prSet/>
      <dgm:spPr/>
      <dgm:t>
        <a:bodyPr/>
        <a:lstStyle/>
        <a:p>
          <a:endParaRPr lang="en-IN">
            <a:latin typeface="Cambria" panose="02040503050406030204" pitchFamily="18" charset="0"/>
            <a:ea typeface="Cambria" panose="02040503050406030204" pitchFamily="18" charset="0"/>
          </a:endParaRPr>
        </a:p>
      </dgm:t>
    </dgm:pt>
    <dgm:pt modelId="{DE01E330-F5DF-4215-B2F0-0E6D08BCB069}">
      <dgm:prSet/>
      <dgm:spPr/>
      <dgm:t>
        <a:bodyPr/>
        <a:lstStyle/>
        <a:p>
          <a:r>
            <a:rPr lang="en-GB" b="1" dirty="0">
              <a:effectLst/>
              <a:latin typeface="Cambria" panose="02040503050406030204" pitchFamily="18" charset="0"/>
              <a:ea typeface="Cambria" panose="02040503050406030204" pitchFamily="18" charset="0"/>
            </a:rPr>
            <a:t>Mann Tourist Transport Service (P) Ltd. - 2015 (319) E.L.T. 153 (Tri.- Mum.)</a:t>
          </a:r>
        </a:p>
      </dgm:t>
    </dgm:pt>
    <dgm:pt modelId="{ABADE02B-5514-4F39-944F-CDDB9B0F997E}" type="parTrans" cxnId="{BF44FFFF-0006-4FF7-8342-EC7DB7EB760C}">
      <dgm:prSet/>
      <dgm:spPr/>
      <dgm:t>
        <a:bodyPr/>
        <a:lstStyle/>
        <a:p>
          <a:endParaRPr lang="en-IN">
            <a:latin typeface="Cambria" panose="02040503050406030204" pitchFamily="18" charset="0"/>
            <a:ea typeface="Cambria" panose="02040503050406030204" pitchFamily="18" charset="0"/>
          </a:endParaRPr>
        </a:p>
      </dgm:t>
    </dgm:pt>
    <dgm:pt modelId="{D55BDF5F-2A43-494E-8EE3-3B2099E29063}" type="sibTrans" cxnId="{BF44FFFF-0006-4FF7-8342-EC7DB7EB760C}">
      <dgm:prSet/>
      <dgm:spPr/>
      <dgm:t>
        <a:bodyPr/>
        <a:lstStyle/>
        <a:p>
          <a:endParaRPr lang="en-IN">
            <a:latin typeface="Cambria" panose="02040503050406030204" pitchFamily="18" charset="0"/>
            <a:ea typeface="Cambria" panose="02040503050406030204" pitchFamily="18" charset="0"/>
          </a:endParaRPr>
        </a:p>
      </dgm:t>
    </dgm:pt>
    <dgm:pt modelId="{866E8642-09B8-4D68-BA9C-0E2A40002892}">
      <dgm:prSet/>
      <dgm:spPr/>
      <dgm:t>
        <a:bodyPr/>
        <a:lstStyle/>
        <a:p>
          <a:r>
            <a:rPr lang="en-GB" b="1" dirty="0">
              <a:effectLst/>
              <a:latin typeface="Cambria" panose="02040503050406030204" pitchFamily="18" charset="0"/>
              <a:ea typeface="Cambria" panose="02040503050406030204" pitchFamily="18" charset="0"/>
            </a:rPr>
            <a:t>Scooter India Ltd. - 2003 (156) E.L.T. 535 (Tri.-Del.)</a:t>
          </a:r>
        </a:p>
      </dgm:t>
    </dgm:pt>
    <dgm:pt modelId="{2209B768-30AB-4557-8BD2-7B117F587C1C}" type="parTrans" cxnId="{C2BBCA4C-62F8-4DD2-BA97-098264981CE4}">
      <dgm:prSet/>
      <dgm:spPr/>
      <dgm:t>
        <a:bodyPr/>
        <a:lstStyle/>
        <a:p>
          <a:endParaRPr lang="en-IN">
            <a:latin typeface="Cambria" panose="02040503050406030204" pitchFamily="18" charset="0"/>
            <a:ea typeface="Cambria" panose="02040503050406030204" pitchFamily="18" charset="0"/>
          </a:endParaRPr>
        </a:p>
      </dgm:t>
    </dgm:pt>
    <dgm:pt modelId="{98BAA690-3D34-4B6C-B4C6-065F4273D025}" type="sibTrans" cxnId="{C2BBCA4C-62F8-4DD2-BA97-098264981CE4}">
      <dgm:prSet/>
      <dgm:spPr/>
      <dgm:t>
        <a:bodyPr/>
        <a:lstStyle/>
        <a:p>
          <a:endParaRPr lang="en-IN">
            <a:latin typeface="Cambria" panose="02040503050406030204" pitchFamily="18" charset="0"/>
            <a:ea typeface="Cambria" panose="02040503050406030204" pitchFamily="18" charset="0"/>
          </a:endParaRPr>
        </a:p>
      </dgm:t>
    </dgm:pt>
    <dgm:pt modelId="{9AFCCE08-A79A-403E-98EE-B6E69CC8D727}">
      <dgm:prSet/>
      <dgm:spPr/>
      <dgm:t>
        <a:bodyPr/>
        <a:lstStyle/>
        <a:p>
          <a:endParaRPr lang="en-GB" b="1" dirty="0">
            <a:effectLst/>
            <a:latin typeface="Cambria" panose="02040503050406030204" pitchFamily="18" charset="0"/>
            <a:ea typeface="Cambria" panose="02040503050406030204" pitchFamily="18" charset="0"/>
          </a:endParaRPr>
        </a:p>
      </dgm:t>
    </dgm:pt>
    <dgm:pt modelId="{A7D94D18-64F6-47C7-9AF5-E84DDBAB5139}" type="parTrans" cxnId="{BD339DA9-5A68-40B8-83F0-CFA87231D57D}">
      <dgm:prSet/>
      <dgm:spPr/>
      <dgm:t>
        <a:bodyPr/>
        <a:lstStyle/>
        <a:p>
          <a:endParaRPr lang="en-IN">
            <a:latin typeface="Cambria" panose="02040503050406030204" pitchFamily="18" charset="0"/>
            <a:ea typeface="Cambria" panose="02040503050406030204" pitchFamily="18" charset="0"/>
          </a:endParaRPr>
        </a:p>
      </dgm:t>
    </dgm:pt>
    <dgm:pt modelId="{3EC67F1B-E491-42D8-940F-7E04AC7D36C0}" type="sibTrans" cxnId="{BD339DA9-5A68-40B8-83F0-CFA87231D57D}">
      <dgm:prSet/>
      <dgm:spPr/>
      <dgm:t>
        <a:bodyPr/>
        <a:lstStyle/>
        <a:p>
          <a:endParaRPr lang="en-IN">
            <a:latin typeface="Cambria" panose="02040503050406030204" pitchFamily="18" charset="0"/>
            <a:ea typeface="Cambria" panose="02040503050406030204" pitchFamily="18" charset="0"/>
          </a:endParaRPr>
        </a:p>
      </dgm:t>
    </dgm:pt>
    <dgm:pt modelId="{04204143-9511-4D95-9A25-BF634724F8D4}">
      <dgm:prSet/>
      <dgm:spPr/>
      <dgm:t>
        <a:bodyPr/>
        <a:lstStyle/>
        <a:p>
          <a:endParaRPr lang="en-GB" b="1" dirty="0">
            <a:effectLst/>
            <a:latin typeface="Cambria" panose="02040503050406030204" pitchFamily="18" charset="0"/>
            <a:ea typeface="Cambria" panose="02040503050406030204" pitchFamily="18" charset="0"/>
          </a:endParaRPr>
        </a:p>
      </dgm:t>
    </dgm:pt>
    <dgm:pt modelId="{9DFC46C8-5CE5-4AE0-86E8-2D62C92A8F16}" type="parTrans" cxnId="{5618D5AC-4697-4186-ACB7-4B8D605B9B59}">
      <dgm:prSet/>
      <dgm:spPr/>
      <dgm:t>
        <a:bodyPr/>
        <a:lstStyle/>
        <a:p>
          <a:endParaRPr lang="en-IN">
            <a:latin typeface="Cambria" panose="02040503050406030204" pitchFamily="18" charset="0"/>
            <a:ea typeface="Cambria" panose="02040503050406030204" pitchFamily="18" charset="0"/>
          </a:endParaRPr>
        </a:p>
      </dgm:t>
    </dgm:pt>
    <dgm:pt modelId="{B7D3BBA4-853B-4A6B-A416-228F9A17043C}" type="sibTrans" cxnId="{5618D5AC-4697-4186-ACB7-4B8D605B9B59}">
      <dgm:prSet/>
      <dgm:spPr/>
      <dgm:t>
        <a:bodyPr/>
        <a:lstStyle/>
        <a:p>
          <a:endParaRPr lang="en-IN">
            <a:latin typeface="Cambria" panose="02040503050406030204" pitchFamily="18" charset="0"/>
            <a:ea typeface="Cambria" panose="02040503050406030204" pitchFamily="18" charset="0"/>
          </a:endParaRPr>
        </a:p>
      </dgm:t>
    </dgm:pt>
    <dgm:pt modelId="{1C76F816-A274-41C1-BA7D-8667CF7DD42F}">
      <dgm:prSet/>
      <dgm:spPr/>
      <dgm:t>
        <a:bodyPr/>
        <a:lstStyle/>
        <a:p>
          <a:endParaRPr lang="en-GB" b="1" dirty="0">
            <a:effectLst/>
            <a:latin typeface="Cambria" panose="02040503050406030204" pitchFamily="18" charset="0"/>
            <a:ea typeface="Cambria" panose="02040503050406030204" pitchFamily="18" charset="0"/>
          </a:endParaRPr>
        </a:p>
      </dgm:t>
    </dgm:pt>
    <dgm:pt modelId="{8725E868-1EDE-4A0F-8F50-B3E2C8E8F5FA}" type="parTrans" cxnId="{ABB87100-4F68-47D5-A8E9-6E7F0FF8884E}">
      <dgm:prSet/>
      <dgm:spPr/>
      <dgm:t>
        <a:bodyPr/>
        <a:lstStyle/>
        <a:p>
          <a:endParaRPr lang="en-IN">
            <a:latin typeface="Cambria" panose="02040503050406030204" pitchFamily="18" charset="0"/>
            <a:ea typeface="Cambria" panose="02040503050406030204" pitchFamily="18" charset="0"/>
          </a:endParaRPr>
        </a:p>
      </dgm:t>
    </dgm:pt>
    <dgm:pt modelId="{6722001A-DB17-4B09-8676-E5B4FAD5380C}" type="sibTrans" cxnId="{ABB87100-4F68-47D5-A8E9-6E7F0FF8884E}">
      <dgm:prSet/>
      <dgm:spPr/>
      <dgm:t>
        <a:bodyPr/>
        <a:lstStyle/>
        <a:p>
          <a:endParaRPr lang="en-IN">
            <a:latin typeface="Cambria" panose="02040503050406030204" pitchFamily="18" charset="0"/>
            <a:ea typeface="Cambria" panose="02040503050406030204" pitchFamily="18" charset="0"/>
          </a:endParaRPr>
        </a:p>
      </dgm:t>
    </dgm:pt>
    <dgm:pt modelId="{FA4FED30-8167-4E9B-889D-33E27B6CE987}" type="pres">
      <dgm:prSet presAssocID="{ECA86118-B17C-4144-8947-8B3D309F99BE}" presName="Name0" presStyleCnt="0">
        <dgm:presLayoutVars>
          <dgm:dir/>
          <dgm:animLvl val="lvl"/>
          <dgm:resizeHandles val="exact"/>
        </dgm:presLayoutVars>
      </dgm:prSet>
      <dgm:spPr/>
    </dgm:pt>
    <dgm:pt modelId="{28128F81-4AEF-4F72-A0E3-ACEBB02848E8}" type="pres">
      <dgm:prSet presAssocID="{5C6C0215-4732-46BF-ADBB-429F48023D18}" presName="linNode" presStyleCnt="0"/>
      <dgm:spPr/>
    </dgm:pt>
    <dgm:pt modelId="{1D18BDB9-29CD-4571-B963-D8ED660F493F}" type="pres">
      <dgm:prSet presAssocID="{5C6C0215-4732-46BF-ADBB-429F48023D18}" presName="parTx" presStyleLbl="revTx" presStyleIdx="0" presStyleCnt="1">
        <dgm:presLayoutVars>
          <dgm:chMax val="1"/>
          <dgm:bulletEnabled val="1"/>
        </dgm:presLayoutVars>
      </dgm:prSet>
      <dgm:spPr/>
    </dgm:pt>
    <dgm:pt modelId="{E9618C75-E122-49CF-AAE3-CF1E6004069F}" type="pres">
      <dgm:prSet presAssocID="{5C6C0215-4732-46BF-ADBB-429F48023D18}" presName="bracket" presStyleLbl="parChTrans1D1" presStyleIdx="0" presStyleCnt="1"/>
      <dgm:spPr/>
    </dgm:pt>
    <dgm:pt modelId="{742BF033-9DB6-4AF8-A3DA-B6A58E685B20}" type="pres">
      <dgm:prSet presAssocID="{5C6C0215-4732-46BF-ADBB-429F48023D18}" presName="spH" presStyleCnt="0"/>
      <dgm:spPr/>
    </dgm:pt>
    <dgm:pt modelId="{E7327D2F-1A90-4F1D-8970-FA3F8A1B7090}" type="pres">
      <dgm:prSet presAssocID="{5C6C0215-4732-46BF-ADBB-429F48023D18}" presName="desTx" presStyleLbl="node1" presStyleIdx="0" presStyleCnt="1">
        <dgm:presLayoutVars>
          <dgm:bulletEnabled val="1"/>
        </dgm:presLayoutVars>
      </dgm:prSet>
      <dgm:spPr/>
    </dgm:pt>
  </dgm:ptLst>
  <dgm:cxnLst>
    <dgm:cxn modelId="{ABB87100-4F68-47D5-A8E9-6E7F0FF8884E}" srcId="{5C6C0215-4732-46BF-ADBB-429F48023D18}" destId="{1C76F816-A274-41C1-BA7D-8667CF7DD42F}" srcOrd="6" destOrd="0" parTransId="{8725E868-1EDE-4A0F-8F50-B3E2C8E8F5FA}" sibTransId="{6722001A-DB17-4B09-8676-E5B4FAD5380C}"/>
    <dgm:cxn modelId="{D3D0722E-003F-4C92-AD18-6737ED0CDE2A}" type="presOf" srcId="{3F8F0240-B342-4872-BA6A-4400AB3788C2}" destId="{E7327D2F-1A90-4F1D-8970-FA3F8A1B7090}" srcOrd="0" destOrd="1" presId="urn:diagrams.loki3.com/BracketList"/>
    <dgm:cxn modelId="{7E52E13A-7624-4DD8-83F8-556D85399905}" type="presOf" srcId="{ECA86118-B17C-4144-8947-8B3D309F99BE}" destId="{FA4FED30-8167-4E9B-889D-33E27B6CE987}" srcOrd="0" destOrd="0" presId="urn:diagrams.loki3.com/BracketList"/>
    <dgm:cxn modelId="{66072F66-4C5B-4CFA-9326-B58F77EC2387}" srcId="{ECA86118-B17C-4144-8947-8B3D309F99BE}" destId="{5C6C0215-4732-46BF-ADBB-429F48023D18}" srcOrd="0" destOrd="0" parTransId="{7085BF74-E131-4481-A17E-56C760D5BA33}" sibTransId="{969012E6-51D8-453F-A141-A58553004571}"/>
    <dgm:cxn modelId="{C2BBCA4C-62F8-4DD2-BA97-098264981CE4}" srcId="{5C6C0215-4732-46BF-ADBB-429F48023D18}" destId="{866E8642-09B8-4D68-BA9C-0E2A40002892}" srcOrd="5" destOrd="0" parTransId="{2209B768-30AB-4557-8BD2-7B117F587C1C}" sibTransId="{98BAA690-3D34-4B6C-B4C6-065F4273D025}"/>
    <dgm:cxn modelId="{C3DD7654-9DE5-48B6-B026-F665CDBD5B95}" srcId="{5C6C0215-4732-46BF-ADBB-429F48023D18}" destId="{3F8F0240-B342-4872-BA6A-4400AB3788C2}" srcOrd="1" destOrd="0" parTransId="{EA0D940B-5464-4980-AE49-D53B8E23F8F7}" sibTransId="{5F7E7ECE-62AB-40C4-8448-B0F36D852815}"/>
    <dgm:cxn modelId="{0151B376-51C4-416D-A515-81E104353898}" type="presOf" srcId="{9AFCCE08-A79A-403E-98EE-B6E69CC8D727}" destId="{E7327D2F-1A90-4F1D-8970-FA3F8A1B7090}" srcOrd="0" destOrd="2" presId="urn:diagrams.loki3.com/BracketList"/>
    <dgm:cxn modelId="{52779F77-EC77-4A52-B72B-2702EFB4DBE8}" type="presOf" srcId="{5C6C0215-4732-46BF-ADBB-429F48023D18}" destId="{1D18BDB9-29CD-4571-B963-D8ED660F493F}" srcOrd="0" destOrd="0" presId="urn:diagrams.loki3.com/BracketList"/>
    <dgm:cxn modelId="{6A11F857-3881-4A1F-A1CD-A4B25A8B87E9}" srcId="{5C6C0215-4732-46BF-ADBB-429F48023D18}" destId="{B9A270FB-E935-448B-8620-5A350AB01654}" srcOrd="0" destOrd="0" parTransId="{BB1692FE-60CD-41EB-9E83-5737DF485694}" sibTransId="{93DFAFF8-154D-4031-99E2-E5834D7FE60C}"/>
    <dgm:cxn modelId="{B354338A-559A-4266-8F98-C286170A23DF}" type="presOf" srcId="{B9A270FB-E935-448B-8620-5A350AB01654}" destId="{E7327D2F-1A90-4F1D-8970-FA3F8A1B7090}" srcOrd="0" destOrd="0" presId="urn:diagrams.loki3.com/BracketList"/>
    <dgm:cxn modelId="{136E578D-A04F-4F89-9D79-BD42E7C7682A}" type="presOf" srcId="{DE01E330-F5DF-4215-B2F0-0E6D08BCB069}" destId="{E7327D2F-1A90-4F1D-8970-FA3F8A1B7090}" srcOrd="0" destOrd="3" presId="urn:diagrams.loki3.com/BracketList"/>
    <dgm:cxn modelId="{7F9E09A5-6BE4-4664-AC71-2F02BCC04C83}" type="presOf" srcId="{866E8642-09B8-4D68-BA9C-0E2A40002892}" destId="{E7327D2F-1A90-4F1D-8970-FA3F8A1B7090}" srcOrd="0" destOrd="5" presId="urn:diagrams.loki3.com/BracketList"/>
    <dgm:cxn modelId="{BD339DA9-5A68-40B8-83F0-CFA87231D57D}" srcId="{5C6C0215-4732-46BF-ADBB-429F48023D18}" destId="{9AFCCE08-A79A-403E-98EE-B6E69CC8D727}" srcOrd="2" destOrd="0" parTransId="{A7D94D18-64F6-47C7-9AF5-E84DDBAB5139}" sibTransId="{3EC67F1B-E491-42D8-940F-7E04AC7D36C0}"/>
    <dgm:cxn modelId="{5618D5AC-4697-4186-ACB7-4B8D605B9B59}" srcId="{5C6C0215-4732-46BF-ADBB-429F48023D18}" destId="{04204143-9511-4D95-9A25-BF634724F8D4}" srcOrd="4" destOrd="0" parTransId="{9DFC46C8-5CE5-4AE0-86E8-2D62C92A8F16}" sibTransId="{B7D3BBA4-853B-4A6B-A416-228F9A17043C}"/>
    <dgm:cxn modelId="{915607D7-28C4-43D5-85B8-36DD9B30EBF0}" type="presOf" srcId="{04204143-9511-4D95-9A25-BF634724F8D4}" destId="{E7327D2F-1A90-4F1D-8970-FA3F8A1B7090}" srcOrd="0" destOrd="4" presId="urn:diagrams.loki3.com/BracketList"/>
    <dgm:cxn modelId="{12957EF0-6E06-45D1-B37F-E1996AF548ED}" type="presOf" srcId="{1C76F816-A274-41C1-BA7D-8667CF7DD42F}" destId="{E7327D2F-1A90-4F1D-8970-FA3F8A1B7090}" srcOrd="0" destOrd="6" presId="urn:diagrams.loki3.com/BracketList"/>
    <dgm:cxn modelId="{BF44FFFF-0006-4FF7-8342-EC7DB7EB760C}" srcId="{5C6C0215-4732-46BF-ADBB-429F48023D18}" destId="{DE01E330-F5DF-4215-B2F0-0E6D08BCB069}" srcOrd="3" destOrd="0" parTransId="{ABADE02B-5514-4F39-944F-CDDB9B0F997E}" sibTransId="{D55BDF5F-2A43-494E-8EE3-3B2099E29063}"/>
    <dgm:cxn modelId="{6D297E54-D3D6-477E-BBBC-8B3AFBE67D01}" type="presParOf" srcId="{FA4FED30-8167-4E9B-889D-33E27B6CE987}" destId="{28128F81-4AEF-4F72-A0E3-ACEBB02848E8}" srcOrd="0" destOrd="0" presId="urn:diagrams.loki3.com/BracketList"/>
    <dgm:cxn modelId="{6D933828-1B72-443B-9B44-A0F462F2892F}" type="presParOf" srcId="{28128F81-4AEF-4F72-A0E3-ACEBB02848E8}" destId="{1D18BDB9-29CD-4571-B963-D8ED660F493F}" srcOrd="0" destOrd="0" presId="urn:diagrams.loki3.com/BracketList"/>
    <dgm:cxn modelId="{61FF31F2-C46F-4391-BEC1-0D3FA57C5FA4}" type="presParOf" srcId="{28128F81-4AEF-4F72-A0E3-ACEBB02848E8}" destId="{E9618C75-E122-49CF-AAE3-CF1E6004069F}" srcOrd="1" destOrd="0" presId="urn:diagrams.loki3.com/BracketList"/>
    <dgm:cxn modelId="{1A00575A-1CD1-4CCB-A9B9-CC2394CEECBF}" type="presParOf" srcId="{28128F81-4AEF-4F72-A0E3-ACEBB02848E8}" destId="{742BF033-9DB6-4AF8-A3DA-B6A58E685B20}" srcOrd="2" destOrd="0" presId="urn:diagrams.loki3.com/BracketList"/>
    <dgm:cxn modelId="{64F7F34A-AA2E-4E7A-BB20-3ACB035AA2F5}" type="presParOf" srcId="{28128F81-4AEF-4F72-A0E3-ACEBB02848E8}" destId="{E7327D2F-1A90-4F1D-8970-FA3F8A1B7090}"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355415-1501-4E87-8A68-847D03B2CBEA}" type="doc">
      <dgm:prSet loTypeId="urn:microsoft.com/office/officeart/2005/8/layout/hierarchy2" loCatId="hierarchy" qsTypeId="urn:microsoft.com/office/officeart/2005/8/quickstyle/simple3" qsCatId="simple" csTypeId="urn:microsoft.com/office/officeart/2005/8/colors/accent1_3" csCatId="accent1" phldr="1"/>
      <dgm:spPr/>
      <dgm:t>
        <a:bodyPr/>
        <a:lstStyle/>
        <a:p>
          <a:endParaRPr lang="en-US"/>
        </a:p>
      </dgm:t>
    </dgm:pt>
    <dgm:pt modelId="{C7E53F40-5F5A-460C-9CA4-B68440A7F485}">
      <dgm:prSet/>
      <dgm:spPr/>
      <dgm:t>
        <a:bodyPr/>
        <a:lstStyle/>
        <a:p>
          <a:r>
            <a:rPr lang="en-GB">
              <a:latin typeface="Cambria" panose="02040503050406030204" pitchFamily="18" charset="0"/>
              <a:ea typeface="Cambria" panose="02040503050406030204" pitchFamily="18" charset="0"/>
            </a:rPr>
            <a:t>No definition or scope provided under the Motor Vehicle Act, 1988 or the relevant rules. </a:t>
          </a:r>
          <a:endParaRPr lang="en-US">
            <a:latin typeface="Cambria" panose="02040503050406030204" pitchFamily="18" charset="0"/>
            <a:ea typeface="Cambria" panose="02040503050406030204" pitchFamily="18" charset="0"/>
          </a:endParaRPr>
        </a:p>
      </dgm:t>
    </dgm:pt>
    <dgm:pt modelId="{A75C54AD-FA24-4F92-95F0-AEF5496A8DD8}" type="parTrans" cxnId="{592E0A08-8823-46E5-B753-4058D1F26321}">
      <dgm:prSet/>
      <dgm:spPr/>
      <dgm:t>
        <a:bodyPr/>
        <a:lstStyle/>
        <a:p>
          <a:endParaRPr lang="en-US">
            <a:latin typeface="Cambria" panose="02040503050406030204" pitchFamily="18" charset="0"/>
            <a:ea typeface="Cambria" panose="02040503050406030204" pitchFamily="18" charset="0"/>
          </a:endParaRPr>
        </a:p>
      </dgm:t>
    </dgm:pt>
    <dgm:pt modelId="{494DD003-612B-42BB-9014-FFDC39C642DE}" type="sibTrans" cxnId="{592E0A08-8823-46E5-B753-4058D1F26321}">
      <dgm:prSet/>
      <dgm:spPr/>
      <dgm:t>
        <a:bodyPr/>
        <a:lstStyle/>
        <a:p>
          <a:endParaRPr lang="en-US">
            <a:latin typeface="Cambria" panose="02040503050406030204" pitchFamily="18" charset="0"/>
            <a:ea typeface="Cambria" panose="02040503050406030204" pitchFamily="18" charset="0"/>
          </a:endParaRPr>
        </a:p>
      </dgm:t>
    </dgm:pt>
    <dgm:pt modelId="{A1B6A794-C1E9-4BCF-814A-6BC3E052A615}">
      <dgm:prSet/>
      <dgm:spPr/>
      <dgm:t>
        <a:bodyPr/>
        <a:lstStyle/>
        <a:p>
          <a:r>
            <a:rPr lang="en-GB">
              <a:latin typeface="Cambria" panose="02040503050406030204" pitchFamily="18" charset="0"/>
              <a:ea typeface="Cambria" panose="02040503050406030204" pitchFamily="18" charset="0"/>
            </a:rPr>
            <a:t>Whether the ground clearance should be computed with laden weight or without laden weight?</a:t>
          </a:r>
          <a:endParaRPr lang="en-US">
            <a:latin typeface="Cambria" panose="02040503050406030204" pitchFamily="18" charset="0"/>
            <a:ea typeface="Cambria" panose="02040503050406030204" pitchFamily="18" charset="0"/>
          </a:endParaRPr>
        </a:p>
      </dgm:t>
    </dgm:pt>
    <dgm:pt modelId="{5B2C1BB7-31AA-45E9-9554-D620F46F185D}" type="parTrans" cxnId="{4315CF75-8918-4289-9534-52CB70933A4B}">
      <dgm:prSet/>
      <dgm:spPr/>
      <dgm:t>
        <a:bodyPr/>
        <a:lstStyle/>
        <a:p>
          <a:endParaRPr lang="en-US">
            <a:latin typeface="Cambria" panose="02040503050406030204" pitchFamily="18" charset="0"/>
            <a:ea typeface="Cambria" panose="02040503050406030204" pitchFamily="18" charset="0"/>
          </a:endParaRPr>
        </a:p>
      </dgm:t>
    </dgm:pt>
    <dgm:pt modelId="{50D13D2D-474E-49D6-AFC4-0434E8B9BFF9}" type="sibTrans" cxnId="{4315CF75-8918-4289-9534-52CB70933A4B}">
      <dgm:prSet/>
      <dgm:spPr/>
      <dgm:t>
        <a:bodyPr/>
        <a:lstStyle/>
        <a:p>
          <a:endParaRPr lang="en-US">
            <a:latin typeface="Cambria" panose="02040503050406030204" pitchFamily="18" charset="0"/>
            <a:ea typeface="Cambria" panose="02040503050406030204" pitchFamily="18" charset="0"/>
          </a:endParaRPr>
        </a:p>
      </dgm:t>
    </dgm:pt>
    <dgm:pt modelId="{0B06987D-2AFF-42A7-B13C-A9D689E322F7}">
      <dgm:prSet/>
      <dgm:spPr/>
      <dgm:t>
        <a:bodyPr/>
        <a:lstStyle/>
        <a:p>
          <a:r>
            <a:rPr lang="en-GB" dirty="0">
              <a:latin typeface="Cambria" panose="02040503050406030204" pitchFamily="18" charset="0"/>
              <a:ea typeface="Cambria" panose="02040503050406030204" pitchFamily="18" charset="0"/>
            </a:rPr>
            <a:t>ARAI certifies each motor vehicle on its ground clearance. </a:t>
          </a:r>
          <a:endParaRPr lang="en-US" dirty="0">
            <a:latin typeface="Cambria" panose="02040503050406030204" pitchFamily="18" charset="0"/>
            <a:ea typeface="Cambria" panose="02040503050406030204" pitchFamily="18" charset="0"/>
          </a:endParaRPr>
        </a:p>
      </dgm:t>
    </dgm:pt>
    <dgm:pt modelId="{B90710FC-6ECB-462F-A820-CE75572539D6}" type="parTrans" cxnId="{A7B09FA6-502C-4BA9-BA83-CA895C79A99F}">
      <dgm:prSet/>
      <dgm:spPr/>
      <dgm:t>
        <a:bodyPr/>
        <a:lstStyle/>
        <a:p>
          <a:endParaRPr lang="en-US">
            <a:latin typeface="Cambria" panose="02040503050406030204" pitchFamily="18" charset="0"/>
            <a:ea typeface="Cambria" panose="02040503050406030204" pitchFamily="18" charset="0"/>
          </a:endParaRPr>
        </a:p>
      </dgm:t>
    </dgm:pt>
    <dgm:pt modelId="{C254F3ED-23E3-49B9-B23C-0A564820C02A}" type="sibTrans" cxnId="{A7B09FA6-502C-4BA9-BA83-CA895C79A99F}">
      <dgm:prSet/>
      <dgm:spPr/>
      <dgm:t>
        <a:bodyPr/>
        <a:lstStyle/>
        <a:p>
          <a:endParaRPr lang="en-US">
            <a:latin typeface="Cambria" panose="02040503050406030204" pitchFamily="18" charset="0"/>
            <a:ea typeface="Cambria" panose="02040503050406030204" pitchFamily="18" charset="0"/>
          </a:endParaRPr>
        </a:p>
      </dgm:t>
    </dgm:pt>
    <dgm:pt modelId="{B905AF67-EEFB-48D5-892D-03FA4D51A469}">
      <dgm:prSet/>
      <dgm:spPr/>
      <dgm:t>
        <a:bodyPr/>
        <a:lstStyle/>
        <a:p>
          <a:r>
            <a:rPr lang="en-GB" b="1" dirty="0">
              <a:latin typeface="Cambria" panose="02040503050406030204" pitchFamily="18" charset="0"/>
              <a:ea typeface="Cambria" panose="02040503050406030204" pitchFamily="18" charset="0"/>
            </a:rPr>
            <a:t>Tata Motors Limited 2019 (31) GSTL 544 (App ARR-GST) –</a:t>
          </a:r>
          <a:r>
            <a:rPr lang="en-GB" dirty="0">
              <a:latin typeface="Cambria" panose="02040503050406030204" pitchFamily="18" charset="0"/>
              <a:ea typeface="Cambria" panose="02040503050406030204" pitchFamily="18" charset="0"/>
            </a:rPr>
            <a:t> </a:t>
          </a:r>
        </a:p>
        <a:p>
          <a:r>
            <a:rPr lang="en-GB" dirty="0">
              <a:latin typeface="Cambria" panose="02040503050406030204" pitchFamily="18" charset="0"/>
              <a:ea typeface="Cambria" panose="02040503050406030204" pitchFamily="18" charset="0"/>
            </a:rPr>
            <a:t>To fall under Entry 52B for attracting Compensation Cess Vehicle's ground clearance in laden state should be 170 mm or above.</a:t>
          </a:r>
          <a:endParaRPr lang="en-US" dirty="0">
            <a:latin typeface="Cambria" panose="02040503050406030204" pitchFamily="18" charset="0"/>
            <a:ea typeface="Cambria" panose="02040503050406030204" pitchFamily="18" charset="0"/>
          </a:endParaRPr>
        </a:p>
      </dgm:t>
    </dgm:pt>
    <dgm:pt modelId="{1744302C-0CFA-4A50-8A4F-B51FC058F4A0}" type="parTrans" cxnId="{6501C4A3-9355-4084-9144-4C9DECB729AD}">
      <dgm:prSet/>
      <dgm:spPr/>
      <dgm:t>
        <a:bodyPr/>
        <a:lstStyle/>
        <a:p>
          <a:endParaRPr lang="en-US">
            <a:latin typeface="Cambria" panose="02040503050406030204" pitchFamily="18" charset="0"/>
            <a:ea typeface="Cambria" panose="02040503050406030204" pitchFamily="18" charset="0"/>
          </a:endParaRPr>
        </a:p>
      </dgm:t>
    </dgm:pt>
    <dgm:pt modelId="{ACAD0B23-09E6-407D-B52A-82F15A675697}" type="sibTrans" cxnId="{6501C4A3-9355-4084-9144-4C9DECB729AD}">
      <dgm:prSet/>
      <dgm:spPr/>
      <dgm:t>
        <a:bodyPr/>
        <a:lstStyle/>
        <a:p>
          <a:endParaRPr lang="en-US">
            <a:latin typeface="Cambria" panose="02040503050406030204" pitchFamily="18" charset="0"/>
            <a:ea typeface="Cambria" panose="02040503050406030204" pitchFamily="18" charset="0"/>
          </a:endParaRPr>
        </a:p>
      </dgm:t>
    </dgm:pt>
    <dgm:pt modelId="{36D06C56-2676-4B63-BC12-E40D66081F62}" type="pres">
      <dgm:prSet presAssocID="{1F355415-1501-4E87-8A68-847D03B2CBEA}" presName="diagram" presStyleCnt="0">
        <dgm:presLayoutVars>
          <dgm:chPref val="1"/>
          <dgm:dir/>
          <dgm:animOne val="branch"/>
          <dgm:animLvl val="lvl"/>
          <dgm:resizeHandles val="exact"/>
        </dgm:presLayoutVars>
      </dgm:prSet>
      <dgm:spPr/>
    </dgm:pt>
    <dgm:pt modelId="{DA47E06C-2A35-43DB-B804-F70296431E12}" type="pres">
      <dgm:prSet presAssocID="{C7E53F40-5F5A-460C-9CA4-B68440A7F485}" presName="root1" presStyleCnt="0"/>
      <dgm:spPr/>
    </dgm:pt>
    <dgm:pt modelId="{059B428B-0F3D-40AE-8A42-A13E98158599}" type="pres">
      <dgm:prSet presAssocID="{C7E53F40-5F5A-460C-9CA4-B68440A7F485}" presName="LevelOneTextNode" presStyleLbl="node0" presStyleIdx="0" presStyleCnt="2">
        <dgm:presLayoutVars>
          <dgm:chPref val="3"/>
        </dgm:presLayoutVars>
      </dgm:prSet>
      <dgm:spPr/>
    </dgm:pt>
    <dgm:pt modelId="{70A60FCD-B557-4897-841F-FD504A0552FD}" type="pres">
      <dgm:prSet presAssocID="{C7E53F40-5F5A-460C-9CA4-B68440A7F485}" presName="level2hierChild" presStyleCnt="0"/>
      <dgm:spPr/>
    </dgm:pt>
    <dgm:pt modelId="{B297311E-2473-4A43-899C-510DEC35AB30}" type="pres">
      <dgm:prSet presAssocID="{A1B6A794-C1E9-4BCF-814A-6BC3E052A615}" presName="root1" presStyleCnt="0"/>
      <dgm:spPr/>
    </dgm:pt>
    <dgm:pt modelId="{C2359024-9B96-4B32-8F30-417C437AB32C}" type="pres">
      <dgm:prSet presAssocID="{A1B6A794-C1E9-4BCF-814A-6BC3E052A615}" presName="LevelOneTextNode" presStyleLbl="node0" presStyleIdx="1" presStyleCnt="2">
        <dgm:presLayoutVars>
          <dgm:chPref val="3"/>
        </dgm:presLayoutVars>
      </dgm:prSet>
      <dgm:spPr/>
    </dgm:pt>
    <dgm:pt modelId="{07650EC2-8C8D-4438-AEA7-3C7350183559}" type="pres">
      <dgm:prSet presAssocID="{A1B6A794-C1E9-4BCF-814A-6BC3E052A615}" presName="level2hierChild" presStyleCnt="0"/>
      <dgm:spPr/>
    </dgm:pt>
    <dgm:pt modelId="{AA54E966-A4DF-4DFB-91B4-37C9E1CBFC2E}" type="pres">
      <dgm:prSet presAssocID="{B90710FC-6ECB-462F-A820-CE75572539D6}" presName="conn2-1" presStyleLbl="parChTrans1D2" presStyleIdx="0" presStyleCnt="2"/>
      <dgm:spPr/>
    </dgm:pt>
    <dgm:pt modelId="{5CCCC1D7-3DE6-4397-B73A-A3FA8ABC2650}" type="pres">
      <dgm:prSet presAssocID="{B90710FC-6ECB-462F-A820-CE75572539D6}" presName="connTx" presStyleLbl="parChTrans1D2" presStyleIdx="0" presStyleCnt="2"/>
      <dgm:spPr/>
    </dgm:pt>
    <dgm:pt modelId="{9E7C0265-4CE4-427F-846B-608A742E3BDB}" type="pres">
      <dgm:prSet presAssocID="{0B06987D-2AFF-42A7-B13C-A9D689E322F7}" presName="root2" presStyleCnt="0"/>
      <dgm:spPr/>
    </dgm:pt>
    <dgm:pt modelId="{2D3139B0-2A00-4CF2-A5C9-078DF660716B}" type="pres">
      <dgm:prSet presAssocID="{0B06987D-2AFF-42A7-B13C-A9D689E322F7}" presName="LevelTwoTextNode" presStyleLbl="node2" presStyleIdx="0" presStyleCnt="2">
        <dgm:presLayoutVars>
          <dgm:chPref val="3"/>
        </dgm:presLayoutVars>
      </dgm:prSet>
      <dgm:spPr/>
    </dgm:pt>
    <dgm:pt modelId="{E6965958-B974-490B-A6B6-1DA7C4318E73}" type="pres">
      <dgm:prSet presAssocID="{0B06987D-2AFF-42A7-B13C-A9D689E322F7}" presName="level3hierChild" presStyleCnt="0"/>
      <dgm:spPr/>
    </dgm:pt>
    <dgm:pt modelId="{34DB5ECE-BACB-44D6-A03E-850EFFA728D1}" type="pres">
      <dgm:prSet presAssocID="{1744302C-0CFA-4A50-8A4F-B51FC058F4A0}" presName="conn2-1" presStyleLbl="parChTrans1D2" presStyleIdx="1" presStyleCnt="2"/>
      <dgm:spPr/>
    </dgm:pt>
    <dgm:pt modelId="{211BBDF7-C3D3-483C-85A2-5A90BBB38EB7}" type="pres">
      <dgm:prSet presAssocID="{1744302C-0CFA-4A50-8A4F-B51FC058F4A0}" presName="connTx" presStyleLbl="parChTrans1D2" presStyleIdx="1" presStyleCnt="2"/>
      <dgm:spPr/>
    </dgm:pt>
    <dgm:pt modelId="{9D19A6D8-3AA8-49DC-925F-0A247D31DA2C}" type="pres">
      <dgm:prSet presAssocID="{B905AF67-EEFB-48D5-892D-03FA4D51A469}" presName="root2" presStyleCnt="0"/>
      <dgm:spPr/>
    </dgm:pt>
    <dgm:pt modelId="{71ECC5F2-6D5F-4050-8808-34725ECF1AFE}" type="pres">
      <dgm:prSet presAssocID="{B905AF67-EEFB-48D5-892D-03FA4D51A469}" presName="LevelTwoTextNode" presStyleLbl="node2" presStyleIdx="1" presStyleCnt="2">
        <dgm:presLayoutVars>
          <dgm:chPref val="3"/>
        </dgm:presLayoutVars>
      </dgm:prSet>
      <dgm:spPr/>
    </dgm:pt>
    <dgm:pt modelId="{D0FCAABB-9B8A-447C-9102-395D508DF5D7}" type="pres">
      <dgm:prSet presAssocID="{B905AF67-EEFB-48D5-892D-03FA4D51A469}" presName="level3hierChild" presStyleCnt="0"/>
      <dgm:spPr/>
    </dgm:pt>
  </dgm:ptLst>
  <dgm:cxnLst>
    <dgm:cxn modelId="{592E0A08-8823-46E5-B753-4058D1F26321}" srcId="{1F355415-1501-4E87-8A68-847D03B2CBEA}" destId="{C7E53F40-5F5A-460C-9CA4-B68440A7F485}" srcOrd="0" destOrd="0" parTransId="{A75C54AD-FA24-4F92-95F0-AEF5496A8DD8}" sibTransId="{494DD003-612B-42BB-9014-FFDC39C642DE}"/>
    <dgm:cxn modelId="{52CE4119-1C9E-4B24-8D22-130F1F473595}" type="presOf" srcId="{B90710FC-6ECB-462F-A820-CE75572539D6}" destId="{AA54E966-A4DF-4DFB-91B4-37C9E1CBFC2E}" srcOrd="0" destOrd="0" presId="urn:microsoft.com/office/officeart/2005/8/layout/hierarchy2"/>
    <dgm:cxn modelId="{C8C6A045-9247-4820-843A-263863238A7A}" type="presOf" srcId="{B905AF67-EEFB-48D5-892D-03FA4D51A469}" destId="{71ECC5F2-6D5F-4050-8808-34725ECF1AFE}" srcOrd="0" destOrd="0" presId="urn:microsoft.com/office/officeart/2005/8/layout/hierarchy2"/>
    <dgm:cxn modelId="{B9C52947-0FEB-4F4C-BCC0-E8BBE2755384}" type="presOf" srcId="{1F355415-1501-4E87-8A68-847D03B2CBEA}" destId="{36D06C56-2676-4B63-BC12-E40D66081F62}" srcOrd="0" destOrd="0" presId="urn:microsoft.com/office/officeart/2005/8/layout/hierarchy2"/>
    <dgm:cxn modelId="{4315CF75-8918-4289-9534-52CB70933A4B}" srcId="{1F355415-1501-4E87-8A68-847D03B2CBEA}" destId="{A1B6A794-C1E9-4BCF-814A-6BC3E052A615}" srcOrd="1" destOrd="0" parTransId="{5B2C1BB7-31AA-45E9-9554-D620F46F185D}" sibTransId="{50D13D2D-474E-49D6-AFC4-0434E8B9BFF9}"/>
    <dgm:cxn modelId="{43F3CF80-651B-4A74-A0F0-5C4BCFB9CE08}" type="presOf" srcId="{C7E53F40-5F5A-460C-9CA4-B68440A7F485}" destId="{059B428B-0F3D-40AE-8A42-A13E98158599}" srcOrd="0" destOrd="0" presId="urn:microsoft.com/office/officeart/2005/8/layout/hierarchy2"/>
    <dgm:cxn modelId="{382C6B90-B955-4A42-94AA-487BC358042A}" type="presOf" srcId="{0B06987D-2AFF-42A7-B13C-A9D689E322F7}" destId="{2D3139B0-2A00-4CF2-A5C9-078DF660716B}" srcOrd="0" destOrd="0" presId="urn:microsoft.com/office/officeart/2005/8/layout/hierarchy2"/>
    <dgm:cxn modelId="{800D7C90-4598-4C89-A826-F6C6A4C035E4}" type="presOf" srcId="{B90710FC-6ECB-462F-A820-CE75572539D6}" destId="{5CCCC1D7-3DE6-4397-B73A-A3FA8ABC2650}" srcOrd="1" destOrd="0" presId="urn:microsoft.com/office/officeart/2005/8/layout/hierarchy2"/>
    <dgm:cxn modelId="{6501C4A3-9355-4084-9144-4C9DECB729AD}" srcId="{A1B6A794-C1E9-4BCF-814A-6BC3E052A615}" destId="{B905AF67-EEFB-48D5-892D-03FA4D51A469}" srcOrd="1" destOrd="0" parTransId="{1744302C-0CFA-4A50-8A4F-B51FC058F4A0}" sibTransId="{ACAD0B23-09E6-407D-B52A-82F15A675697}"/>
    <dgm:cxn modelId="{A7B09FA6-502C-4BA9-BA83-CA895C79A99F}" srcId="{A1B6A794-C1E9-4BCF-814A-6BC3E052A615}" destId="{0B06987D-2AFF-42A7-B13C-A9D689E322F7}" srcOrd="0" destOrd="0" parTransId="{B90710FC-6ECB-462F-A820-CE75572539D6}" sibTransId="{C254F3ED-23E3-49B9-B23C-0A564820C02A}"/>
    <dgm:cxn modelId="{F08B68AC-8044-408B-8020-9985D93DA7C6}" type="presOf" srcId="{1744302C-0CFA-4A50-8A4F-B51FC058F4A0}" destId="{211BBDF7-C3D3-483C-85A2-5A90BBB38EB7}" srcOrd="1" destOrd="0" presId="urn:microsoft.com/office/officeart/2005/8/layout/hierarchy2"/>
    <dgm:cxn modelId="{E00B1AE4-87C1-4446-B365-030B0181E81B}" type="presOf" srcId="{A1B6A794-C1E9-4BCF-814A-6BC3E052A615}" destId="{C2359024-9B96-4B32-8F30-417C437AB32C}" srcOrd="0" destOrd="0" presId="urn:microsoft.com/office/officeart/2005/8/layout/hierarchy2"/>
    <dgm:cxn modelId="{9641E2FD-8C17-48B3-8C79-BF9F7A3C7A8C}" type="presOf" srcId="{1744302C-0CFA-4A50-8A4F-B51FC058F4A0}" destId="{34DB5ECE-BACB-44D6-A03E-850EFFA728D1}" srcOrd="0" destOrd="0" presId="urn:microsoft.com/office/officeart/2005/8/layout/hierarchy2"/>
    <dgm:cxn modelId="{2986AEB9-6331-4AEC-A752-6DD1301AC3AA}" type="presParOf" srcId="{36D06C56-2676-4B63-BC12-E40D66081F62}" destId="{DA47E06C-2A35-43DB-B804-F70296431E12}" srcOrd="0" destOrd="0" presId="urn:microsoft.com/office/officeart/2005/8/layout/hierarchy2"/>
    <dgm:cxn modelId="{BA86B9AA-E5AB-4024-A537-12E084985478}" type="presParOf" srcId="{DA47E06C-2A35-43DB-B804-F70296431E12}" destId="{059B428B-0F3D-40AE-8A42-A13E98158599}" srcOrd="0" destOrd="0" presId="urn:microsoft.com/office/officeart/2005/8/layout/hierarchy2"/>
    <dgm:cxn modelId="{4565EE2D-4F01-4931-9F8D-9C462227A672}" type="presParOf" srcId="{DA47E06C-2A35-43DB-B804-F70296431E12}" destId="{70A60FCD-B557-4897-841F-FD504A0552FD}" srcOrd="1" destOrd="0" presId="urn:microsoft.com/office/officeart/2005/8/layout/hierarchy2"/>
    <dgm:cxn modelId="{E7928D6C-A136-43FE-B742-473F29A27F96}" type="presParOf" srcId="{36D06C56-2676-4B63-BC12-E40D66081F62}" destId="{B297311E-2473-4A43-899C-510DEC35AB30}" srcOrd="1" destOrd="0" presId="urn:microsoft.com/office/officeart/2005/8/layout/hierarchy2"/>
    <dgm:cxn modelId="{E14D0087-19FA-4D04-BD74-E019B7DA8A8E}" type="presParOf" srcId="{B297311E-2473-4A43-899C-510DEC35AB30}" destId="{C2359024-9B96-4B32-8F30-417C437AB32C}" srcOrd="0" destOrd="0" presId="urn:microsoft.com/office/officeart/2005/8/layout/hierarchy2"/>
    <dgm:cxn modelId="{AE0D2B25-C80D-45E4-B194-CDAFB9BAA9CB}" type="presParOf" srcId="{B297311E-2473-4A43-899C-510DEC35AB30}" destId="{07650EC2-8C8D-4438-AEA7-3C7350183559}" srcOrd="1" destOrd="0" presId="urn:microsoft.com/office/officeart/2005/8/layout/hierarchy2"/>
    <dgm:cxn modelId="{9DCE70F2-34B6-422D-8027-19E25671314F}" type="presParOf" srcId="{07650EC2-8C8D-4438-AEA7-3C7350183559}" destId="{AA54E966-A4DF-4DFB-91B4-37C9E1CBFC2E}" srcOrd="0" destOrd="0" presId="urn:microsoft.com/office/officeart/2005/8/layout/hierarchy2"/>
    <dgm:cxn modelId="{CE9C2F77-9277-4D1F-9664-DBEFB1762311}" type="presParOf" srcId="{AA54E966-A4DF-4DFB-91B4-37C9E1CBFC2E}" destId="{5CCCC1D7-3DE6-4397-B73A-A3FA8ABC2650}" srcOrd="0" destOrd="0" presId="urn:microsoft.com/office/officeart/2005/8/layout/hierarchy2"/>
    <dgm:cxn modelId="{11287C4E-89BE-4BD1-94FF-17CEC4711854}" type="presParOf" srcId="{07650EC2-8C8D-4438-AEA7-3C7350183559}" destId="{9E7C0265-4CE4-427F-846B-608A742E3BDB}" srcOrd="1" destOrd="0" presId="urn:microsoft.com/office/officeart/2005/8/layout/hierarchy2"/>
    <dgm:cxn modelId="{DD8A79C1-ED25-4B6C-BB26-F7B93CC21314}" type="presParOf" srcId="{9E7C0265-4CE4-427F-846B-608A742E3BDB}" destId="{2D3139B0-2A00-4CF2-A5C9-078DF660716B}" srcOrd="0" destOrd="0" presId="urn:microsoft.com/office/officeart/2005/8/layout/hierarchy2"/>
    <dgm:cxn modelId="{9804B015-F1ED-4AD7-8766-A628573D4DA0}" type="presParOf" srcId="{9E7C0265-4CE4-427F-846B-608A742E3BDB}" destId="{E6965958-B974-490B-A6B6-1DA7C4318E73}" srcOrd="1" destOrd="0" presId="urn:microsoft.com/office/officeart/2005/8/layout/hierarchy2"/>
    <dgm:cxn modelId="{231AB9DE-8262-454F-9081-9F051D823D21}" type="presParOf" srcId="{07650EC2-8C8D-4438-AEA7-3C7350183559}" destId="{34DB5ECE-BACB-44D6-A03E-850EFFA728D1}" srcOrd="2" destOrd="0" presId="urn:microsoft.com/office/officeart/2005/8/layout/hierarchy2"/>
    <dgm:cxn modelId="{C0689569-B5F6-433F-BE57-BDA0A30E8383}" type="presParOf" srcId="{34DB5ECE-BACB-44D6-A03E-850EFFA728D1}" destId="{211BBDF7-C3D3-483C-85A2-5A90BBB38EB7}" srcOrd="0" destOrd="0" presId="urn:microsoft.com/office/officeart/2005/8/layout/hierarchy2"/>
    <dgm:cxn modelId="{77F35C32-7DC2-4893-9694-95075AD33169}" type="presParOf" srcId="{07650EC2-8C8D-4438-AEA7-3C7350183559}" destId="{9D19A6D8-3AA8-49DC-925F-0A247D31DA2C}" srcOrd="3" destOrd="0" presId="urn:microsoft.com/office/officeart/2005/8/layout/hierarchy2"/>
    <dgm:cxn modelId="{059F8F3B-5C46-408F-A058-F96847BADD3B}" type="presParOf" srcId="{9D19A6D8-3AA8-49DC-925F-0A247D31DA2C}" destId="{71ECC5F2-6D5F-4050-8808-34725ECF1AFE}" srcOrd="0" destOrd="0" presId="urn:microsoft.com/office/officeart/2005/8/layout/hierarchy2"/>
    <dgm:cxn modelId="{C0E7AD45-5549-41BA-985C-A777624CF335}" type="presParOf" srcId="{9D19A6D8-3AA8-49DC-925F-0A247D31DA2C}" destId="{D0FCAABB-9B8A-447C-9102-395D508DF5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4EB564-CE9E-47C1-944B-C4C836E166A2}" type="doc">
      <dgm:prSet loTypeId="urn:microsoft.com/office/officeart/2005/8/layout/hierarchy3" loCatId="list" qsTypeId="urn:microsoft.com/office/officeart/2005/8/quickstyle/simple3" qsCatId="simple" csTypeId="urn:microsoft.com/office/officeart/2005/8/colors/accent0_3" csCatId="mainScheme" phldr="1"/>
      <dgm:spPr/>
      <dgm:t>
        <a:bodyPr/>
        <a:lstStyle/>
        <a:p>
          <a:endParaRPr lang="en-US"/>
        </a:p>
      </dgm:t>
    </dgm:pt>
    <dgm:pt modelId="{D7458C37-2795-4EBD-AE6A-281CC5619DFB}">
      <dgm:prSet/>
      <dgm:spPr/>
      <dgm:t>
        <a:bodyPr/>
        <a:lstStyle/>
        <a:p>
          <a:r>
            <a:rPr lang="en-GB" dirty="0">
              <a:latin typeface="Cambria" panose="02040503050406030204" pitchFamily="18" charset="0"/>
              <a:ea typeface="Cambria" panose="02040503050406030204" pitchFamily="18" charset="0"/>
            </a:rPr>
            <a:t>Section 2(68) of the CGST Act, 2017 – </a:t>
          </a:r>
          <a:endParaRPr lang="en-US" dirty="0">
            <a:latin typeface="Cambria" panose="02040503050406030204" pitchFamily="18" charset="0"/>
            <a:ea typeface="Cambria" panose="02040503050406030204" pitchFamily="18" charset="0"/>
          </a:endParaRPr>
        </a:p>
      </dgm:t>
    </dgm:pt>
    <dgm:pt modelId="{D6A36F0A-E6D5-4EFC-A633-6064DF170B16}" type="parTrans" cxnId="{F244612D-9682-47D1-BBD9-16C9D80235CB}">
      <dgm:prSet/>
      <dgm:spPr/>
      <dgm:t>
        <a:bodyPr/>
        <a:lstStyle/>
        <a:p>
          <a:endParaRPr lang="en-US">
            <a:latin typeface="Cambria" panose="02040503050406030204" pitchFamily="18" charset="0"/>
            <a:ea typeface="Cambria" panose="02040503050406030204" pitchFamily="18" charset="0"/>
          </a:endParaRPr>
        </a:p>
      </dgm:t>
    </dgm:pt>
    <dgm:pt modelId="{700AF1C5-F8E5-4742-AFF6-85DFE98DCE25}" type="sibTrans" cxnId="{F244612D-9682-47D1-BBD9-16C9D80235CB}">
      <dgm:prSet/>
      <dgm:spPr/>
      <dgm:t>
        <a:bodyPr/>
        <a:lstStyle/>
        <a:p>
          <a:endParaRPr lang="en-US">
            <a:latin typeface="Cambria" panose="02040503050406030204" pitchFamily="18" charset="0"/>
            <a:ea typeface="Cambria" panose="02040503050406030204" pitchFamily="18" charset="0"/>
          </a:endParaRPr>
        </a:p>
      </dgm:t>
    </dgm:pt>
    <dgm:pt modelId="{B751FB24-0288-4ABD-B719-78555E30D796}">
      <dgm:prSet/>
      <dgm:spPr/>
      <dgm:t>
        <a:bodyPr/>
        <a:lstStyle/>
        <a:p>
          <a:r>
            <a:rPr lang="en-GB" i="1">
              <a:latin typeface="Cambria" panose="02040503050406030204" pitchFamily="18" charset="0"/>
              <a:ea typeface="Cambria" panose="02040503050406030204" pitchFamily="18" charset="0"/>
            </a:rPr>
            <a:t>"Job work" means any treatment or process undertaken by a person on goods belonging to another registered person and the expression "job worker" shall be construed accordingly.</a:t>
          </a:r>
          <a:endParaRPr lang="en-US">
            <a:latin typeface="Cambria" panose="02040503050406030204" pitchFamily="18" charset="0"/>
            <a:ea typeface="Cambria" panose="02040503050406030204" pitchFamily="18" charset="0"/>
          </a:endParaRPr>
        </a:p>
      </dgm:t>
    </dgm:pt>
    <dgm:pt modelId="{954C672F-354E-43B1-9F8C-7A1917EF01A8}" type="parTrans" cxnId="{97C2D016-D68B-460D-A8A9-0897CCBD591A}">
      <dgm:prSet/>
      <dgm:spPr/>
      <dgm:t>
        <a:bodyPr/>
        <a:lstStyle/>
        <a:p>
          <a:endParaRPr lang="en-US">
            <a:latin typeface="Cambria" panose="02040503050406030204" pitchFamily="18" charset="0"/>
            <a:ea typeface="Cambria" panose="02040503050406030204" pitchFamily="18" charset="0"/>
          </a:endParaRPr>
        </a:p>
      </dgm:t>
    </dgm:pt>
    <dgm:pt modelId="{C3774A41-7BE4-4853-88F2-A5A68B1CF9EB}" type="sibTrans" cxnId="{97C2D016-D68B-460D-A8A9-0897CCBD591A}">
      <dgm:prSet/>
      <dgm:spPr/>
      <dgm:t>
        <a:bodyPr/>
        <a:lstStyle/>
        <a:p>
          <a:endParaRPr lang="en-US">
            <a:latin typeface="Cambria" panose="02040503050406030204" pitchFamily="18" charset="0"/>
            <a:ea typeface="Cambria" panose="02040503050406030204" pitchFamily="18" charset="0"/>
          </a:endParaRPr>
        </a:p>
      </dgm:t>
    </dgm:pt>
    <dgm:pt modelId="{16E57E8E-F61E-4CE4-A516-EA1554174846}">
      <dgm:prSet/>
      <dgm:spPr/>
      <dgm:t>
        <a:bodyPr/>
        <a:lstStyle/>
        <a:p>
          <a:r>
            <a:rPr lang="en-GB">
              <a:latin typeface="Cambria" panose="02040503050406030204" pitchFamily="18" charset="0"/>
              <a:ea typeface="Cambria" panose="02040503050406030204" pitchFamily="18" charset="0"/>
            </a:rPr>
            <a:t>Job work charges i.e., labour charges taxable under GST – </a:t>
          </a:r>
          <a:endParaRPr lang="en-US">
            <a:latin typeface="Cambria" panose="02040503050406030204" pitchFamily="18" charset="0"/>
            <a:ea typeface="Cambria" panose="02040503050406030204" pitchFamily="18" charset="0"/>
          </a:endParaRPr>
        </a:p>
      </dgm:t>
    </dgm:pt>
    <dgm:pt modelId="{10FFDAD0-8A7C-4C13-8533-09BDDBF33195}" type="parTrans" cxnId="{00F2DC69-C5E9-47E4-AD38-540364554816}">
      <dgm:prSet/>
      <dgm:spPr/>
      <dgm:t>
        <a:bodyPr/>
        <a:lstStyle/>
        <a:p>
          <a:endParaRPr lang="en-US">
            <a:latin typeface="Cambria" panose="02040503050406030204" pitchFamily="18" charset="0"/>
            <a:ea typeface="Cambria" panose="02040503050406030204" pitchFamily="18" charset="0"/>
          </a:endParaRPr>
        </a:p>
      </dgm:t>
    </dgm:pt>
    <dgm:pt modelId="{43F1DE4F-D0DA-45E9-8452-0EE9D63D45A7}" type="sibTrans" cxnId="{00F2DC69-C5E9-47E4-AD38-540364554816}">
      <dgm:prSet/>
      <dgm:spPr/>
      <dgm:t>
        <a:bodyPr/>
        <a:lstStyle/>
        <a:p>
          <a:endParaRPr lang="en-US">
            <a:latin typeface="Cambria" panose="02040503050406030204" pitchFamily="18" charset="0"/>
            <a:ea typeface="Cambria" panose="02040503050406030204" pitchFamily="18" charset="0"/>
          </a:endParaRPr>
        </a:p>
      </dgm:t>
    </dgm:pt>
    <dgm:pt modelId="{47A57432-1C49-42D6-A117-CCA8D9CCB37F}">
      <dgm:prSet/>
      <dgm:spPr/>
      <dgm:t>
        <a:bodyPr/>
        <a:lstStyle/>
        <a:p>
          <a:r>
            <a:rPr lang="en-GB">
              <a:latin typeface="Cambria" panose="02040503050406030204" pitchFamily="18" charset="0"/>
              <a:ea typeface="Cambria" panose="02040503050406030204" pitchFamily="18" charset="0"/>
            </a:rPr>
            <a:t>Supply of services as per Schedule II of CGST Act.</a:t>
          </a:r>
          <a:endParaRPr lang="en-US">
            <a:latin typeface="Cambria" panose="02040503050406030204" pitchFamily="18" charset="0"/>
            <a:ea typeface="Cambria" panose="02040503050406030204" pitchFamily="18" charset="0"/>
          </a:endParaRPr>
        </a:p>
      </dgm:t>
    </dgm:pt>
    <dgm:pt modelId="{8850FC46-8E40-428E-AE94-8C2A4F3D692A}" type="parTrans" cxnId="{512EF9D5-0F90-4F15-96D4-8A32896A1BA1}">
      <dgm:prSet/>
      <dgm:spPr/>
      <dgm:t>
        <a:bodyPr/>
        <a:lstStyle/>
        <a:p>
          <a:endParaRPr lang="en-US">
            <a:latin typeface="Cambria" panose="02040503050406030204" pitchFamily="18" charset="0"/>
            <a:ea typeface="Cambria" panose="02040503050406030204" pitchFamily="18" charset="0"/>
          </a:endParaRPr>
        </a:p>
      </dgm:t>
    </dgm:pt>
    <dgm:pt modelId="{8457BFEB-6349-43A4-AC33-340B42CF21B4}" type="sibTrans" cxnId="{512EF9D5-0F90-4F15-96D4-8A32896A1BA1}">
      <dgm:prSet/>
      <dgm:spPr/>
      <dgm:t>
        <a:bodyPr/>
        <a:lstStyle/>
        <a:p>
          <a:endParaRPr lang="en-US">
            <a:latin typeface="Cambria" panose="02040503050406030204" pitchFamily="18" charset="0"/>
            <a:ea typeface="Cambria" panose="02040503050406030204" pitchFamily="18" charset="0"/>
          </a:endParaRPr>
        </a:p>
      </dgm:t>
    </dgm:pt>
    <dgm:pt modelId="{14C3F75A-B3A9-484C-9FAA-182476F21176}" type="pres">
      <dgm:prSet presAssocID="{B24EB564-CE9E-47C1-944B-C4C836E166A2}" presName="diagram" presStyleCnt="0">
        <dgm:presLayoutVars>
          <dgm:chPref val="1"/>
          <dgm:dir/>
          <dgm:animOne val="branch"/>
          <dgm:animLvl val="lvl"/>
          <dgm:resizeHandles/>
        </dgm:presLayoutVars>
      </dgm:prSet>
      <dgm:spPr/>
    </dgm:pt>
    <dgm:pt modelId="{36EDCF02-1943-42EA-8E87-23A1B19651B8}" type="pres">
      <dgm:prSet presAssocID="{D7458C37-2795-4EBD-AE6A-281CC5619DFB}" presName="root" presStyleCnt="0"/>
      <dgm:spPr/>
    </dgm:pt>
    <dgm:pt modelId="{6C39D779-95E0-4062-9F21-530C830B48FB}" type="pres">
      <dgm:prSet presAssocID="{D7458C37-2795-4EBD-AE6A-281CC5619DFB}" presName="rootComposite" presStyleCnt="0"/>
      <dgm:spPr/>
    </dgm:pt>
    <dgm:pt modelId="{321327C5-A51A-44E8-9034-BE0EE5E1B882}" type="pres">
      <dgm:prSet presAssocID="{D7458C37-2795-4EBD-AE6A-281CC5619DFB}" presName="rootText" presStyleLbl="node1" presStyleIdx="0" presStyleCnt="2" custScaleY="37196"/>
      <dgm:spPr/>
    </dgm:pt>
    <dgm:pt modelId="{869888E2-D187-4988-9897-244AD24A0971}" type="pres">
      <dgm:prSet presAssocID="{D7458C37-2795-4EBD-AE6A-281CC5619DFB}" presName="rootConnector" presStyleLbl="node1" presStyleIdx="0" presStyleCnt="2"/>
      <dgm:spPr/>
    </dgm:pt>
    <dgm:pt modelId="{0D6ABFB3-F8C8-4EA0-B9B2-F0986DC3101B}" type="pres">
      <dgm:prSet presAssocID="{D7458C37-2795-4EBD-AE6A-281CC5619DFB}" presName="childShape" presStyleCnt="0"/>
      <dgm:spPr/>
    </dgm:pt>
    <dgm:pt modelId="{0565CD38-E044-4445-92EF-752E14A6A797}" type="pres">
      <dgm:prSet presAssocID="{954C672F-354E-43B1-9F8C-7A1917EF01A8}" presName="Name13" presStyleLbl="parChTrans1D2" presStyleIdx="0" presStyleCnt="2"/>
      <dgm:spPr/>
    </dgm:pt>
    <dgm:pt modelId="{5CDDA17C-4B57-4F92-A7CC-FFEB8BE9135B}" type="pres">
      <dgm:prSet presAssocID="{B751FB24-0288-4ABD-B719-78555E30D796}" presName="childText" presStyleLbl="bgAcc1" presStyleIdx="0" presStyleCnt="2">
        <dgm:presLayoutVars>
          <dgm:bulletEnabled val="1"/>
        </dgm:presLayoutVars>
      </dgm:prSet>
      <dgm:spPr/>
    </dgm:pt>
    <dgm:pt modelId="{98A00A83-9C65-4BBE-9C32-2A9EF18DCA1D}" type="pres">
      <dgm:prSet presAssocID="{16E57E8E-F61E-4CE4-A516-EA1554174846}" presName="root" presStyleCnt="0"/>
      <dgm:spPr/>
    </dgm:pt>
    <dgm:pt modelId="{88A98E7D-B779-4FD5-90B0-138C49500B34}" type="pres">
      <dgm:prSet presAssocID="{16E57E8E-F61E-4CE4-A516-EA1554174846}" presName="rootComposite" presStyleCnt="0"/>
      <dgm:spPr/>
    </dgm:pt>
    <dgm:pt modelId="{9FA89EAD-3D8D-4C42-90B7-15A4D7E0AC41}" type="pres">
      <dgm:prSet presAssocID="{16E57E8E-F61E-4CE4-A516-EA1554174846}" presName="rootText" presStyleLbl="node1" presStyleIdx="1" presStyleCnt="2" custScaleY="42780"/>
      <dgm:spPr/>
    </dgm:pt>
    <dgm:pt modelId="{A978D730-CB0E-4D12-AFFC-873835C9895F}" type="pres">
      <dgm:prSet presAssocID="{16E57E8E-F61E-4CE4-A516-EA1554174846}" presName="rootConnector" presStyleLbl="node1" presStyleIdx="1" presStyleCnt="2"/>
      <dgm:spPr/>
    </dgm:pt>
    <dgm:pt modelId="{B38A5493-027C-43BA-AEFC-10ED837146AB}" type="pres">
      <dgm:prSet presAssocID="{16E57E8E-F61E-4CE4-A516-EA1554174846}" presName="childShape" presStyleCnt="0"/>
      <dgm:spPr/>
    </dgm:pt>
    <dgm:pt modelId="{FF45B1C3-FE56-4428-BB03-5B6CBD5CD317}" type="pres">
      <dgm:prSet presAssocID="{8850FC46-8E40-428E-AE94-8C2A4F3D692A}" presName="Name13" presStyleLbl="parChTrans1D2" presStyleIdx="1" presStyleCnt="2"/>
      <dgm:spPr/>
    </dgm:pt>
    <dgm:pt modelId="{CDD3F249-20C1-4BDB-8602-045361477399}" type="pres">
      <dgm:prSet presAssocID="{47A57432-1C49-42D6-A117-CCA8D9CCB37F}" presName="childText" presStyleLbl="bgAcc1" presStyleIdx="1" presStyleCnt="2">
        <dgm:presLayoutVars>
          <dgm:bulletEnabled val="1"/>
        </dgm:presLayoutVars>
      </dgm:prSet>
      <dgm:spPr/>
    </dgm:pt>
  </dgm:ptLst>
  <dgm:cxnLst>
    <dgm:cxn modelId="{C80D9C10-6A96-4F47-AF14-47F23575C4CC}" type="presOf" srcId="{954C672F-354E-43B1-9F8C-7A1917EF01A8}" destId="{0565CD38-E044-4445-92EF-752E14A6A797}" srcOrd="0" destOrd="0" presId="urn:microsoft.com/office/officeart/2005/8/layout/hierarchy3"/>
    <dgm:cxn modelId="{97C2D016-D68B-460D-A8A9-0897CCBD591A}" srcId="{D7458C37-2795-4EBD-AE6A-281CC5619DFB}" destId="{B751FB24-0288-4ABD-B719-78555E30D796}" srcOrd="0" destOrd="0" parTransId="{954C672F-354E-43B1-9F8C-7A1917EF01A8}" sibTransId="{C3774A41-7BE4-4853-88F2-A5A68B1CF9EB}"/>
    <dgm:cxn modelId="{78015323-4AA3-45BD-BDF9-E74850B9A96B}" type="presOf" srcId="{B751FB24-0288-4ABD-B719-78555E30D796}" destId="{5CDDA17C-4B57-4F92-A7CC-FFEB8BE9135B}" srcOrd="0" destOrd="0" presId="urn:microsoft.com/office/officeart/2005/8/layout/hierarchy3"/>
    <dgm:cxn modelId="{F244612D-9682-47D1-BBD9-16C9D80235CB}" srcId="{B24EB564-CE9E-47C1-944B-C4C836E166A2}" destId="{D7458C37-2795-4EBD-AE6A-281CC5619DFB}" srcOrd="0" destOrd="0" parTransId="{D6A36F0A-E6D5-4EFC-A633-6064DF170B16}" sibTransId="{700AF1C5-F8E5-4742-AFF6-85DFE98DCE25}"/>
    <dgm:cxn modelId="{86356E3B-5C53-4AF0-9CAE-C2B775C46555}" type="presOf" srcId="{16E57E8E-F61E-4CE4-A516-EA1554174846}" destId="{A978D730-CB0E-4D12-AFFC-873835C9895F}" srcOrd="1" destOrd="0" presId="urn:microsoft.com/office/officeart/2005/8/layout/hierarchy3"/>
    <dgm:cxn modelId="{00F2DC69-C5E9-47E4-AD38-540364554816}" srcId="{B24EB564-CE9E-47C1-944B-C4C836E166A2}" destId="{16E57E8E-F61E-4CE4-A516-EA1554174846}" srcOrd="1" destOrd="0" parTransId="{10FFDAD0-8A7C-4C13-8533-09BDDBF33195}" sibTransId="{43F1DE4F-D0DA-45E9-8452-0EE9D63D45A7}"/>
    <dgm:cxn modelId="{7B2CEC4A-33B3-4C05-9A4E-8415AAA25F80}" type="presOf" srcId="{B24EB564-CE9E-47C1-944B-C4C836E166A2}" destId="{14C3F75A-B3A9-484C-9FAA-182476F21176}" srcOrd="0" destOrd="0" presId="urn:microsoft.com/office/officeart/2005/8/layout/hierarchy3"/>
    <dgm:cxn modelId="{55873F7C-6AFB-4CF2-A0DB-AFAE9AAA4CFB}" type="presOf" srcId="{D7458C37-2795-4EBD-AE6A-281CC5619DFB}" destId="{869888E2-D187-4988-9897-244AD24A0971}" srcOrd="1" destOrd="0" presId="urn:microsoft.com/office/officeart/2005/8/layout/hierarchy3"/>
    <dgm:cxn modelId="{B670E980-4185-4E1E-88B3-40FD0CBE447E}" type="presOf" srcId="{8850FC46-8E40-428E-AE94-8C2A4F3D692A}" destId="{FF45B1C3-FE56-4428-BB03-5B6CBD5CD317}" srcOrd="0" destOrd="0" presId="urn:microsoft.com/office/officeart/2005/8/layout/hierarchy3"/>
    <dgm:cxn modelId="{B04370B0-A44A-4CEB-B057-193728056722}" type="presOf" srcId="{D7458C37-2795-4EBD-AE6A-281CC5619DFB}" destId="{321327C5-A51A-44E8-9034-BE0EE5E1B882}" srcOrd="0" destOrd="0" presId="urn:microsoft.com/office/officeart/2005/8/layout/hierarchy3"/>
    <dgm:cxn modelId="{4B2346B4-7971-4895-A111-50055C6DE184}" type="presOf" srcId="{47A57432-1C49-42D6-A117-CCA8D9CCB37F}" destId="{CDD3F249-20C1-4BDB-8602-045361477399}" srcOrd="0" destOrd="0" presId="urn:microsoft.com/office/officeart/2005/8/layout/hierarchy3"/>
    <dgm:cxn modelId="{512EF9D5-0F90-4F15-96D4-8A32896A1BA1}" srcId="{16E57E8E-F61E-4CE4-A516-EA1554174846}" destId="{47A57432-1C49-42D6-A117-CCA8D9CCB37F}" srcOrd="0" destOrd="0" parTransId="{8850FC46-8E40-428E-AE94-8C2A4F3D692A}" sibTransId="{8457BFEB-6349-43A4-AC33-340B42CF21B4}"/>
    <dgm:cxn modelId="{5B36A0FC-7790-452F-8A3B-6FE60E9448F5}" type="presOf" srcId="{16E57E8E-F61E-4CE4-A516-EA1554174846}" destId="{9FA89EAD-3D8D-4C42-90B7-15A4D7E0AC41}" srcOrd="0" destOrd="0" presId="urn:microsoft.com/office/officeart/2005/8/layout/hierarchy3"/>
    <dgm:cxn modelId="{43BB2C27-080A-4634-AB74-0CFAF79F7D2B}" type="presParOf" srcId="{14C3F75A-B3A9-484C-9FAA-182476F21176}" destId="{36EDCF02-1943-42EA-8E87-23A1B19651B8}" srcOrd="0" destOrd="0" presId="urn:microsoft.com/office/officeart/2005/8/layout/hierarchy3"/>
    <dgm:cxn modelId="{52FC4E72-6664-4761-B460-419E2AA7603B}" type="presParOf" srcId="{36EDCF02-1943-42EA-8E87-23A1B19651B8}" destId="{6C39D779-95E0-4062-9F21-530C830B48FB}" srcOrd="0" destOrd="0" presId="urn:microsoft.com/office/officeart/2005/8/layout/hierarchy3"/>
    <dgm:cxn modelId="{0A2DA852-057E-4ADD-85FF-377D5521C402}" type="presParOf" srcId="{6C39D779-95E0-4062-9F21-530C830B48FB}" destId="{321327C5-A51A-44E8-9034-BE0EE5E1B882}" srcOrd="0" destOrd="0" presId="urn:microsoft.com/office/officeart/2005/8/layout/hierarchy3"/>
    <dgm:cxn modelId="{0A8CEED1-DA1B-4A30-8764-64F3B3D362A1}" type="presParOf" srcId="{6C39D779-95E0-4062-9F21-530C830B48FB}" destId="{869888E2-D187-4988-9897-244AD24A0971}" srcOrd="1" destOrd="0" presId="urn:microsoft.com/office/officeart/2005/8/layout/hierarchy3"/>
    <dgm:cxn modelId="{47AC62DE-A928-477B-BB99-801C15492F1C}" type="presParOf" srcId="{36EDCF02-1943-42EA-8E87-23A1B19651B8}" destId="{0D6ABFB3-F8C8-4EA0-B9B2-F0986DC3101B}" srcOrd="1" destOrd="0" presId="urn:microsoft.com/office/officeart/2005/8/layout/hierarchy3"/>
    <dgm:cxn modelId="{57EF4C03-838A-4463-AA75-4D43659F9299}" type="presParOf" srcId="{0D6ABFB3-F8C8-4EA0-B9B2-F0986DC3101B}" destId="{0565CD38-E044-4445-92EF-752E14A6A797}" srcOrd="0" destOrd="0" presId="urn:microsoft.com/office/officeart/2005/8/layout/hierarchy3"/>
    <dgm:cxn modelId="{B1CC5A63-4392-4F9D-A400-7DE390BCCAB5}" type="presParOf" srcId="{0D6ABFB3-F8C8-4EA0-B9B2-F0986DC3101B}" destId="{5CDDA17C-4B57-4F92-A7CC-FFEB8BE9135B}" srcOrd="1" destOrd="0" presId="urn:microsoft.com/office/officeart/2005/8/layout/hierarchy3"/>
    <dgm:cxn modelId="{49292AAC-BFDD-459F-A8A9-B968CAB360F9}" type="presParOf" srcId="{14C3F75A-B3A9-484C-9FAA-182476F21176}" destId="{98A00A83-9C65-4BBE-9C32-2A9EF18DCA1D}" srcOrd="1" destOrd="0" presId="urn:microsoft.com/office/officeart/2005/8/layout/hierarchy3"/>
    <dgm:cxn modelId="{52209C53-58C4-495B-9696-F2AE133117CB}" type="presParOf" srcId="{98A00A83-9C65-4BBE-9C32-2A9EF18DCA1D}" destId="{88A98E7D-B779-4FD5-90B0-138C49500B34}" srcOrd="0" destOrd="0" presId="urn:microsoft.com/office/officeart/2005/8/layout/hierarchy3"/>
    <dgm:cxn modelId="{756EFAD7-C75A-4F8D-B9BB-D67A97B5BC6A}" type="presParOf" srcId="{88A98E7D-B779-4FD5-90B0-138C49500B34}" destId="{9FA89EAD-3D8D-4C42-90B7-15A4D7E0AC41}" srcOrd="0" destOrd="0" presId="urn:microsoft.com/office/officeart/2005/8/layout/hierarchy3"/>
    <dgm:cxn modelId="{C4AD378C-E0AA-45EE-B260-641EC4AA2F2F}" type="presParOf" srcId="{88A98E7D-B779-4FD5-90B0-138C49500B34}" destId="{A978D730-CB0E-4D12-AFFC-873835C9895F}" srcOrd="1" destOrd="0" presId="urn:microsoft.com/office/officeart/2005/8/layout/hierarchy3"/>
    <dgm:cxn modelId="{E27BDC94-96C3-4EF7-AC64-B9620B8D3840}" type="presParOf" srcId="{98A00A83-9C65-4BBE-9C32-2A9EF18DCA1D}" destId="{B38A5493-027C-43BA-AEFC-10ED837146AB}" srcOrd="1" destOrd="0" presId="urn:microsoft.com/office/officeart/2005/8/layout/hierarchy3"/>
    <dgm:cxn modelId="{ED64C7F7-42D3-49EC-95EA-22A8CF66BEF6}" type="presParOf" srcId="{B38A5493-027C-43BA-AEFC-10ED837146AB}" destId="{FF45B1C3-FE56-4428-BB03-5B6CBD5CD317}" srcOrd="0" destOrd="0" presId="urn:microsoft.com/office/officeart/2005/8/layout/hierarchy3"/>
    <dgm:cxn modelId="{75890976-D4D7-4B74-9A75-29BCE48DAB9E}" type="presParOf" srcId="{B38A5493-027C-43BA-AEFC-10ED837146AB}" destId="{CDD3F249-20C1-4BDB-8602-04536147739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2B468-3D7B-4720-BEBD-9DDA7AC86358}">
      <dsp:nvSpPr>
        <dsp:cNvPr id="0" name=""/>
        <dsp:cNvSpPr/>
      </dsp:nvSpPr>
      <dsp:spPr>
        <a:xfrm>
          <a:off x="3523" y="0"/>
          <a:ext cx="4769002" cy="645135"/>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latin typeface="Cambria" panose="02040503050406030204" pitchFamily="18" charset="0"/>
              <a:ea typeface="Cambria" panose="02040503050406030204" pitchFamily="18" charset="0"/>
            </a:rPr>
            <a:t>Ambiguity</a:t>
          </a:r>
        </a:p>
      </dsp:txBody>
      <dsp:txXfrm>
        <a:off x="22418" y="18895"/>
        <a:ext cx="4731212" cy="607345"/>
      </dsp:txXfrm>
    </dsp:sp>
    <dsp:sp modelId="{51313325-E808-4166-A328-010D83682036}">
      <dsp:nvSpPr>
        <dsp:cNvPr id="0" name=""/>
        <dsp:cNvSpPr/>
      </dsp:nvSpPr>
      <dsp:spPr>
        <a:xfrm>
          <a:off x="1761" y="864493"/>
          <a:ext cx="2288388" cy="3802073"/>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0" i="0" kern="1200" dirty="0">
              <a:latin typeface="Cambria" panose="02040503050406030204" pitchFamily="18" charset="0"/>
              <a:ea typeface="Cambria" panose="02040503050406030204" pitchFamily="18" charset="0"/>
            </a:rPr>
            <a:t>Whether the classification should be determined based on the intent for which the car was designed</a:t>
          </a:r>
          <a:endParaRPr lang="en-IN" sz="2700" kern="1200" dirty="0">
            <a:latin typeface="Cambria" panose="02040503050406030204" pitchFamily="18" charset="0"/>
            <a:ea typeface="Cambria" panose="02040503050406030204" pitchFamily="18" charset="0"/>
          </a:endParaRPr>
        </a:p>
      </dsp:txBody>
      <dsp:txXfrm>
        <a:off x="68786" y="931518"/>
        <a:ext cx="2154338" cy="3668023"/>
      </dsp:txXfrm>
    </dsp:sp>
    <dsp:sp modelId="{C3309FE1-B8F1-4FC6-87D7-BA55CC95C55F}">
      <dsp:nvSpPr>
        <dsp:cNvPr id="0" name=""/>
        <dsp:cNvSpPr/>
      </dsp:nvSpPr>
      <dsp:spPr>
        <a:xfrm>
          <a:off x="2482375" y="864493"/>
          <a:ext cx="2288388" cy="3802073"/>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0" i="0" kern="1200" dirty="0">
              <a:latin typeface="Cambria" panose="02040503050406030204" pitchFamily="18" charset="0"/>
              <a:ea typeface="Cambria" panose="02040503050406030204" pitchFamily="18" charset="0"/>
            </a:rPr>
            <a:t>Or should one also consider the actual purpose for which the said vehicle is being used</a:t>
          </a:r>
          <a:endParaRPr lang="en-IN" sz="2700" kern="1200" dirty="0">
            <a:latin typeface="Cambria" panose="02040503050406030204" pitchFamily="18" charset="0"/>
            <a:ea typeface="Cambria" panose="02040503050406030204" pitchFamily="18" charset="0"/>
          </a:endParaRPr>
        </a:p>
      </dsp:txBody>
      <dsp:txXfrm>
        <a:off x="2549400" y="931518"/>
        <a:ext cx="2154338" cy="3668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EFA27-A51A-4033-AEE2-CA1053E698C6}">
      <dsp:nvSpPr>
        <dsp:cNvPr id="0" name=""/>
        <dsp:cNvSpPr/>
      </dsp:nvSpPr>
      <dsp:spPr>
        <a:xfrm>
          <a:off x="0" y="287544"/>
          <a:ext cx="7536084" cy="451732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84884" tIns="949201" rIns="584884" bIns="142240" numCol="1" spcCol="1270" anchor="t" anchorCtr="0">
          <a:noAutofit/>
        </a:bodyPr>
        <a:lstStyle/>
        <a:p>
          <a:pPr marL="228600" lvl="1" indent="-228600" algn="just" defTabSz="889000">
            <a:lnSpc>
              <a:spcPct val="90000"/>
            </a:lnSpc>
            <a:spcBef>
              <a:spcPct val="0"/>
            </a:spcBef>
            <a:spcAft>
              <a:spcPct val="15000"/>
            </a:spcAft>
            <a:buChar char="•"/>
          </a:pPr>
          <a:r>
            <a:rPr lang="en-GB" sz="2000" kern="1200" dirty="0">
              <a:latin typeface="Cambria" panose="02040503050406030204" pitchFamily="18" charset="0"/>
              <a:ea typeface="Cambria" panose="02040503050406030204" pitchFamily="18" charset="0"/>
            </a:rPr>
            <a:t>The Hon'ble Supreme Court maintained the ruling of the Tribunal on the question of classification of Cash Delivery Vans (CDV), held that it cannot be said to be specifically designed for passenger transportation or carriage of persons and cannot be held to be a vehicle designed for the carriage of passengers. </a:t>
          </a:r>
        </a:p>
        <a:p>
          <a:pPr marL="228600" lvl="1" indent="-228600" algn="just" defTabSz="889000">
            <a:lnSpc>
              <a:spcPct val="90000"/>
            </a:lnSpc>
            <a:spcBef>
              <a:spcPct val="0"/>
            </a:spcBef>
            <a:spcAft>
              <a:spcPct val="15000"/>
            </a:spcAft>
            <a:buChar char="•"/>
          </a:pPr>
          <a:endParaRPr lang="en-IN" sz="2000" kern="1200" dirty="0">
            <a:latin typeface="Cambria" panose="02040503050406030204" pitchFamily="18" charset="0"/>
            <a:ea typeface="Cambria" panose="02040503050406030204" pitchFamily="18" charset="0"/>
          </a:endParaRPr>
        </a:p>
        <a:p>
          <a:pPr marL="228600" lvl="1" indent="-228600" algn="just" defTabSz="889000">
            <a:lnSpc>
              <a:spcPct val="90000"/>
            </a:lnSpc>
            <a:spcBef>
              <a:spcPct val="0"/>
            </a:spcBef>
            <a:spcAft>
              <a:spcPct val="15000"/>
            </a:spcAft>
            <a:buChar char="•"/>
          </a:pPr>
          <a:r>
            <a:rPr lang="en-GB" sz="2000" kern="1200" dirty="0">
              <a:latin typeface="Cambria" panose="02040503050406030204" pitchFamily="18" charset="0"/>
              <a:ea typeface="Cambria" panose="02040503050406030204" pitchFamily="18" charset="0"/>
            </a:rPr>
            <a:t>The finding of the Commissioner that security guards travel in the same vehicle and thus CDV is not exclusively for the transport of cash and can carry six such persons cannot be a reason to call the subject vehicles to be understood to be a vehicle designed for passengers.</a:t>
          </a:r>
          <a:endParaRPr lang="en-IN" sz="2000" kern="1200" dirty="0">
            <a:latin typeface="Cambria" panose="02040503050406030204" pitchFamily="18" charset="0"/>
            <a:ea typeface="Cambria" panose="02040503050406030204" pitchFamily="18" charset="0"/>
          </a:endParaRPr>
        </a:p>
      </dsp:txBody>
      <dsp:txXfrm>
        <a:off x="0" y="287544"/>
        <a:ext cx="7536084" cy="4517324"/>
      </dsp:txXfrm>
    </dsp:sp>
    <dsp:sp modelId="{5726FE81-117D-4B18-BF98-04B994D06E03}">
      <dsp:nvSpPr>
        <dsp:cNvPr id="0" name=""/>
        <dsp:cNvSpPr/>
      </dsp:nvSpPr>
      <dsp:spPr>
        <a:xfrm>
          <a:off x="376436" y="151863"/>
          <a:ext cx="5270107" cy="820320"/>
        </a:xfrm>
        <a:prstGeom prst="roundRect">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392" tIns="0" rIns="199392" bIns="0" numCol="1" spcCol="1270" anchor="ctr" anchorCtr="0">
          <a:noAutofit/>
        </a:bodyPr>
        <a:lstStyle/>
        <a:p>
          <a:pPr marL="0" lvl="0" indent="0" algn="l" defTabSz="889000">
            <a:lnSpc>
              <a:spcPct val="90000"/>
            </a:lnSpc>
            <a:spcBef>
              <a:spcPct val="0"/>
            </a:spcBef>
            <a:spcAft>
              <a:spcPct val="35000"/>
            </a:spcAft>
            <a:buNone/>
          </a:pPr>
          <a:r>
            <a:rPr lang="en-IN" sz="2000" b="1" u="sng" kern="1200" dirty="0">
              <a:latin typeface="Cambria" panose="02040503050406030204" pitchFamily="18" charset="0"/>
              <a:ea typeface="Cambria" panose="02040503050406030204" pitchFamily="18" charset="0"/>
            </a:rPr>
            <a:t>Nicholas D'Souza Garage 2015 (320) ELT A251 (SC):</a:t>
          </a:r>
        </a:p>
      </dsp:txBody>
      <dsp:txXfrm>
        <a:off x="416481" y="191908"/>
        <a:ext cx="5190017" cy="740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B5DAA-410D-49E3-A1BC-54AE3067FB6B}">
      <dsp:nvSpPr>
        <dsp:cNvPr id="0" name=""/>
        <dsp:cNvSpPr/>
      </dsp:nvSpPr>
      <dsp:spPr>
        <a:xfrm>
          <a:off x="-45997" y="-11028"/>
          <a:ext cx="9454775" cy="1183905"/>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mbria" panose="02040503050406030204" pitchFamily="18" charset="0"/>
              <a:ea typeface="Cambria" panose="02040503050406030204" pitchFamily="18" charset="0"/>
            </a:rPr>
            <a:t>The term automobile started with a car to carry few persons</a:t>
          </a:r>
          <a:endParaRPr lang="en-US" sz="2400" kern="1200" dirty="0">
            <a:latin typeface="Cambria" panose="02040503050406030204" pitchFamily="18" charset="0"/>
            <a:ea typeface="Cambria" panose="02040503050406030204" pitchFamily="18" charset="0"/>
          </a:endParaRPr>
        </a:p>
      </dsp:txBody>
      <dsp:txXfrm>
        <a:off x="-11322" y="23647"/>
        <a:ext cx="8077209" cy="1114555"/>
      </dsp:txXfrm>
    </dsp:sp>
    <dsp:sp modelId="{F593967F-D436-4C09-9159-585F12C356B6}">
      <dsp:nvSpPr>
        <dsp:cNvPr id="0" name=""/>
        <dsp:cNvSpPr/>
      </dsp:nvSpPr>
      <dsp:spPr>
        <a:xfrm>
          <a:off x="745839" y="1388133"/>
          <a:ext cx="9454775" cy="1183905"/>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mbria" panose="02040503050406030204" pitchFamily="18" charset="0"/>
              <a:ea typeface="Cambria" panose="02040503050406030204" pitchFamily="18" charset="0"/>
            </a:rPr>
            <a:t>As on date extends to a whole range of motor vehicles in as much as that today, we have medical clinics, ice-cream parlours, eating joints, fuel dispensers etc. on the wheels</a:t>
          </a:r>
          <a:endParaRPr lang="en-US" sz="2400" kern="1200" dirty="0">
            <a:latin typeface="Cambria" panose="02040503050406030204" pitchFamily="18" charset="0"/>
            <a:ea typeface="Cambria" panose="02040503050406030204" pitchFamily="18" charset="0"/>
          </a:endParaRPr>
        </a:p>
      </dsp:txBody>
      <dsp:txXfrm>
        <a:off x="780514" y="1422808"/>
        <a:ext cx="7824049" cy="1114555"/>
      </dsp:txXfrm>
    </dsp:sp>
    <dsp:sp modelId="{2F8EA00B-3E37-4FF3-A90F-1ED2088FB381}">
      <dsp:nvSpPr>
        <dsp:cNvPr id="0" name=""/>
        <dsp:cNvSpPr/>
      </dsp:nvSpPr>
      <dsp:spPr>
        <a:xfrm>
          <a:off x="1497825" y="2727442"/>
          <a:ext cx="9510842" cy="1303610"/>
        </a:xfrm>
        <a:prstGeom prst="roundRect">
          <a:avLst>
            <a:gd name="adj" fmla="val 1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mbria" panose="02040503050406030204" pitchFamily="18" charset="0"/>
              <a:ea typeface="Cambria" panose="02040503050406030204" pitchFamily="18" charset="0"/>
            </a:rPr>
            <a:t>Certain types of machinery are mounted onto a motor vehicle or the said machine itself works on a self-propelled wheelbase, for its functioning</a:t>
          </a:r>
          <a:endParaRPr lang="en-US" sz="2400" kern="1200" dirty="0">
            <a:latin typeface="Cambria" panose="02040503050406030204" pitchFamily="18" charset="0"/>
            <a:ea typeface="Cambria" panose="02040503050406030204" pitchFamily="18" charset="0"/>
          </a:endParaRPr>
        </a:p>
      </dsp:txBody>
      <dsp:txXfrm>
        <a:off x="1536006" y="2765623"/>
        <a:ext cx="7875733" cy="1227248"/>
      </dsp:txXfrm>
    </dsp:sp>
    <dsp:sp modelId="{0D615FA3-D147-464D-B3EB-C27DA2AC507A}">
      <dsp:nvSpPr>
        <dsp:cNvPr id="0" name=""/>
        <dsp:cNvSpPr/>
      </dsp:nvSpPr>
      <dsp:spPr>
        <a:xfrm>
          <a:off x="2225701" y="4164399"/>
          <a:ext cx="9638765" cy="1228018"/>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Cambria" panose="02040503050406030204" pitchFamily="18" charset="0"/>
              <a:ea typeface="Cambria" panose="02040503050406030204" pitchFamily="18" charset="0"/>
            </a:rPr>
            <a:t>The following are the Chapters under the Customs Tariff Act which are relevant for this discussion:</a:t>
          </a:r>
          <a:endParaRPr lang="en-US" sz="180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15000"/>
            </a:spcAft>
            <a:buChar char="•"/>
          </a:pPr>
          <a:r>
            <a:rPr lang="en-GB" sz="1400" b="1" kern="1200">
              <a:latin typeface="Cambria" panose="02040503050406030204" pitchFamily="18" charset="0"/>
              <a:ea typeface="Cambria" panose="02040503050406030204" pitchFamily="18" charset="0"/>
            </a:rPr>
            <a:t>Chapter 84:</a:t>
          </a:r>
          <a:r>
            <a:rPr lang="en-GB" sz="1400" kern="1200">
              <a:latin typeface="Cambria" panose="02040503050406030204" pitchFamily="18" charset="0"/>
              <a:ea typeface="Cambria" panose="02040503050406030204" pitchFamily="18" charset="0"/>
            </a:rPr>
            <a:t> Nuclear reactors, boilers, machinery and mechanical appliances; parts thereof</a:t>
          </a:r>
          <a:endParaRPr lang="en-US" sz="1400" kern="120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15000"/>
            </a:spcAft>
            <a:buChar char="•"/>
          </a:pPr>
          <a:r>
            <a:rPr lang="en-GB" sz="1400" b="1" kern="1200">
              <a:latin typeface="Cambria" panose="02040503050406030204" pitchFamily="18" charset="0"/>
              <a:ea typeface="Cambria" panose="02040503050406030204" pitchFamily="18" charset="0"/>
            </a:rPr>
            <a:t>Chapter 87:</a:t>
          </a:r>
          <a:r>
            <a:rPr lang="en-GB" sz="1400" kern="1200">
              <a:latin typeface="Cambria" panose="02040503050406030204" pitchFamily="18" charset="0"/>
              <a:ea typeface="Cambria" panose="02040503050406030204" pitchFamily="18" charset="0"/>
            </a:rPr>
            <a:t> Vehicles other than railway or tramway rolling-stock, and parts and accessories thereof</a:t>
          </a:r>
          <a:endParaRPr lang="en-US" sz="1400" kern="1200">
            <a:latin typeface="Cambria" panose="02040503050406030204" pitchFamily="18" charset="0"/>
            <a:ea typeface="Cambria" panose="02040503050406030204" pitchFamily="18" charset="0"/>
          </a:endParaRPr>
        </a:p>
      </dsp:txBody>
      <dsp:txXfrm>
        <a:off x="2261668" y="4200366"/>
        <a:ext cx="7975070" cy="1156084"/>
      </dsp:txXfrm>
    </dsp:sp>
    <dsp:sp modelId="{9D41B32D-991D-4CE7-94FE-E2FF4D0D8287}">
      <dsp:nvSpPr>
        <dsp:cNvPr id="0" name=""/>
        <dsp:cNvSpPr/>
      </dsp:nvSpPr>
      <dsp:spPr>
        <a:xfrm>
          <a:off x="8639238" y="895736"/>
          <a:ext cx="769538" cy="769538"/>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Cambria" panose="02040503050406030204" pitchFamily="18" charset="0"/>
            <a:ea typeface="Cambria" panose="02040503050406030204" pitchFamily="18" charset="0"/>
          </a:endParaRPr>
        </a:p>
      </dsp:txBody>
      <dsp:txXfrm>
        <a:off x="8812384" y="895736"/>
        <a:ext cx="423246" cy="579077"/>
      </dsp:txXfrm>
    </dsp:sp>
    <dsp:sp modelId="{BFB9AFE4-B6D0-46D4-9063-408EDFFE133B}">
      <dsp:nvSpPr>
        <dsp:cNvPr id="0" name=""/>
        <dsp:cNvSpPr/>
      </dsp:nvSpPr>
      <dsp:spPr>
        <a:xfrm>
          <a:off x="9431076" y="2294897"/>
          <a:ext cx="769538" cy="769538"/>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Cambria" panose="02040503050406030204" pitchFamily="18" charset="0"/>
            <a:ea typeface="Cambria" panose="02040503050406030204" pitchFamily="18" charset="0"/>
          </a:endParaRPr>
        </a:p>
      </dsp:txBody>
      <dsp:txXfrm>
        <a:off x="9604222" y="2294897"/>
        <a:ext cx="423246" cy="579077"/>
      </dsp:txXfrm>
    </dsp:sp>
    <dsp:sp modelId="{B1235E53-CAB7-4921-8D1F-0FE5D7DB8EE2}">
      <dsp:nvSpPr>
        <dsp:cNvPr id="0" name=""/>
        <dsp:cNvSpPr/>
      </dsp:nvSpPr>
      <dsp:spPr>
        <a:xfrm>
          <a:off x="10211095" y="3694058"/>
          <a:ext cx="769538" cy="769538"/>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Cambria" panose="02040503050406030204" pitchFamily="18" charset="0"/>
            <a:ea typeface="Cambria" panose="02040503050406030204" pitchFamily="18" charset="0"/>
          </a:endParaRPr>
        </a:p>
      </dsp:txBody>
      <dsp:txXfrm>
        <a:off x="10384241" y="3694058"/>
        <a:ext cx="423246" cy="579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D5799-B63A-448D-BB34-33A3F2D81C00}">
      <dsp:nvSpPr>
        <dsp:cNvPr id="0" name=""/>
        <dsp:cNvSpPr/>
      </dsp:nvSpPr>
      <dsp:spPr>
        <a:xfrm>
          <a:off x="241287" y="0"/>
          <a:ext cx="1410728" cy="2688331"/>
        </a:xfrm>
        <a:prstGeom prst="upArrow">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C650F61-7D75-4933-82D7-DBC40C498B57}">
      <dsp:nvSpPr>
        <dsp:cNvPr id="0" name=""/>
        <dsp:cNvSpPr/>
      </dsp:nvSpPr>
      <dsp:spPr>
        <a:xfrm>
          <a:off x="2404592" y="42529"/>
          <a:ext cx="8847247" cy="2688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Cambria" panose="02040503050406030204" pitchFamily="18" charset="0"/>
              <a:ea typeface="Cambria" panose="02040503050406030204" pitchFamily="18" charset="0"/>
            </a:rPr>
            <a:t>Rule 93(3) of the Central Motor Vehicle Rules, 1989 </a:t>
          </a:r>
          <a:endParaRPr lang="en-US" sz="2000" kern="1200" dirty="0">
            <a:latin typeface="Cambria" panose="02040503050406030204" pitchFamily="18" charset="0"/>
            <a:ea typeface="Cambria" panose="02040503050406030204" pitchFamily="18" charset="0"/>
          </a:endParaRPr>
        </a:p>
        <a:p>
          <a:pPr marL="361950" lvl="1" indent="-361950" algn="just" defTabSz="889000">
            <a:lnSpc>
              <a:spcPct val="90000"/>
            </a:lnSpc>
            <a:spcBef>
              <a:spcPct val="0"/>
            </a:spcBef>
            <a:spcAft>
              <a:spcPct val="15000"/>
            </a:spcAft>
            <a:buChar char="•"/>
          </a:pPr>
          <a:r>
            <a:rPr lang="en-GB" sz="2000" kern="1200" dirty="0">
              <a:latin typeface="Cambria" panose="02040503050406030204" pitchFamily="18" charset="0"/>
              <a:ea typeface="Cambria" panose="02040503050406030204" pitchFamily="18" charset="0"/>
            </a:rPr>
            <a:t>Any tail or indicator lamp or number plate fixed to a vehicle to be excluded; </a:t>
          </a:r>
          <a:endParaRPr lang="en-US" sz="2000" kern="1200" dirty="0">
            <a:latin typeface="Cambria" panose="02040503050406030204" pitchFamily="18" charset="0"/>
            <a:ea typeface="Cambria" panose="02040503050406030204" pitchFamily="18" charset="0"/>
          </a:endParaRPr>
        </a:p>
        <a:p>
          <a:pPr marL="361950" lvl="1" indent="-361950" algn="just" defTabSz="889000">
            <a:lnSpc>
              <a:spcPct val="90000"/>
            </a:lnSpc>
            <a:spcBef>
              <a:spcPct val="0"/>
            </a:spcBef>
            <a:spcAft>
              <a:spcPct val="15000"/>
            </a:spcAft>
            <a:buChar char="•"/>
          </a:pPr>
          <a:r>
            <a:rPr lang="en-GB" sz="2000" kern="1200" dirty="0">
              <a:latin typeface="Cambria" panose="02040503050406030204" pitchFamily="18" charset="0"/>
              <a:ea typeface="Cambria" panose="02040503050406030204" pitchFamily="18" charset="0"/>
            </a:rPr>
            <a:t>Any sphere wheel or sphere wheel bracket or bumper fitted to a vehicle; any towing hook or other fitments to be excluded; and </a:t>
          </a:r>
          <a:endParaRPr lang="en-US" sz="2000" kern="1200" dirty="0">
            <a:latin typeface="Cambria" panose="02040503050406030204" pitchFamily="18" charset="0"/>
            <a:ea typeface="Cambria" panose="02040503050406030204" pitchFamily="18" charset="0"/>
          </a:endParaRPr>
        </a:p>
        <a:p>
          <a:pPr marL="361950" lvl="1" indent="-361950" algn="just" defTabSz="889000">
            <a:lnSpc>
              <a:spcPct val="90000"/>
            </a:lnSpc>
            <a:spcBef>
              <a:spcPct val="0"/>
            </a:spcBef>
            <a:spcAft>
              <a:spcPct val="15000"/>
            </a:spcAft>
            <a:buChar char="•"/>
          </a:pPr>
          <a:r>
            <a:rPr lang="en-GB" sz="2000" kern="1200" dirty="0">
              <a:latin typeface="Cambria" panose="02040503050406030204" pitchFamily="18" charset="0"/>
              <a:ea typeface="Cambria" panose="02040503050406030204" pitchFamily="18" charset="0"/>
            </a:rPr>
            <a:t>Any operational attachment on front, rear or carrier chassis of construction equipment vehicle in travel mode is to be excluded.</a:t>
          </a:r>
          <a:endParaRPr lang="en-US" sz="2000" kern="1200" dirty="0">
            <a:latin typeface="Cambria" panose="02040503050406030204" pitchFamily="18" charset="0"/>
            <a:ea typeface="Cambria" panose="02040503050406030204" pitchFamily="18" charset="0"/>
          </a:endParaRPr>
        </a:p>
      </dsp:txBody>
      <dsp:txXfrm>
        <a:off x="2404592" y="42529"/>
        <a:ext cx="8847247" cy="2688331"/>
      </dsp:txXfrm>
    </dsp:sp>
    <dsp:sp modelId="{2F95BBA2-3F83-4EE8-8FD8-D201DD5CDCEB}">
      <dsp:nvSpPr>
        <dsp:cNvPr id="0" name=""/>
        <dsp:cNvSpPr/>
      </dsp:nvSpPr>
      <dsp:spPr>
        <a:xfrm>
          <a:off x="961150" y="2667801"/>
          <a:ext cx="1419904" cy="2688331"/>
        </a:xfrm>
        <a:prstGeom prst="downArrow">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2980A11-FDE6-4A34-B648-2C7487F8F3BF}">
      <dsp:nvSpPr>
        <dsp:cNvPr id="0" name=""/>
        <dsp:cNvSpPr/>
      </dsp:nvSpPr>
      <dsp:spPr>
        <a:xfrm>
          <a:off x="2544566" y="2742321"/>
          <a:ext cx="7995929" cy="2688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0" rIns="156464" bIns="156464" numCol="1" spcCol="1270" anchor="ctr" anchorCtr="0">
          <a:noAutofit/>
        </a:bodyPr>
        <a:lstStyle/>
        <a:p>
          <a:pPr marL="0" lvl="0" indent="0" algn="just" defTabSz="977900">
            <a:lnSpc>
              <a:spcPct val="90000"/>
            </a:lnSpc>
            <a:spcBef>
              <a:spcPct val="0"/>
            </a:spcBef>
            <a:spcAft>
              <a:spcPct val="35000"/>
            </a:spcAft>
            <a:buNone/>
          </a:pPr>
          <a:r>
            <a:rPr lang="en-GB" sz="2200" kern="1200" dirty="0">
              <a:latin typeface="Cambria" panose="02040503050406030204" pitchFamily="18" charset="0"/>
              <a:ea typeface="Cambria" panose="02040503050406030204" pitchFamily="18" charset="0"/>
            </a:rPr>
            <a:t>No specific reference to the Motor Vehicles Act under entry 52B - can it be considered that the explanation in Central Motor Vehicle Rules, 1989 is not to be considered and therefore the length of the vehicle is calculated from end to end including the bumper and other fittings?</a:t>
          </a:r>
          <a:endParaRPr lang="en-US" sz="2200" kern="1200" dirty="0">
            <a:latin typeface="Cambria" panose="02040503050406030204" pitchFamily="18" charset="0"/>
            <a:ea typeface="Cambria" panose="02040503050406030204" pitchFamily="18" charset="0"/>
          </a:endParaRPr>
        </a:p>
      </dsp:txBody>
      <dsp:txXfrm>
        <a:off x="2544566" y="2742321"/>
        <a:ext cx="7995929" cy="2688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8BDB9-29CD-4571-B963-D8ED660F493F}">
      <dsp:nvSpPr>
        <dsp:cNvPr id="0" name=""/>
        <dsp:cNvSpPr/>
      </dsp:nvSpPr>
      <dsp:spPr>
        <a:xfrm>
          <a:off x="5376" y="245752"/>
          <a:ext cx="2750094" cy="352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GB" sz="2300" kern="1200" dirty="0">
              <a:effectLst/>
              <a:latin typeface="Cambria" panose="02040503050406030204" pitchFamily="18" charset="0"/>
              <a:ea typeface="Cambria" panose="02040503050406030204" pitchFamily="18" charset="0"/>
            </a:rPr>
            <a:t>The Courts placing reliance on the certificate issued by institutions such as ARAI and Vehicle Research Development Establishment, for the purpose of classification of the motor vehicle.</a:t>
          </a:r>
          <a:endParaRPr lang="en-IN" sz="2300" kern="1200" dirty="0">
            <a:latin typeface="Cambria" panose="02040503050406030204" pitchFamily="18" charset="0"/>
            <a:ea typeface="Cambria" panose="02040503050406030204" pitchFamily="18" charset="0"/>
          </a:endParaRPr>
        </a:p>
      </dsp:txBody>
      <dsp:txXfrm>
        <a:off x="5376" y="245752"/>
        <a:ext cx="2750094" cy="3529350"/>
      </dsp:txXfrm>
    </dsp:sp>
    <dsp:sp modelId="{E9618C75-E122-49CF-AAE3-CF1E6004069F}">
      <dsp:nvSpPr>
        <dsp:cNvPr id="0" name=""/>
        <dsp:cNvSpPr/>
      </dsp:nvSpPr>
      <dsp:spPr>
        <a:xfrm>
          <a:off x="2755470" y="245752"/>
          <a:ext cx="550018" cy="3529350"/>
        </a:xfrm>
        <a:prstGeom prst="leftBrace">
          <a:avLst>
            <a:gd name="adj1" fmla="val 35000"/>
            <a:gd name="adj2" fmla="val 50000"/>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7327D2F-1A90-4F1D-8970-FA3F8A1B7090}">
      <dsp:nvSpPr>
        <dsp:cNvPr id="0" name=""/>
        <dsp:cNvSpPr/>
      </dsp:nvSpPr>
      <dsp:spPr>
        <a:xfrm>
          <a:off x="3525497" y="245752"/>
          <a:ext cx="7480256" cy="352935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endParaRPr lang="en-GB" sz="2300" kern="1200" dirty="0">
            <a:solidFill>
              <a:schemeClr val="tx1"/>
            </a:solidFill>
            <a:effectLst/>
            <a:latin typeface="Cambria" panose="02040503050406030204" pitchFamily="18" charset="0"/>
            <a:ea typeface="Cambria" panose="02040503050406030204" pitchFamily="18" charset="0"/>
          </a:endParaRPr>
        </a:p>
        <a:p>
          <a:pPr marL="228600" lvl="1" indent="-228600" algn="l" defTabSz="1022350">
            <a:lnSpc>
              <a:spcPct val="90000"/>
            </a:lnSpc>
            <a:spcBef>
              <a:spcPct val="0"/>
            </a:spcBef>
            <a:spcAft>
              <a:spcPct val="15000"/>
            </a:spcAft>
            <a:buChar char="•"/>
          </a:pPr>
          <a:r>
            <a:rPr lang="en-GB" sz="2300" b="1" kern="1200" dirty="0">
              <a:effectLst/>
              <a:latin typeface="Cambria" panose="02040503050406030204" pitchFamily="18" charset="0"/>
              <a:ea typeface="Cambria" panose="02040503050406030204" pitchFamily="18" charset="0"/>
            </a:rPr>
            <a:t>JCBL Ltd.-2019 (367) E.L.T. 283 (Tri.-Chan.)</a:t>
          </a:r>
        </a:p>
        <a:p>
          <a:pPr marL="228600" lvl="1" indent="-228600" algn="l" defTabSz="1022350">
            <a:lnSpc>
              <a:spcPct val="90000"/>
            </a:lnSpc>
            <a:spcBef>
              <a:spcPct val="0"/>
            </a:spcBef>
            <a:spcAft>
              <a:spcPct val="15000"/>
            </a:spcAft>
            <a:buChar char="•"/>
          </a:pPr>
          <a:endParaRPr lang="en-GB" sz="2300" b="1" kern="1200" dirty="0">
            <a:effectLst/>
            <a:latin typeface="Cambria" panose="02040503050406030204" pitchFamily="18" charset="0"/>
            <a:ea typeface="Cambria" panose="02040503050406030204" pitchFamily="18" charset="0"/>
          </a:endParaRPr>
        </a:p>
        <a:p>
          <a:pPr marL="228600" lvl="1" indent="-228600" algn="l" defTabSz="1022350">
            <a:lnSpc>
              <a:spcPct val="90000"/>
            </a:lnSpc>
            <a:spcBef>
              <a:spcPct val="0"/>
            </a:spcBef>
            <a:spcAft>
              <a:spcPct val="15000"/>
            </a:spcAft>
            <a:buChar char="•"/>
          </a:pPr>
          <a:r>
            <a:rPr lang="en-GB" sz="2300" b="1" kern="1200" dirty="0">
              <a:effectLst/>
              <a:latin typeface="Cambria" panose="02040503050406030204" pitchFamily="18" charset="0"/>
              <a:ea typeface="Cambria" panose="02040503050406030204" pitchFamily="18" charset="0"/>
            </a:rPr>
            <a:t>Mann Tourist Transport Service (P) Ltd. - 2015 (319) E.L.T. 153 (Tri.- Mum.)</a:t>
          </a:r>
        </a:p>
        <a:p>
          <a:pPr marL="228600" lvl="1" indent="-228600" algn="l" defTabSz="1022350">
            <a:lnSpc>
              <a:spcPct val="90000"/>
            </a:lnSpc>
            <a:spcBef>
              <a:spcPct val="0"/>
            </a:spcBef>
            <a:spcAft>
              <a:spcPct val="15000"/>
            </a:spcAft>
            <a:buChar char="•"/>
          </a:pPr>
          <a:endParaRPr lang="en-GB" sz="2300" b="1" kern="1200" dirty="0">
            <a:effectLst/>
            <a:latin typeface="Cambria" panose="02040503050406030204" pitchFamily="18" charset="0"/>
            <a:ea typeface="Cambria" panose="02040503050406030204" pitchFamily="18" charset="0"/>
          </a:endParaRPr>
        </a:p>
        <a:p>
          <a:pPr marL="228600" lvl="1" indent="-228600" algn="l" defTabSz="1022350">
            <a:lnSpc>
              <a:spcPct val="90000"/>
            </a:lnSpc>
            <a:spcBef>
              <a:spcPct val="0"/>
            </a:spcBef>
            <a:spcAft>
              <a:spcPct val="15000"/>
            </a:spcAft>
            <a:buChar char="•"/>
          </a:pPr>
          <a:r>
            <a:rPr lang="en-GB" sz="2300" b="1" kern="1200" dirty="0">
              <a:effectLst/>
              <a:latin typeface="Cambria" panose="02040503050406030204" pitchFamily="18" charset="0"/>
              <a:ea typeface="Cambria" panose="02040503050406030204" pitchFamily="18" charset="0"/>
            </a:rPr>
            <a:t>Scooter India Ltd. - 2003 (156) E.L.T. 535 (Tri.-Del.)</a:t>
          </a:r>
        </a:p>
        <a:p>
          <a:pPr marL="228600" lvl="1" indent="-228600" algn="l" defTabSz="1022350">
            <a:lnSpc>
              <a:spcPct val="90000"/>
            </a:lnSpc>
            <a:spcBef>
              <a:spcPct val="0"/>
            </a:spcBef>
            <a:spcAft>
              <a:spcPct val="15000"/>
            </a:spcAft>
            <a:buChar char="•"/>
          </a:pPr>
          <a:endParaRPr lang="en-GB" sz="2300" b="1" kern="1200" dirty="0">
            <a:effectLst/>
            <a:latin typeface="Cambria" panose="02040503050406030204" pitchFamily="18" charset="0"/>
            <a:ea typeface="Cambria" panose="02040503050406030204" pitchFamily="18" charset="0"/>
          </a:endParaRPr>
        </a:p>
      </dsp:txBody>
      <dsp:txXfrm>
        <a:off x="3525497" y="245752"/>
        <a:ext cx="7480256" cy="3529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B428B-0F3D-40AE-8A42-A13E98158599}">
      <dsp:nvSpPr>
        <dsp:cNvPr id="0" name=""/>
        <dsp:cNvSpPr/>
      </dsp:nvSpPr>
      <dsp:spPr>
        <a:xfrm>
          <a:off x="667865" y="1980"/>
          <a:ext cx="3900624" cy="1950312"/>
        </a:xfrm>
        <a:prstGeom prst="roundRect">
          <a:avLst>
            <a:gd name="adj" fmla="val 10000"/>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a:latin typeface="Cambria" panose="02040503050406030204" pitchFamily="18" charset="0"/>
              <a:ea typeface="Cambria" panose="02040503050406030204" pitchFamily="18" charset="0"/>
            </a:rPr>
            <a:t>No definition or scope provided under the Motor Vehicle Act, 1988 or the relevant rules. </a:t>
          </a:r>
          <a:endParaRPr lang="en-US" sz="1900" kern="1200">
            <a:latin typeface="Cambria" panose="02040503050406030204" pitchFamily="18" charset="0"/>
            <a:ea typeface="Cambria" panose="02040503050406030204" pitchFamily="18" charset="0"/>
          </a:endParaRPr>
        </a:p>
      </dsp:txBody>
      <dsp:txXfrm>
        <a:off x="724988" y="59103"/>
        <a:ext cx="3786378" cy="1836066"/>
      </dsp:txXfrm>
    </dsp:sp>
    <dsp:sp modelId="{C2359024-9B96-4B32-8F30-417C437AB32C}">
      <dsp:nvSpPr>
        <dsp:cNvPr id="0" name=""/>
        <dsp:cNvSpPr/>
      </dsp:nvSpPr>
      <dsp:spPr>
        <a:xfrm>
          <a:off x="667865" y="2244839"/>
          <a:ext cx="3900624" cy="1950312"/>
        </a:xfrm>
        <a:prstGeom prst="roundRect">
          <a:avLst>
            <a:gd name="adj" fmla="val 10000"/>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a:latin typeface="Cambria" panose="02040503050406030204" pitchFamily="18" charset="0"/>
              <a:ea typeface="Cambria" panose="02040503050406030204" pitchFamily="18" charset="0"/>
            </a:rPr>
            <a:t>Whether the ground clearance should be computed with laden weight or without laden weight?</a:t>
          </a:r>
          <a:endParaRPr lang="en-US" sz="1900" kern="1200">
            <a:latin typeface="Cambria" panose="02040503050406030204" pitchFamily="18" charset="0"/>
            <a:ea typeface="Cambria" panose="02040503050406030204" pitchFamily="18" charset="0"/>
          </a:endParaRPr>
        </a:p>
      </dsp:txBody>
      <dsp:txXfrm>
        <a:off x="724988" y="2301962"/>
        <a:ext cx="3786378" cy="1836066"/>
      </dsp:txXfrm>
    </dsp:sp>
    <dsp:sp modelId="{AA54E966-A4DF-4DFB-91B4-37C9E1CBFC2E}">
      <dsp:nvSpPr>
        <dsp:cNvPr id="0" name=""/>
        <dsp:cNvSpPr/>
      </dsp:nvSpPr>
      <dsp:spPr>
        <a:xfrm rot="19457599">
          <a:off x="4387887" y="2626277"/>
          <a:ext cx="1921453" cy="66005"/>
        </a:xfrm>
        <a:custGeom>
          <a:avLst/>
          <a:gdLst/>
          <a:ahLst/>
          <a:cxnLst/>
          <a:rect l="0" t="0" r="0" b="0"/>
          <a:pathLst>
            <a:path>
              <a:moveTo>
                <a:pt x="0" y="33002"/>
              </a:moveTo>
              <a:lnTo>
                <a:pt x="1921453" y="33002"/>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Cambria" panose="02040503050406030204" pitchFamily="18" charset="0"/>
            <a:ea typeface="Cambria" panose="02040503050406030204" pitchFamily="18" charset="0"/>
          </a:endParaRPr>
        </a:p>
      </dsp:txBody>
      <dsp:txXfrm>
        <a:off x="5300578" y="2611244"/>
        <a:ext cx="96072" cy="96072"/>
      </dsp:txXfrm>
    </dsp:sp>
    <dsp:sp modelId="{2D3139B0-2A00-4CF2-A5C9-078DF660716B}">
      <dsp:nvSpPr>
        <dsp:cNvPr id="0" name=""/>
        <dsp:cNvSpPr/>
      </dsp:nvSpPr>
      <dsp:spPr>
        <a:xfrm>
          <a:off x="6128739" y="1123409"/>
          <a:ext cx="3900624" cy="1950312"/>
        </a:xfrm>
        <a:prstGeom prst="roundRect">
          <a:avLst>
            <a:gd name="adj" fmla="val 10000"/>
          </a:avLst>
        </a:prstGeom>
        <a:gradFill rotWithShape="0">
          <a:gsLst>
            <a:gs pos="0">
              <a:schemeClr val="accent1">
                <a:tint val="99000"/>
                <a:hueOff val="0"/>
                <a:satOff val="0"/>
                <a:lumOff val="0"/>
                <a:alphaOff val="0"/>
                <a:lumMod val="110000"/>
                <a:satMod val="105000"/>
                <a:tint val="67000"/>
              </a:schemeClr>
            </a:gs>
            <a:gs pos="50000">
              <a:schemeClr val="accent1">
                <a:tint val="99000"/>
                <a:hueOff val="0"/>
                <a:satOff val="0"/>
                <a:lumOff val="0"/>
                <a:alphaOff val="0"/>
                <a:lumMod val="105000"/>
                <a:satMod val="103000"/>
                <a:tint val="73000"/>
              </a:schemeClr>
            </a:gs>
            <a:gs pos="100000">
              <a:schemeClr val="accent1">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mbria" panose="02040503050406030204" pitchFamily="18" charset="0"/>
              <a:ea typeface="Cambria" panose="02040503050406030204" pitchFamily="18" charset="0"/>
            </a:rPr>
            <a:t>ARAI certifies each motor vehicle on its ground clearance. </a:t>
          </a:r>
          <a:endParaRPr lang="en-US" sz="1900" kern="1200" dirty="0">
            <a:latin typeface="Cambria" panose="02040503050406030204" pitchFamily="18" charset="0"/>
            <a:ea typeface="Cambria" panose="02040503050406030204" pitchFamily="18" charset="0"/>
          </a:endParaRPr>
        </a:p>
      </dsp:txBody>
      <dsp:txXfrm>
        <a:off x="6185862" y="1180532"/>
        <a:ext cx="3786378" cy="1836066"/>
      </dsp:txXfrm>
    </dsp:sp>
    <dsp:sp modelId="{34DB5ECE-BACB-44D6-A03E-850EFFA728D1}">
      <dsp:nvSpPr>
        <dsp:cNvPr id="0" name=""/>
        <dsp:cNvSpPr/>
      </dsp:nvSpPr>
      <dsp:spPr>
        <a:xfrm rot="2142401">
          <a:off x="4387887" y="3747707"/>
          <a:ext cx="1921453" cy="66005"/>
        </a:xfrm>
        <a:custGeom>
          <a:avLst/>
          <a:gdLst/>
          <a:ahLst/>
          <a:cxnLst/>
          <a:rect l="0" t="0" r="0" b="0"/>
          <a:pathLst>
            <a:path>
              <a:moveTo>
                <a:pt x="0" y="33002"/>
              </a:moveTo>
              <a:lnTo>
                <a:pt x="1921453" y="33002"/>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Cambria" panose="02040503050406030204" pitchFamily="18" charset="0"/>
            <a:ea typeface="Cambria" panose="02040503050406030204" pitchFamily="18" charset="0"/>
          </a:endParaRPr>
        </a:p>
      </dsp:txBody>
      <dsp:txXfrm>
        <a:off x="5300578" y="3732673"/>
        <a:ext cx="96072" cy="96072"/>
      </dsp:txXfrm>
    </dsp:sp>
    <dsp:sp modelId="{71ECC5F2-6D5F-4050-8808-34725ECF1AFE}">
      <dsp:nvSpPr>
        <dsp:cNvPr id="0" name=""/>
        <dsp:cNvSpPr/>
      </dsp:nvSpPr>
      <dsp:spPr>
        <a:xfrm>
          <a:off x="6128739" y="3366268"/>
          <a:ext cx="3900624" cy="1950312"/>
        </a:xfrm>
        <a:prstGeom prst="roundRect">
          <a:avLst>
            <a:gd name="adj" fmla="val 10000"/>
          </a:avLst>
        </a:prstGeom>
        <a:gradFill rotWithShape="0">
          <a:gsLst>
            <a:gs pos="0">
              <a:schemeClr val="accent1">
                <a:tint val="99000"/>
                <a:hueOff val="0"/>
                <a:satOff val="0"/>
                <a:lumOff val="0"/>
                <a:alphaOff val="0"/>
                <a:lumMod val="110000"/>
                <a:satMod val="105000"/>
                <a:tint val="67000"/>
              </a:schemeClr>
            </a:gs>
            <a:gs pos="50000">
              <a:schemeClr val="accent1">
                <a:tint val="99000"/>
                <a:hueOff val="0"/>
                <a:satOff val="0"/>
                <a:lumOff val="0"/>
                <a:alphaOff val="0"/>
                <a:lumMod val="105000"/>
                <a:satMod val="103000"/>
                <a:tint val="73000"/>
              </a:schemeClr>
            </a:gs>
            <a:gs pos="100000">
              <a:schemeClr val="accent1">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b="1" kern="1200" dirty="0">
              <a:latin typeface="Cambria" panose="02040503050406030204" pitchFamily="18" charset="0"/>
              <a:ea typeface="Cambria" panose="02040503050406030204" pitchFamily="18" charset="0"/>
            </a:rPr>
            <a:t>Tata Motors Limited 2019 (31) GSTL 544 (App ARR-GST) –</a:t>
          </a:r>
          <a:r>
            <a:rPr lang="en-GB" sz="1900" kern="1200" dirty="0">
              <a:latin typeface="Cambria" panose="02040503050406030204" pitchFamily="18" charset="0"/>
              <a:ea typeface="Cambria" panose="02040503050406030204" pitchFamily="18" charset="0"/>
            </a:rPr>
            <a:t> </a:t>
          </a:r>
        </a:p>
        <a:p>
          <a:pPr marL="0" lvl="0" indent="0" algn="ctr" defTabSz="844550">
            <a:lnSpc>
              <a:spcPct val="90000"/>
            </a:lnSpc>
            <a:spcBef>
              <a:spcPct val="0"/>
            </a:spcBef>
            <a:spcAft>
              <a:spcPct val="35000"/>
            </a:spcAft>
            <a:buNone/>
          </a:pPr>
          <a:r>
            <a:rPr lang="en-GB" sz="1900" kern="1200" dirty="0">
              <a:latin typeface="Cambria" panose="02040503050406030204" pitchFamily="18" charset="0"/>
              <a:ea typeface="Cambria" panose="02040503050406030204" pitchFamily="18" charset="0"/>
            </a:rPr>
            <a:t>To fall under Entry 52B for attracting Compensation Cess Vehicle's ground clearance in laden state should be 170 mm or above.</a:t>
          </a:r>
          <a:endParaRPr lang="en-US" sz="1900" kern="1200" dirty="0">
            <a:latin typeface="Cambria" panose="02040503050406030204" pitchFamily="18" charset="0"/>
            <a:ea typeface="Cambria" panose="02040503050406030204" pitchFamily="18" charset="0"/>
          </a:endParaRPr>
        </a:p>
      </dsp:txBody>
      <dsp:txXfrm>
        <a:off x="6185862" y="3423391"/>
        <a:ext cx="3786378" cy="18360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327C5-A51A-44E8-9034-BE0EE5E1B882}">
      <dsp:nvSpPr>
        <dsp:cNvPr id="0" name=""/>
        <dsp:cNvSpPr/>
      </dsp:nvSpPr>
      <dsp:spPr>
        <a:xfrm>
          <a:off x="1382" y="218061"/>
          <a:ext cx="5031514" cy="935761"/>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GB" sz="3000" kern="1200" dirty="0">
              <a:latin typeface="Cambria" panose="02040503050406030204" pitchFamily="18" charset="0"/>
              <a:ea typeface="Cambria" panose="02040503050406030204" pitchFamily="18" charset="0"/>
            </a:rPr>
            <a:t>Section 2(68) of the CGST Act, 2017 – </a:t>
          </a:r>
          <a:endParaRPr lang="en-US" sz="3000" kern="1200" dirty="0">
            <a:latin typeface="Cambria" panose="02040503050406030204" pitchFamily="18" charset="0"/>
            <a:ea typeface="Cambria" panose="02040503050406030204" pitchFamily="18" charset="0"/>
          </a:endParaRPr>
        </a:p>
      </dsp:txBody>
      <dsp:txXfrm>
        <a:off x="28790" y="245469"/>
        <a:ext cx="4976698" cy="880945"/>
      </dsp:txXfrm>
    </dsp:sp>
    <dsp:sp modelId="{0565CD38-E044-4445-92EF-752E14A6A797}">
      <dsp:nvSpPr>
        <dsp:cNvPr id="0" name=""/>
        <dsp:cNvSpPr/>
      </dsp:nvSpPr>
      <dsp:spPr>
        <a:xfrm>
          <a:off x="504533" y="1153822"/>
          <a:ext cx="503151" cy="1886818"/>
        </a:xfrm>
        <a:custGeom>
          <a:avLst/>
          <a:gdLst/>
          <a:ahLst/>
          <a:cxnLst/>
          <a:rect l="0" t="0" r="0" b="0"/>
          <a:pathLst>
            <a:path>
              <a:moveTo>
                <a:pt x="0" y="0"/>
              </a:moveTo>
              <a:lnTo>
                <a:pt x="0" y="1886818"/>
              </a:lnTo>
              <a:lnTo>
                <a:pt x="503151" y="188681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DDA17C-4B57-4F92-A7CC-FFEB8BE9135B}">
      <dsp:nvSpPr>
        <dsp:cNvPr id="0" name=""/>
        <dsp:cNvSpPr/>
      </dsp:nvSpPr>
      <dsp:spPr>
        <a:xfrm>
          <a:off x="1007685" y="1782761"/>
          <a:ext cx="4025211" cy="251575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i="1" kern="1200">
              <a:latin typeface="Cambria" panose="02040503050406030204" pitchFamily="18" charset="0"/>
              <a:ea typeface="Cambria" panose="02040503050406030204" pitchFamily="18" charset="0"/>
            </a:rPr>
            <a:t>"Job work" means any treatment or process undertaken by a person on goods belonging to another registered person and the expression "job worker" shall be construed accordingly.</a:t>
          </a:r>
          <a:endParaRPr lang="en-US" sz="2400" kern="1200">
            <a:latin typeface="Cambria" panose="02040503050406030204" pitchFamily="18" charset="0"/>
            <a:ea typeface="Cambria" panose="02040503050406030204" pitchFamily="18" charset="0"/>
          </a:endParaRPr>
        </a:p>
      </dsp:txBody>
      <dsp:txXfrm>
        <a:off x="1081369" y="1856445"/>
        <a:ext cx="3877843" cy="2368389"/>
      </dsp:txXfrm>
    </dsp:sp>
    <dsp:sp modelId="{9FA89EAD-3D8D-4C42-90B7-15A4D7E0AC41}">
      <dsp:nvSpPr>
        <dsp:cNvPr id="0" name=""/>
        <dsp:cNvSpPr/>
      </dsp:nvSpPr>
      <dsp:spPr>
        <a:xfrm>
          <a:off x="6290775" y="218061"/>
          <a:ext cx="5031514" cy="1076241"/>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GB" sz="3000" kern="1200">
              <a:latin typeface="Cambria" panose="02040503050406030204" pitchFamily="18" charset="0"/>
              <a:ea typeface="Cambria" panose="02040503050406030204" pitchFamily="18" charset="0"/>
            </a:rPr>
            <a:t>Job work charges i.e., labour charges taxable under GST – </a:t>
          </a:r>
          <a:endParaRPr lang="en-US" sz="3000" kern="1200">
            <a:latin typeface="Cambria" panose="02040503050406030204" pitchFamily="18" charset="0"/>
            <a:ea typeface="Cambria" panose="02040503050406030204" pitchFamily="18" charset="0"/>
          </a:endParaRPr>
        </a:p>
      </dsp:txBody>
      <dsp:txXfrm>
        <a:off x="6322297" y="249583"/>
        <a:ext cx="4968470" cy="1013197"/>
      </dsp:txXfrm>
    </dsp:sp>
    <dsp:sp modelId="{FF45B1C3-FE56-4428-BB03-5B6CBD5CD317}">
      <dsp:nvSpPr>
        <dsp:cNvPr id="0" name=""/>
        <dsp:cNvSpPr/>
      </dsp:nvSpPr>
      <dsp:spPr>
        <a:xfrm>
          <a:off x="6793927" y="1294302"/>
          <a:ext cx="503151" cy="1886818"/>
        </a:xfrm>
        <a:custGeom>
          <a:avLst/>
          <a:gdLst/>
          <a:ahLst/>
          <a:cxnLst/>
          <a:rect l="0" t="0" r="0" b="0"/>
          <a:pathLst>
            <a:path>
              <a:moveTo>
                <a:pt x="0" y="0"/>
              </a:moveTo>
              <a:lnTo>
                <a:pt x="0" y="1886818"/>
              </a:lnTo>
              <a:lnTo>
                <a:pt x="503151" y="188681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3F249-20C1-4BDB-8602-045361477399}">
      <dsp:nvSpPr>
        <dsp:cNvPr id="0" name=""/>
        <dsp:cNvSpPr/>
      </dsp:nvSpPr>
      <dsp:spPr>
        <a:xfrm>
          <a:off x="7297078" y="1923241"/>
          <a:ext cx="4025211" cy="251575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latin typeface="Cambria" panose="02040503050406030204" pitchFamily="18" charset="0"/>
              <a:ea typeface="Cambria" panose="02040503050406030204" pitchFamily="18" charset="0"/>
            </a:rPr>
            <a:t>Supply of services as per Schedule II of CGST Act.</a:t>
          </a:r>
          <a:endParaRPr lang="en-US" sz="2400" kern="1200">
            <a:latin typeface="Cambria" panose="02040503050406030204" pitchFamily="18" charset="0"/>
            <a:ea typeface="Cambria" panose="02040503050406030204" pitchFamily="18" charset="0"/>
          </a:endParaRPr>
        </a:p>
      </dsp:txBody>
      <dsp:txXfrm>
        <a:off x="7370762" y="1996925"/>
        <a:ext cx="3877843" cy="23683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731D1C-1832-4554-9FED-59950A7336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D841F38B-46F2-4918-B5BA-D5C92EBF5B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38F45D-3AC6-4359-900F-C15D60F28341}" type="datetimeFigureOut">
              <a:rPr lang="en-IN" smtClean="0"/>
              <a:t>20-03-2023</a:t>
            </a:fld>
            <a:endParaRPr lang="en-IN"/>
          </a:p>
        </p:txBody>
      </p:sp>
      <p:sp>
        <p:nvSpPr>
          <p:cNvPr id="4" name="Footer Placeholder 3">
            <a:extLst>
              <a:ext uri="{FF2B5EF4-FFF2-40B4-BE49-F238E27FC236}">
                <a16:creationId xmlns:a16="http://schemas.microsoft.com/office/drawing/2014/main" id="{DD7E202F-B924-4C40-8F71-A01BF338EC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5D1010BA-AEFB-4F2A-BE1A-792253930A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E925DB-7DA4-48FE-98B8-5B3B955B1887}" type="slidenum">
              <a:rPr lang="en-IN" smtClean="0"/>
              <a:t>‹#›</a:t>
            </a:fld>
            <a:endParaRPr lang="en-IN"/>
          </a:p>
        </p:txBody>
      </p:sp>
    </p:spTree>
    <p:extLst>
      <p:ext uri="{BB962C8B-B14F-4D97-AF65-F5344CB8AC3E}">
        <p14:creationId xmlns:p14="http://schemas.microsoft.com/office/powerpoint/2010/main" val="22258352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1ABBC-568C-4AE8-A5E8-F8CA56AD14F3}" type="datetimeFigureOut">
              <a:rPr lang="en-IN" smtClean="0"/>
              <a:t>20-03-2023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A3631-41E5-4865-86EE-D73432A37C31}" type="slidenum">
              <a:rPr lang="en-IN" smtClean="0"/>
              <a:t>‹#›</a:t>
            </a:fld>
            <a:endParaRPr lang="en-IN"/>
          </a:p>
        </p:txBody>
      </p:sp>
    </p:spTree>
    <p:extLst>
      <p:ext uri="{BB962C8B-B14F-4D97-AF65-F5344CB8AC3E}">
        <p14:creationId xmlns:p14="http://schemas.microsoft.com/office/powerpoint/2010/main" val="14863741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AE6C-42FE-4127-BF9E-EBDB791BCC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FD7C557-7690-41AC-AB11-E3CB4E596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43C107-D303-4CC7-8C03-9FAB72CE7A8E}"/>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1C6ED1A0-2638-48E2-BB51-53AB078BB2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06A0C7-9154-4355-A1FC-8305E3ED843B}"/>
              </a:ext>
            </a:extLst>
          </p:cNvPr>
          <p:cNvSpPr>
            <a:spLocks noGrp="1"/>
          </p:cNvSpPr>
          <p:nvPr>
            <p:ph type="sldNum" sz="quarter" idx="12"/>
          </p:nvPr>
        </p:nvSpPr>
        <p:spPr/>
        <p:txBody>
          <a:bodyPr/>
          <a:lstStyle/>
          <a:p>
            <a:fld id="{0AF0CF16-2048-4C14-90D0-B4DE871923AE}" type="slidenum">
              <a:rPr lang="en-IN" smtClean="0"/>
              <a:t>‹#›</a:t>
            </a:fld>
            <a:endParaRPr lang="en-IN"/>
          </a:p>
        </p:txBody>
      </p:sp>
    </p:spTree>
    <p:extLst>
      <p:ext uri="{BB962C8B-B14F-4D97-AF65-F5344CB8AC3E}">
        <p14:creationId xmlns:p14="http://schemas.microsoft.com/office/powerpoint/2010/main" val="306837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C768-26F9-4800-A628-F890CC9430F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70234CE-C053-4E83-835C-5582645C8E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282F0E-B273-4DF6-A2F9-E0EC743B5EA8}"/>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417225D2-A597-4163-8768-0ACE6F21F67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D748B2-84A7-4B21-B37B-D4E548E2A6EB}"/>
              </a:ext>
            </a:extLst>
          </p:cNvPr>
          <p:cNvSpPr>
            <a:spLocks noGrp="1"/>
          </p:cNvSpPr>
          <p:nvPr>
            <p:ph type="sldNum" sz="quarter" idx="12"/>
          </p:nvPr>
        </p:nvSpPr>
        <p:spPr/>
        <p:txBody>
          <a:bodyPr/>
          <a:lstStyle/>
          <a:p>
            <a:fld id="{0AF0CF16-2048-4C14-90D0-B4DE871923AE}" type="slidenum">
              <a:rPr lang="en-IN" smtClean="0"/>
              <a:t>‹#›</a:t>
            </a:fld>
            <a:endParaRPr lang="en-IN"/>
          </a:p>
        </p:txBody>
      </p:sp>
    </p:spTree>
    <p:extLst>
      <p:ext uri="{BB962C8B-B14F-4D97-AF65-F5344CB8AC3E}">
        <p14:creationId xmlns:p14="http://schemas.microsoft.com/office/powerpoint/2010/main" val="133302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A9092-0B76-4638-803D-A67CEF6066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DE40A6A-F4BA-4C97-B043-6B7092AA06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1D8B6B-4705-4D53-85F4-DF39E2E46CAD}"/>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DE624097-8889-4357-B4C4-F44CAD40DF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5632A4-C95A-4BBD-8809-7E39739A2124}"/>
              </a:ext>
            </a:extLst>
          </p:cNvPr>
          <p:cNvSpPr>
            <a:spLocks noGrp="1"/>
          </p:cNvSpPr>
          <p:nvPr>
            <p:ph type="sldNum" sz="quarter" idx="12"/>
          </p:nvPr>
        </p:nvSpPr>
        <p:spPr/>
        <p:txBody>
          <a:bodyPr/>
          <a:lstStyle/>
          <a:p>
            <a:fld id="{0AF0CF16-2048-4C14-90D0-B4DE871923AE}" type="slidenum">
              <a:rPr lang="en-IN" smtClean="0"/>
              <a:t>‹#›</a:t>
            </a:fld>
            <a:endParaRPr lang="en-IN"/>
          </a:p>
        </p:txBody>
      </p:sp>
    </p:spTree>
    <p:extLst>
      <p:ext uri="{BB962C8B-B14F-4D97-AF65-F5344CB8AC3E}">
        <p14:creationId xmlns:p14="http://schemas.microsoft.com/office/powerpoint/2010/main" val="1030147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ex">
    <p:spTree>
      <p:nvGrpSpPr>
        <p:cNvPr id="1" name=""/>
        <p:cNvGrpSpPr/>
        <p:nvPr/>
      </p:nvGrpSpPr>
      <p:grpSpPr>
        <a:xfrm>
          <a:off x="0" y="0"/>
          <a:ext cx="0" cy="0"/>
          <a:chOff x="0" y="0"/>
          <a:chExt cx="0" cy="0"/>
        </a:xfrm>
      </p:grpSpPr>
      <p:sp>
        <p:nvSpPr>
          <p:cNvPr id="3" name="Freeform 20"/>
          <p:cNvSpPr>
            <a:spLocks noChangeAspect="1"/>
          </p:cNvSpPr>
          <p:nvPr userDrawn="1"/>
        </p:nvSpPr>
        <p:spPr bwMode="gray">
          <a:xfrm>
            <a:off x="0" y="0"/>
            <a:ext cx="9225886"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5" name="Table Placeholder 4"/>
          <p:cNvSpPr>
            <a:spLocks noGrp="1"/>
          </p:cNvSpPr>
          <p:nvPr>
            <p:ph type="tbl" sz="quarter" idx="10"/>
          </p:nvPr>
        </p:nvSpPr>
        <p:spPr>
          <a:xfrm>
            <a:off x="422299" y="1460263"/>
            <a:ext cx="10086975" cy="4244975"/>
          </a:xfrm>
        </p:spPr>
        <p:txBody>
          <a:bodyPr>
            <a:normAutofit/>
          </a:bodyPr>
          <a:lstStyle>
            <a:lvl1pPr>
              <a:defRPr sz="1800">
                <a:latin typeface="Cambria" panose="02040503050406030204" pitchFamily="18" charset="0"/>
                <a:ea typeface="Cambria" panose="02040503050406030204" pitchFamily="18" charset="0"/>
              </a:defRPr>
            </a:lvl1pPr>
          </a:lstStyle>
          <a:p>
            <a:endParaRPr lang="en-IN" dirty="0"/>
          </a:p>
        </p:txBody>
      </p:sp>
      <p:sp>
        <p:nvSpPr>
          <p:cNvPr id="6" name="Text Placeholder 15"/>
          <p:cNvSpPr>
            <a:spLocks noGrp="1"/>
          </p:cNvSpPr>
          <p:nvPr>
            <p:ph type="body" sz="quarter" idx="14"/>
          </p:nvPr>
        </p:nvSpPr>
        <p:spPr>
          <a:xfrm>
            <a:off x="327025" y="150813"/>
            <a:ext cx="8407400" cy="585787"/>
          </a:xfrm>
        </p:spPr>
        <p:txBody>
          <a:bodyPr>
            <a:noAutofit/>
          </a:bodyPr>
          <a:lstStyle>
            <a:lvl1pPr marL="0" indent="0">
              <a:buNone/>
              <a:defRPr sz="360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9061450" y="163403"/>
            <a:ext cx="2915906" cy="59663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sz="1700" b="1" baseline="0" dirty="0">
              <a:solidFill>
                <a:srgbClr val="003264"/>
              </a:solidFill>
              <a:latin typeface="Times New Roman" panose="02020603050405020304" pitchFamily="18" charset="0"/>
              <a:ea typeface="Cambria" panose="02040503050406030204" pitchFamily="18" charset="0"/>
              <a:cs typeface="Times New Roman" panose="02020603050405020304" pitchFamily="18" charset="0"/>
            </a:endParaRPr>
          </a:p>
          <a:p>
            <a:pPr algn="r"/>
            <a:endParaRPr lang="en-IN" sz="1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ectangle 6"/>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Graphical user interface, application&#10;&#10;Description automatically generated">
            <a:extLst>
              <a:ext uri="{FF2B5EF4-FFF2-40B4-BE49-F238E27FC236}">
                <a16:creationId xmlns:a16="http://schemas.microsoft.com/office/drawing/2014/main" id="{4ECACED3-27D5-4807-9A8C-7CE276648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2636" y="39374"/>
            <a:ext cx="1512418" cy="697225"/>
          </a:xfrm>
          <a:prstGeom prst="rect">
            <a:avLst/>
          </a:prstGeom>
        </p:spPr>
      </p:pic>
    </p:spTree>
    <p:extLst>
      <p:ext uri="{BB962C8B-B14F-4D97-AF65-F5344CB8AC3E}">
        <p14:creationId xmlns:p14="http://schemas.microsoft.com/office/powerpoint/2010/main" val="2361991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a:extLst>
              <a:ext uri="{FF2B5EF4-FFF2-40B4-BE49-F238E27FC236}">
                <a16:creationId xmlns:a16="http://schemas.microsoft.com/office/drawing/2014/main" id="{34679D56-814D-4F7C-8B87-E3C639B9C1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7" y="0"/>
            <a:ext cx="12196328" cy="6858000"/>
          </a:xfrm>
          <a:prstGeom prst="rect">
            <a:avLst/>
          </a:prstGeom>
        </p:spPr>
      </p:pic>
      <p:sp>
        <p:nvSpPr>
          <p:cNvPr id="13" name="Freeform 9">
            <a:extLst>
              <a:ext uri="{FF2B5EF4-FFF2-40B4-BE49-F238E27FC236}">
                <a16:creationId xmlns:a16="http://schemas.microsoft.com/office/drawing/2014/main" id="{12340B35-3CBD-4A73-86BB-1F5C58591383}"/>
              </a:ext>
            </a:extLst>
          </p:cNvPr>
          <p:cNvSpPr>
            <a:spLocks noChangeAspect="1"/>
          </p:cNvSpPr>
          <p:nvPr userDrawn="1"/>
        </p:nvSpPr>
        <p:spPr bwMode="gray">
          <a:xfrm>
            <a:off x="17472" y="23284"/>
            <a:ext cx="6359857" cy="683471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b="1" kern="1200" dirty="0">
              <a:solidFill>
                <a:schemeClr val="tx1"/>
              </a:solidFill>
              <a:latin typeface="+mn-lt"/>
              <a:ea typeface="+mn-ea"/>
              <a:cs typeface="+mn-cs"/>
            </a:endParaRPr>
          </a:p>
        </p:txBody>
      </p:sp>
      <p:sp>
        <p:nvSpPr>
          <p:cNvPr id="14" name="Text Placeholder 8">
            <a:extLst>
              <a:ext uri="{FF2B5EF4-FFF2-40B4-BE49-F238E27FC236}">
                <a16:creationId xmlns:a16="http://schemas.microsoft.com/office/drawing/2014/main" id="{9FCCB11D-A27D-46A4-A879-3DE962FC5BD9}"/>
              </a:ext>
            </a:extLst>
          </p:cNvPr>
          <p:cNvSpPr>
            <a:spLocks noGrp="1"/>
          </p:cNvSpPr>
          <p:nvPr>
            <p:ph type="body" sz="quarter" idx="13"/>
          </p:nvPr>
        </p:nvSpPr>
        <p:spPr>
          <a:xfrm>
            <a:off x="907961" y="937715"/>
            <a:ext cx="5103813" cy="829938"/>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400">
                <a:solidFill>
                  <a:schemeClr val="bg1"/>
                </a:solidFill>
                <a:latin typeface="Cambria" panose="02040503050406030204" pitchFamily="18" charset="0"/>
                <a:ea typeface="Cambria" panose="02040503050406030204" pitchFamily="18" charset="0"/>
              </a:defRPr>
            </a:lvl2pPr>
            <a:lvl3pPr>
              <a:defRPr sz="2400">
                <a:solidFill>
                  <a:schemeClr val="bg1"/>
                </a:solidFill>
                <a:latin typeface="Cambria" panose="02040503050406030204" pitchFamily="18" charset="0"/>
                <a:ea typeface="Cambria" panose="02040503050406030204" pitchFamily="18" charset="0"/>
              </a:defRPr>
            </a:lvl3pPr>
            <a:lvl4pPr>
              <a:defRPr sz="2400">
                <a:solidFill>
                  <a:schemeClr val="bg1"/>
                </a:solidFill>
                <a:latin typeface="Cambria" panose="02040503050406030204" pitchFamily="18" charset="0"/>
                <a:ea typeface="Cambria" panose="02040503050406030204" pitchFamily="18" charset="0"/>
              </a:defRPr>
            </a:lvl4pPr>
            <a:lvl5pPr>
              <a:defRPr sz="24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15" name="Text Placeholder 4">
            <a:extLst>
              <a:ext uri="{FF2B5EF4-FFF2-40B4-BE49-F238E27FC236}">
                <a16:creationId xmlns:a16="http://schemas.microsoft.com/office/drawing/2014/main" id="{6E66E6FB-EFF9-473D-9D5A-6412478EC2B6}"/>
              </a:ext>
            </a:extLst>
          </p:cNvPr>
          <p:cNvSpPr>
            <a:spLocks noGrp="1"/>
          </p:cNvSpPr>
          <p:nvPr>
            <p:ph type="body" sz="quarter" idx="15"/>
          </p:nvPr>
        </p:nvSpPr>
        <p:spPr>
          <a:xfrm>
            <a:off x="3092302" y="4914253"/>
            <a:ext cx="2073275" cy="464034"/>
          </a:xfrm>
        </p:spPr>
        <p:txBody>
          <a:bodyPr>
            <a:noAutofit/>
          </a:bodyPr>
          <a:lstStyle>
            <a:lvl1pPr marL="0" indent="0">
              <a:buNone/>
              <a:defRPr sz="1800">
                <a:solidFill>
                  <a:schemeClr val="bg1"/>
                </a:solidFill>
                <a:latin typeface="Cambria" panose="02040503050406030204" pitchFamily="18" charset="0"/>
                <a:ea typeface="Cambria" panose="02040503050406030204" pitchFamily="18" charset="0"/>
              </a:defRPr>
            </a:lvl1pPr>
            <a:lvl2pPr>
              <a:defRPr sz="1800">
                <a:solidFill>
                  <a:schemeClr val="bg1"/>
                </a:solidFill>
                <a:latin typeface="Cambria" panose="02040503050406030204" pitchFamily="18" charset="0"/>
                <a:ea typeface="Cambria" panose="02040503050406030204" pitchFamily="18" charset="0"/>
              </a:defRPr>
            </a:lvl2pPr>
            <a:lvl3pPr>
              <a:defRPr sz="1800">
                <a:solidFill>
                  <a:schemeClr val="bg1"/>
                </a:solidFill>
                <a:latin typeface="Cambria" panose="02040503050406030204" pitchFamily="18" charset="0"/>
                <a:ea typeface="Cambria" panose="02040503050406030204" pitchFamily="18" charset="0"/>
              </a:defRPr>
            </a:lvl3pPr>
            <a:lvl4pPr>
              <a:defRPr sz="1800">
                <a:solidFill>
                  <a:schemeClr val="bg1"/>
                </a:solidFill>
                <a:latin typeface="Cambria" panose="02040503050406030204" pitchFamily="18" charset="0"/>
                <a:ea typeface="Cambria" panose="02040503050406030204" pitchFamily="18" charset="0"/>
              </a:defRPr>
            </a:lvl4pPr>
            <a:lvl5pPr>
              <a:defRPr sz="1800">
                <a:solidFill>
                  <a:schemeClr val="bg1"/>
                </a:solidFill>
                <a:latin typeface="Cambria" panose="02040503050406030204" pitchFamily="18" charset="0"/>
                <a:ea typeface="Cambria" panose="02040503050406030204" pitchFamily="18" charset="0"/>
              </a:defRPr>
            </a:lvl5pPr>
          </a:lstStyle>
          <a:p>
            <a:pPr lvl="0"/>
            <a:r>
              <a:rPr lang="en-US" dirty="0"/>
              <a:t>Edit Master text</a:t>
            </a:r>
            <a:endParaRPr lang="en-IN" dirty="0"/>
          </a:p>
        </p:txBody>
      </p:sp>
      <p:sp>
        <p:nvSpPr>
          <p:cNvPr id="16" name="Text Placeholder 16">
            <a:extLst>
              <a:ext uri="{FF2B5EF4-FFF2-40B4-BE49-F238E27FC236}">
                <a16:creationId xmlns:a16="http://schemas.microsoft.com/office/drawing/2014/main" id="{047642FF-6632-4467-9743-B01008861378}"/>
              </a:ext>
            </a:extLst>
          </p:cNvPr>
          <p:cNvSpPr>
            <a:spLocks noGrp="1"/>
          </p:cNvSpPr>
          <p:nvPr>
            <p:ph type="body" sz="quarter" idx="14"/>
          </p:nvPr>
        </p:nvSpPr>
        <p:spPr>
          <a:xfrm>
            <a:off x="725687" y="2832396"/>
            <a:ext cx="4799132" cy="928688"/>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000">
                <a:solidFill>
                  <a:schemeClr val="bg1"/>
                </a:solidFill>
                <a:latin typeface="Cambria" panose="02040503050406030204" pitchFamily="18" charset="0"/>
                <a:ea typeface="Cambria" panose="02040503050406030204" pitchFamily="18" charset="0"/>
              </a:defRPr>
            </a:lvl2pPr>
            <a:lvl3pPr>
              <a:defRPr sz="2000">
                <a:solidFill>
                  <a:schemeClr val="bg1"/>
                </a:solidFill>
                <a:latin typeface="Cambria" panose="02040503050406030204" pitchFamily="18" charset="0"/>
                <a:ea typeface="Cambria" panose="02040503050406030204" pitchFamily="18" charset="0"/>
              </a:defRPr>
            </a:lvl3pPr>
            <a:lvl4pPr>
              <a:defRPr sz="2000">
                <a:solidFill>
                  <a:schemeClr val="bg1"/>
                </a:solidFill>
                <a:latin typeface="Cambria" panose="02040503050406030204" pitchFamily="18" charset="0"/>
                <a:ea typeface="Cambria" panose="02040503050406030204" pitchFamily="18" charset="0"/>
              </a:defRPr>
            </a:lvl4pPr>
            <a:lvl5pPr>
              <a:defRPr sz="20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Tree>
    <p:extLst>
      <p:ext uri="{BB962C8B-B14F-4D97-AF65-F5344CB8AC3E}">
        <p14:creationId xmlns:p14="http://schemas.microsoft.com/office/powerpoint/2010/main" val="4151048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bject Slide">
    <p:bg>
      <p:bgPr>
        <a:solidFill>
          <a:schemeClr val="bg1"/>
        </a:solidFill>
        <a:effectLst/>
      </p:bgPr>
    </p:bg>
    <p:spTree>
      <p:nvGrpSpPr>
        <p:cNvPr id="1" name=""/>
        <p:cNvGrpSpPr/>
        <p:nvPr/>
      </p:nvGrpSpPr>
      <p:grpSpPr>
        <a:xfrm>
          <a:off x="0" y="0"/>
          <a:ext cx="0" cy="0"/>
          <a:chOff x="0" y="0"/>
          <a:chExt cx="0" cy="0"/>
        </a:xfrm>
      </p:grpSpPr>
      <p:sp>
        <p:nvSpPr>
          <p:cNvPr id="10" name="Freeform 20"/>
          <p:cNvSpPr>
            <a:spLocks noChangeAspect="1"/>
          </p:cNvSpPr>
          <p:nvPr userDrawn="1"/>
        </p:nvSpPr>
        <p:spPr bwMode="gray">
          <a:xfrm>
            <a:off x="18473" y="9237"/>
            <a:ext cx="8512752" cy="914399"/>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16" name="Text Placeholder 15"/>
          <p:cNvSpPr>
            <a:spLocks noGrp="1"/>
          </p:cNvSpPr>
          <p:nvPr>
            <p:ph type="body" sz="quarter" idx="14"/>
          </p:nvPr>
        </p:nvSpPr>
        <p:spPr>
          <a:xfrm>
            <a:off x="105352" y="136525"/>
            <a:ext cx="8407400" cy="585787"/>
          </a:xfrm>
        </p:spPr>
        <p:txBody>
          <a:bodyPr>
            <a:noAutofit/>
          </a:bodyPr>
          <a:lstStyle>
            <a:lvl1pPr marL="0" indent="0">
              <a:buNone/>
              <a:defRPr sz="3600" i="1">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 Placeholder 2"/>
          <p:cNvSpPr>
            <a:spLocks noGrp="1"/>
          </p:cNvSpPr>
          <p:nvPr>
            <p:ph type="body" sz="quarter" idx="15"/>
          </p:nvPr>
        </p:nvSpPr>
        <p:spPr>
          <a:xfrm>
            <a:off x="327024" y="1108259"/>
            <a:ext cx="11650331" cy="5749741"/>
          </a:xfrm>
        </p:spPr>
        <p:txBody>
          <a:bodyPr>
            <a:normAutofit/>
          </a:bodyPr>
          <a:lstStyle>
            <a:lvl1pPr>
              <a:defRPr sz="2000">
                <a:latin typeface="Cambria" panose="02040503050406030204" pitchFamily="18" charset="0"/>
                <a:ea typeface="Cambria" panose="02040503050406030204" pitchFamily="18" charset="0"/>
              </a:defRPr>
            </a:lvl1pPr>
            <a:lvl2pPr>
              <a:defRPr sz="2000">
                <a:latin typeface="Cambria" panose="02040503050406030204" pitchFamily="18" charset="0"/>
                <a:ea typeface="Cambria" panose="02040503050406030204" pitchFamily="18" charset="0"/>
              </a:defRPr>
            </a:lvl2pPr>
            <a:lvl3pPr>
              <a:defRPr sz="20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dirty="0"/>
          </a:p>
        </p:txBody>
      </p:sp>
    </p:spTree>
    <p:extLst>
      <p:ext uri="{BB962C8B-B14F-4D97-AF65-F5344CB8AC3E}">
        <p14:creationId xmlns:p14="http://schemas.microsoft.com/office/powerpoint/2010/main" val="127670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37CA-1363-4079-8A07-F42B273CC7E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2DEA74E-37E7-48F3-9CA1-ABAE97771C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826EFF6-A296-4A1D-AF70-2C45CFE4819D}"/>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36C830F7-F024-4940-BAAE-3ED6E43A32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AA396A-27A8-4D5D-8B37-6D8C6B6A3FC8}"/>
              </a:ext>
            </a:extLst>
          </p:cNvPr>
          <p:cNvSpPr>
            <a:spLocks noGrp="1"/>
          </p:cNvSpPr>
          <p:nvPr>
            <p:ph type="sldNum" sz="quarter" idx="12"/>
          </p:nvPr>
        </p:nvSpPr>
        <p:spPr/>
        <p:txBody>
          <a:bodyPr/>
          <a:lstStyle/>
          <a:p>
            <a:fld id="{0AF0CF16-2048-4C14-90D0-B4DE871923AE}" type="slidenum">
              <a:rPr lang="en-IN" smtClean="0"/>
              <a:t>‹#›</a:t>
            </a:fld>
            <a:endParaRPr lang="en-IN"/>
          </a:p>
        </p:txBody>
      </p:sp>
    </p:spTree>
    <p:extLst>
      <p:ext uri="{BB962C8B-B14F-4D97-AF65-F5344CB8AC3E}">
        <p14:creationId xmlns:p14="http://schemas.microsoft.com/office/powerpoint/2010/main" val="257230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EECC-769B-43B7-B836-4206CCDCA9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B82B2DF-730B-4CA6-9714-25FDD3691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18F9AF-E1F6-4FF3-9554-C3006D7374A3}"/>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DD77A987-8C9D-4A84-9DCF-C0B3FBFD67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6D9687D-355F-43B5-8E2C-E4138F7453E9}"/>
              </a:ext>
            </a:extLst>
          </p:cNvPr>
          <p:cNvSpPr>
            <a:spLocks noGrp="1"/>
          </p:cNvSpPr>
          <p:nvPr>
            <p:ph type="sldNum" sz="quarter" idx="12"/>
          </p:nvPr>
        </p:nvSpPr>
        <p:spPr/>
        <p:txBody>
          <a:bodyPr/>
          <a:lstStyle/>
          <a:p>
            <a:fld id="{0AF0CF16-2048-4C14-90D0-B4DE871923AE}" type="slidenum">
              <a:rPr lang="en-IN" smtClean="0"/>
              <a:t>‹#›</a:t>
            </a:fld>
            <a:endParaRPr lang="en-IN"/>
          </a:p>
        </p:txBody>
      </p:sp>
    </p:spTree>
    <p:extLst>
      <p:ext uri="{BB962C8B-B14F-4D97-AF65-F5344CB8AC3E}">
        <p14:creationId xmlns:p14="http://schemas.microsoft.com/office/powerpoint/2010/main" val="364109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3246-5EE6-4977-8A57-85D36C2C360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B77521-AAEE-4E93-95B8-D20D17FD25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AC8D3EC-EB14-4E1F-A568-E0C193601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CD513CE-CC6D-4DF9-8B9B-826E9767170E}"/>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188FD9EC-C2FE-4F85-8AF0-1E0E2169F2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1C556A1-37C1-48B5-8455-3984892F6AD8}"/>
              </a:ext>
            </a:extLst>
          </p:cNvPr>
          <p:cNvSpPr>
            <a:spLocks noGrp="1"/>
          </p:cNvSpPr>
          <p:nvPr>
            <p:ph type="sldNum" sz="quarter" idx="12"/>
          </p:nvPr>
        </p:nvSpPr>
        <p:spPr/>
        <p:txBody>
          <a:bodyPr/>
          <a:lstStyle/>
          <a:p>
            <a:fld id="{0AF0CF16-2048-4C14-90D0-B4DE871923AE}" type="slidenum">
              <a:rPr lang="en-IN" smtClean="0"/>
              <a:t>‹#›</a:t>
            </a:fld>
            <a:endParaRPr lang="en-IN"/>
          </a:p>
        </p:txBody>
      </p:sp>
    </p:spTree>
    <p:extLst>
      <p:ext uri="{BB962C8B-B14F-4D97-AF65-F5344CB8AC3E}">
        <p14:creationId xmlns:p14="http://schemas.microsoft.com/office/powerpoint/2010/main" val="4765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09C6-22E3-4432-865A-AD8DFCE8927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CE9AE12-C675-43E6-B4BD-B0344C2FC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1D5D4-2EC0-4CA7-BF32-96F7621305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FF8138D-72C9-4A03-BAAC-792284F05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DD8FA2-3DC1-45FD-9C14-A317591B2C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1099B18-18F7-4D14-9D05-0BE38DAB9F2E}"/>
              </a:ext>
            </a:extLst>
          </p:cNvPr>
          <p:cNvSpPr>
            <a:spLocks noGrp="1"/>
          </p:cNvSpPr>
          <p:nvPr>
            <p:ph type="dt" sz="half" idx="10"/>
          </p:nvPr>
        </p:nvSpPr>
        <p:spPr/>
        <p:txBody>
          <a:bodyPr/>
          <a:lstStyle/>
          <a:p>
            <a:endParaRPr lang="en-IN"/>
          </a:p>
        </p:txBody>
      </p:sp>
      <p:sp>
        <p:nvSpPr>
          <p:cNvPr id="8" name="Footer Placeholder 7">
            <a:extLst>
              <a:ext uri="{FF2B5EF4-FFF2-40B4-BE49-F238E27FC236}">
                <a16:creationId xmlns:a16="http://schemas.microsoft.com/office/drawing/2014/main" id="{C5E1B3FB-33C1-4D50-8A9A-641BFC857A8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4267498-CB56-4DF9-8CF8-51ED744ABFDC}"/>
              </a:ext>
            </a:extLst>
          </p:cNvPr>
          <p:cNvSpPr>
            <a:spLocks noGrp="1"/>
          </p:cNvSpPr>
          <p:nvPr>
            <p:ph type="sldNum" sz="quarter" idx="12"/>
          </p:nvPr>
        </p:nvSpPr>
        <p:spPr/>
        <p:txBody>
          <a:bodyPr/>
          <a:lstStyle/>
          <a:p>
            <a:fld id="{0AF0CF16-2048-4C14-90D0-B4DE871923AE}" type="slidenum">
              <a:rPr lang="en-IN" smtClean="0"/>
              <a:t>‹#›</a:t>
            </a:fld>
            <a:endParaRPr lang="en-IN"/>
          </a:p>
        </p:txBody>
      </p:sp>
    </p:spTree>
    <p:extLst>
      <p:ext uri="{BB962C8B-B14F-4D97-AF65-F5344CB8AC3E}">
        <p14:creationId xmlns:p14="http://schemas.microsoft.com/office/powerpoint/2010/main" val="70291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7419-9643-4693-A87E-64419695B76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C6AC1B3-A174-4B6E-BA8B-8E15F4401210}"/>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F43B2803-C007-4816-9C7B-066FE1C707F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F1642DA-0345-4819-8B46-FBEEF0614684}"/>
              </a:ext>
            </a:extLst>
          </p:cNvPr>
          <p:cNvSpPr>
            <a:spLocks noGrp="1"/>
          </p:cNvSpPr>
          <p:nvPr>
            <p:ph type="sldNum" sz="quarter" idx="12"/>
          </p:nvPr>
        </p:nvSpPr>
        <p:spPr/>
        <p:txBody>
          <a:bodyPr/>
          <a:lstStyle/>
          <a:p>
            <a:fld id="{0AF0CF16-2048-4C14-90D0-B4DE871923AE}" type="slidenum">
              <a:rPr lang="en-IN" smtClean="0"/>
              <a:t>‹#›</a:t>
            </a:fld>
            <a:endParaRPr lang="en-IN"/>
          </a:p>
        </p:txBody>
      </p:sp>
    </p:spTree>
    <p:extLst>
      <p:ext uri="{BB962C8B-B14F-4D97-AF65-F5344CB8AC3E}">
        <p14:creationId xmlns:p14="http://schemas.microsoft.com/office/powerpoint/2010/main" val="372728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AE55B-E43F-4B7D-BA2B-5AEA953DE394}"/>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8891F9DF-1B89-4144-ADB3-1E7A97E0597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4C489DB-0029-4996-B372-64F19B7B82F0}"/>
              </a:ext>
            </a:extLst>
          </p:cNvPr>
          <p:cNvSpPr>
            <a:spLocks noGrp="1"/>
          </p:cNvSpPr>
          <p:nvPr>
            <p:ph type="sldNum" sz="quarter" idx="12"/>
          </p:nvPr>
        </p:nvSpPr>
        <p:spPr/>
        <p:txBody>
          <a:bodyPr/>
          <a:lstStyle/>
          <a:p>
            <a:fld id="{0AF0CF16-2048-4C14-90D0-B4DE871923AE}" type="slidenum">
              <a:rPr lang="en-IN" smtClean="0"/>
              <a:t>‹#›</a:t>
            </a:fld>
            <a:endParaRPr lang="en-IN"/>
          </a:p>
        </p:txBody>
      </p:sp>
    </p:spTree>
    <p:extLst>
      <p:ext uri="{BB962C8B-B14F-4D97-AF65-F5344CB8AC3E}">
        <p14:creationId xmlns:p14="http://schemas.microsoft.com/office/powerpoint/2010/main" val="171714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F097-520B-46FB-AFB8-334ED1FD6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61FF69E-0E1D-4B70-A362-BFB9105CD6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2C7EAC6-8DC1-402A-BEB8-4F43C1C5B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FDD20-94FA-43B2-B254-4A3704937501}"/>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41F71D0D-6F2B-47E3-B617-47D6A793D6A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8F4708-F404-406F-B32D-C304050A0E86}"/>
              </a:ext>
            </a:extLst>
          </p:cNvPr>
          <p:cNvSpPr>
            <a:spLocks noGrp="1"/>
          </p:cNvSpPr>
          <p:nvPr>
            <p:ph type="sldNum" sz="quarter" idx="12"/>
          </p:nvPr>
        </p:nvSpPr>
        <p:spPr/>
        <p:txBody>
          <a:bodyPr/>
          <a:lstStyle/>
          <a:p>
            <a:fld id="{0AF0CF16-2048-4C14-90D0-B4DE871923AE}" type="slidenum">
              <a:rPr lang="en-IN" smtClean="0"/>
              <a:t>‹#›</a:t>
            </a:fld>
            <a:endParaRPr lang="en-IN"/>
          </a:p>
        </p:txBody>
      </p:sp>
    </p:spTree>
    <p:extLst>
      <p:ext uri="{BB962C8B-B14F-4D97-AF65-F5344CB8AC3E}">
        <p14:creationId xmlns:p14="http://schemas.microsoft.com/office/powerpoint/2010/main" val="149777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3DC0-DEF8-4C8D-AA7C-6D50051E2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00D0FF0-8E5B-4CE2-8E95-30F1CEDA03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41998CC-B553-4809-BB66-2E494F912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1A7B8-65C1-4AED-8A27-A3CDD6140D3A}"/>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653E37AF-4650-41BA-855E-C3206A032C3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8C545D-51EF-4EDE-A57B-25BB3C915E2A}"/>
              </a:ext>
            </a:extLst>
          </p:cNvPr>
          <p:cNvSpPr>
            <a:spLocks noGrp="1"/>
          </p:cNvSpPr>
          <p:nvPr>
            <p:ph type="sldNum" sz="quarter" idx="12"/>
          </p:nvPr>
        </p:nvSpPr>
        <p:spPr/>
        <p:txBody>
          <a:bodyPr/>
          <a:lstStyle/>
          <a:p>
            <a:fld id="{0AF0CF16-2048-4C14-90D0-B4DE871923AE}" type="slidenum">
              <a:rPr lang="en-IN" smtClean="0"/>
              <a:t>‹#›</a:t>
            </a:fld>
            <a:endParaRPr lang="en-IN"/>
          </a:p>
        </p:txBody>
      </p:sp>
    </p:spTree>
    <p:extLst>
      <p:ext uri="{BB962C8B-B14F-4D97-AF65-F5344CB8AC3E}">
        <p14:creationId xmlns:p14="http://schemas.microsoft.com/office/powerpoint/2010/main" val="254438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453C8-163B-4A6C-8B9C-405658DC7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F5C608E-1C90-4257-B898-4C946EEE0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CCEA9C-597C-4217-B0B3-DEEF9DE4D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a:extLst>
              <a:ext uri="{FF2B5EF4-FFF2-40B4-BE49-F238E27FC236}">
                <a16:creationId xmlns:a16="http://schemas.microsoft.com/office/drawing/2014/main" id="{4B909212-3EA6-4888-8F41-1CC0EF1E4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8DE2541-A021-4E02-B85E-90D9675C90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0CF16-2048-4C14-90D0-B4DE871923AE}" type="slidenum">
              <a:rPr lang="en-IN" smtClean="0"/>
              <a:t>‹#›</a:t>
            </a:fld>
            <a:endParaRPr lang="en-IN"/>
          </a:p>
        </p:txBody>
      </p:sp>
    </p:spTree>
    <p:extLst>
      <p:ext uri="{BB962C8B-B14F-4D97-AF65-F5344CB8AC3E}">
        <p14:creationId xmlns:p14="http://schemas.microsoft.com/office/powerpoint/2010/main" val="3017703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jpe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97787" y="2713084"/>
            <a:ext cx="5214201" cy="1431832"/>
          </a:xfrm>
        </p:spPr>
        <p:txBody>
          <a:bodyPr>
            <a:normAutofit/>
          </a:bodyPr>
          <a:lstStyle/>
          <a:p>
            <a:pPr marL="0" indent="0" algn="ctr">
              <a:buNone/>
            </a:pPr>
            <a:r>
              <a:rPr lang="en-IN" sz="3600" b="1" i="1" dirty="0">
                <a:solidFill>
                  <a:schemeClr val="bg1"/>
                </a:solidFill>
                <a:latin typeface="Cambria" panose="02040503050406030204" pitchFamily="18" charset="0"/>
                <a:ea typeface="Cambria" panose="02040503050406030204" pitchFamily="18" charset="0"/>
              </a:rPr>
              <a:t>GST on Automobile Industry</a:t>
            </a:r>
          </a:p>
        </p:txBody>
      </p:sp>
      <p:sp>
        <p:nvSpPr>
          <p:cNvPr id="8" name="Text Placeholder 1"/>
          <p:cNvSpPr>
            <a:spLocks noGrp="1"/>
          </p:cNvSpPr>
          <p:nvPr>
            <p:ph type="body" sz="quarter" idx="4294967295"/>
          </p:nvPr>
        </p:nvSpPr>
        <p:spPr>
          <a:xfrm>
            <a:off x="1847241" y="6489700"/>
            <a:ext cx="2507948" cy="368300"/>
          </a:xfrm>
        </p:spPr>
        <p:txBody>
          <a:bodyPr>
            <a:noAutofit/>
          </a:bodyPr>
          <a:lstStyle/>
          <a:p>
            <a:pPr marL="0" indent="0" algn="r">
              <a:buNone/>
            </a:pPr>
            <a:r>
              <a:rPr lang="en-IN" sz="2000" dirty="0">
                <a:solidFill>
                  <a:schemeClr val="bg1"/>
                </a:solidFill>
                <a:latin typeface="Cambria" panose="02040503050406030204" pitchFamily="18" charset="0"/>
                <a:ea typeface="Cambria" panose="02040503050406030204" pitchFamily="18" charset="0"/>
              </a:rPr>
              <a:t>20.03.2023</a:t>
            </a:r>
          </a:p>
        </p:txBody>
      </p:sp>
      <p:sp>
        <p:nvSpPr>
          <p:cNvPr id="4" name="Text Placeholder 5">
            <a:extLst>
              <a:ext uri="{FF2B5EF4-FFF2-40B4-BE49-F238E27FC236}">
                <a16:creationId xmlns:a16="http://schemas.microsoft.com/office/drawing/2014/main" id="{3DE4F2F6-50B3-42DD-8BB4-8E903CCFA350}"/>
              </a:ext>
            </a:extLst>
          </p:cNvPr>
          <p:cNvSpPr txBox="1">
            <a:spLocks/>
          </p:cNvSpPr>
          <p:nvPr/>
        </p:nvSpPr>
        <p:spPr>
          <a:xfrm>
            <a:off x="320862" y="3864521"/>
            <a:ext cx="5214201" cy="1246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Char char="-"/>
            </a:pPr>
            <a:r>
              <a:rPr lang="en-IN" b="1" i="1" dirty="0">
                <a:solidFill>
                  <a:schemeClr val="bg1"/>
                </a:solidFill>
                <a:latin typeface="Cambria" panose="02040503050406030204" pitchFamily="18" charset="0"/>
                <a:ea typeface="Cambria" panose="02040503050406030204" pitchFamily="18" charset="0"/>
              </a:rPr>
              <a:t>CA. Ravi Kumar Somani</a:t>
            </a:r>
          </a:p>
        </p:txBody>
      </p:sp>
      <p:pic>
        <p:nvPicPr>
          <p:cNvPr id="1026" name="Picture 2" descr="THE ICAI LOGO DESIGNED BY SRI... - Sri Aurobindo Society | Facebook">
            <a:extLst>
              <a:ext uri="{FF2B5EF4-FFF2-40B4-BE49-F238E27FC236}">
                <a16:creationId xmlns:a16="http://schemas.microsoft.com/office/drawing/2014/main" id="{812C4E08-71F8-4FC8-B844-1838A95D7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 N A &amp; Co LLP (formerly Hiregange &amp; Associates LLP) | LinkedIn">
            <a:extLst>
              <a:ext uri="{FF2B5EF4-FFF2-40B4-BE49-F238E27FC236}">
                <a16:creationId xmlns:a16="http://schemas.microsoft.com/office/drawing/2014/main" id="{14641362-5938-B1D2-6042-E3EB23971E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43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A3FC6-4E25-86D8-451B-9C2304A68278}"/>
              </a:ext>
            </a:extLst>
          </p:cNvPr>
          <p:cNvSpPr>
            <a:spLocks noGrp="1"/>
          </p:cNvSpPr>
          <p:nvPr>
            <p:ph type="body" sz="quarter" idx="14"/>
          </p:nvPr>
        </p:nvSpPr>
        <p:spPr>
          <a:xfrm>
            <a:off x="327025" y="150813"/>
            <a:ext cx="8543118" cy="585787"/>
          </a:xfrm>
        </p:spPr>
        <p:txBody>
          <a:bodyPr/>
          <a:lstStyle/>
          <a:p>
            <a:r>
              <a:rPr lang="en-GB" sz="3200" i="1" dirty="0"/>
              <a:t>Tata Mobile 207 Model Crew Cab (pick-up truck)</a:t>
            </a:r>
            <a:endParaRPr lang="en-IN" sz="3200" i="1" dirty="0"/>
          </a:p>
        </p:txBody>
      </p:sp>
      <p:sp>
        <p:nvSpPr>
          <p:cNvPr id="3" name="Text Placeholder 2">
            <a:extLst>
              <a:ext uri="{FF2B5EF4-FFF2-40B4-BE49-F238E27FC236}">
                <a16:creationId xmlns:a16="http://schemas.microsoft.com/office/drawing/2014/main" id="{1C14A2EE-7C47-798D-4C50-2ECF8717827A}"/>
              </a:ext>
            </a:extLst>
          </p:cNvPr>
          <p:cNvSpPr>
            <a:spLocks noGrp="1"/>
          </p:cNvSpPr>
          <p:nvPr>
            <p:ph type="body" sz="quarter" idx="4294967295"/>
          </p:nvPr>
        </p:nvSpPr>
        <p:spPr>
          <a:xfrm>
            <a:off x="0" y="3886200"/>
            <a:ext cx="11876567" cy="2727325"/>
          </a:xfrm>
        </p:spPr>
        <p:txBody>
          <a:bodyPr>
            <a:normAutofit fontScale="92500"/>
          </a:bodyPr>
          <a:lstStyle/>
          <a:p>
            <a:pPr marL="0" indent="0" algn="just">
              <a:buNone/>
            </a:pPr>
            <a:r>
              <a:rPr lang="en-GB" b="1" u="sng" dirty="0">
                <a:solidFill>
                  <a:schemeClr val="tx1"/>
                </a:solidFill>
                <a:latin typeface="Cambria" panose="02040503050406030204" pitchFamily="18" charset="0"/>
                <a:ea typeface="Cambria" panose="02040503050406030204" pitchFamily="18" charset="0"/>
              </a:rPr>
              <a:t>Facts:</a:t>
            </a:r>
          </a:p>
          <a:p>
            <a:pPr marL="361950" indent="-361950" algn="just"/>
            <a:r>
              <a:rPr lang="en-GB" sz="2200" dirty="0">
                <a:solidFill>
                  <a:schemeClr val="tx1"/>
                </a:solidFill>
                <a:latin typeface="Cambria" panose="02040503050406030204" pitchFamily="18" charset="0"/>
                <a:ea typeface="Cambria" panose="02040503050406030204" pitchFamily="18" charset="0"/>
              </a:rPr>
              <a:t>"Tata Mobile 207 Model Crew Cab" (pick-up truck).</a:t>
            </a:r>
          </a:p>
          <a:p>
            <a:pPr marL="361950" indent="-361950" algn="just"/>
            <a:r>
              <a:rPr lang="en-US" sz="2200" dirty="0">
                <a:solidFill>
                  <a:schemeClr val="tx1"/>
                </a:solidFill>
                <a:latin typeface="Cambria" panose="02040503050406030204" pitchFamily="18" charset="0"/>
                <a:ea typeface="Cambria" panose="02040503050406030204" pitchFamily="18" charset="0"/>
              </a:rPr>
              <a:t>NOW MORE SPACE FOR YOUR FAMILY MEMBERS” - “Introducing Tata Mobile double cab. This vehicle carries more people with comfort. Two models have capacity to carry 1+9 persons with soil top and 1+5 persons and for carrying personal baggage load body has been provided. The modern design is so built to provide utility and comfort. Now don’t care for rough roads because strong suspension and anti-role bars have been provided with 5 speed gear box with over drive engine and with assurance of Tata’s name, visit nearest TELCO dealer - Bring double cab, no wonder your family members would like it.”</a:t>
            </a:r>
          </a:p>
          <a:p>
            <a:pPr marL="361950" indent="-361950" algn="just"/>
            <a:endParaRPr lang="en-US" sz="2200" dirty="0">
              <a:solidFill>
                <a:schemeClr val="tx1"/>
              </a:solidFill>
              <a:latin typeface="Cambria" panose="02040503050406030204" pitchFamily="18" charset="0"/>
              <a:ea typeface="Cambria" panose="02040503050406030204" pitchFamily="18" charset="0"/>
            </a:endParaRPr>
          </a:p>
          <a:p>
            <a:endParaRPr lang="en-GB" sz="2200" dirty="0">
              <a:solidFill>
                <a:schemeClr val="tx1"/>
              </a:solidFill>
              <a:latin typeface="Cambria" panose="02040503050406030204" pitchFamily="18" charset="0"/>
              <a:ea typeface="Cambria" panose="02040503050406030204" pitchFamily="18" charset="0"/>
            </a:endParaRPr>
          </a:p>
          <a:p>
            <a:endParaRPr lang="en-IN" sz="2200" dirty="0">
              <a:solidFill>
                <a:schemeClr val="tx1"/>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F9F734FB-D033-75A6-765A-F5D6FD54E6FA}"/>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10</a:t>
            </a:fld>
            <a:endParaRPr lang="en-IN" dirty="0"/>
          </a:p>
        </p:txBody>
      </p:sp>
      <p:pic>
        <p:nvPicPr>
          <p:cNvPr id="3074" name="Picture 2" descr="TATA 207 RX Common Rail Truck Price, Mileage, Specs | 2022">
            <a:extLst>
              <a:ext uri="{FF2B5EF4-FFF2-40B4-BE49-F238E27FC236}">
                <a16:creationId xmlns:a16="http://schemas.microsoft.com/office/drawing/2014/main" id="{7AF69064-A3C5-5D74-E941-297168F55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294" y="1135029"/>
            <a:ext cx="5808306" cy="2568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 N A &amp; Co LLP (formerly Hiregange &amp; Associates LLP) | LinkedIn">
            <a:extLst>
              <a:ext uri="{FF2B5EF4-FFF2-40B4-BE49-F238E27FC236}">
                <a16:creationId xmlns:a16="http://schemas.microsoft.com/office/drawing/2014/main" id="{9ABED481-1CAA-9CBF-0E35-DE76F268A2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31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A3FC6-4E25-86D8-451B-9C2304A68278}"/>
              </a:ext>
            </a:extLst>
          </p:cNvPr>
          <p:cNvSpPr>
            <a:spLocks noGrp="1"/>
          </p:cNvSpPr>
          <p:nvPr>
            <p:ph type="body" sz="quarter" idx="14"/>
          </p:nvPr>
        </p:nvSpPr>
        <p:spPr/>
        <p:txBody>
          <a:bodyPr/>
          <a:lstStyle/>
          <a:p>
            <a:r>
              <a:rPr lang="en-GB" sz="3200" i="1" dirty="0"/>
              <a:t>Tata Mobile 207 Model Crew Cab (pick-up truck)</a:t>
            </a:r>
            <a:endParaRPr lang="en-IN" sz="3200" i="1" dirty="0"/>
          </a:p>
        </p:txBody>
      </p:sp>
      <p:sp>
        <p:nvSpPr>
          <p:cNvPr id="3" name="Text Placeholder 2">
            <a:extLst>
              <a:ext uri="{FF2B5EF4-FFF2-40B4-BE49-F238E27FC236}">
                <a16:creationId xmlns:a16="http://schemas.microsoft.com/office/drawing/2014/main" id="{1C14A2EE-7C47-798D-4C50-2ECF8717827A}"/>
              </a:ext>
            </a:extLst>
          </p:cNvPr>
          <p:cNvSpPr>
            <a:spLocks noGrp="1"/>
          </p:cNvSpPr>
          <p:nvPr>
            <p:ph type="body" sz="quarter" idx="4294967295"/>
          </p:nvPr>
        </p:nvSpPr>
        <p:spPr>
          <a:xfrm>
            <a:off x="116959" y="1133474"/>
            <a:ext cx="11507788" cy="5573713"/>
          </a:xfrm>
        </p:spPr>
        <p:txBody>
          <a:bodyPr>
            <a:noAutofit/>
          </a:bodyPr>
          <a:lstStyle/>
          <a:p>
            <a:pPr marL="0" indent="0">
              <a:lnSpc>
                <a:spcPct val="100000"/>
              </a:lnSpc>
              <a:spcBef>
                <a:spcPts val="0"/>
              </a:spcBef>
              <a:buNone/>
            </a:pPr>
            <a:r>
              <a:rPr lang="en-GB" sz="2100" b="1" u="sng" dirty="0">
                <a:solidFill>
                  <a:schemeClr val="tx1"/>
                </a:solidFill>
                <a:latin typeface="Cambria" panose="02040503050406030204" pitchFamily="18" charset="0"/>
                <a:ea typeface="Cambria" panose="02040503050406030204" pitchFamily="18" charset="0"/>
              </a:rPr>
              <a:t>TELCO Limited 2003 (152) ELT A259 (SC)</a:t>
            </a:r>
            <a:endParaRPr lang="en-GB" sz="2100" dirty="0">
              <a:solidFill>
                <a:schemeClr val="tx1"/>
              </a:solidFill>
              <a:latin typeface="Cambria" panose="02040503050406030204" pitchFamily="18" charset="0"/>
              <a:ea typeface="Cambria" panose="02040503050406030204" pitchFamily="18" charset="0"/>
            </a:endParaRPr>
          </a:p>
          <a:p>
            <a:pPr algn="just">
              <a:lnSpc>
                <a:spcPct val="100000"/>
              </a:lnSpc>
              <a:spcBef>
                <a:spcPts val="0"/>
              </a:spcBef>
            </a:pPr>
            <a:r>
              <a:rPr lang="en-US" sz="2100" i="1" dirty="0">
                <a:solidFill>
                  <a:schemeClr val="tx1"/>
                </a:solidFill>
                <a:latin typeface="Cambria" panose="02040503050406030204" pitchFamily="18" charset="0"/>
                <a:ea typeface="Cambria" panose="02040503050406030204" pitchFamily="18" charset="0"/>
              </a:rPr>
              <a:t> If vehicle weight is used up in the design, in </a:t>
            </a:r>
            <a:r>
              <a:rPr lang="en-US" sz="2100" i="1" dirty="0" err="1">
                <a:solidFill>
                  <a:schemeClr val="tx1"/>
                </a:solidFill>
                <a:latin typeface="Cambria" panose="02040503050406030204" pitchFamily="18" charset="0"/>
                <a:ea typeface="Cambria" panose="02040503050406030204" pitchFamily="18" charset="0"/>
              </a:rPr>
              <a:t>favour</a:t>
            </a:r>
            <a:r>
              <a:rPr lang="en-US" sz="2100" i="1" dirty="0">
                <a:solidFill>
                  <a:schemeClr val="tx1"/>
                </a:solidFill>
                <a:latin typeface="Cambria" panose="02040503050406030204" pitchFamily="18" charset="0"/>
                <a:ea typeface="Cambria" panose="02040503050406030204" pitchFamily="18" charset="0"/>
              </a:rPr>
              <a:t> of the passengers inasmuch as a major portion of the same is used for the passengers transportation, then the vehicle would be classified as one which is ‘principally designed for transport of persons’. If, on the other hand, this gross vehicle weight is so distributed by designing features on a major portion of difference is used for transportation of goods then the vehicle would not classify in the classification Heading 8303, but would classify in the classification as classified for transportation of goods i.e. under Heading 8704.</a:t>
            </a:r>
          </a:p>
          <a:p>
            <a:pPr algn="just">
              <a:lnSpc>
                <a:spcPct val="100000"/>
              </a:lnSpc>
              <a:spcBef>
                <a:spcPts val="0"/>
              </a:spcBef>
            </a:pPr>
            <a:endParaRPr lang="en-US" sz="2100" i="1" dirty="0">
              <a:solidFill>
                <a:schemeClr val="tx1"/>
              </a:solidFill>
              <a:latin typeface="Cambria" panose="02040503050406030204" pitchFamily="18" charset="0"/>
              <a:ea typeface="Cambria" panose="02040503050406030204" pitchFamily="18" charset="0"/>
            </a:endParaRPr>
          </a:p>
          <a:p>
            <a:pPr algn="just">
              <a:lnSpc>
                <a:spcPct val="100000"/>
              </a:lnSpc>
              <a:spcBef>
                <a:spcPts val="0"/>
              </a:spcBef>
            </a:pPr>
            <a:r>
              <a:rPr lang="en-US" sz="2100" i="1" dirty="0">
                <a:solidFill>
                  <a:schemeClr val="tx1"/>
                </a:solidFill>
                <a:latin typeface="Cambria" panose="02040503050406030204" pitchFamily="18" charset="0"/>
                <a:ea typeface="Cambria" panose="02040503050406030204" pitchFamily="18" charset="0"/>
              </a:rPr>
              <a:t>Ultimate usage of a product, mentioned in the entry is not relevant, when the entry refers to no such end use. In case of 8703 the term “Other motor vehicles principally designed for the transport of not more than six persons”, may imply reading of an ‘end use’ stipulation to mean that Design of the vehicle for purpose of transport of passengers and not cargo. </a:t>
            </a:r>
          </a:p>
          <a:p>
            <a:pPr algn="just">
              <a:lnSpc>
                <a:spcPct val="100000"/>
              </a:lnSpc>
              <a:spcBef>
                <a:spcPts val="0"/>
              </a:spcBef>
            </a:pPr>
            <a:endParaRPr lang="en-US" sz="2100" i="1" dirty="0">
              <a:solidFill>
                <a:schemeClr val="tx1"/>
              </a:solidFill>
              <a:latin typeface="Cambria" panose="02040503050406030204" pitchFamily="18" charset="0"/>
              <a:ea typeface="Cambria" panose="02040503050406030204" pitchFamily="18" charset="0"/>
            </a:endParaRPr>
          </a:p>
          <a:p>
            <a:pPr algn="just">
              <a:lnSpc>
                <a:spcPct val="100000"/>
              </a:lnSpc>
              <a:spcBef>
                <a:spcPts val="0"/>
              </a:spcBef>
            </a:pPr>
            <a:r>
              <a:rPr lang="en-US" sz="2100" i="1" dirty="0">
                <a:solidFill>
                  <a:schemeClr val="tx1"/>
                </a:solidFill>
                <a:latin typeface="Cambria" panose="02040503050406030204" pitchFamily="18" charset="0"/>
                <a:ea typeface="Cambria" panose="02040503050406030204" pitchFamily="18" charset="0"/>
              </a:rPr>
              <a:t>That farm </a:t>
            </a:r>
            <a:r>
              <a:rPr lang="en-US" sz="2100" i="1" dirty="0" err="1">
                <a:solidFill>
                  <a:schemeClr val="tx1"/>
                </a:solidFill>
                <a:latin typeface="Cambria" panose="02040503050406030204" pitchFamily="18" charset="0"/>
                <a:ea typeface="Cambria" panose="02040503050406030204" pitchFamily="18" charset="0"/>
              </a:rPr>
              <a:t>labour</a:t>
            </a:r>
            <a:r>
              <a:rPr lang="en-US" sz="2100" i="1" dirty="0">
                <a:solidFill>
                  <a:schemeClr val="tx1"/>
                </a:solidFill>
                <a:latin typeface="Cambria" panose="02040503050406030204" pitchFamily="18" charset="0"/>
                <a:ea typeface="Cambria" panose="02040503050406030204" pitchFamily="18" charset="0"/>
              </a:rPr>
              <a:t>/crew/family members could travel in relative comfort of a Tractor/Trolley one encounters in the Rural Indian Scene, will not contribute to be a factor to determine those transports as ‘principally designed for persons’.</a:t>
            </a:r>
          </a:p>
        </p:txBody>
      </p:sp>
      <p:sp>
        <p:nvSpPr>
          <p:cNvPr id="4" name="Slide Number Placeholder 3">
            <a:extLst>
              <a:ext uri="{FF2B5EF4-FFF2-40B4-BE49-F238E27FC236}">
                <a16:creationId xmlns:a16="http://schemas.microsoft.com/office/drawing/2014/main" id="{F9F734FB-D033-75A6-765A-F5D6FD54E6FA}"/>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11</a:t>
            </a:fld>
            <a:endParaRPr lang="en-IN" dirty="0"/>
          </a:p>
        </p:txBody>
      </p:sp>
      <p:pic>
        <p:nvPicPr>
          <p:cNvPr id="7" name="Picture 6" descr="H N A &amp; Co LLP (formerly Hiregange &amp; Associates LLP) | LinkedIn">
            <a:extLst>
              <a:ext uri="{FF2B5EF4-FFF2-40B4-BE49-F238E27FC236}">
                <a16:creationId xmlns:a16="http://schemas.microsoft.com/office/drawing/2014/main" id="{F9231410-08EA-D878-9B2F-AB82462F5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46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A3FC6-4E25-86D8-451B-9C2304A68278}"/>
              </a:ext>
            </a:extLst>
          </p:cNvPr>
          <p:cNvSpPr>
            <a:spLocks noGrp="1"/>
          </p:cNvSpPr>
          <p:nvPr>
            <p:ph type="body" sz="quarter" idx="14"/>
          </p:nvPr>
        </p:nvSpPr>
        <p:spPr/>
        <p:txBody>
          <a:bodyPr/>
          <a:lstStyle/>
          <a:p>
            <a:r>
              <a:rPr lang="en-GB" sz="3200" i="1" dirty="0"/>
              <a:t>Tata Mobile 207 Model Crew Cab (pick-up truck)</a:t>
            </a:r>
            <a:endParaRPr lang="en-IN" sz="3200" i="1" dirty="0"/>
          </a:p>
        </p:txBody>
      </p:sp>
      <p:sp>
        <p:nvSpPr>
          <p:cNvPr id="3" name="Text Placeholder 2">
            <a:extLst>
              <a:ext uri="{FF2B5EF4-FFF2-40B4-BE49-F238E27FC236}">
                <a16:creationId xmlns:a16="http://schemas.microsoft.com/office/drawing/2014/main" id="{1C14A2EE-7C47-798D-4C50-2ECF8717827A}"/>
              </a:ext>
            </a:extLst>
          </p:cNvPr>
          <p:cNvSpPr>
            <a:spLocks noGrp="1"/>
          </p:cNvSpPr>
          <p:nvPr>
            <p:ph type="body" sz="quarter" idx="4294967295"/>
          </p:nvPr>
        </p:nvSpPr>
        <p:spPr>
          <a:xfrm>
            <a:off x="0" y="1111250"/>
            <a:ext cx="11507788" cy="5573713"/>
          </a:xfrm>
        </p:spPr>
        <p:txBody>
          <a:bodyPr>
            <a:normAutofit/>
          </a:bodyPr>
          <a:lstStyle/>
          <a:p>
            <a:pPr marL="0" indent="0">
              <a:lnSpc>
                <a:spcPct val="100000"/>
              </a:lnSpc>
              <a:spcBef>
                <a:spcPts val="0"/>
              </a:spcBef>
              <a:buNone/>
            </a:pPr>
            <a:r>
              <a:rPr lang="en-GB" sz="2200" b="1" u="sng" dirty="0">
                <a:solidFill>
                  <a:schemeClr val="tx1"/>
                </a:solidFill>
                <a:latin typeface="Cambria" panose="02040503050406030204" pitchFamily="18" charset="0"/>
                <a:ea typeface="Cambria" panose="02040503050406030204" pitchFamily="18" charset="0"/>
              </a:rPr>
              <a:t>TELCO Limited 2003 (152) ELT A259 (SC)</a:t>
            </a:r>
            <a:endParaRPr lang="en-GB" sz="2200" dirty="0">
              <a:solidFill>
                <a:schemeClr val="tx1"/>
              </a:solidFill>
              <a:latin typeface="Cambria" panose="02040503050406030204" pitchFamily="18" charset="0"/>
              <a:ea typeface="Cambria" panose="02040503050406030204" pitchFamily="18" charset="0"/>
            </a:endParaRPr>
          </a:p>
          <a:p>
            <a:pPr algn="just">
              <a:lnSpc>
                <a:spcPct val="100000"/>
              </a:lnSpc>
              <a:spcBef>
                <a:spcPts val="0"/>
              </a:spcBef>
            </a:pPr>
            <a:r>
              <a:rPr lang="en-US" sz="2200" i="1" dirty="0">
                <a:solidFill>
                  <a:schemeClr val="tx1"/>
                </a:solidFill>
                <a:latin typeface="Cambria" panose="02040503050406030204" pitchFamily="18" charset="0"/>
                <a:ea typeface="Cambria" panose="02040503050406030204" pitchFamily="18" charset="0"/>
              </a:rPr>
              <a:t>In view of the fact that neither the Automotive Research Association of India and nor the Bureau of Indian Standards are statutorily capable of opining or effectively laying down any </a:t>
            </a:r>
            <a:r>
              <a:rPr lang="en-US" sz="2200" i="1" dirty="0" err="1">
                <a:solidFill>
                  <a:schemeClr val="tx1"/>
                </a:solidFill>
                <a:latin typeface="Cambria" panose="02040503050406030204" pitchFamily="18" charset="0"/>
                <a:ea typeface="Cambria" panose="02040503050406030204" pitchFamily="18" charset="0"/>
              </a:rPr>
              <a:t>descriptional</a:t>
            </a:r>
            <a:r>
              <a:rPr lang="en-US" sz="2200" i="1" dirty="0">
                <a:solidFill>
                  <a:schemeClr val="tx1"/>
                </a:solidFill>
                <a:latin typeface="Cambria" panose="02040503050406030204" pitchFamily="18" charset="0"/>
                <a:ea typeface="Cambria" panose="02040503050406030204" pitchFamily="18" charset="0"/>
              </a:rPr>
              <a:t> character of the impugned vehicle for the application of appropriate Excise Tariff Entry, the only statutory provision which defines the character of the impugned vehicle must be accepted as the effective guide for determination of the applicable tariff under the Central Excise Act.”</a:t>
            </a:r>
          </a:p>
          <a:p>
            <a:endParaRPr lang="en-GB" sz="2900" dirty="0">
              <a:solidFill>
                <a:schemeClr val="tx1"/>
              </a:solidFill>
            </a:endParaRPr>
          </a:p>
          <a:p>
            <a:endParaRPr lang="en-IN" sz="2900" dirty="0">
              <a:solidFill>
                <a:schemeClr val="tx1"/>
              </a:solidFill>
            </a:endParaRPr>
          </a:p>
        </p:txBody>
      </p:sp>
      <p:sp>
        <p:nvSpPr>
          <p:cNvPr id="4" name="Slide Number Placeholder 3">
            <a:extLst>
              <a:ext uri="{FF2B5EF4-FFF2-40B4-BE49-F238E27FC236}">
                <a16:creationId xmlns:a16="http://schemas.microsoft.com/office/drawing/2014/main" id="{F9F734FB-D033-75A6-765A-F5D6FD54E6FA}"/>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12</a:t>
            </a:fld>
            <a:endParaRPr lang="en-IN" dirty="0"/>
          </a:p>
        </p:txBody>
      </p:sp>
      <p:pic>
        <p:nvPicPr>
          <p:cNvPr id="7" name="Picture 6" descr="H N A &amp; Co LLP (formerly Hiregange &amp; Associates LLP) | LinkedIn">
            <a:extLst>
              <a:ext uri="{FF2B5EF4-FFF2-40B4-BE49-F238E27FC236}">
                <a16:creationId xmlns:a16="http://schemas.microsoft.com/office/drawing/2014/main" id="{7082E24F-39BF-7845-3C8F-CA66AF6C38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97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F43EA-A7FE-41EA-2DC4-E2E26AC660F2}"/>
              </a:ext>
            </a:extLst>
          </p:cNvPr>
          <p:cNvSpPr>
            <a:spLocks noGrp="1"/>
          </p:cNvSpPr>
          <p:nvPr>
            <p:ph type="body" sz="quarter" idx="14"/>
          </p:nvPr>
        </p:nvSpPr>
        <p:spPr/>
        <p:txBody>
          <a:bodyPr/>
          <a:lstStyle/>
          <a:p>
            <a:r>
              <a:rPr lang="en-GB" sz="3200" i="1" dirty="0"/>
              <a:t>Indicative list of design features</a:t>
            </a:r>
            <a:endParaRPr lang="en-IN" sz="3200" i="1" dirty="0"/>
          </a:p>
          <a:p>
            <a:endParaRPr lang="en-IN" sz="3200" dirty="0"/>
          </a:p>
        </p:txBody>
      </p:sp>
      <p:sp>
        <p:nvSpPr>
          <p:cNvPr id="4" name="Slide Number Placeholder 3">
            <a:extLst>
              <a:ext uri="{FF2B5EF4-FFF2-40B4-BE49-F238E27FC236}">
                <a16:creationId xmlns:a16="http://schemas.microsoft.com/office/drawing/2014/main" id="{C42B08E0-9F79-559A-2686-855790BD7595}"/>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13</a:t>
            </a:fld>
            <a:endParaRPr lang="en-IN" dirty="0"/>
          </a:p>
        </p:txBody>
      </p:sp>
      <p:graphicFrame>
        <p:nvGraphicFramePr>
          <p:cNvPr id="7" name="Table 6">
            <a:extLst>
              <a:ext uri="{FF2B5EF4-FFF2-40B4-BE49-F238E27FC236}">
                <a16:creationId xmlns:a16="http://schemas.microsoft.com/office/drawing/2014/main" id="{E778BAA6-2221-34EE-6573-441F0F771404}"/>
              </a:ext>
            </a:extLst>
          </p:cNvPr>
          <p:cNvGraphicFramePr>
            <a:graphicFrameLocks noGrp="1"/>
          </p:cNvGraphicFramePr>
          <p:nvPr/>
        </p:nvGraphicFramePr>
        <p:xfrm>
          <a:off x="850900" y="1460499"/>
          <a:ext cx="10287000" cy="4726568"/>
        </p:xfrm>
        <a:graphic>
          <a:graphicData uri="http://schemas.openxmlformats.org/drawingml/2006/table">
            <a:tbl>
              <a:tblPr firstRow="1" firstCol="1" bandRow="1">
                <a:tableStyleId>{BC89EF96-8CEA-46FF-86C4-4CE0E7609802}</a:tableStyleId>
              </a:tblPr>
              <a:tblGrid>
                <a:gridCol w="5142761">
                  <a:extLst>
                    <a:ext uri="{9D8B030D-6E8A-4147-A177-3AD203B41FA5}">
                      <a16:colId xmlns:a16="http://schemas.microsoft.com/office/drawing/2014/main" val="1917855294"/>
                    </a:ext>
                  </a:extLst>
                </a:gridCol>
                <a:gridCol w="5144239">
                  <a:extLst>
                    <a:ext uri="{9D8B030D-6E8A-4147-A177-3AD203B41FA5}">
                      <a16:colId xmlns:a16="http://schemas.microsoft.com/office/drawing/2014/main" val="2925620509"/>
                    </a:ext>
                  </a:extLst>
                </a:gridCol>
              </a:tblGrid>
              <a:tr h="605545">
                <a:tc>
                  <a:txBody>
                    <a:bodyPr/>
                    <a:lstStyle/>
                    <a:p>
                      <a:pPr algn="ctr">
                        <a:lnSpc>
                          <a:spcPct val="107000"/>
                        </a:lnSpc>
                        <a:spcBef>
                          <a:spcPts val="400"/>
                        </a:spcBef>
                        <a:spcAft>
                          <a:spcPts val="800"/>
                        </a:spcAft>
                      </a:pPr>
                      <a:r>
                        <a:rPr lang="en-US" sz="2000" b="1" dirty="0">
                          <a:effectLst/>
                          <a:latin typeface="Cambria" panose="02040503050406030204" pitchFamily="18" charset="0"/>
                          <a:ea typeface="Cambria" panose="02040503050406030204" pitchFamily="18" charset="0"/>
                        </a:rPr>
                        <a:t>Vehicle for Transportation of Persons</a:t>
                      </a:r>
                      <a:endParaRPr lang="en-IN" sz="20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800"/>
                        </a:spcAft>
                      </a:pPr>
                      <a:r>
                        <a:rPr lang="en-US" sz="2000" b="1" dirty="0">
                          <a:effectLst/>
                          <a:latin typeface="Cambria" panose="02040503050406030204" pitchFamily="18" charset="0"/>
                          <a:ea typeface="Cambria" panose="02040503050406030204" pitchFamily="18" charset="0"/>
                        </a:rPr>
                        <a:t>Vehicle for Transportation of Goods</a:t>
                      </a:r>
                      <a:endParaRPr lang="en-IN" sz="20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6753243"/>
                  </a:ext>
                </a:extLst>
              </a:tr>
              <a:tr h="619352">
                <a:tc>
                  <a:txBody>
                    <a:bodyPr/>
                    <a:lstStyle/>
                    <a:p>
                      <a:pPr algn="just">
                        <a:lnSpc>
                          <a:spcPct val="107000"/>
                        </a:lnSpc>
                        <a:spcBef>
                          <a:spcPts val="400"/>
                        </a:spcBef>
                        <a:spcAft>
                          <a:spcPts val="800"/>
                        </a:spcAft>
                      </a:pPr>
                      <a:r>
                        <a:rPr lang="en-US" sz="2000" b="0">
                          <a:effectLst/>
                          <a:latin typeface="Cambria" panose="02040503050406030204" pitchFamily="18" charset="0"/>
                          <a:ea typeface="Cambria" panose="02040503050406030204" pitchFamily="18" charset="0"/>
                        </a:rPr>
                        <a:t>Presence of permanent seats with safety equipment for each person</a:t>
                      </a:r>
                      <a:endParaRPr lang="en-IN" sz="20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400"/>
                        </a:spcBef>
                        <a:spcAft>
                          <a:spcPts val="800"/>
                        </a:spcAft>
                      </a:pPr>
                      <a:r>
                        <a:rPr lang="en-US" sz="2000" b="0">
                          <a:effectLst/>
                          <a:latin typeface="Cambria" panose="02040503050406030204" pitchFamily="18" charset="0"/>
                          <a:ea typeface="Cambria" panose="02040503050406030204" pitchFamily="18" charset="0"/>
                        </a:rPr>
                        <a:t>Presence of bench-type seats without any safety equipment</a:t>
                      </a:r>
                      <a:endParaRPr lang="en-IN" sz="20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071919"/>
                  </a:ext>
                </a:extLst>
              </a:tr>
              <a:tr h="619352">
                <a:tc>
                  <a:txBody>
                    <a:bodyPr/>
                    <a:lstStyle/>
                    <a:p>
                      <a:pPr algn="just">
                        <a:lnSpc>
                          <a:spcPct val="107000"/>
                        </a:lnSpc>
                        <a:spcBef>
                          <a:spcPts val="400"/>
                        </a:spcBef>
                        <a:spcAft>
                          <a:spcPts val="800"/>
                        </a:spcAft>
                      </a:pPr>
                      <a:r>
                        <a:rPr lang="en-US" sz="2000" b="0">
                          <a:effectLst/>
                          <a:latin typeface="Cambria" panose="02040503050406030204" pitchFamily="18" charset="0"/>
                          <a:ea typeface="Cambria" panose="02040503050406030204" pitchFamily="18" charset="0"/>
                        </a:rPr>
                        <a:t>Presence of rear windows along the two side panels </a:t>
                      </a:r>
                      <a:endParaRPr lang="en-IN" sz="20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400"/>
                        </a:spcBef>
                        <a:spcAft>
                          <a:spcPts val="800"/>
                        </a:spcAft>
                      </a:pPr>
                      <a:r>
                        <a:rPr lang="en-US" sz="2000" b="0">
                          <a:effectLst/>
                          <a:latin typeface="Cambria" panose="02040503050406030204" pitchFamily="18" charset="0"/>
                          <a:ea typeface="Cambria" panose="02040503050406030204" pitchFamily="18" charset="0"/>
                        </a:rPr>
                        <a:t>Absence of rear windows along the two side panels</a:t>
                      </a:r>
                      <a:endParaRPr lang="en-IN" sz="20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93486175"/>
                  </a:ext>
                </a:extLst>
              </a:tr>
              <a:tr h="1262106">
                <a:tc>
                  <a:txBody>
                    <a:bodyPr/>
                    <a:lstStyle/>
                    <a:p>
                      <a:pPr algn="just">
                        <a:lnSpc>
                          <a:spcPct val="107000"/>
                        </a:lnSpc>
                        <a:spcBef>
                          <a:spcPts val="400"/>
                        </a:spcBef>
                        <a:spcAft>
                          <a:spcPts val="800"/>
                        </a:spcAft>
                      </a:pPr>
                      <a:r>
                        <a:rPr lang="en-US" sz="2000" b="0">
                          <a:effectLst/>
                          <a:latin typeface="Cambria" panose="02040503050406030204" pitchFamily="18" charset="0"/>
                          <a:ea typeface="Cambria" panose="02040503050406030204" pitchFamily="18" charset="0"/>
                        </a:rPr>
                        <a:t>Presence of doors with windows on the side panels or in the rear</a:t>
                      </a:r>
                      <a:endParaRPr lang="en-IN" sz="20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400"/>
                        </a:spcBef>
                        <a:spcAft>
                          <a:spcPts val="800"/>
                        </a:spcAft>
                      </a:pPr>
                      <a:r>
                        <a:rPr lang="en-US" sz="2000" b="0">
                          <a:effectLst/>
                          <a:latin typeface="Cambria" panose="02040503050406030204" pitchFamily="18" charset="0"/>
                          <a:ea typeface="Cambria" panose="02040503050406030204" pitchFamily="18" charset="0"/>
                        </a:rPr>
                        <a:t>Presence of a separate cabin for the driver and passenger and a separate-open platform with side panels and a drop-down tailgate (pick-up vehicles)</a:t>
                      </a:r>
                      <a:endParaRPr lang="en-IN" sz="20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5626066"/>
                  </a:ext>
                </a:extLst>
              </a:tr>
              <a:tr h="940729">
                <a:tc>
                  <a:txBody>
                    <a:bodyPr/>
                    <a:lstStyle/>
                    <a:p>
                      <a:pPr algn="just">
                        <a:lnSpc>
                          <a:spcPct val="107000"/>
                        </a:lnSpc>
                        <a:spcBef>
                          <a:spcPts val="400"/>
                        </a:spcBef>
                        <a:spcAft>
                          <a:spcPts val="800"/>
                        </a:spcAft>
                      </a:pPr>
                      <a:r>
                        <a:rPr lang="en-US" sz="2000" b="0">
                          <a:effectLst/>
                          <a:latin typeface="Cambria" panose="02040503050406030204" pitchFamily="18" charset="0"/>
                          <a:ea typeface="Cambria" panose="02040503050406030204" pitchFamily="18" charset="0"/>
                        </a:rPr>
                        <a:t>Absence of a permanent panel or barrier between the area for the driver and the rear area </a:t>
                      </a:r>
                      <a:r>
                        <a:rPr lang="en-US" sz="2000" b="0" cap="all">
                          <a:effectLst/>
                          <a:latin typeface="Cambria" panose="02040503050406030204" pitchFamily="18" charset="0"/>
                          <a:ea typeface="Cambria" panose="02040503050406030204" pitchFamily="18" charset="0"/>
                        </a:rPr>
                        <a:t> </a:t>
                      </a:r>
                      <a:endParaRPr lang="en-IN" sz="20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400"/>
                        </a:spcBef>
                        <a:spcAft>
                          <a:spcPts val="800"/>
                        </a:spcAft>
                      </a:pPr>
                      <a:r>
                        <a:rPr lang="en-US" sz="2000" b="0" dirty="0">
                          <a:effectLst/>
                          <a:latin typeface="Cambria" panose="02040503050406030204" pitchFamily="18" charset="0"/>
                          <a:ea typeface="Cambria" panose="02040503050406030204" pitchFamily="18" charset="0"/>
                        </a:rPr>
                        <a:t>Presence of a permanent panel or barrier between the area for the driver and the rear area </a:t>
                      </a:r>
                      <a:r>
                        <a:rPr lang="en-US" sz="2000" b="0" cap="all" dirty="0">
                          <a:effectLst/>
                          <a:latin typeface="Cambria" panose="02040503050406030204" pitchFamily="18" charset="0"/>
                          <a:ea typeface="Cambria" panose="02040503050406030204" pitchFamily="18" charset="0"/>
                        </a:rPr>
                        <a:t> </a:t>
                      </a:r>
                      <a:endParaRPr lang="en-IN" sz="20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1528206"/>
                  </a:ext>
                </a:extLst>
              </a:tr>
              <a:tr h="619352">
                <a:tc>
                  <a:txBody>
                    <a:bodyPr/>
                    <a:lstStyle/>
                    <a:p>
                      <a:pPr algn="just">
                        <a:lnSpc>
                          <a:spcPct val="107000"/>
                        </a:lnSpc>
                        <a:spcBef>
                          <a:spcPts val="400"/>
                        </a:spcBef>
                        <a:spcAft>
                          <a:spcPts val="800"/>
                        </a:spcAft>
                      </a:pPr>
                      <a:r>
                        <a:rPr lang="en-US" sz="2000" b="0">
                          <a:effectLst/>
                          <a:latin typeface="Cambria" panose="02040503050406030204" pitchFamily="18" charset="0"/>
                          <a:ea typeface="Cambria" panose="02040503050406030204" pitchFamily="18" charset="0"/>
                        </a:rPr>
                        <a:t>Presence of comfort features and interior finish &amp; fittings</a:t>
                      </a:r>
                      <a:endParaRPr lang="en-IN" sz="20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400"/>
                        </a:spcBef>
                        <a:spcAft>
                          <a:spcPts val="800"/>
                        </a:spcAft>
                      </a:pPr>
                      <a:r>
                        <a:rPr lang="en-US" sz="2000" b="0" dirty="0">
                          <a:effectLst/>
                          <a:latin typeface="Cambria" panose="02040503050406030204" pitchFamily="18" charset="0"/>
                          <a:ea typeface="Cambria" panose="02040503050406030204" pitchFamily="18" charset="0"/>
                        </a:rPr>
                        <a:t>Absence of comfort features and interior finish &amp; fittings</a:t>
                      </a:r>
                      <a:endParaRPr lang="en-IN" sz="20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4546182"/>
                  </a:ext>
                </a:extLst>
              </a:tr>
            </a:tbl>
          </a:graphicData>
        </a:graphic>
      </p:graphicFrame>
      <p:pic>
        <p:nvPicPr>
          <p:cNvPr id="6" name="Picture 6" descr="H N A &amp; Co LLP (formerly Hiregange &amp; Associates LLP) | LinkedIn">
            <a:extLst>
              <a:ext uri="{FF2B5EF4-FFF2-40B4-BE49-F238E27FC236}">
                <a16:creationId xmlns:a16="http://schemas.microsoft.com/office/drawing/2014/main" id="{D3E11E1C-0852-5F86-7CDD-11F1A54810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6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42975-9E94-486D-2073-F0708646E868}"/>
              </a:ext>
            </a:extLst>
          </p:cNvPr>
          <p:cNvSpPr>
            <a:spLocks noGrp="1"/>
          </p:cNvSpPr>
          <p:nvPr>
            <p:ph type="body" sz="quarter" idx="14"/>
          </p:nvPr>
        </p:nvSpPr>
        <p:spPr>
          <a:xfrm>
            <a:off x="284495" y="26194"/>
            <a:ext cx="8407400" cy="585787"/>
          </a:xfrm>
        </p:spPr>
        <p:txBody>
          <a:bodyPr/>
          <a:lstStyle/>
          <a:p>
            <a:r>
              <a:rPr lang="en-GB" sz="3200" i="1" dirty="0"/>
              <a:t>Classification of Motor Vehicles vs Machinery/Equipment</a:t>
            </a:r>
          </a:p>
          <a:p>
            <a:endParaRPr lang="en-IN" sz="2600" dirty="0"/>
          </a:p>
        </p:txBody>
      </p:sp>
      <p:sp>
        <p:nvSpPr>
          <p:cNvPr id="4" name="Slide Number Placeholder 3">
            <a:extLst>
              <a:ext uri="{FF2B5EF4-FFF2-40B4-BE49-F238E27FC236}">
                <a16:creationId xmlns:a16="http://schemas.microsoft.com/office/drawing/2014/main" id="{F309C6D3-1031-F8E4-689B-B0D58C64A48E}"/>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14</a:t>
            </a:fld>
            <a:endParaRPr lang="en-IN" dirty="0"/>
          </a:p>
        </p:txBody>
      </p:sp>
      <p:graphicFrame>
        <p:nvGraphicFramePr>
          <p:cNvPr id="7" name="Text Placeholder 2">
            <a:extLst>
              <a:ext uri="{FF2B5EF4-FFF2-40B4-BE49-F238E27FC236}">
                <a16:creationId xmlns:a16="http://schemas.microsoft.com/office/drawing/2014/main" id="{484D87C3-0227-248A-3EFA-E0011A42EBC1}"/>
              </a:ext>
            </a:extLst>
          </p:cNvPr>
          <p:cNvGraphicFramePr/>
          <p:nvPr>
            <p:extLst>
              <p:ext uri="{D42A27DB-BD31-4B8C-83A1-F6EECF244321}">
                <p14:modId xmlns:p14="http://schemas.microsoft.com/office/powerpoint/2010/main" val="2341034674"/>
              </p:ext>
            </p:extLst>
          </p:nvPr>
        </p:nvGraphicFramePr>
        <p:xfrm>
          <a:off x="114300" y="1157522"/>
          <a:ext cx="11818469" cy="5381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descr="H N A &amp; Co LLP (formerly Hiregange &amp; Associates LLP) | LinkedIn">
            <a:extLst>
              <a:ext uri="{FF2B5EF4-FFF2-40B4-BE49-F238E27FC236}">
                <a16:creationId xmlns:a16="http://schemas.microsoft.com/office/drawing/2014/main" id="{F4110AC4-14A7-3ED6-4764-662FF50520A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66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A3FC6-4E25-86D8-451B-9C2304A68278}"/>
              </a:ext>
            </a:extLst>
          </p:cNvPr>
          <p:cNvSpPr>
            <a:spLocks noGrp="1"/>
          </p:cNvSpPr>
          <p:nvPr>
            <p:ph type="body" sz="quarter" idx="14"/>
          </p:nvPr>
        </p:nvSpPr>
        <p:spPr/>
        <p:txBody>
          <a:bodyPr/>
          <a:lstStyle/>
          <a:p>
            <a:r>
              <a:rPr lang="en-IN" sz="3200" i="1" dirty="0"/>
              <a:t>Special Purpose Motor Vehicles – 8705 </a:t>
            </a:r>
          </a:p>
        </p:txBody>
      </p:sp>
      <p:sp>
        <p:nvSpPr>
          <p:cNvPr id="4" name="Slide Number Placeholder 3">
            <a:extLst>
              <a:ext uri="{FF2B5EF4-FFF2-40B4-BE49-F238E27FC236}">
                <a16:creationId xmlns:a16="http://schemas.microsoft.com/office/drawing/2014/main" id="{F9F734FB-D033-75A6-765A-F5D6FD54E6FA}"/>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15</a:t>
            </a:fld>
            <a:endParaRPr lang="en-IN" dirty="0"/>
          </a:p>
        </p:txBody>
      </p:sp>
      <p:pic>
        <p:nvPicPr>
          <p:cNvPr id="9" name="Picture 8">
            <a:extLst>
              <a:ext uri="{FF2B5EF4-FFF2-40B4-BE49-F238E27FC236}">
                <a16:creationId xmlns:a16="http://schemas.microsoft.com/office/drawing/2014/main" id="{3A1CC38E-3495-0EA3-5DF3-A42F1DCFF400}"/>
              </a:ext>
            </a:extLst>
          </p:cNvPr>
          <p:cNvPicPr>
            <a:picLocks noChangeAspect="1"/>
          </p:cNvPicPr>
          <p:nvPr/>
        </p:nvPicPr>
        <p:blipFill rotWithShape="1">
          <a:blip r:embed="rId2">
            <a:extLst>
              <a:ext uri="{28A0092B-C50C-407E-A947-70E740481C1C}">
                <a14:useLocalDpi xmlns:a14="http://schemas.microsoft.com/office/drawing/2010/main" val="0"/>
              </a:ext>
            </a:extLst>
          </a:blip>
          <a:srcRect l="11250" t="29767" r="12878" b="28217"/>
          <a:stretch/>
        </p:blipFill>
        <p:spPr>
          <a:xfrm>
            <a:off x="95692" y="1211115"/>
            <a:ext cx="11540507" cy="3977573"/>
          </a:xfrm>
          <a:prstGeom prst="rect">
            <a:avLst/>
          </a:prstGeom>
        </p:spPr>
      </p:pic>
      <p:pic>
        <p:nvPicPr>
          <p:cNvPr id="6" name="Picture 6" descr="H N A &amp; Co LLP (formerly Hiregange &amp; Associates LLP) | LinkedIn">
            <a:extLst>
              <a:ext uri="{FF2B5EF4-FFF2-40B4-BE49-F238E27FC236}">
                <a16:creationId xmlns:a16="http://schemas.microsoft.com/office/drawing/2014/main" id="{73841024-4430-2577-BB4C-5812C8AB89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6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B9A91687-D66E-A89D-743E-54DF033A9D7F}"/>
              </a:ext>
            </a:extLst>
          </p:cNvPr>
          <p:cNvSpPr>
            <a:spLocks noGrp="1"/>
          </p:cNvSpPr>
          <p:nvPr>
            <p:ph type="tbl" sz="quarter" idx="10"/>
          </p:nvPr>
        </p:nvSpPr>
        <p:spPr/>
      </p:sp>
      <p:sp>
        <p:nvSpPr>
          <p:cNvPr id="2" name="Text Placeholder 1">
            <a:extLst>
              <a:ext uri="{FF2B5EF4-FFF2-40B4-BE49-F238E27FC236}">
                <a16:creationId xmlns:a16="http://schemas.microsoft.com/office/drawing/2014/main" id="{AD3A3FC6-4E25-86D8-451B-9C2304A68278}"/>
              </a:ext>
            </a:extLst>
          </p:cNvPr>
          <p:cNvSpPr>
            <a:spLocks noGrp="1"/>
          </p:cNvSpPr>
          <p:nvPr>
            <p:ph type="body" sz="quarter" idx="14"/>
          </p:nvPr>
        </p:nvSpPr>
        <p:spPr/>
        <p:txBody>
          <a:bodyPr/>
          <a:lstStyle/>
          <a:p>
            <a:r>
              <a:rPr lang="en-IN" sz="3200" i="1" dirty="0"/>
              <a:t>Special Purpose Motor Vehicles – 8705 </a:t>
            </a:r>
          </a:p>
        </p:txBody>
      </p:sp>
      <p:sp>
        <p:nvSpPr>
          <p:cNvPr id="4" name="Slide Number Placeholder 3">
            <a:extLst>
              <a:ext uri="{FF2B5EF4-FFF2-40B4-BE49-F238E27FC236}">
                <a16:creationId xmlns:a16="http://schemas.microsoft.com/office/drawing/2014/main" id="{F9F734FB-D033-75A6-765A-F5D6FD54E6FA}"/>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16</a:t>
            </a:fld>
            <a:endParaRPr lang="en-IN" dirty="0"/>
          </a:p>
        </p:txBody>
      </p:sp>
      <p:pic>
        <p:nvPicPr>
          <p:cNvPr id="6" name="Picture 5">
            <a:extLst>
              <a:ext uri="{FF2B5EF4-FFF2-40B4-BE49-F238E27FC236}">
                <a16:creationId xmlns:a16="http://schemas.microsoft.com/office/drawing/2014/main" id="{3A791495-F10D-7B85-0DC7-9B99FD22B5DB}"/>
              </a:ext>
            </a:extLst>
          </p:cNvPr>
          <p:cNvPicPr>
            <a:picLocks noChangeAspect="1"/>
          </p:cNvPicPr>
          <p:nvPr/>
        </p:nvPicPr>
        <p:blipFill rotWithShape="1">
          <a:blip r:embed="rId2">
            <a:extLst>
              <a:ext uri="{28A0092B-C50C-407E-A947-70E740481C1C}">
                <a14:useLocalDpi xmlns:a14="http://schemas.microsoft.com/office/drawing/2010/main" val="0"/>
              </a:ext>
            </a:extLst>
          </a:blip>
          <a:srcRect l="21017" t="24496" r="20988" b="51473"/>
          <a:stretch/>
        </p:blipFill>
        <p:spPr>
          <a:xfrm>
            <a:off x="297864" y="1105785"/>
            <a:ext cx="11142769" cy="2184991"/>
          </a:xfrm>
          <a:prstGeom prst="rect">
            <a:avLst/>
          </a:prstGeom>
        </p:spPr>
      </p:pic>
      <p:pic>
        <p:nvPicPr>
          <p:cNvPr id="8" name="Picture 7">
            <a:extLst>
              <a:ext uri="{FF2B5EF4-FFF2-40B4-BE49-F238E27FC236}">
                <a16:creationId xmlns:a16="http://schemas.microsoft.com/office/drawing/2014/main" id="{41B0C012-60CB-FFFD-DA01-5DD8860D2D8D}"/>
              </a:ext>
            </a:extLst>
          </p:cNvPr>
          <p:cNvPicPr>
            <a:picLocks noChangeAspect="1"/>
          </p:cNvPicPr>
          <p:nvPr/>
        </p:nvPicPr>
        <p:blipFill rotWithShape="1">
          <a:blip r:embed="rId3">
            <a:extLst>
              <a:ext uri="{28A0092B-C50C-407E-A947-70E740481C1C}">
                <a14:useLocalDpi xmlns:a14="http://schemas.microsoft.com/office/drawing/2010/main" val="0"/>
              </a:ext>
            </a:extLst>
          </a:blip>
          <a:srcRect l="21105" t="25582" r="21337" b="24806"/>
          <a:stretch/>
        </p:blipFill>
        <p:spPr>
          <a:xfrm>
            <a:off x="297864" y="3122354"/>
            <a:ext cx="11055936" cy="3599121"/>
          </a:xfrm>
          <a:prstGeom prst="rect">
            <a:avLst/>
          </a:prstGeom>
        </p:spPr>
      </p:pic>
      <p:pic>
        <p:nvPicPr>
          <p:cNvPr id="7" name="Picture 6" descr="H N A &amp; Co LLP (formerly Hiregange &amp; Associates LLP) | LinkedIn">
            <a:extLst>
              <a:ext uri="{FF2B5EF4-FFF2-40B4-BE49-F238E27FC236}">
                <a16:creationId xmlns:a16="http://schemas.microsoft.com/office/drawing/2014/main" id="{CAF063E6-81B4-2005-8AC1-0ADE82C688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8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A3FC6-4E25-86D8-451B-9C2304A68278}"/>
              </a:ext>
            </a:extLst>
          </p:cNvPr>
          <p:cNvSpPr>
            <a:spLocks noGrp="1"/>
          </p:cNvSpPr>
          <p:nvPr>
            <p:ph type="body" sz="quarter" idx="14"/>
          </p:nvPr>
        </p:nvSpPr>
        <p:spPr/>
        <p:txBody>
          <a:bodyPr/>
          <a:lstStyle/>
          <a:p>
            <a:r>
              <a:rPr lang="en-IN" sz="3200" i="1" dirty="0"/>
              <a:t>Special Purpose Motor Vehicles – 8705</a:t>
            </a:r>
          </a:p>
        </p:txBody>
      </p:sp>
      <p:sp>
        <p:nvSpPr>
          <p:cNvPr id="3" name="Text Placeholder 2">
            <a:extLst>
              <a:ext uri="{FF2B5EF4-FFF2-40B4-BE49-F238E27FC236}">
                <a16:creationId xmlns:a16="http://schemas.microsoft.com/office/drawing/2014/main" id="{1C14A2EE-7C47-798D-4C50-2ECF8717827A}"/>
              </a:ext>
            </a:extLst>
          </p:cNvPr>
          <p:cNvSpPr>
            <a:spLocks noGrp="1"/>
          </p:cNvSpPr>
          <p:nvPr>
            <p:ph type="body" sz="quarter" idx="4294967295"/>
          </p:nvPr>
        </p:nvSpPr>
        <p:spPr>
          <a:xfrm>
            <a:off x="0" y="3886200"/>
            <a:ext cx="11390313" cy="2727325"/>
          </a:xfrm>
        </p:spPr>
        <p:txBody>
          <a:bodyPr>
            <a:normAutofit fontScale="25000" lnSpcReduction="20000"/>
          </a:bodyPr>
          <a:lstStyle/>
          <a:p>
            <a:pPr marL="0" indent="0" algn="just">
              <a:buNone/>
            </a:pPr>
            <a:r>
              <a:rPr lang="en-GB" sz="8000" b="1" u="sng" dirty="0">
                <a:solidFill>
                  <a:schemeClr val="tx1"/>
                </a:solidFill>
                <a:latin typeface="Cambria" panose="02040503050406030204" pitchFamily="18" charset="0"/>
                <a:ea typeface="Cambria" panose="02040503050406030204" pitchFamily="18" charset="0"/>
              </a:rPr>
              <a:t>Facts:</a:t>
            </a:r>
          </a:p>
          <a:p>
            <a:pPr marL="361950" indent="-361950" algn="just">
              <a:lnSpc>
                <a:spcPct val="100000"/>
              </a:lnSpc>
              <a:spcBef>
                <a:spcPts val="0"/>
              </a:spcBef>
            </a:pPr>
            <a:r>
              <a:rPr lang="en-US" sz="8000" dirty="0">
                <a:solidFill>
                  <a:schemeClr val="tx1"/>
                </a:solidFill>
                <a:latin typeface="Cambria" panose="02040503050406030204" pitchFamily="18" charset="0"/>
                <a:ea typeface="Cambria" panose="02040503050406030204" pitchFamily="18" charset="0"/>
              </a:rPr>
              <a:t>Used Hydraulic Truck Mounted Mobile Cranes</a:t>
            </a:r>
            <a:r>
              <a:rPr lang="en-GB" sz="8000" dirty="0">
                <a:solidFill>
                  <a:schemeClr val="tx1"/>
                </a:solidFill>
                <a:latin typeface="Cambria" panose="02040503050406030204" pitchFamily="18" charset="0"/>
                <a:ea typeface="Cambria" panose="02040503050406030204" pitchFamily="18" charset="0"/>
              </a:rPr>
              <a:t>. </a:t>
            </a:r>
            <a:r>
              <a:rPr lang="en-US" sz="8000" dirty="0">
                <a:solidFill>
                  <a:schemeClr val="tx1"/>
                </a:solidFill>
                <a:latin typeface="Cambria" panose="02040503050406030204" pitchFamily="18" charset="0"/>
                <a:ea typeface="Cambria" panose="02040503050406030204" pitchFamily="18" charset="0"/>
              </a:rPr>
              <a:t>The goods under discussion consist of a self-propelled chassis on which a lifting machine is integrated technologically and operationally. The chassis is designed for accommodating the machine permanently by facilitating the circular movement of the machine while lifting and shifting the heavy objects in operation. </a:t>
            </a:r>
          </a:p>
          <a:p>
            <a:pPr marL="361950" indent="-361950" algn="just">
              <a:lnSpc>
                <a:spcPct val="100000"/>
              </a:lnSpc>
              <a:spcBef>
                <a:spcPts val="0"/>
              </a:spcBef>
            </a:pPr>
            <a:endParaRPr lang="en-US" sz="8000" dirty="0">
              <a:solidFill>
                <a:schemeClr val="tx1"/>
              </a:solidFill>
              <a:latin typeface="Cambria" panose="02040503050406030204" pitchFamily="18" charset="0"/>
              <a:ea typeface="Cambria" panose="02040503050406030204" pitchFamily="18" charset="0"/>
            </a:endParaRPr>
          </a:p>
          <a:p>
            <a:pPr marL="361950" indent="-361950" algn="just">
              <a:lnSpc>
                <a:spcPct val="100000"/>
              </a:lnSpc>
              <a:spcBef>
                <a:spcPts val="0"/>
              </a:spcBef>
            </a:pPr>
            <a:r>
              <a:rPr lang="en-US" sz="8000" dirty="0">
                <a:solidFill>
                  <a:schemeClr val="tx1"/>
                </a:solidFill>
                <a:latin typeface="Cambria" panose="02040503050406030204" pitchFamily="18" charset="0"/>
                <a:ea typeface="Cambria" panose="02040503050406030204" pitchFamily="18" charset="0"/>
              </a:rPr>
              <a:t>The lifting machine is not simply joint with the chassis by nut and bolts, but made to rest as well as rotate on a heavy axle held firmly integrated with the chassis. </a:t>
            </a:r>
          </a:p>
          <a:p>
            <a:pPr marL="361950" indent="-361950" algn="just">
              <a:lnSpc>
                <a:spcPct val="100000"/>
              </a:lnSpc>
              <a:spcBef>
                <a:spcPts val="0"/>
              </a:spcBef>
            </a:pPr>
            <a:endParaRPr lang="en-US" sz="8000" dirty="0">
              <a:solidFill>
                <a:schemeClr val="tx1"/>
              </a:solidFill>
              <a:latin typeface="Cambria" panose="02040503050406030204" pitchFamily="18" charset="0"/>
              <a:ea typeface="Cambria" panose="02040503050406030204" pitchFamily="18" charset="0"/>
            </a:endParaRPr>
          </a:p>
          <a:p>
            <a:pPr marL="361950" indent="-361950" algn="just">
              <a:lnSpc>
                <a:spcPct val="100000"/>
              </a:lnSpc>
              <a:spcBef>
                <a:spcPts val="0"/>
              </a:spcBef>
            </a:pPr>
            <a:r>
              <a:rPr lang="en-US" sz="8000" dirty="0">
                <a:solidFill>
                  <a:schemeClr val="tx1"/>
                </a:solidFill>
                <a:latin typeface="Cambria" panose="02040503050406030204" pitchFamily="18" charset="0"/>
                <a:ea typeface="Cambria" panose="02040503050406030204" pitchFamily="18" charset="0"/>
              </a:rPr>
              <a:t>Chassis resting on </a:t>
            </a:r>
            <a:r>
              <a:rPr lang="en-US" sz="8000" dirty="0" err="1">
                <a:solidFill>
                  <a:schemeClr val="tx1"/>
                </a:solidFill>
                <a:latin typeface="Cambria" panose="02040503050406030204" pitchFamily="18" charset="0"/>
                <a:ea typeface="Cambria" panose="02040503050406030204" pitchFamily="18" charset="0"/>
              </a:rPr>
              <a:t>tyres</a:t>
            </a:r>
            <a:r>
              <a:rPr lang="en-US" sz="8000" dirty="0">
                <a:solidFill>
                  <a:schemeClr val="tx1"/>
                </a:solidFill>
                <a:latin typeface="Cambria" panose="02040503050406030204" pitchFamily="18" charset="0"/>
                <a:ea typeface="Cambria" panose="02040503050406030204" pitchFamily="18" charset="0"/>
              </a:rPr>
              <a:t> will not to bear the weight of the load lifted while in operation and thus has made provision for hydraulic outriggers which get ejected out of the chassis from both the ends.</a:t>
            </a:r>
          </a:p>
        </p:txBody>
      </p:sp>
      <p:sp>
        <p:nvSpPr>
          <p:cNvPr id="4" name="Slide Number Placeholder 3">
            <a:extLst>
              <a:ext uri="{FF2B5EF4-FFF2-40B4-BE49-F238E27FC236}">
                <a16:creationId xmlns:a16="http://schemas.microsoft.com/office/drawing/2014/main" id="{F9F734FB-D033-75A6-765A-F5D6FD54E6FA}"/>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17</a:t>
            </a:fld>
            <a:endParaRPr lang="en-IN" dirty="0"/>
          </a:p>
        </p:txBody>
      </p:sp>
      <p:pic>
        <p:nvPicPr>
          <p:cNvPr id="6" name="Picture 2" descr="ACE Truck Mounted Hydraulic Crane Manufacturers &amp; Suppliers">
            <a:extLst>
              <a:ext uri="{FF2B5EF4-FFF2-40B4-BE49-F238E27FC236}">
                <a16:creationId xmlns:a16="http://schemas.microsoft.com/office/drawing/2014/main" id="{D3D2190B-77E0-3CA8-675C-E3B87497B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6" b="19196"/>
          <a:stretch/>
        </p:blipFill>
        <p:spPr bwMode="auto">
          <a:xfrm>
            <a:off x="2530549" y="1142737"/>
            <a:ext cx="5845284" cy="2743659"/>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8" name="Picture 6" descr="H N A &amp; Co LLP (formerly Hiregange &amp; Associates LLP) | LinkedIn">
            <a:extLst>
              <a:ext uri="{FF2B5EF4-FFF2-40B4-BE49-F238E27FC236}">
                <a16:creationId xmlns:a16="http://schemas.microsoft.com/office/drawing/2014/main" id="{6E751C02-0ED4-0D9E-C8E6-427081CFF5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7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A3FC6-4E25-86D8-451B-9C2304A68278}"/>
              </a:ext>
            </a:extLst>
          </p:cNvPr>
          <p:cNvSpPr>
            <a:spLocks noGrp="1"/>
          </p:cNvSpPr>
          <p:nvPr>
            <p:ph type="body" sz="quarter" idx="14"/>
          </p:nvPr>
        </p:nvSpPr>
        <p:spPr/>
        <p:txBody>
          <a:bodyPr/>
          <a:lstStyle/>
          <a:p>
            <a:r>
              <a:rPr lang="en-IN" sz="3200" i="1" dirty="0"/>
              <a:t>Special Purpose Motor Vehicles – 8705</a:t>
            </a:r>
            <a:endParaRPr lang="en-IN" sz="3200" dirty="0"/>
          </a:p>
        </p:txBody>
      </p:sp>
      <p:sp>
        <p:nvSpPr>
          <p:cNvPr id="3" name="Text Placeholder 2">
            <a:extLst>
              <a:ext uri="{FF2B5EF4-FFF2-40B4-BE49-F238E27FC236}">
                <a16:creationId xmlns:a16="http://schemas.microsoft.com/office/drawing/2014/main" id="{1C14A2EE-7C47-798D-4C50-2ECF8717827A}"/>
              </a:ext>
            </a:extLst>
          </p:cNvPr>
          <p:cNvSpPr>
            <a:spLocks noGrp="1"/>
          </p:cNvSpPr>
          <p:nvPr>
            <p:ph type="body" sz="quarter" idx="4294967295"/>
          </p:nvPr>
        </p:nvSpPr>
        <p:spPr>
          <a:xfrm>
            <a:off x="-1" y="1133474"/>
            <a:ext cx="11897833" cy="5573713"/>
          </a:xfrm>
        </p:spPr>
        <p:txBody>
          <a:bodyPr>
            <a:noAutofit/>
          </a:bodyPr>
          <a:lstStyle/>
          <a:p>
            <a:pPr marL="0" indent="0">
              <a:lnSpc>
                <a:spcPct val="100000"/>
              </a:lnSpc>
              <a:spcBef>
                <a:spcPts val="0"/>
              </a:spcBef>
              <a:buNone/>
            </a:pPr>
            <a:r>
              <a:rPr lang="en-GB" sz="2000" b="1" u="sng" dirty="0">
                <a:solidFill>
                  <a:schemeClr val="tx1"/>
                </a:solidFill>
                <a:latin typeface="Cambria" panose="02040503050406030204" pitchFamily="18" charset="0"/>
                <a:ea typeface="Cambria" panose="02040503050406030204" pitchFamily="18" charset="0"/>
              </a:rPr>
              <a:t>Sanghvi Movers Ltd. 2008 (223) E.L.T. 641 (Tri. - </a:t>
            </a:r>
            <a:r>
              <a:rPr lang="en-GB" sz="2000" b="1" u="sng" dirty="0" err="1">
                <a:solidFill>
                  <a:schemeClr val="tx1"/>
                </a:solidFill>
                <a:latin typeface="Cambria" panose="02040503050406030204" pitchFamily="18" charset="0"/>
                <a:ea typeface="Cambria" panose="02040503050406030204" pitchFamily="18" charset="0"/>
              </a:rPr>
              <a:t>Ahmd</a:t>
            </a:r>
            <a:r>
              <a:rPr lang="en-GB" sz="2000" b="1" u="sng" dirty="0">
                <a:solidFill>
                  <a:schemeClr val="tx1"/>
                </a:solidFill>
                <a:latin typeface="Cambria" panose="02040503050406030204" pitchFamily="18" charset="0"/>
                <a:ea typeface="Cambria" panose="02040503050406030204" pitchFamily="18" charset="0"/>
              </a:rPr>
              <a:t>.)</a:t>
            </a:r>
          </a:p>
          <a:p>
            <a:pPr algn="just">
              <a:lnSpc>
                <a:spcPct val="100000"/>
              </a:lnSpc>
              <a:spcBef>
                <a:spcPts val="0"/>
              </a:spcBef>
            </a:pPr>
            <a:r>
              <a:rPr lang="en-US" sz="2000" i="1" dirty="0">
                <a:solidFill>
                  <a:schemeClr val="tx1"/>
                </a:solidFill>
                <a:latin typeface="Cambria" panose="02040503050406030204" pitchFamily="18" charset="0"/>
                <a:ea typeface="Cambria" panose="02040503050406030204" pitchFamily="18" charset="0"/>
              </a:rPr>
              <a:t>The product imported is not just a crane. It also cannot be considered simply as a vehicle. This product is capable of mobility from one place to another and to that extent it does the functions of a motor vehicle and somewhat resembles a motor vehicle. Having been moved to the place of operation, “the vehicle” gets immobilized with the help of outriggers before it can undertake the functions as a crane.</a:t>
            </a:r>
          </a:p>
          <a:p>
            <a:pPr algn="just">
              <a:lnSpc>
                <a:spcPct val="100000"/>
              </a:lnSpc>
              <a:spcBef>
                <a:spcPts val="0"/>
              </a:spcBef>
            </a:pPr>
            <a:endParaRPr lang="en-US" sz="2000" i="1" dirty="0">
              <a:solidFill>
                <a:schemeClr val="tx1"/>
              </a:solidFill>
              <a:latin typeface="Cambria" panose="02040503050406030204" pitchFamily="18" charset="0"/>
              <a:ea typeface="Cambria" panose="02040503050406030204" pitchFamily="18" charset="0"/>
            </a:endParaRPr>
          </a:p>
          <a:p>
            <a:pPr algn="just">
              <a:lnSpc>
                <a:spcPct val="100000"/>
              </a:lnSpc>
              <a:spcBef>
                <a:spcPts val="0"/>
              </a:spcBef>
            </a:pPr>
            <a:r>
              <a:rPr lang="en-US" sz="2000" i="1" dirty="0">
                <a:solidFill>
                  <a:schemeClr val="tx1"/>
                </a:solidFill>
                <a:latin typeface="Cambria" panose="02040503050406030204" pitchFamily="18" charset="0"/>
                <a:ea typeface="Cambria" panose="02040503050406030204" pitchFamily="18" charset="0"/>
              </a:rPr>
              <a:t>The special purpose vehicle specifically referred in 8705 are ‘crane lorries, mobile drilling derricks, fire fighting vehicles, concrete mixture lorries. They continue to have mobility as a very significant function. </a:t>
            </a:r>
          </a:p>
          <a:p>
            <a:pPr algn="just">
              <a:lnSpc>
                <a:spcPct val="100000"/>
              </a:lnSpc>
              <a:spcBef>
                <a:spcPts val="0"/>
              </a:spcBef>
            </a:pPr>
            <a:endParaRPr lang="en-US" sz="2000" i="1" dirty="0">
              <a:solidFill>
                <a:schemeClr val="tx1"/>
              </a:solidFill>
              <a:latin typeface="Cambria" panose="02040503050406030204" pitchFamily="18" charset="0"/>
              <a:ea typeface="Cambria" panose="02040503050406030204" pitchFamily="18" charset="0"/>
            </a:endParaRPr>
          </a:p>
          <a:p>
            <a:pPr algn="just">
              <a:lnSpc>
                <a:spcPct val="100000"/>
              </a:lnSpc>
              <a:spcBef>
                <a:spcPts val="0"/>
              </a:spcBef>
            </a:pPr>
            <a:r>
              <a:rPr lang="en-US" sz="2000" i="1" dirty="0">
                <a:solidFill>
                  <a:schemeClr val="tx1"/>
                </a:solidFill>
                <a:latin typeface="Cambria" panose="02040503050406030204" pitchFamily="18" charset="0"/>
                <a:ea typeface="Cambria" panose="02040503050406030204" pitchFamily="18" charset="0"/>
              </a:rPr>
              <a:t>As the chassis was manufactured to integrate with the working machine (i.e., crane), it was immaterial whether the power to the crane came from chassis or separately therefor. </a:t>
            </a:r>
          </a:p>
          <a:p>
            <a:pPr algn="just">
              <a:lnSpc>
                <a:spcPct val="100000"/>
              </a:lnSpc>
              <a:spcBef>
                <a:spcPts val="0"/>
              </a:spcBef>
            </a:pPr>
            <a:endParaRPr lang="en-US" sz="2000" i="1" dirty="0">
              <a:solidFill>
                <a:schemeClr val="tx1"/>
              </a:solidFill>
              <a:latin typeface="Cambria" panose="02040503050406030204" pitchFamily="18" charset="0"/>
              <a:ea typeface="Cambria" panose="02040503050406030204" pitchFamily="18" charset="0"/>
            </a:endParaRPr>
          </a:p>
          <a:p>
            <a:pPr algn="just">
              <a:lnSpc>
                <a:spcPct val="100000"/>
              </a:lnSpc>
              <a:spcBef>
                <a:spcPts val="0"/>
              </a:spcBef>
            </a:pPr>
            <a:r>
              <a:rPr lang="en-US" sz="2000" i="1" dirty="0">
                <a:solidFill>
                  <a:schemeClr val="tx1"/>
                </a:solidFill>
                <a:latin typeface="Cambria" panose="02040503050406030204" pitchFamily="18" charset="0"/>
                <a:ea typeface="Cambria" panose="02040503050406030204" pitchFamily="18" charset="0"/>
              </a:rPr>
              <a:t>The product in question is an integrated product and that the predominant functions are that of a crane, Therefore, we are inclined to consider this product as a member of a crane family and not a member of a Special Purpose Vehicle.</a:t>
            </a:r>
          </a:p>
          <a:p>
            <a:pPr algn="just">
              <a:lnSpc>
                <a:spcPct val="100000"/>
              </a:lnSpc>
              <a:spcBef>
                <a:spcPts val="0"/>
              </a:spcBef>
            </a:pPr>
            <a:endParaRPr lang="en-US" sz="2000" i="1" dirty="0">
              <a:solidFill>
                <a:schemeClr val="tx1"/>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F9F734FB-D033-75A6-765A-F5D6FD54E6FA}"/>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18</a:t>
            </a:fld>
            <a:endParaRPr lang="en-IN" dirty="0"/>
          </a:p>
        </p:txBody>
      </p:sp>
      <p:pic>
        <p:nvPicPr>
          <p:cNvPr id="7" name="Picture 6" descr="H N A &amp; Co LLP (formerly Hiregange &amp; Associates LLP) | LinkedIn">
            <a:extLst>
              <a:ext uri="{FF2B5EF4-FFF2-40B4-BE49-F238E27FC236}">
                <a16:creationId xmlns:a16="http://schemas.microsoft.com/office/drawing/2014/main" id="{6EB3150A-4154-6C67-FD14-7F78E0EA9E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6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49213"/>
            <a:ext cx="8407400" cy="585787"/>
          </a:xfrm>
        </p:spPr>
        <p:txBody>
          <a:bodyPr anchor="t">
            <a:noAutofit/>
          </a:bodyPr>
          <a:lstStyle/>
          <a:p>
            <a:pPr algn="just">
              <a:lnSpc>
                <a:spcPct val="150000"/>
              </a:lnSpc>
            </a:pPr>
            <a:r>
              <a:rPr lang="en-IN" sz="3200" b="0" i="1" dirty="0"/>
              <a:t>Other classification issues</a:t>
            </a:r>
            <a:endParaRPr lang="en-US" sz="3200" b="0" i="1" dirty="0">
              <a:latin typeface="Cambria" panose="02040503050406030204" pitchFamily="18" charset="0"/>
            </a:endParaRPr>
          </a:p>
        </p:txBody>
      </p:sp>
      <p:pic>
        <p:nvPicPr>
          <p:cNvPr id="5" name="Picture 8" descr="What are the best innovative business startups in India? - Quora">
            <a:extLst>
              <a:ext uri="{FF2B5EF4-FFF2-40B4-BE49-F238E27FC236}">
                <a16:creationId xmlns:a16="http://schemas.microsoft.com/office/drawing/2014/main" id="{E69F239E-FC34-43F0-8B1D-40F02841A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471" y="3708643"/>
            <a:ext cx="6974958" cy="31001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orklift Truck Images, Stock Photos &amp; Vectors | Shutterstock">
            <a:extLst>
              <a:ext uri="{FF2B5EF4-FFF2-40B4-BE49-F238E27FC236}">
                <a16:creationId xmlns:a16="http://schemas.microsoft.com/office/drawing/2014/main" id="{A9342FDC-0D6F-45E4-AAFC-A9DA4B4B7B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659"/>
          <a:stretch/>
        </p:blipFill>
        <p:spPr bwMode="auto">
          <a:xfrm>
            <a:off x="6236556" y="1134877"/>
            <a:ext cx="5267174" cy="31001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 N A &amp; Co LLP (formerly Hiregange &amp; Associates LLP) | LinkedIn">
            <a:extLst>
              <a:ext uri="{FF2B5EF4-FFF2-40B4-BE49-F238E27FC236}">
                <a16:creationId xmlns:a16="http://schemas.microsoft.com/office/drawing/2014/main" id="{9AAF0961-FCFE-3B39-C79D-45CDB9746E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ke racks for cars and minivans | Thule | United States">
            <a:extLst>
              <a:ext uri="{FF2B5EF4-FFF2-40B4-BE49-F238E27FC236}">
                <a16:creationId xmlns:a16="http://schemas.microsoft.com/office/drawing/2014/main" id="{8376B23E-1F0B-F054-A287-255F40D0E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15" y="978195"/>
            <a:ext cx="5548286" cy="309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22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US" sz="3200" b="0" i="1" dirty="0"/>
              <a:t>Classification of vehicle parts/ components</a:t>
            </a:r>
            <a:endParaRPr lang="en-US" sz="3200" b="0" i="1" dirty="0">
              <a:latin typeface="Cambria" panose="02040503050406030204" pitchFamily="18" charset="0"/>
            </a:endParaRPr>
          </a:p>
        </p:txBody>
      </p:sp>
      <p:graphicFrame>
        <p:nvGraphicFramePr>
          <p:cNvPr id="2" name="Table 4">
            <a:extLst>
              <a:ext uri="{FF2B5EF4-FFF2-40B4-BE49-F238E27FC236}">
                <a16:creationId xmlns:a16="http://schemas.microsoft.com/office/drawing/2014/main" id="{9E1C1ADA-8ACC-439D-8A18-0934533F9826}"/>
              </a:ext>
            </a:extLst>
          </p:cNvPr>
          <p:cNvGraphicFramePr>
            <a:graphicFrameLocks noGrp="1"/>
          </p:cNvGraphicFramePr>
          <p:nvPr/>
        </p:nvGraphicFramePr>
        <p:xfrm>
          <a:off x="426084" y="1061720"/>
          <a:ext cx="10963275" cy="5603240"/>
        </p:xfrm>
        <a:graphic>
          <a:graphicData uri="http://schemas.openxmlformats.org/drawingml/2006/table">
            <a:tbl>
              <a:tblPr firstRow="1" bandRow="1">
                <a:tableStyleId>{5C22544A-7EE6-4342-B048-85BDC9FD1C3A}</a:tableStyleId>
              </a:tblPr>
              <a:tblGrid>
                <a:gridCol w="1067436">
                  <a:extLst>
                    <a:ext uri="{9D8B030D-6E8A-4147-A177-3AD203B41FA5}">
                      <a16:colId xmlns:a16="http://schemas.microsoft.com/office/drawing/2014/main" val="2031115745"/>
                    </a:ext>
                  </a:extLst>
                </a:gridCol>
                <a:gridCol w="7833360">
                  <a:extLst>
                    <a:ext uri="{9D8B030D-6E8A-4147-A177-3AD203B41FA5}">
                      <a16:colId xmlns:a16="http://schemas.microsoft.com/office/drawing/2014/main" val="371387696"/>
                    </a:ext>
                  </a:extLst>
                </a:gridCol>
                <a:gridCol w="2062479">
                  <a:extLst>
                    <a:ext uri="{9D8B030D-6E8A-4147-A177-3AD203B41FA5}">
                      <a16:colId xmlns:a16="http://schemas.microsoft.com/office/drawing/2014/main" val="3995270948"/>
                    </a:ext>
                  </a:extLst>
                </a:gridCol>
              </a:tblGrid>
              <a:tr h="370840">
                <a:tc>
                  <a:txBody>
                    <a:bodyPr/>
                    <a:lstStyle/>
                    <a:p>
                      <a:r>
                        <a:rPr lang="en-IN" sz="1800" dirty="0">
                          <a:latin typeface="Cambria" panose="02040503050406030204" pitchFamily="18" charset="0"/>
                          <a:ea typeface="Cambria" panose="02040503050406030204" pitchFamily="18" charset="0"/>
                        </a:rPr>
                        <a:t>HS Code</a:t>
                      </a:r>
                    </a:p>
                  </a:txBody>
                  <a:tcPr/>
                </a:tc>
                <a:tc>
                  <a:txBody>
                    <a:bodyPr/>
                    <a:lstStyle/>
                    <a:p>
                      <a:r>
                        <a:rPr lang="en-IN" sz="1800" dirty="0">
                          <a:latin typeface="Cambria" panose="02040503050406030204" pitchFamily="18" charset="0"/>
                          <a:ea typeface="Cambria" panose="02040503050406030204" pitchFamily="18" charset="0"/>
                        </a:rPr>
                        <a:t>Description</a:t>
                      </a:r>
                    </a:p>
                  </a:txBody>
                  <a:tcPr/>
                </a:tc>
                <a:tc>
                  <a:txBody>
                    <a:bodyPr/>
                    <a:lstStyle/>
                    <a:p>
                      <a:r>
                        <a:rPr lang="en-IN" sz="1800" dirty="0">
                          <a:latin typeface="Cambria" panose="02040503050406030204" pitchFamily="18" charset="0"/>
                          <a:ea typeface="Cambria" panose="02040503050406030204" pitchFamily="18" charset="0"/>
                        </a:rPr>
                        <a:t>Rate of Tax (GST)</a:t>
                      </a:r>
                    </a:p>
                  </a:txBody>
                  <a:tcPr/>
                </a:tc>
                <a:extLst>
                  <a:ext uri="{0D108BD9-81ED-4DB2-BD59-A6C34878D82A}">
                    <a16:rowId xmlns:a16="http://schemas.microsoft.com/office/drawing/2014/main" val="3988642725"/>
                  </a:ext>
                </a:extLst>
              </a:tr>
              <a:tr h="370840">
                <a:tc>
                  <a:txBody>
                    <a:bodyPr/>
                    <a:lstStyle/>
                    <a:p>
                      <a:pPr algn="ctr"/>
                      <a:r>
                        <a:rPr lang="en-IN" sz="1800" dirty="0">
                          <a:latin typeface="Cambria" panose="02040503050406030204" pitchFamily="18" charset="0"/>
                          <a:ea typeface="Cambria" panose="02040503050406030204" pitchFamily="18" charset="0"/>
                        </a:rPr>
                        <a:t>87</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Electrically operated vehicles, including two and three wheeled electric vehicles.</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5%</a:t>
                      </a:r>
                    </a:p>
                  </a:txBody>
                  <a:tcPr anchor="ctr"/>
                </a:tc>
                <a:extLst>
                  <a:ext uri="{0D108BD9-81ED-4DB2-BD59-A6C34878D82A}">
                    <a16:rowId xmlns:a16="http://schemas.microsoft.com/office/drawing/2014/main" val="860540004"/>
                  </a:ext>
                </a:extLst>
              </a:tr>
              <a:tr h="370840">
                <a:tc>
                  <a:txBody>
                    <a:bodyPr/>
                    <a:lstStyle/>
                    <a:p>
                      <a:pPr algn="ctr"/>
                      <a:r>
                        <a:rPr lang="en-IN" sz="1800" dirty="0">
                          <a:latin typeface="Cambria" panose="02040503050406030204" pitchFamily="18" charset="0"/>
                          <a:ea typeface="Cambria" panose="02040503050406030204" pitchFamily="18" charset="0"/>
                        </a:rPr>
                        <a:t>8713</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Carriages for disabled persons, whether or not </a:t>
                      </a:r>
                      <a:r>
                        <a:rPr lang="en-US" sz="1800" kern="1200" dirty="0" err="1">
                          <a:solidFill>
                            <a:schemeClr val="dk1"/>
                          </a:solidFill>
                          <a:effectLst/>
                          <a:latin typeface="Cambria" panose="02040503050406030204" pitchFamily="18" charset="0"/>
                          <a:ea typeface="Cambria" panose="02040503050406030204" pitchFamily="18" charset="0"/>
                          <a:cs typeface="+mn-cs"/>
                        </a:rPr>
                        <a:t>motorised</a:t>
                      </a:r>
                      <a:r>
                        <a:rPr lang="en-US" sz="1800" kern="1200" dirty="0">
                          <a:solidFill>
                            <a:schemeClr val="dk1"/>
                          </a:solidFill>
                          <a:effectLst/>
                          <a:latin typeface="Cambria" panose="02040503050406030204" pitchFamily="18" charset="0"/>
                          <a:ea typeface="Cambria" panose="02040503050406030204" pitchFamily="18" charset="0"/>
                          <a:cs typeface="+mn-cs"/>
                        </a:rPr>
                        <a:t> or otherwise mechanically propelled</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5%</a:t>
                      </a:r>
                    </a:p>
                  </a:txBody>
                  <a:tcPr anchor="ctr"/>
                </a:tc>
                <a:extLst>
                  <a:ext uri="{0D108BD9-81ED-4DB2-BD59-A6C34878D82A}">
                    <a16:rowId xmlns:a16="http://schemas.microsoft.com/office/drawing/2014/main" val="3087341323"/>
                  </a:ext>
                </a:extLst>
              </a:tr>
              <a:tr h="370840">
                <a:tc>
                  <a:txBody>
                    <a:bodyPr/>
                    <a:lstStyle/>
                    <a:p>
                      <a:pPr algn="ctr"/>
                      <a:r>
                        <a:rPr lang="en-IN" sz="1800" dirty="0">
                          <a:latin typeface="Cambria" panose="02040503050406030204" pitchFamily="18" charset="0"/>
                          <a:ea typeface="Cambria" panose="02040503050406030204" pitchFamily="18" charset="0"/>
                        </a:rPr>
                        <a:t>87</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Fuel Cell Motor Vehicles</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12%</a:t>
                      </a:r>
                    </a:p>
                  </a:txBody>
                  <a:tcPr anchor="ctr"/>
                </a:tc>
                <a:extLst>
                  <a:ext uri="{0D108BD9-81ED-4DB2-BD59-A6C34878D82A}">
                    <a16:rowId xmlns:a16="http://schemas.microsoft.com/office/drawing/2014/main" val="1201282534"/>
                  </a:ext>
                </a:extLst>
              </a:tr>
              <a:tr h="370840">
                <a:tc>
                  <a:txBody>
                    <a:bodyPr/>
                    <a:lstStyle/>
                    <a:p>
                      <a:pPr algn="ctr"/>
                      <a:r>
                        <a:rPr lang="en-IN" sz="1800" dirty="0">
                          <a:latin typeface="Cambria" panose="02040503050406030204" pitchFamily="18" charset="0"/>
                          <a:ea typeface="Cambria" panose="02040503050406030204" pitchFamily="18" charset="0"/>
                        </a:rPr>
                        <a:t>8701</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Tractors (except road tractors for semi-trailers of engine capacity more than 1800 cc)</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12%</a:t>
                      </a:r>
                    </a:p>
                  </a:txBody>
                  <a:tcPr anchor="ctr"/>
                </a:tc>
                <a:extLst>
                  <a:ext uri="{0D108BD9-81ED-4DB2-BD59-A6C34878D82A}">
                    <a16:rowId xmlns:a16="http://schemas.microsoft.com/office/drawing/2014/main" val="3694720162"/>
                  </a:ext>
                </a:extLst>
              </a:tr>
              <a:tr h="370840">
                <a:tc>
                  <a:txBody>
                    <a:bodyPr/>
                    <a:lstStyle/>
                    <a:p>
                      <a:pPr algn="ctr"/>
                      <a:r>
                        <a:rPr lang="en-IN" sz="1800" dirty="0">
                          <a:latin typeface="Cambria" panose="02040503050406030204" pitchFamily="18" charset="0"/>
                          <a:ea typeface="Cambria" panose="02040503050406030204" pitchFamily="18" charset="0"/>
                        </a:rPr>
                        <a:t>8710</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Tanks and other </a:t>
                      </a:r>
                      <a:r>
                        <a:rPr lang="en-US" sz="1800" kern="1200" dirty="0" err="1">
                          <a:solidFill>
                            <a:schemeClr val="dk1"/>
                          </a:solidFill>
                          <a:effectLst/>
                          <a:latin typeface="Cambria" panose="02040503050406030204" pitchFamily="18" charset="0"/>
                          <a:ea typeface="Cambria" panose="02040503050406030204" pitchFamily="18" charset="0"/>
                          <a:cs typeface="+mn-cs"/>
                        </a:rPr>
                        <a:t>armoured</a:t>
                      </a:r>
                      <a:r>
                        <a:rPr lang="en-US" sz="1800" kern="1200" dirty="0">
                          <a:solidFill>
                            <a:schemeClr val="dk1"/>
                          </a:solidFill>
                          <a:effectLst/>
                          <a:latin typeface="Cambria" panose="02040503050406030204" pitchFamily="18" charset="0"/>
                          <a:ea typeface="Cambria" panose="02040503050406030204" pitchFamily="18" charset="0"/>
                          <a:cs typeface="+mn-cs"/>
                        </a:rPr>
                        <a:t> fighting vehicles, </a:t>
                      </a:r>
                      <a:r>
                        <a:rPr lang="en-US" sz="1800" kern="1200" dirty="0" err="1">
                          <a:solidFill>
                            <a:schemeClr val="dk1"/>
                          </a:solidFill>
                          <a:effectLst/>
                          <a:latin typeface="Cambria" panose="02040503050406030204" pitchFamily="18" charset="0"/>
                          <a:ea typeface="Cambria" panose="02040503050406030204" pitchFamily="18" charset="0"/>
                          <a:cs typeface="+mn-cs"/>
                        </a:rPr>
                        <a:t>motorised</a:t>
                      </a:r>
                      <a:r>
                        <a:rPr lang="en-US" sz="1800" kern="1200" dirty="0">
                          <a:solidFill>
                            <a:schemeClr val="dk1"/>
                          </a:solidFill>
                          <a:effectLst/>
                          <a:latin typeface="Cambria" panose="02040503050406030204" pitchFamily="18" charset="0"/>
                          <a:ea typeface="Cambria" panose="02040503050406030204" pitchFamily="18" charset="0"/>
                          <a:cs typeface="+mn-cs"/>
                        </a:rPr>
                        <a:t>, whether or not fitted with weapons, and parts of such vehicles</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12%</a:t>
                      </a:r>
                    </a:p>
                  </a:txBody>
                  <a:tcPr anchor="ctr"/>
                </a:tc>
                <a:extLst>
                  <a:ext uri="{0D108BD9-81ED-4DB2-BD59-A6C34878D82A}">
                    <a16:rowId xmlns:a16="http://schemas.microsoft.com/office/drawing/2014/main" val="2635935070"/>
                  </a:ext>
                </a:extLst>
              </a:tr>
              <a:tr h="370840">
                <a:tc>
                  <a:txBody>
                    <a:bodyPr/>
                    <a:lstStyle/>
                    <a:p>
                      <a:pPr algn="ctr"/>
                      <a:r>
                        <a:rPr lang="en-IN" sz="1800" dirty="0">
                          <a:latin typeface="Cambria" panose="02040503050406030204" pitchFamily="18" charset="0"/>
                          <a:ea typeface="Cambria" panose="02040503050406030204" pitchFamily="18" charset="0"/>
                        </a:rPr>
                        <a:t>8712</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Bicycles and other cycles (including delivery tricycles), not motorized</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12%</a:t>
                      </a:r>
                    </a:p>
                  </a:txBody>
                  <a:tcPr anchor="ctr"/>
                </a:tc>
                <a:extLst>
                  <a:ext uri="{0D108BD9-81ED-4DB2-BD59-A6C34878D82A}">
                    <a16:rowId xmlns:a16="http://schemas.microsoft.com/office/drawing/2014/main" val="1378698850"/>
                  </a:ext>
                </a:extLst>
              </a:tr>
              <a:tr h="370840">
                <a:tc>
                  <a:txBody>
                    <a:bodyPr/>
                    <a:lstStyle/>
                    <a:p>
                      <a:pPr algn="ctr"/>
                      <a:r>
                        <a:rPr lang="en-IN" sz="1800" dirty="0">
                          <a:latin typeface="Cambria" panose="02040503050406030204" pitchFamily="18" charset="0"/>
                          <a:ea typeface="Cambria" panose="02040503050406030204" pitchFamily="18" charset="0"/>
                        </a:rPr>
                        <a:t>8702</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Buses for use in public transport which exclusively run on Bio-fuels</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val="2711010457"/>
                  </a:ext>
                </a:extLst>
              </a:tr>
              <a:tr h="370840">
                <a:tc>
                  <a:txBody>
                    <a:bodyPr/>
                    <a:lstStyle/>
                    <a:p>
                      <a:pPr algn="ctr"/>
                      <a:r>
                        <a:rPr lang="en-IN" sz="1800" dirty="0">
                          <a:latin typeface="Cambria" panose="02040503050406030204" pitchFamily="18" charset="0"/>
                          <a:ea typeface="Cambria" panose="02040503050406030204" pitchFamily="18" charset="0"/>
                        </a:rPr>
                        <a:t>8704</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Refrigerated motor vehicles</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val="3290327913"/>
                  </a:ext>
                </a:extLst>
              </a:tr>
              <a:tr h="0">
                <a:tc>
                  <a:txBody>
                    <a:bodyPr/>
                    <a:lstStyle/>
                    <a:p>
                      <a:pPr algn="ctr"/>
                      <a:r>
                        <a:rPr lang="en-IN" sz="1800" dirty="0">
                          <a:latin typeface="Cambria" panose="02040503050406030204" pitchFamily="18" charset="0"/>
                          <a:ea typeface="Cambria" panose="02040503050406030204" pitchFamily="18" charset="0"/>
                        </a:rPr>
                        <a:t>8705</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Special purpose motor vehicles, other than those principally designed for the transport of persons or goods (for example, breakdown lorries, crane lorries, fire fighting vehicles, concrete-mixer lorries, road sweeper lorries, spraying lorries, mobile workshops, mobile radiological unit)</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val="524590032"/>
                  </a:ext>
                </a:extLst>
              </a:tr>
            </a:tbl>
          </a:graphicData>
        </a:graphic>
      </p:graphicFrame>
      <p:pic>
        <p:nvPicPr>
          <p:cNvPr id="4" name="Picture 6" descr="H N A &amp; Co LLP (formerly Hiregange &amp; Associates LLP) | LinkedIn">
            <a:extLst>
              <a:ext uri="{FF2B5EF4-FFF2-40B4-BE49-F238E27FC236}">
                <a16:creationId xmlns:a16="http://schemas.microsoft.com/office/drawing/2014/main" id="{98AAE464-F89B-2D8D-D241-DB1F6F13CA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9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E02CFE-6E05-5B9E-6532-717FDC291419}"/>
              </a:ext>
            </a:extLst>
          </p:cNvPr>
          <p:cNvSpPr>
            <a:spLocks noGrp="1"/>
          </p:cNvSpPr>
          <p:nvPr>
            <p:ph type="body" sz="quarter" idx="14"/>
          </p:nvPr>
        </p:nvSpPr>
        <p:spPr/>
        <p:txBody>
          <a:bodyPr/>
          <a:lstStyle/>
          <a:p>
            <a:r>
              <a:rPr lang="en-IN" sz="3200" i="1" dirty="0"/>
              <a:t>Rate of  GST on E-Vehicles </a:t>
            </a:r>
          </a:p>
        </p:txBody>
      </p:sp>
      <p:sp>
        <p:nvSpPr>
          <p:cNvPr id="4" name="Slide Number Placeholder 3">
            <a:extLst>
              <a:ext uri="{FF2B5EF4-FFF2-40B4-BE49-F238E27FC236}">
                <a16:creationId xmlns:a16="http://schemas.microsoft.com/office/drawing/2014/main" id="{9BBE74AE-4AB9-FA4C-99A8-E3C9E324D80F}"/>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20</a:t>
            </a:fld>
            <a:endParaRPr lang="en-IN" dirty="0"/>
          </a:p>
        </p:txBody>
      </p:sp>
      <p:sp>
        <p:nvSpPr>
          <p:cNvPr id="5" name="TextBox 4">
            <a:extLst>
              <a:ext uri="{FF2B5EF4-FFF2-40B4-BE49-F238E27FC236}">
                <a16:creationId xmlns:a16="http://schemas.microsoft.com/office/drawing/2014/main" id="{41770C35-40BD-BB9A-F399-44DFE5F9DD38}"/>
              </a:ext>
            </a:extLst>
          </p:cNvPr>
          <p:cNvSpPr txBox="1"/>
          <p:nvPr/>
        </p:nvSpPr>
        <p:spPr>
          <a:xfrm>
            <a:off x="104552" y="1185704"/>
            <a:ext cx="11697587" cy="4832092"/>
          </a:xfrm>
          <a:prstGeom prst="rect">
            <a:avLst/>
          </a:prstGeom>
          <a:noFill/>
        </p:spPr>
        <p:txBody>
          <a:bodyPr wrap="square" rtlCol="0">
            <a:spAutoFit/>
          </a:bodyPr>
          <a:lstStyle/>
          <a:p>
            <a:pPr algn="just"/>
            <a:r>
              <a:rPr lang="en-US" sz="2200" b="1" dirty="0">
                <a:latin typeface="Cambria" panose="02040503050406030204" pitchFamily="18" charset="0"/>
                <a:ea typeface="Cambria" panose="02040503050406030204" pitchFamily="18" charset="0"/>
              </a:rPr>
              <a:t>Circular No. 179/11/2022-GST - Recommendations based on 47</a:t>
            </a:r>
            <a:r>
              <a:rPr lang="en-US" sz="2200" b="1" baseline="30000" dirty="0">
                <a:latin typeface="Cambria" panose="02040503050406030204" pitchFamily="18" charset="0"/>
                <a:ea typeface="Cambria" panose="02040503050406030204" pitchFamily="18" charset="0"/>
              </a:rPr>
              <a:t>th</a:t>
            </a:r>
            <a:r>
              <a:rPr lang="en-US" sz="2200" b="1" dirty="0">
                <a:latin typeface="Cambria" panose="02040503050406030204" pitchFamily="18" charset="0"/>
                <a:ea typeface="Cambria" panose="02040503050406030204" pitchFamily="18" charset="0"/>
              </a:rPr>
              <a:t> GST Council meeting:</a:t>
            </a: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The explanation of ‘Electrically operated vehicles’ in entry 242A of Schedule I of notification No. 1/2017-Central Tax (Rate) reads as: ‘Electrically operated vehicles which run solely on electrical energy derived from an external source or from one or more electrical batteries fitted to such road vehicles and shall include E-bicycles.’ </a:t>
            </a: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As is evident from the explanation above, electrically operated vehicle including three wheeled electric vehicle means vehicle that runs </a:t>
            </a:r>
            <a:r>
              <a:rPr lang="en-US" sz="2200" b="1" u="sng" dirty="0">
                <a:latin typeface="Cambria" panose="02040503050406030204" pitchFamily="18" charset="0"/>
                <a:ea typeface="Cambria" panose="02040503050406030204" pitchFamily="18" charset="0"/>
              </a:rPr>
              <a:t>solely</a:t>
            </a:r>
            <a:r>
              <a:rPr lang="en-US" sz="2200" b="1"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on electrical energy derived from an external source or from electrical batteries. </a:t>
            </a:r>
            <a:r>
              <a:rPr lang="en-US" sz="2200" b="1" dirty="0">
                <a:latin typeface="Cambria" panose="02040503050406030204" pitchFamily="18" charset="0"/>
                <a:ea typeface="Cambria" panose="02040503050406030204" pitchFamily="18" charset="0"/>
              </a:rPr>
              <a:t>Therefore, the fitting of batteries cannot be considered as a concomitant factor for defining a vehicle as an electrically operated electric vehicle.</a:t>
            </a:r>
            <a:r>
              <a:rPr lang="en-US" sz="2200" dirty="0">
                <a:latin typeface="Cambria" panose="02040503050406030204" pitchFamily="18" charset="0"/>
                <a:ea typeface="Cambria" panose="02040503050406030204" pitchFamily="18" charset="0"/>
              </a:rPr>
              <a:t> </a:t>
            </a: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WCO’s HSN Explanatory notes have also not considered batteries to be a component, whose absence changes the essential character of an incomplete, unfinished or unassembled vehicle. </a:t>
            </a:r>
          </a:p>
        </p:txBody>
      </p:sp>
      <p:pic>
        <p:nvPicPr>
          <p:cNvPr id="7" name="Picture 6" descr="H N A &amp; Co LLP (formerly Hiregange &amp; Associates LLP) | LinkedIn">
            <a:extLst>
              <a:ext uri="{FF2B5EF4-FFF2-40B4-BE49-F238E27FC236}">
                <a16:creationId xmlns:a16="http://schemas.microsoft.com/office/drawing/2014/main" id="{30A819F8-B140-1879-068A-BF9C5449BE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269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E02CFE-6E05-5B9E-6532-717FDC291419}"/>
              </a:ext>
            </a:extLst>
          </p:cNvPr>
          <p:cNvSpPr>
            <a:spLocks noGrp="1"/>
          </p:cNvSpPr>
          <p:nvPr>
            <p:ph type="body" sz="quarter" idx="14"/>
          </p:nvPr>
        </p:nvSpPr>
        <p:spPr/>
        <p:txBody>
          <a:bodyPr/>
          <a:lstStyle/>
          <a:p>
            <a:r>
              <a:rPr lang="en-IN" sz="3200" i="1" dirty="0"/>
              <a:t>Rate of  GST on E-Vehicles </a:t>
            </a:r>
          </a:p>
        </p:txBody>
      </p:sp>
      <p:sp>
        <p:nvSpPr>
          <p:cNvPr id="4" name="Slide Number Placeholder 3">
            <a:extLst>
              <a:ext uri="{FF2B5EF4-FFF2-40B4-BE49-F238E27FC236}">
                <a16:creationId xmlns:a16="http://schemas.microsoft.com/office/drawing/2014/main" id="{9BBE74AE-4AB9-FA4C-99A8-E3C9E324D80F}"/>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21</a:t>
            </a:fld>
            <a:endParaRPr lang="en-IN" dirty="0"/>
          </a:p>
        </p:txBody>
      </p:sp>
      <p:sp>
        <p:nvSpPr>
          <p:cNvPr id="5" name="TextBox 4">
            <a:extLst>
              <a:ext uri="{FF2B5EF4-FFF2-40B4-BE49-F238E27FC236}">
                <a16:creationId xmlns:a16="http://schemas.microsoft.com/office/drawing/2014/main" id="{41770C35-40BD-BB9A-F399-44DFE5F9DD38}"/>
              </a:ext>
            </a:extLst>
          </p:cNvPr>
          <p:cNvSpPr txBox="1"/>
          <p:nvPr/>
        </p:nvSpPr>
        <p:spPr>
          <a:xfrm>
            <a:off x="285307" y="1071545"/>
            <a:ext cx="11474302" cy="1446550"/>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In view of the above, it is clarified that electrically operated vehicle is to be classified under HSN 8703 even if the battery is not fitted to such vehicle at the time of supply and thereby attract GST at the rate of 5% in terms of entry 242A of Schedule I of notification No. 1/2017-Central Tax (Rate). </a:t>
            </a:r>
            <a:endParaRPr lang="en-IN" sz="2200" dirty="0">
              <a:latin typeface="Cambria" panose="02040503050406030204" pitchFamily="18" charset="0"/>
              <a:ea typeface="Cambria" panose="02040503050406030204" pitchFamily="18" charset="0"/>
            </a:endParaRPr>
          </a:p>
        </p:txBody>
      </p:sp>
      <p:pic>
        <p:nvPicPr>
          <p:cNvPr id="7" name="Picture 6" descr="H N A &amp; Co LLP (formerly Hiregange &amp; Associates LLP) | LinkedIn">
            <a:extLst>
              <a:ext uri="{FF2B5EF4-FFF2-40B4-BE49-F238E27FC236}">
                <a16:creationId xmlns:a16="http://schemas.microsoft.com/office/drawing/2014/main" id="{050CD5E9-80DA-8ADD-DB1A-E948138848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414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IN" sz="3200" b="0" i="1" dirty="0"/>
              <a:t>Compensation Cess</a:t>
            </a:r>
            <a:endParaRPr lang="en-US" sz="3200" b="0" i="1" dirty="0">
              <a:latin typeface="Cambria" panose="02040503050406030204" pitchFamily="18" charset="0"/>
            </a:endParaRPr>
          </a:p>
        </p:txBody>
      </p:sp>
      <p:graphicFrame>
        <p:nvGraphicFramePr>
          <p:cNvPr id="2" name="Table 4">
            <a:extLst>
              <a:ext uri="{FF2B5EF4-FFF2-40B4-BE49-F238E27FC236}">
                <a16:creationId xmlns:a16="http://schemas.microsoft.com/office/drawing/2014/main" id="{9E1C1ADA-8ACC-439D-8A18-0934533F9826}"/>
              </a:ext>
            </a:extLst>
          </p:cNvPr>
          <p:cNvGraphicFramePr>
            <a:graphicFrameLocks noGrp="1"/>
          </p:cNvGraphicFramePr>
          <p:nvPr>
            <p:extLst>
              <p:ext uri="{D42A27DB-BD31-4B8C-83A1-F6EECF244321}">
                <p14:modId xmlns:p14="http://schemas.microsoft.com/office/powerpoint/2010/main" val="2641843754"/>
              </p:ext>
            </p:extLst>
          </p:nvPr>
        </p:nvGraphicFramePr>
        <p:xfrm>
          <a:off x="188801" y="1083908"/>
          <a:ext cx="11317579" cy="5714719"/>
        </p:xfrm>
        <a:graphic>
          <a:graphicData uri="http://schemas.openxmlformats.org/drawingml/2006/table">
            <a:tbl>
              <a:tblPr firstRow="1" bandRow="1">
                <a:tableStyleId>{69012ECD-51FC-41F1-AA8D-1B2483CD663E}</a:tableStyleId>
              </a:tblPr>
              <a:tblGrid>
                <a:gridCol w="1561532">
                  <a:extLst>
                    <a:ext uri="{9D8B030D-6E8A-4147-A177-3AD203B41FA5}">
                      <a16:colId xmlns:a16="http://schemas.microsoft.com/office/drawing/2014/main" val="2031115745"/>
                    </a:ext>
                  </a:extLst>
                </a:gridCol>
                <a:gridCol w="8526370">
                  <a:extLst>
                    <a:ext uri="{9D8B030D-6E8A-4147-A177-3AD203B41FA5}">
                      <a16:colId xmlns:a16="http://schemas.microsoft.com/office/drawing/2014/main" val="371387696"/>
                    </a:ext>
                  </a:extLst>
                </a:gridCol>
                <a:gridCol w="1229677">
                  <a:extLst>
                    <a:ext uri="{9D8B030D-6E8A-4147-A177-3AD203B41FA5}">
                      <a16:colId xmlns:a16="http://schemas.microsoft.com/office/drawing/2014/main" val="3995270948"/>
                    </a:ext>
                  </a:extLst>
                </a:gridCol>
              </a:tblGrid>
              <a:tr h="402775">
                <a:tc>
                  <a:txBody>
                    <a:bodyPr/>
                    <a:lstStyle/>
                    <a:p>
                      <a:r>
                        <a:rPr lang="en-IN" sz="1800" dirty="0">
                          <a:latin typeface="Cambria" panose="02040503050406030204" pitchFamily="18" charset="0"/>
                          <a:ea typeface="Cambria" panose="02040503050406030204" pitchFamily="18" charset="0"/>
                        </a:rPr>
                        <a:t>HS Code</a:t>
                      </a:r>
                    </a:p>
                  </a:txBody>
                  <a:tcPr/>
                </a:tc>
                <a:tc>
                  <a:txBody>
                    <a:bodyPr/>
                    <a:lstStyle/>
                    <a:p>
                      <a:r>
                        <a:rPr lang="en-IN" sz="1800" dirty="0">
                          <a:latin typeface="Cambria" panose="02040503050406030204" pitchFamily="18" charset="0"/>
                          <a:ea typeface="Cambria" panose="02040503050406030204" pitchFamily="18" charset="0"/>
                        </a:rPr>
                        <a:t>Description</a:t>
                      </a:r>
                    </a:p>
                  </a:txBody>
                  <a:tcPr/>
                </a:tc>
                <a:tc>
                  <a:txBody>
                    <a:bodyPr/>
                    <a:lstStyle/>
                    <a:p>
                      <a:r>
                        <a:rPr lang="en-IN" sz="1800" dirty="0">
                          <a:latin typeface="Cambria" panose="02040503050406030204" pitchFamily="18" charset="0"/>
                          <a:ea typeface="Cambria" panose="02040503050406030204" pitchFamily="18" charset="0"/>
                        </a:rPr>
                        <a:t>Cess Rate</a:t>
                      </a:r>
                    </a:p>
                  </a:txBody>
                  <a:tcPr/>
                </a:tc>
                <a:extLst>
                  <a:ext uri="{0D108BD9-81ED-4DB2-BD59-A6C34878D82A}">
                    <a16:rowId xmlns:a16="http://schemas.microsoft.com/office/drawing/2014/main" val="3988642725"/>
                  </a:ext>
                </a:extLst>
              </a:tr>
              <a:tr h="856587">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rPr>
                        <a:t>8702 10, 8702 20, 8702 30, 8702 90</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dirty="0">
                          <a:effectLst/>
                          <a:latin typeface="Cambria" panose="02040503050406030204" pitchFamily="18" charset="0"/>
                          <a:ea typeface="Cambria" panose="02040503050406030204" pitchFamily="18" charset="0"/>
                        </a:rPr>
                        <a:t>Motor vehicles for the transport of not more than 13 persons, including the driver, other than the vehicles of the description mentioned in S. No. 50 and 51.</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rPr>
                        <a:t>15%</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393502268"/>
                  </a:ext>
                </a:extLst>
              </a:tr>
              <a:tr h="571058">
                <a:tc>
                  <a:txBody>
                    <a:bodyPr/>
                    <a:lstStyle/>
                    <a:p>
                      <a:pPr algn="ctr">
                        <a:spcBef>
                          <a:spcPts val="400"/>
                        </a:spcBef>
                        <a:spcAft>
                          <a:spcPts val="500"/>
                        </a:spcAft>
                      </a:pPr>
                      <a:r>
                        <a:rPr lang="en-US" sz="1725" kern="1200" dirty="0">
                          <a:solidFill>
                            <a:schemeClr val="dk1"/>
                          </a:solidFill>
                          <a:effectLst/>
                          <a:latin typeface="Cambria" panose="02040503050406030204" pitchFamily="18" charset="0"/>
                          <a:ea typeface="Cambria" panose="02040503050406030204" pitchFamily="18" charset="0"/>
                        </a:rPr>
                        <a:t>8703 40, 8703 60</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kern="1200" dirty="0">
                          <a:solidFill>
                            <a:schemeClr val="dk1"/>
                          </a:solidFill>
                          <a:effectLst/>
                          <a:latin typeface="Cambria" panose="02040503050406030204" pitchFamily="18" charset="0"/>
                          <a:ea typeface="Cambria" panose="02040503050406030204" pitchFamily="18" charset="0"/>
                        </a:rPr>
                        <a:t>Vehicles, with both spark-ignition internal combustion reciprocating piston engine and electric motor as motors for propulsion</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rPr>
                        <a:t>15%</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599608049"/>
                  </a:ext>
                </a:extLst>
              </a:tr>
              <a:tr h="571058">
                <a:tc>
                  <a:txBody>
                    <a:bodyPr/>
                    <a:lstStyle/>
                    <a:p>
                      <a:pPr algn="ctr">
                        <a:spcBef>
                          <a:spcPts val="400"/>
                        </a:spcBef>
                        <a:spcAft>
                          <a:spcPts val="500"/>
                        </a:spcAft>
                      </a:pPr>
                      <a:r>
                        <a:rPr lang="en-US" sz="1725" kern="1200" dirty="0">
                          <a:solidFill>
                            <a:schemeClr val="dk1"/>
                          </a:solidFill>
                          <a:effectLst/>
                          <a:latin typeface="Cambria" panose="02040503050406030204" pitchFamily="18" charset="0"/>
                          <a:ea typeface="Cambria" panose="02040503050406030204" pitchFamily="18" charset="0"/>
                        </a:rPr>
                        <a:t>8702, 8703 21 or 8703 22</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kern="1200" dirty="0">
                          <a:solidFill>
                            <a:schemeClr val="dk1"/>
                          </a:solidFill>
                          <a:effectLst/>
                          <a:latin typeface="Cambria" panose="02040503050406030204" pitchFamily="18" charset="0"/>
                          <a:ea typeface="Cambria" panose="02040503050406030204" pitchFamily="18" charset="0"/>
                        </a:rPr>
                        <a:t>Petrol, Liquefied petroleum gases (LPG) or compressed natural gas (CNG) driven motor vehicles of engine capacity not exceeding 1200cc and of length not exceeding 4000 mm.</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kern="1200" dirty="0">
                          <a:solidFill>
                            <a:schemeClr val="dk1"/>
                          </a:solidFill>
                          <a:effectLst/>
                          <a:latin typeface="Cambria" panose="02040503050406030204" pitchFamily="18" charset="0"/>
                          <a:ea typeface="Cambria" panose="02040503050406030204" pitchFamily="18" charset="0"/>
                        </a:rPr>
                        <a:t>1%</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1026931875"/>
                  </a:ext>
                </a:extLst>
              </a:tr>
              <a:tr h="670373">
                <a:tc>
                  <a:txBody>
                    <a:bodyPr/>
                    <a:lstStyle/>
                    <a:p>
                      <a:pPr algn="ctr"/>
                      <a:r>
                        <a:rPr lang="en-US" sz="1725" kern="1200" dirty="0">
                          <a:solidFill>
                            <a:schemeClr val="dk1"/>
                          </a:solidFill>
                          <a:effectLst/>
                          <a:latin typeface="Cambria" panose="02040503050406030204" pitchFamily="18" charset="0"/>
                          <a:ea typeface="Cambria" panose="02040503050406030204" pitchFamily="18" charset="0"/>
                        </a:rPr>
                        <a:t>8702, 8703 31</a:t>
                      </a:r>
                      <a:endParaRPr lang="en-IN" sz="1725" dirty="0">
                        <a:latin typeface="Cambria" panose="02040503050406030204" pitchFamily="18" charset="0"/>
                        <a:ea typeface="Cambria" panose="02040503050406030204" pitchFamily="18" charset="0"/>
                      </a:endParaRPr>
                    </a:p>
                  </a:txBody>
                  <a:tcPr/>
                </a:tc>
                <a:tc>
                  <a:txBody>
                    <a:bodyPr/>
                    <a:lstStyle/>
                    <a:p>
                      <a:r>
                        <a:rPr lang="en-US" sz="1725" kern="1200" dirty="0">
                          <a:solidFill>
                            <a:schemeClr val="dk1"/>
                          </a:solidFill>
                          <a:effectLst/>
                          <a:latin typeface="Cambria" panose="02040503050406030204" pitchFamily="18" charset="0"/>
                          <a:ea typeface="Cambria" panose="02040503050406030204" pitchFamily="18" charset="0"/>
                        </a:rPr>
                        <a:t>Diesel driven motor vehicles of engine capacity not exceeding 1500 cc and of length not exceeding 4000 mm.</a:t>
                      </a:r>
                      <a:endParaRPr lang="en-IN" sz="1725" dirty="0">
                        <a:latin typeface="Cambria" panose="02040503050406030204" pitchFamily="18" charset="0"/>
                        <a:ea typeface="Cambria" panose="02040503050406030204" pitchFamily="18" charset="0"/>
                      </a:endParaRPr>
                    </a:p>
                  </a:txBody>
                  <a:tcPr/>
                </a:tc>
                <a:tc>
                  <a:txBody>
                    <a:bodyPr/>
                    <a:lstStyle/>
                    <a:p>
                      <a:pPr algn="ctr"/>
                      <a:r>
                        <a:rPr lang="en-IN" sz="1725" dirty="0">
                          <a:latin typeface="Cambria" panose="02040503050406030204" pitchFamily="18" charset="0"/>
                          <a:ea typeface="Cambria" panose="02040503050406030204" pitchFamily="18" charset="0"/>
                        </a:rPr>
                        <a:t>3%</a:t>
                      </a:r>
                    </a:p>
                  </a:txBody>
                  <a:tcPr/>
                </a:tc>
                <a:extLst>
                  <a:ext uri="{0D108BD9-81ED-4DB2-BD59-A6C34878D82A}">
                    <a16:rowId xmlns:a16="http://schemas.microsoft.com/office/drawing/2014/main" val="860540004"/>
                  </a:ext>
                </a:extLst>
              </a:tr>
              <a:tr h="402775">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rPr>
                        <a:t>8703</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dirty="0">
                          <a:effectLst/>
                          <a:latin typeface="Cambria" panose="02040503050406030204" pitchFamily="18" charset="0"/>
                          <a:ea typeface="Cambria" panose="02040503050406030204" pitchFamily="18" charset="0"/>
                        </a:rPr>
                        <a:t>Motor vehicles of engine capacity not exceeding 1500 cc</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rPr>
                        <a:t>17%</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3087341323"/>
                  </a:ext>
                </a:extLst>
              </a:tr>
              <a:tr h="571058">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rPr>
                        <a:t>8703</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dirty="0">
                          <a:effectLst/>
                          <a:latin typeface="Cambria" panose="02040503050406030204" pitchFamily="18" charset="0"/>
                          <a:ea typeface="Cambria" panose="02040503050406030204" pitchFamily="18" charset="0"/>
                        </a:rPr>
                        <a:t>Motor vehicles of engine capacity exceeding 1500 cc other than motor vehicles specified against entry at S. No 52B</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rPr>
                        <a:t>20%</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1201282534"/>
                  </a:ext>
                </a:extLst>
              </a:tr>
              <a:tr h="1266260">
                <a:tc>
                  <a:txBody>
                    <a:bodyPr/>
                    <a:lstStyle/>
                    <a:p>
                      <a:pPr algn="ctr">
                        <a:spcBef>
                          <a:spcPts val="400"/>
                        </a:spcBef>
                        <a:spcAft>
                          <a:spcPts val="500"/>
                        </a:spcAft>
                      </a:pPr>
                      <a:r>
                        <a:rPr lang="en-US" sz="1725" b="1" dirty="0">
                          <a:solidFill>
                            <a:srgbClr val="002060"/>
                          </a:solidFill>
                          <a:effectLst/>
                          <a:latin typeface="Cambria" panose="02040503050406030204" pitchFamily="18" charset="0"/>
                          <a:ea typeface="Cambria" panose="02040503050406030204" pitchFamily="18" charset="0"/>
                        </a:rPr>
                        <a:t>8703</a:t>
                      </a:r>
                      <a:endParaRPr lang="en-IN" sz="1725" b="1" dirty="0">
                        <a:solidFill>
                          <a:srgbClr val="002060"/>
                        </a:solidFill>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b="1" dirty="0">
                          <a:solidFill>
                            <a:srgbClr val="002060"/>
                          </a:solidFill>
                          <a:effectLst/>
                          <a:latin typeface="Cambria" panose="02040503050406030204" pitchFamily="18" charset="0"/>
                          <a:ea typeface="Cambria" panose="02040503050406030204" pitchFamily="18" charset="0"/>
                        </a:rPr>
                        <a:t>Motor vehicles of engine capacity exceeding 1500 cc, popularly known as Sports Utility Vehicles (SUVs) including utility vehicles. </a:t>
                      </a:r>
                      <a:endParaRPr lang="en-IN" sz="1725" b="1" dirty="0">
                        <a:solidFill>
                          <a:srgbClr val="002060"/>
                        </a:solidFill>
                        <a:effectLst/>
                        <a:latin typeface="Cambria" panose="02040503050406030204" pitchFamily="18" charset="0"/>
                        <a:ea typeface="Cambria" panose="02040503050406030204" pitchFamily="18" charset="0"/>
                      </a:endParaRPr>
                    </a:p>
                    <a:p>
                      <a:pPr algn="just">
                        <a:spcBef>
                          <a:spcPts val="400"/>
                        </a:spcBef>
                        <a:spcAft>
                          <a:spcPts val="500"/>
                        </a:spcAft>
                      </a:pPr>
                      <a:r>
                        <a:rPr lang="en-US" sz="1725" b="1" dirty="0">
                          <a:solidFill>
                            <a:srgbClr val="002060"/>
                          </a:solidFill>
                          <a:effectLst/>
                          <a:latin typeface="Cambria" panose="02040503050406030204" pitchFamily="18" charset="0"/>
                          <a:ea typeface="Cambria" panose="02040503050406030204" pitchFamily="18" charset="0"/>
                        </a:rPr>
                        <a:t>Explanation: For the purposes of this entry, SUV includes a motor vehicle of length exceeding 4000 mm and having ground clearance of 170 mm. and above.</a:t>
                      </a:r>
                      <a:endParaRPr lang="en-IN" sz="1725" b="1" dirty="0">
                        <a:solidFill>
                          <a:srgbClr val="002060"/>
                        </a:solidFill>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b="1" dirty="0">
                          <a:solidFill>
                            <a:srgbClr val="002060"/>
                          </a:solidFill>
                          <a:effectLst/>
                          <a:latin typeface="Cambria" panose="02040503050406030204" pitchFamily="18" charset="0"/>
                          <a:ea typeface="Cambria" panose="02040503050406030204" pitchFamily="18" charset="0"/>
                        </a:rPr>
                        <a:t>22%</a:t>
                      </a:r>
                      <a:endParaRPr lang="en-IN" sz="1725" b="1" dirty="0">
                        <a:solidFill>
                          <a:srgbClr val="002060"/>
                        </a:solidFill>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3856090197"/>
                  </a:ext>
                </a:extLst>
              </a:tr>
              <a:tr h="402775">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rPr>
                        <a:t>8711</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dirty="0">
                          <a:effectLst/>
                          <a:latin typeface="Cambria" panose="02040503050406030204" pitchFamily="18" charset="0"/>
                          <a:ea typeface="Cambria" panose="02040503050406030204" pitchFamily="18" charset="0"/>
                        </a:rPr>
                        <a:t>Motorcycles of engine capacity exceeding 350 cc.</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rPr>
                        <a:t>3%</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1356363684"/>
                  </a:ext>
                </a:extLst>
              </a:tr>
            </a:tbl>
          </a:graphicData>
        </a:graphic>
      </p:graphicFrame>
      <p:pic>
        <p:nvPicPr>
          <p:cNvPr id="4" name="Picture 6" descr="H N A &amp; Co LLP (formerly Hiregange &amp; Associates LLP) | LinkedIn">
            <a:extLst>
              <a:ext uri="{FF2B5EF4-FFF2-40B4-BE49-F238E27FC236}">
                <a16:creationId xmlns:a16="http://schemas.microsoft.com/office/drawing/2014/main" id="{887EEB2F-81EE-8B4C-6526-DA984906CB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713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E02CFE-6E05-5B9E-6532-717FDC291419}"/>
              </a:ext>
            </a:extLst>
          </p:cNvPr>
          <p:cNvSpPr>
            <a:spLocks noGrp="1"/>
          </p:cNvSpPr>
          <p:nvPr>
            <p:ph type="body" sz="quarter" idx="14"/>
          </p:nvPr>
        </p:nvSpPr>
        <p:spPr/>
        <p:txBody>
          <a:bodyPr/>
          <a:lstStyle/>
          <a:p>
            <a:r>
              <a:rPr lang="en-IN" sz="3200" i="1" dirty="0"/>
              <a:t>Cess on Sports Utility Vehicles (SUV’s)</a:t>
            </a:r>
          </a:p>
        </p:txBody>
      </p:sp>
      <p:sp>
        <p:nvSpPr>
          <p:cNvPr id="4" name="Slide Number Placeholder 3">
            <a:extLst>
              <a:ext uri="{FF2B5EF4-FFF2-40B4-BE49-F238E27FC236}">
                <a16:creationId xmlns:a16="http://schemas.microsoft.com/office/drawing/2014/main" id="{9BBE74AE-4AB9-FA4C-99A8-E3C9E324D80F}"/>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23</a:t>
            </a:fld>
            <a:endParaRPr lang="en-IN" dirty="0"/>
          </a:p>
        </p:txBody>
      </p:sp>
      <p:graphicFrame>
        <p:nvGraphicFramePr>
          <p:cNvPr id="6" name="Table 5">
            <a:extLst>
              <a:ext uri="{FF2B5EF4-FFF2-40B4-BE49-F238E27FC236}">
                <a16:creationId xmlns:a16="http://schemas.microsoft.com/office/drawing/2014/main" id="{2E2BD605-29D5-93E2-CC14-041856497904}"/>
              </a:ext>
            </a:extLst>
          </p:cNvPr>
          <p:cNvGraphicFramePr>
            <a:graphicFrameLocks noGrp="1"/>
          </p:cNvGraphicFramePr>
          <p:nvPr/>
        </p:nvGraphicFramePr>
        <p:xfrm>
          <a:off x="230612" y="1131439"/>
          <a:ext cx="11401406" cy="2184400"/>
        </p:xfrm>
        <a:graphic>
          <a:graphicData uri="http://schemas.openxmlformats.org/drawingml/2006/table">
            <a:tbl>
              <a:tblPr firstRow="1" firstCol="1" bandRow="1">
                <a:tableStyleId>{5C22544A-7EE6-4342-B048-85BDC9FD1C3A}</a:tableStyleId>
              </a:tblPr>
              <a:tblGrid>
                <a:gridCol w="1119692">
                  <a:extLst>
                    <a:ext uri="{9D8B030D-6E8A-4147-A177-3AD203B41FA5}">
                      <a16:colId xmlns:a16="http://schemas.microsoft.com/office/drawing/2014/main" val="4006150700"/>
                    </a:ext>
                  </a:extLst>
                </a:gridCol>
                <a:gridCol w="1853512">
                  <a:extLst>
                    <a:ext uri="{9D8B030D-6E8A-4147-A177-3AD203B41FA5}">
                      <a16:colId xmlns:a16="http://schemas.microsoft.com/office/drawing/2014/main" val="2220340434"/>
                    </a:ext>
                  </a:extLst>
                </a:gridCol>
                <a:gridCol w="6368561">
                  <a:extLst>
                    <a:ext uri="{9D8B030D-6E8A-4147-A177-3AD203B41FA5}">
                      <a16:colId xmlns:a16="http://schemas.microsoft.com/office/drawing/2014/main" val="2575087004"/>
                    </a:ext>
                  </a:extLst>
                </a:gridCol>
                <a:gridCol w="2059641">
                  <a:extLst>
                    <a:ext uri="{9D8B030D-6E8A-4147-A177-3AD203B41FA5}">
                      <a16:colId xmlns:a16="http://schemas.microsoft.com/office/drawing/2014/main" val="3936481908"/>
                    </a:ext>
                  </a:extLst>
                </a:gridCol>
              </a:tblGrid>
              <a:tr h="177705">
                <a:tc>
                  <a:txBody>
                    <a:bodyPr/>
                    <a:lstStyle/>
                    <a:p>
                      <a:pPr algn="ctr">
                        <a:spcBef>
                          <a:spcPts val="400"/>
                        </a:spcBef>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 No.</a:t>
                      </a:r>
                      <a:endParaRPr lang="en-IN"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400"/>
                        </a:spcBef>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Tariff Item</a:t>
                      </a:r>
                      <a:endParaRPr lang="en-IN"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400"/>
                        </a:spcBef>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Description of Goods</a:t>
                      </a:r>
                      <a:endParaRPr lang="en-IN"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400"/>
                        </a:spcBef>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Rate of </a:t>
                      </a:r>
                      <a:r>
                        <a:rPr lang="en-US" sz="20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Cess</a:t>
                      </a:r>
                      <a:endParaRPr lang="en-IN"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9090746"/>
                  </a:ext>
                </a:extLst>
              </a:tr>
              <a:tr h="1190946">
                <a:tc>
                  <a:txBody>
                    <a:bodyPr/>
                    <a:lstStyle/>
                    <a:p>
                      <a:pPr algn="ctr">
                        <a:spcBef>
                          <a:spcPts val="400"/>
                        </a:spcBef>
                      </a:pPr>
                      <a:r>
                        <a:rPr lang="en-US" sz="2000" dirty="0">
                          <a:solidFill>
                            <a:schemeClr val="tx1"/>
                          </a:solidFill>
                          <a:effectLst/>
                          <a:latin typeface="Cambria" panose="02040503050406030204" pitchFamily="18" charset="0"/>
                          <a:ea typeface="Cambria" panose="02040503050406030204" pitchFamily="18" charset="0"/>
                        </a:rPr>
                        <a:t>52B</a:t>
                      </a:r>
                      <a:endParaRPr lang="en-IN"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400"/>
                        </a:spcBef>
                      </a:pPr>
                      <a:r>
                        <a:rPr lang="en-US" sz="2000" dirty="0">
                          <a:solidFill>
                            <a:schemeClr val="tx1"/>
                          </a:solidFill>
                          <a:effectLst/>
                          <a:latin typeface="Cambria" panose="02040503050406030204" pitchFamily="18" charset="0"/>
                          <a:ea typeface="Cambria" panose="02040503050406030204" pitchFamily="18" charset="0"/>
                        </a:rPr>
                        <a:t>8703</a:t>
                      </a:r>
                      <a:endParaRPr lang="en-IN"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400"/>
                        </a:spcBef>
                      </a:pPr>
                      <a:r>
                        <a:rPr lang="en-US" sz="2000" dirty="0">
                          <a:solidFill>
                            <a:schemeClr val="tx1"/>
                          </a:solidFill>
                          <a:effectLst/>
                          <a:latin typeface="Cambria" panose="02040503050406030204" pitchFamily="18" charset="0"/>
                          <a:ea typeface="Cambria" panose="02040503050406030204" pitchFamily="18" charset="0"/>
                        </a:rPr>
                        <a:t>Motor vehicles of engine capacity exceeding 1500 cc, popularly known as Sports Utility Vehicles (SUVs) including utility vehicles. </a:t>
                      </a:r>
                      <a:endParaRPr lang="en-IN" sz="2000" dirty="0">
                        <a:solidFill>
                          <a:schemeClr val="tx1"/>
                        </a:solidFill>
                        <a:effectLst/>
                        <a:latin typeface="Cambria" panose="02040503050406030204" pitchFamily="18" charset="0"/>
                        <a:ea typeface="Cambria" panose="02040503050406030204" pitchFamily="18" charset="0"/>
                      </a:endParaRPr>
                    </a:p>
                    <a:p>
                      <a:pPr algn="just">
                        <a:spcBef>
                          <a:spcPts val="400"/>
                        </a:spcBef>
                      </a:pPr>
                      <a:r>
                        <a:rPr lang="en-US" sz="2000" b="1" dirty="0">
                          <a:solidFill>
                            <a:schemeClr val="tx1"/>
                          </a:solidFill>
                          <a:effectLst/>
                          <a:latin typeface="Cambria" panose="02040503050406030204" pitchFamily="18" charset="0"/>
                          <a:ea typeface="Cambria" panose="02040503050406030204" pitchFamily="18" charset="0"/>
                        </a:rPr>
                        <a:t>Explanation:</a:t>
                      </a:r>
                      <a:r>
                        <a:rPr lang="en-US" sz="2000" dirty="0">
                          <a:solidFill>
                            <a:schemeClr val="tx1"/>
                          </a:solidFill>
                          <a:effectLst/>
                          <a:latin typeface="Cambria" panose="02040503050406030204" pitchFamily="18" charset="0"/>
                          <a:ea typeface="Cambria" panose="02040503050406030204" pitchFamily="18" charset="0"/>
                        </a:rPr>
                        <a:t> For the purposes of this entry, SUV includes a motor vehicle of length exceeding 4000 mm and having ground clearance of 170 mm. and above.</a:t>
                      </a:r>
                      <a:endParaRPr lang="en-IN"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400"/>
                        </a:spcBef>
                      </a:pPr>
                      <a:r>
                        <a:rPr lang="en-US" sz="2000" dirty="0">
                          <a:solidFill>
                            <a:schemeClr val="tx1"/>
                          </a:solidFill>
                          <a:effectLst/>
                          <a:latin typeface="Cambria" panose="02040503050406030204" pitchFamily="18" charset="0"/>
                          <a:ea typeface="Cambria" panose="02040503050406030204" pitchFamily="18" charset="0"/>
                        </a:rPr>
                        <a:t>22%</a:t>
                      </a:r>
                      <a:endParaRPr lang="en-IN"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2897091"/>
                  </a:ext>
                </a:extLst>
              </a:tr>
            </a:tbl>
          </a:graphicData>
        </a:graphic>
      </p:graphicFrame>
      <p:sp>
        <p:nvSpPr>
          <p:cNvPr id="7" name="TextBox 6">
            <a:extLst>
              <a:ext uri="{FF2B5EF4-FFF2-40B4-BE49-F238E27FC236}">
                <a16:creationId xmlns:a16="http://schemas.microsoft.com/office/drawing/2014/main" id="{8E060CFD-D68E-7200-53E9-4330F2C5ABC7}"/>
              </a:ext>
            </a:extLst>
          </p:cNvPr>
          <p:cNvSpPr txBox="1"/>
          <p:nvPr/>
        </p:nvSpPr>
        <p:spPr>
          <a:xfrm>
            <a:off x="98528" y="3542162"/>
            <a:ext cx="11834241" cy="2862322"/>
          </a:xfrm>
          <a:prstGeom prst="rect">
            <a:avLst/>
          </a:prstGeom>
          <a:noFill/>
        </p:spPr>
        <p:txBody>
          <a:bodyPr wrap="square" rtlCol="0">
            <a:spAutoFit/>
          </a:bodyPr>
          <a:lstStyle/>
          <a:p>
            <a:r>
              <a:rPr lang="en-IN" sz="2000" b="1" u="sng" dirty="0">
                <a:ln w="0"/>
                <a:solidFill>
                  <a:schemeClr val="tx1"/>
                </a:solidFill>
                <a:latin typeface="Cambria" panose="02040503050406030204" pitchFamily="18" charset="0"/>
                <a:ea typeface="Cambria" panose="02040503050406030204" pitchFamily="18" charset="0"/>
              </a:rPr>
              <a:t>Explanation to entries 47 to 51:</a:t>
            </a:r>
            <a:endParaRPr lang="en-GB" sz="2000" b="1" i="1" u="sng" dirty="0">
              <a:ln w="0"/>
              <a:solidFill>
                <a:schemeClr val="tx1"/>
              </a:solidFill>
              <a:latin typeface="Cambria" panose="02040503050406030204" pitchFamily="18" charset="0"/>
              <a:ea typeface="Cambria" panose="02040503050406030204" pitchFamily="18" charset="0"/>
            </a:endParaRPr>
          </a:p>
          <a:p>
            <a:pPr marL="457200" lvl="1" indent="0" algn="just">
              <a:buNone/>
            </a:pPr>
            <a:r>
              <a:rPr lang="en-GB" sz="2000" dirty="0">
                <a:ln w="0"/>
                <a:solidFill>
                  <a:schemeClr val="tx1"/>
                </a:solidFill>
                <a:latin typeface="Cambria" panose="02040503050406030204" pitchFamily="18" charset="0"/>
                <a:ea typeface="Cambria" panose="02040503050406030204" pitchFamily="18" charset="0"/>
              </a:rPr>
              <a:t>"For the purposes of this entry, the specification of the motor vehicle shall be determined as per the Motor Vehicles Act, 1988 (59 of 1988) and the rules made there under.“</a:t>
            </a:r>
            <a:endParaRPr lang="en-IN" sz="2000" dirty="0">
              <a:ln w="0"/>
              <a:solidFill>
                <a:schemeClr val="tx1"/>
              </a:solidFill>
              <a:latin typeface="Cambria" panose="02040503050406030204" pitchFamily="18" charset="0"/>
              <a:ea typeface="Cambria" panose="02040503050406030204" pitchFamily="18" charset="0"/>
            </a:endParaRPr>
          </a:p>
          <a:p>
            <a:endParaRPr lang="en-US" sz="2000" b="1" u="sng" dirty="0">
              <a:latin typeface="Cambria" panose="02040503050406030204" pitchFamily="18" charset="0"/>
              <a:ea typeface="Cambria" panose="02040503050406030204" pitchFamily="18" charset="0"/>
            </a:endParaRPr>
          </a:p>
          <a:p>
            <a:r>
              <a:rPr lang="en-US" sz="2000" b="1" u="sng" dirty="0">
                <a:latin typeface="Cambria" panose="02040503050406030204" pitchFamily="18" charset="0"/>
                <a:ea typeface="Cambria" panose="02040503050406030204" pitchFamily="18" charset="0"/>
              </a:rPr>
              <a:t>Issues:</a:t>
            </a:r>
          </a:p>
          <a:p>
            <a:pPr marL="342900" indent="-342900">
              <a:buFont typeface="+mj-lt"/>
              <a:buAutoNum type="arabicPeriod"/>
            </a:pPr>
            <a:r>
              <a:rPr lang="en-US" sz="2000" dirty="0">
                <a:latin typeface="Cambria" panose="02040503050406030204" pitchFamily="18" charset="0"/>
                <a:ea typeface="Cambria" panose="02040503050406030204" pitchFamily="18" charset="0"/>
              </a:rPr>
              <a:t>Whether the condition of engine capacity is also applicable for SUV’s?</a:t>
            </a:r>
          </a:p>
          <a:p>
            <a:pPr marL="342900" indent="-342900">
              <a:buFont typeface="+mj-lt"/>
              <a:buAutoNum type="arabicPeriod"/>
            </a:pPr>
            <a:r>
              <a:rPr lang="en-US" sz="2000" dirty="0">
                <a:latin typeface="Cambria" panose="02040503050406030204" pitchFamily="18" charset="0"/>
                <a:ea typeface="Cambria" panose="02040503050406030204" pitchFamily="18" charset="0"/>
              </a:rPr>
              <a:t>Whether tail needs to be considered for the computation of the length?</a:t>
            </a:r>
          </a:p>
          <a:p>
            <a:pPr marL="342900" indent="-342900">
              <a:buFont typeface="+mj-lt"/>
              <a:buAutoNum type="arabicPeriod"/>
            </a:pPr>
            <a:r>
              <a:rPr lang="en-US" sz="2000" dirty="0">
                <a:latin typeface="Cambria" panose="02040503050406030204" pitchFamily="18" charset="0"/>
                <a:ea typeface="Cambria" panose="02040503050406030204" pitchFamily="18" charset="0"/>
              </a:rPr>
              <a:t>Whether the ground clearance is to be considered based on laden or unladen basis?</a:t>
            </a:r>
          </a:p>
          <a:p>
            <a:pPr marL="342900" indent="-342900">
              <a:buFont typeface="+mj-lt"/>
              <a:buAutoNum type="arabicPeriod"/>
            </a:pPr>
            <a:r>
              <a:rPr lang="en-US" sz="2000" dirty="0">
                <a:latin typeface="Cambria" panose="02040503050406030204" pitchFamily="18" charset="0"/>
                <a:ea typeface="Cambria" panose="02040503050406030204" pitchFamily="18" charset="0"/>
              </a:rPr>
              <a:t>Whether the specifications of the motor vehicle shall be determined as per the Motor Vehicles Act, 1988?</a:t>
            </a:r>
          </a:p>
        </p:txBody>
      </p:sp>
      <p:pic>
        <p:nvPicPr>
          <p:cNvPr id="8" name="Picture 6" descr="H N A &amp; Co LLP (formerly Hiregange &amp; Associates LLP) | LinkedIn">
            <a:extLst>
              <a:ext uri="{FF2B5EF4-FFF2-40B4-BE49-F238E27FC236}">
                <a16:creationId xmlns:a16="http://schemas.microsoft.com/office/drawing/2014/main" id="{564BD8C6-B1C6-B64A-59E8-48EBD884A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35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CC01FB-D8F5-3829-D2D5-C21A75B8315B}"/>
              </a:ext>
            </a:extLst>
          </p:cNvPr>
          <p:cNvSpPr>
            <a:spLocks noGrp="1"/>
          </p:cNvSpPr>
          <p:nvPr>
            <p:ph type="body" sz="quarter" idx="14"/>
          </p:nvPr>
        </p:nvSpPr>
        <p:spPr/>
        <p:txBody>
          <a:bodyPr/>
          <a:lstStyle/>
          <a:p>
            <a:r>
              <a:rPr lang="en-GB" sz="3200" i="1" dirty="0"/>
              <a:t>Recent Clarification - Cess</a:t>
            </a:r>
            <a:endParaRPr lang="en-IN" sz="3200" i="1" dirty="0"/>
          </a:p>
        </p:txBody>
      </p:sp>
      <p:sp>
        <p:nvSpPr>
          <p:cNvPr id="3" name="Text Placeholder 2">
            <a:extLst>
              <a:ext uri="{FF2B5EF4-FFF2-40B4-BE49-F238E27FC236}">
                <a16:creationId xmlns:a16="http://schemas.microsoft.com/office/drawing/2014/main" id="{5FD0DC89-B156-DBFC-63CF-E795FA343BA1}"/>
              </a:ext>
            </a:extLst>
          </p:cNvPr>
          <p:cNvSpPr>
            <a:spLocks noGrp="1"/>
          </p:cNvSpPr>
          <p:nvPr>
            <p:ph type="body" sz="quarter" idx="4294967295"/>
          </p:nvPr>
        </p:nvSpPr>
        <p:spPr>
          <a:xfrm>
            <a:off x="85060" y="1108075"/>
            <a:ext cx="11802139" cy="5749925"/>
          </a:xfrm>
        </p:spPr>
        <p:txBody>
          <a:bodyPr>
            <a:normAutofit/>
          </a:bodyPr>
          <a:lstStyle/>
          <a:p>
            <a:r>
              <a:rPr lang="en-IN" sz="2000" b="1" dirty="0">
                <a:solidFill>
                  <a:schemeClr val="tx1"/>
                </a:solidFill>
                <a:latin typeface="Cambria" panose="02040503050406030204" pitchFamily="18" charset="0"/>
                <a:ea typeface="Cambria" panose="02040503050406030204" pitchFamily="18" charset="0"/>
              </a:rPr>
              <a:t>Circular No. 189/01/2023-GST dated 13.01.2023</a:t>
            </a:r>
          </a:p>
          <a:p>
            <a:pPr lvl="1" algn="just"/>
            <a:r>
              <a:rPr lang="en-US" sz="2000" dirty="0">
                <a:effectLst/>
                <a:latin typeface="Cambria" panose="02040503050406030204" pitchFamily="18" charset="0"/>
                <a:ea typeface="Cambria" panose="02040503050406030204" pitchFamily="18" charset="0"/>
                <a:cs typeface="Times New Roman" panose="02020603050405020304" pitchFamily="18" charset="0"/>
              </a:rPr>
              <a:t>No specific explanation has been provided in Entry 52B for the basis of determination of specification, which creates a doubt on whether one should refer to the Motor Vehicles Act to determine the basis of arriving at the length and ground clearance of the said motor vehicle. </a:t>
            </a:r>
            <a:r>
              <a:rPr lang="en-US" sz="2000" b="1" i="1" dirty="0">
                <a:effectLst/>
                <a:latin typeface="Cambria" panose="02040503050406030204" pitchFamily="18" charset="0"/>
                <a:ea typeface="Cambria" panose="02040503050406030204" pitchFamily="18" charset="0"/>
                <a:cs typeface="Times New Roman" panose="02020603050405020304" pitchFamily="18" charset="0"/>
              </a:rPr>
              <a:t>(other entries from 47 to 51 have reference to the Motor Vehicles Act)</a:t>
            </a:r>
          </a:p>
          <a:p>
            <a:pPr lvl="1" algn="just"/>
            <a:r>
              <a:rPr lang="en-US" sz="2000" dirty="0">
                <a:solidFill>
                  <a:schemeClr val="tx1"/>
                </a:solidFill>
                <a:latin typeface="Cambria" panose="02040503050406030204" pitchFamily="18" charset="0"/>
                <a:ea typeface="Cambria" panose="02040503050406030204" pitchFamily="18" charset="0"/>
              </a:rPr>
              <a:t>The GST Council in 48th meeting held on 17.12.2022 clarified on the definition of sports utility vehicles (SUVs) that would attract the highest </a:t>
            </a:r>
            <a:r>
              <a:rPr lang="en-US" sz="2000" dirty="0" err="1">
                <a:solidFill>
                  <a:schemeClr val="tx1"/>
                </a:solidFill>
                <a:latin typeface="Cambria" panose="02040503050406030204" pitchFamily="18" charset="0"/>
                <a:ea typeface="Cambria" panose="02040503050406030204" pitchFamily="18" charset="0"/>
              </a:rPr>
              <a:t>cess</a:t>
            </a:r>
            <a:r>
              <a:rPr lang="en-US" sz="2000" dirty="0">
                <a:solidFill>
                  <a:schemeClr val="tx1"/>
                </a:solidFill>
                <a:latin typeface="Cambria" panose="02040503050406030204" pitchFamily="18" charset="0"/>
                <a:ea typeface="Cambria" panose="02040503050406030204" pitchFamily="18" charset="0"/>
              </a:rPr>
              <a:t> of 22 per cent, over and above the GST rates on cars.</a:t>
            </a:r>
            <a:endParaRPr lang="en-GB" sz="2000" dirty="0">
              <a:solidFill>
                <a:schemeClr val="tx1"/>
              </a:solidFill>
              <a:latin typeface="Cambria" panose="02040503050406030204" pitchFamily="18" charset="0"/>
              <a:ea typeface="Cambria" panose="02040503050406030204" pitchFamily="18" charset="0"/>
            </a:endParaRPr>
          </a:p>
          <a:p>
            <a:pPr lvl="1" algn="just"/>
            <a:r>
              <a:rPr lang="en-US" sz="2000" dirty="0">
                <a:solidFill>
                  <a:schemeClr val="tx1"/>
                </a:solidFill>
                <a:latin typeface="Cambria" panose="02040503050406030204" pitchFamily="18" charset="0"/>
                <a:ea typeface="Cambria" panose="02040503050406030204" pitchFamily="18" charset="0"/>
              </a:rPr>
              <a:t>Accordingly, it is clarified that Compensation </a:t>
            </a:r>
            <a:r>
              <a:rPr lang="en-US" sz="2000" dirty="0" err="1">
                <a:solidFill>
                  <a:schemeClr val="tx1"/>
                </a:solidFill>
                <a:latin typeface="Cambria" panose="02040503050406030204" pitchFamily="18" charset="0"/>
                <a:ea typeface="Cambria" panose="02040503050406030204" pitchFamily="18" charset="0"/>
              </a:rPr>
              <a:t>Cess</a:t>
            </a:r>
            <a:r>
              <a:rPr lang="en-US" sz="2000" dirty="0">
                <a:solidFill>
                  <a:schemeClr val="tx1"/>
                </a:solidFill>
                <a:latin typeface="Cambria" panose="02040503050406030204" pitchFamily="18" charset="0"/>
                <a:ea typeface="Cambria" panose="02040503050406030204" pitchFamily="18" charset="0"/>
              </a:rPr>
              <a:t> at the rate of 22 percent is applicable on motor vehicles, falling under heading 8703, which satisfy all four specifications, namely – these are popularly known as SUVs, the engine capacity exceeds 1500 cc, the length exceeds 4,000 mm, and the grounds clearance is 170 mm and above.</a:t>
            </a:r>
          </a:p>
          <a:p>
            <a:pPr lvl="1" algn="just"/>
            <a:r>
              <a:rPr lang="en-US" sz="2000" dirty="0">
                <a:solidFill>
                  <a:schemeClr val="tx1"/>
                </a:solidFill>
                <a:latin typeface="Cambria" panose="02040503050406030204" pitchFamily="18" charset="0"/>
                <a:ea typeface="Cambria" panose="02040503050406030204" pitchFamily="18" charset="0"/>
              </a:rPr>
              <a:t>Thus,  in the case of SUVs, the clarification provides that the higher rate of compensation </a:t>
            </a:r>
            <a:r>
              <a:rPr lang="en-US" sz="2000" dirty="0" err="1">
                <a:solidFill>
                  <a:schemeClr val="tx1"/>
                </a:solidFill>
                <a:latin typeface="Cambria" panose="02040503050406030204" pitchFamily="18" charset="0"/>
                <a:ea typeface="Cambria" panose="02040503050406030204" pitchFamily="18" charset="0"/>
              </a:rPr>
              <a:t>cess</a:t>
            </a:r>
            <a:r>
              <a:rPr lang="en-US" sz="2000" dirty="0">
                <a:solidFill>
                  <a:schemeClr val="tx1"/>
                </a:solidFill>
                <a:latin typeface="Cambria" panose="02040503050406030204" pitchFamily="18" charset="0"/>
                <a:ea typeface="Cambria" panose="02040503050406030204" pitchFamily="18" charset="0"/>
              </a:rPr>
              <a:t> of 22 per cent is applicable to a motor vehicle fulfilling all four conditions – </a:t>
            </a:r>
          </a:p>
          <a:p>
            <a:pPr lvl="2" algn="just"/>
            <a:r>
              <a:rPr lang="en-US" dirty="0">
                <a:solidFill>
                  <a:schemeClr val="tx1"/>
                </a:solidFill>
                <a:latin typeface="Cambria" panose="02040503050406030204" pitchFamily="18" charset="0"/>
                <a:ea typeface="Cambria" panose="02040503050406030204" pitchFamily="18" charset="0"/>
              </a:rPr>
              <a:t>It is popularly known as SUV; </a:t>
            </a:r>
          </a:p>
          <a:p>
            <a:pPr lvl="2" algn="just"/>
            <a:r>
              <a:rPr lang="en-US" dirty="0">
                <a:solidFill>
                  <a:schemeClr val="tx1"/>
                </a:solidFill>
                <a:latin typeface="Cambria" panose="02040503050406030204" pitchFamily="18" charset="0"/>
                <a:ea typeface="Cambria" panose="02040503050406030204" pitchFamily="18" charset="0"/>
              </a:rPr>
              <a:t>Has engine capacity exceeding 1,500cc; </a:t>
            </a:r>
          </a:p>
          <a:p>
            <a:pPr lvl="2" algn="just"/>
            <a:r>
              <a:rPr lang="en-US" dirty="0">
                <a:solidFill>
                  <a:schemeClr val="tx1"/>
                </a:solidFill>
                <a:latin typeface="Cambria" panose="02040503050406030204" pitchFamily="18" charset="0"/>
                <a:ea typeface="Cambria" panose="02040503050406030204" pitchFamily="18" charset="0"/>
              </a:rPr>
              <a:t>Length exceeding 4,000 mm; </a:t>
            </a:r>
          </a:p>
          <a:p>
            <a:pPr lvl="2" algn="just"/>
            <a:r>
              <a:rPr lang="en-US" dirty="0">
                <a:latin typeface="Cambria" panose="02040503050406030204" pitchFamily="18" charset="0"/>
                <a:ea typeface="Cambria" panose="02040503050406030204" pitchFamily="18" charset="0"/>
              </a:rPr>
              <a:t>H</a:t>
            </a:r>
            <a:r>
              <a:rPr lang="en-US" dirty="0">
                <a:solidFill>
                  <a:schemeClr val="tx1"/>
                </a:solidFill>
                <a:latin typeface="Cambria" panose="02040503050406030204" pitchFamily="18" charset="0"/>
                <a:ea typeface="Cambria" panose="02040503050406030204" pitchFamily="18" charset="0"/>
              </a:rPr>
              <a:t>as a ground clearance of 170 mm and above. </a:t>
            </a:r>
          </a:p>
          <a:p>
            <a:endParaRPr lang="en-IN" sz="2000" dirty="0">
              <a:solidFill>
                <a:schemeClr val="tx1"/>
              </a:solidFill>
              <a:latin typeface="Cambria" panose="02040503050406030204" pitchFamily="18" charset="0"/>
              <a:ea typeface="Cambria" panose="02040503050406030204" pitchFamily="18" charset="0"/>
            </a:endParaRPr>
          </a:p>
          <a:p>
            <a:endParaRPr lang="en-IN" sz="2000" dirty="0">
              <a:solidFill>
                <a:schemeClr val="tx1"/>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991AA3B1-A3D8-9FCA-B426-0A9FDD0EFFC6}"/>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24</a:t>
            </a:fld>
            <a:endParaRPr lang="en-IN" dirty="0"/>
          </a:p>
        </p:txBody>
      </p:sp>
      <p:pic>
        <p:nvPicPr>
          <p:cNvPr id="7" name="Picture 6" descr="H N A &amp; Co LLP (formerly Hiregange &amp; Associates LLP) | LinkedIn">
            <a:extLst>
              <a:ext uri="{FF2B5EF4-FFF2-40B4-BE49-F238E27FC236}">
                <a16:creationId xmlns:a16="http://schemas.microsoft.com/office/drawing/2014/main" id="{D31140B8-5DB2-F9F7-9028-69613371F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098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B2A5-287A-ED45-C7F6-0BFB1C4F86A0}"/>
              </a:ext>
            </a:extLst>
          </p:cNvPr>
          <p:cNvSpPr>
            <a:spLocks noGrp="1"/>
          </p:cNvSpPr>
          <p:nvPr>
            <p:ph type="body" sz="quarter" idx="14"/>
          </p:nvPr>
        </p:nvSpPr>
        <p:spPr>
          <a:xfrm>
            <a:off x="327025" y="32092"/>
            <a:ext cx="8407400" cy="585787"/>
          </a:xfrm>
        </p:spPr>
        <p:txBody>
          <a:bodyPr/>
          <a:lstStyle/>
          <a:p>
            <a:r>
              <a:rPr lang="en-IN" sz="3000" i="1" dirty="0"/>
              <a:t>Standards of measurement – Length of Motor Vehicle</a:t>
            </a:r>
          </a:p>
          <a:p>
            <a:endParaRPr lang="en-IN" sz="3000" dirty="0"/>
          </a:p>
          <a:p>
            <a:endParaRPr lang="en-IN" sz="3000" dirty="0"/>
          </a:p>
        </p:txBody>
      </p:sp>
      <p:sp>
        <p:nvSpPr>
          <p:cNvPr id="4" name="Slide Number Placeholder 3">
            <a:extLst>
              <a:ext uri="{FF2B5EF4-FFF2-40B4-BE49-F238E27FC236}">
                <a16:creationId xmlns:a16="http://schemas.microsoft.com/office/drawing/2014/main" id="{10D38D44-F543-5AE0-EA09-77565FA68774}"/>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25</a:t>
            </a:fld>
            <a:endParaRPr lang="en-IN" dirty="0"/>
          </a:p>
        </p:txBody>
      </p:sp>
      <p:graphicFrame>
        <p:nvGraphicFramePr>
          <p:cNvPr id="6" name="Text Placeholder 2">
            <a:extLst>
              <a:ext uri="{FF2B5EF4-FFF2-40B4-BE49-F238E27FC236}">
                <a16:creationId xmlns:a16="http://schemas.microsoft.com/office/drawing/2014/main" id="{E40A538A-1570-1675-A071-DE301224B785}"/>
              </a:ext>
            </a:extLst>
          </p:cNvPr>
          <p:cNvGraphicFramePr/>
          <p:nvPr/>
        </p:nvGraphicFramePr>
        <p:xfrm>
          <a:off x="327025" y="1108260"/>
          <a:ext cx="11334708" cy="5600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H N A &amp; Co LLP (formerly Hiregange &amp; Associates LLP) | LinkedIn">
            <a:extLst>
              <a:ext uri="{FF2B5EF4-FFF2-40B4-BE49-F238E27FC236}">
                <a16:creationId xmlns:a16="http://schemas.microsoft.com/office/drawing/2014/main" id="{E76D0DA9-EE44-D8DA-15CC-92A1CFA9F81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728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B2A5-287A-ED45-C7F6-0BFB1C4F86A0}"/>
              </a:ext>
            </a:extLst>
          </p:cNvPr>
          <p:cNvSpPr>
            <a:spLocks noGrp="1"/>
          </p:cNvSpPr>
          <p:nvPr>
            <p:ph type="body" sz="quarter" idx="14"/>
          </p:nvPr>
        </p:nvSpPr>
        <p:spPr>
          <a:xfrm>
            <a:off x="252597" y="53165"/>
            <a:ext cx="8407400" cy="585787"/>
          </a:xfrm>
        </p:spPr>
        <p:txBody>
          <a:bodyPr/>
          <a:lstStyle/>
          <a:p>
            <a:r>
              <a:rPr lang="en-IN" sz="3000" i="1" dirty="0"/>
              <a:t>Standards of measurement – Length of Motor Vehicle</a:t>
            </a:r>
          </a:p>
          <a:p>
            <a:endParaRPr lang="en-IN" sz="3000" dirty="0"/>
          </a:p>
          <a:p>
            <a:endParaRPr lang="en-IN" sz="3000" dirty="0"/>
          </a:p>
        </p:txBody>
      </p:sp>
      <p:sp>
        <p:nvSpPr>
          <p:cNvPr id="4" name="Slide Number Placeholder 3">
            <a:extLst>
              <a:ext uri="{FF2B5EF4-FFF2-40B4-BE49-F238E27FC236}">
                <a16:creationId xmlns:a16="http://schemas.microsoft.com/office/drawing/2014/main" id="{10D38D44-F543-5AE0-EA09-77565FA68774}"/>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26</a:t>
            </a:fld>
            <a:endParaRPr lang="en-IN" dirty="0"/>
          </a:p>
        </p:txBody>
      </p:sp>
      <p:graphicFrame>
        <p:nvGraphicFramePr>
          <p:cNvPr id="5" name="Diagram 4">
            <a:extLst>
              <a:ext uri="{FF2B5EF4-FFF2-40B4-BE49-F238E27FC236}">
                <a16:creationId xmlns:a16="http://schemas.microsoft.com/office/drawing/2014/main" id="{2D922A8B-E860-5B0D-1AF9-C09E2AEB10DE}"/>
              </a:ext>
            </a:extLst>
          </p:cNvPr>
          <p:cNvGraphicFramePr/>
          <p:nvPr/>
        </p:nvGraphicFramePr>
        <p:xfrm>
          <a:off x="588991" y="1066314"/>
          <a:ext cx="11011130" cy="4020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H N A &amp; Co LLP (formerly Hiregange &amp; Associates LLP) | LinkedIn">
            <a:extLst>
              <a:ext uri="{FF2B5EF4-FFF2-40B4-BE49-F238E27FC236}">
                <a16:creationId xmlns:a16="http://schemas.microsoft.com/office/drawing/2014/main" id="{12D15D62-F504-71CE-4A8A-36265644E3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230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B2A5-287A-ED45-C7F6-0BFB1C4F86A0}"/>
              </a:ext>
            </a:extLst>
          </p:cNvPr>
          <p:cNvSpPr>
            <a:spLocks noGrp="1"/>
          </p:cNvSpPr>
          <p:nvPr>
            <p:ph type="body" sz="quarter" idx="14"/>
          </p:nvPr>
        </p:nvSpPr>
        <p:spPr/>
        <p:txBody>
          <a:bodyPr/>
          <a:lstStyle/>
          <a:p>
            <a:r>
              <a:rPr lang="en-IN" sz="3200" i="1" dirty="0"/>
              <a:t>Standards of measurement – Ground Clearance</a:t>
            </a:r>
          </a:p>
          <a:p>
            <a:endParaRPr lang="en-IN" sz="3000" dirty="0"/>
          </a:p>
          <a:p>
            <a:endParaRPr lang="en-IN" sz="3000" dirty="0"/>
          </a:p>
        </p:txBody>
      </p:sp>
      <p:sp>
        <p:nvSpPr>
          <p:cNvPr id="4" name="Slide Number Placeholder 3">
            <a:extLst>
              <a:ext uri="{FF2B5EF4-FFF2-40B4-BE49-F238E27FC236}">
                <a16:creationId xmlns:a16="http://schemas.microsoft.com/office/drawing/2014/main" id="{10D38D44-F543-5AE0-EA09-77565FA68774}"/>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27</a:t>
            </a:fld>
            <a:endParaRPr lang="en-IN" dirty="0"/>
          </a:p>
        </p:txBody>
      </p:sp>
      <p:graphicFrame>
        <p:nvGraphicFramePr>
          <p:cNvPr id="6" name="Text Placeholder 2">
            <a:extLst>
              <a:ext uri="{FF2B5EF4-FFF2-40B4-BE49-F238E27FC236}">
                <a16:creationId xmlns:a16="http://schemas.microsoft.com/office/drawing/2014/main" id="{EE914E6A-B873-7D93-85CE-FE34B82D58C0}"/>
              </a:ext>
            </a:extLst>
          </p:cNvPr>
          <p:cNvGraphicFramePr/>
          <p:nvPr/>
        </p:nvGraphicFramePr>
        <p:xfrm>
          <a:off x="747385" y="1215024"/>
          <a:ext cx="10697229" cy="5318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H N A &amp; Co LLP (formerly Hiregange &amp; Associates LLP) | LinkedIn">
            <a:extLst>
              <a:ext uri="{FF2B5EF4-FFF2-40B4-BE49-F238E27FC236}">
                <a16:creationId xmlns:a16="http://schemas.microsoft.com/office/drawing/2014/main" id="{2E64118B-B2DA-95CD-3590-134871E5751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069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994DC8-FBAF-463F-8567-F2F035FD6E0B}"/>
              </a:ext>
            </a:extLst>
          </p:cNvPr>
          <p:cNvSpPr>
            <a:spLocks noGrp="1"/>
          </p:cNvSpPr>
          <p:nvPr>
            <p:ph type="body" sz="quarter" idx="14"/>
          </p:nvPr>
        </p:nvSpPr>
        <p:spPr>
          <a:xfrm>
            <a:off x="177735" y="0"/>
            <a:ext cx="8407400" cy="585787"/>
          </a:xfrm>
        </p:spPr>
        <p:txBody>
          <a:bodyPr/>
          <a:lstStyle/>
          <a:p>
            <a:pPr algn="just">
              <a:lnSpc>
                <a:spcPct val="150000"/>
              </a:lnSpc>
            </a:pPr>
            <a:r>
              <a:rPr lang="en-US" sz="3200" b="0" i="1" dirty="0"/>
              <a:t>Classification of Vehicle </a:t>
            </a:r>
            <a:r>
              <a:rPr lang="en-US" sz="3200" i="1" dirty="0"/>
              <a:t>P</a:t>
            </a:r>
            <a:r>
              <a:rPr lang="en-US" sz="3200" b="0" i="1" dirty="0"/>
              <a:t>arts</a:t>
            </a:r>
            <a:endParaRPr lang="en-US" sz="3200" b="0" i="1" dirty="0">
              <a:latin typeface="Cambria" panose="02040503050406030204" pitchFamily="18" charset="0"/>
            </a:endParaRPr>
          </a:p>
        </p:txBody>
      </p:sp>
      <p:sp>
        <p:nvSpPr>
          <p:cNvPr id="5" name="TextBox 4">
            <a:extLst>
              <a:ext uri="{FF2B5EF4-FFF2-40B4-BE49-F238E27FC236}">
                <a16:creationId xmlns:a16="http://schemas.microsoft.com/office/drawing/2014/main" id="{D54B017C-67C8-4607-A0A2-EF3E2E823559}"/>
              </a:ext>
            </a:extLst>
          </p:cNvPr>
          <p:cNvSpPr txBox="1"/>
          <p:nvPr/>
        </p:nvSpPr>
        <p:spPr>
          <a:xfrm>
            <a:off x="93763" y="994856"/>
            <a:ext cx="11858755" cy="5863144"/>
          </a:xfrm>
          <a:prstGeom prst="rect">
            <a:avLst/>
          </a:prstGeom>
          <a:noFill/>
        </p:spPr>
        <p:txBody>
          <a:bodyPr wrap="square">
            <a:spAutoFit/>
          </a:bodyPr>
          <a:lstStyle/>
          <a:p>
            <a:r>
              <a:rPr lang="en-US" dirty="0">
                <a:effectLst/>
                <a:latin typeface="Cambria" panose="02040503050406030204" pitchFamily="18" charset="0"/>
                <a:ea typeface="Cambria" panose="02040503050406030204" pitchFamily="18" charset="0"/>
              </a:rPr>
              <a:t>Heading 8708 provides for </a:t>
            </a:r>
            <a:r>
              <a:rPr lang="en-US" b="1" i="1" dirty="0">
                <a:effectLst/>
                <a:latin typeface="Cambria" panose="02040503050406030204" pitchFamily="18" charset="0"/>
                <a:ea typeface="Cambria" panose="02040503050406030204" pitchFamily="18" charset="0"/>
              </a:rPr>
              <a:t>“Parts and Accessories of the Motor Vehicles of Headings 8701 TO 8705”</a:t>
            </a:r>
            <a:r>
              <a:rPr lang="en-US" dirty="0">
                <a:effectLst/>
                <a:latin typeface="Cambria" panose="02040503050406030204" pitchFamily="18" charset="0"/>
                <a:ea typeface="Cambria" panose="02040503050406030204" pitchFamily="18" charset="0"/>
              </a:rPr>
              <a:t>. </a:t>
            </a:r>
          </a:p>
          <a:p>
            <a:r>
              <a:rPr lang="en-US" sz="1500" dirty="0">
                <a:latin typeface="Cambria" panose="02040503050406030204" pitchFamily="18" charset="0"/>
                <a:ea typeface="Cambria" panose="02040503050406030204" pitchFamily="18" charset="0"/>
              </a:rPr>
              <a:t>8708 10 		- Bumpers and parts thereof:</a:t>
            </a:r>
          </a:p>
          <a:p>
            <a:r>
              <a:rPr lang="en-US" sz="1500" dirty="0">
                <a:latin typeface="Cambria" panose="02040503050406030204" pitchFamily="18" charset="0"/>
                <a:ea typeface="Cambria" panose="02040503050406030204" pitchFamily="18" charset="0"/>
              </a:rPr>
              <a:t>8708 10 10 	--- For tractors </a:t>
            </a:r>
          </a:p>
          <a:p>
            <a:r>
              <a:rPr lang="en-US" sz="1500" dirty="0">
                <a:latin typeface="Cambria" panose="02040503050406030204" pitchFamily="18" charset="0"/>
                <a:ea typeface="Cambria" panose="02040503050406030204" pitchFamily="18" charset="0"/>
              </a:rPr>
              <a:t>8708 10 90 	--- Other </a:t>
            </a:r>
          </a:p>
          <a:p>
            <a:r>
              <a:rPr lang="en-US" sz="1500" dirty="0">
                <a:latin typeface="Cambria" panose="02040503050406030204" pitchFamily="18" charset="0"/>
                <a:ea typeface="Cambria" panose="02040503050406030204" pitchFamily="18" charset="0"/>
              </a:rPr>
              <a:t>		- Other parts and accessories of bodies (including cabs):</a:t>
            </a:r>
          </a:p>
          <a:p>
            <a:r>
              <a:rPr lang="en-US" sz="1500" dirty="0">
                <a:latin typeface="Cambria" panose="02040503050406030204" pitchFamily="18" charset="0"/>
                <a:ea typeface="Cambria" panose="02040503050406030204" pitchFamily="18" charset="0"/>
              </a:rPr>
              <a:t>8708 21 00 	-- Safety seat belts </a:t>
            </a:r>
          </a:p>
          <a:p>
            <a:r>
              <a:rPr lang="en-US" sz="1500" dirty="0">
                <a:latin typeface="Cambria" panose="02040503050406030204" pitchFamily="18" charset="0"/>
                <a:ea typeface="Cambria" panose="02040503050406030204" pitchFamily="18" charset="0"/>
              </a:rPr>
              <a:t>8708 29 00 	-- Other</a:t>
            </a:r>
          </a:p>
          <a:p>
            <a:r>
              <a:rPr lang="en-US" sz="1500" dirty="0">
                <a:latin typeface="Cambria" panose="02040503050406030204" pitchFamily="18" charset="0"/>
                <a:ea typeface="Cambria" panose="02040503050406030204" pitchFamily="18" charset="0"/>
              </a:rPr>
              <a:t>8708 30 00 	- Brakes and servo-brakes; parts thereof </a:t>
            </a:r>
          </a:p>
          <a:p>
            <a:r>
              <a:rPr lang="en-US" sz="1500" dirty="0">
                <a:latin typeface="Cambria" panose="02040503050406030204" pitchFamily="18" charset="0"/>
                <a:ea typeface="Cambria" panose="02040503050406030204" pitchFamily="18" charset="0"/>
              </a:rPr>
              <a:t>8708 40 00 	- Gear boxes and parts thereof </a:t>
            </a:r>
          </a:p>
          <a:p>
            <a:r>
              <a:rPr lang="en-US" sz="1500" dirty="0">
                <a:latin typeface="Cambria" panose="02040503050406030204" pitchFamily="18" charset="0"/>
                <a:ea typeface="Cambria" panose="02040503050406030204" pitchFamily="18" charset="0"/>
              </a:rPr>
              <a:t>8708 50 00 	- Drive-axles with differential, whether or not provided with other transmission components, non-driving axles; parts thereof</a:t>
            </a:r>
          </a:p>
          <a:p>
            <a:r>
              <a:rPr lang="en-US" sz="1500" dirty="0">
                <a:latin typeface="Cambria" panose="02040503050406030204" pitchFamily="18" charset="0"/>
                <a:ea typeface="Cambria" panose="02040503050406030204" pitchFamily="18" charset="0"/>
              </a:rPr>
              <a:t>8708 70 00 	- Road wheels and parts and accessories thereof</a:t>
            </a:r>
          </a:p>
          <a:p>
            <a:r>
              <a:rPr lang="en-US" sz="1500" dirty="0">
                <a:latin typeface="Cambria" panose="02040503050406030204" pitchFamily="18" charset="0"/>
                <a:ea typeface="Cambria" panose="02040503050406030204" pitchFamily="18" charset="0"/>
              </a:rPr>
              <a:t>8708 80 00 	- Suspension systems and parts thereof (including shock absorbers)</a:t>
            </a:r>
          </a:p>
          <a:p>
            <a:r>
              <a:rPr lang="en-US" sz="1500" dirty="0">
                <a:latin typeface="Cambria" panose="02040503050406030204" pitchFamily="18" charset="0"/>
                <a:ea typeface="Cambria" panose="02040503050406030204" pitchFamily="18" charset="0"/>
              </a:rPr>
              <a:t>		-  Other parts and accessories:</a:t>
            </a:r>
          </a:p>
          <a:p>
            <a:r>
              <a:rPr lang="en-US" sz="1500" dirty="0">
                <a:latin typeface="Cambria" panose="02040503050406030204" pitchFamily="18" charset="0"/>
                <a:ea typeface="Cambria" panose="02040503050406030204" pitchFamily="18" charset="0"/>
              </a:rPr>
              <a:t>8708 91 00 	-- Radiators and parts thereof</a:t>
            </a:r>
          </a:p>
          <a:p>
            <a:r>
              <a:rPr lang="en-US" sz="1500" dirty="0">
                <a:latin typeface="Cambria" panose="02040503050406030204" pitchFamily="18" charset="0"/>
                <a:ea typeface="Cambria" panose="02040503050406030204" pitchFamily="18" charset="0"/>
              </a:rPr>
              <a:t>8708 92 00 	-- Silencers (mufflers) and exhaust pipes; parts thereof</a:t>
            </a:r>
          </a:p>
          <a:p>
            <a:r>
              <a:rPr lang="en-US" sz="1500" dirty="0">
                <a:latin typeface="Cambria" panose="02040503050406030204" pitchFamily="18" charset="0"/>
                <a:ea typeface="Cambria" panose="02040503050406030204" pitchFamily="18" charset="0"/>
              </a:rPr>
              <a:t>8708 93 00 	-- Clutches and parts thereof</a:t>
            </a:r>
          </a:p>
          <a:p>
            <a:r>
              <a:rPr lang="en-US" sz="1500" dirty="0">
                <a:latin typeface="Cambria" panose="02040503050406030204" pitchFamily="18" charset="0"/>
                <a:ea typeface="Cambria" panose="02040503050406030204" pitchFamily="18" charset="0"/>
              </a:rPr>
              <a:t>8708 94 00 	-- Steering wheels, steering columns and steering boxes; parts thereof</a:t>
            </a:r>
          </a:p>
          <a:p>
            <a:r>
              <a:rPr lang="en-US" sz="1500" dirty="0">
                <a:latin typeface="Cambria" panose="02040503050406030204" pitchFamily="18" charset="0"/>
                <a:ea typeface="Cambria" panose="02040503050406030204" pitchFamily="18" charset="0"/>
              </a:rPr>
              <a:t>8708 95 00 	-- Safety airbags with inflater system; parts thereof</a:t>
            </a:r>
          </a:p>
          <a:p>
            <a:r>
              <a:rPr lang="en-US" sz="1500" dirty="0">
                <a:latin typeface="Cambria" panose="02040503050406030204" pitchFamily="18" charset="0"/>
                <a:ea typeface="Cambria" panose="02040503050406030204" pitchFamily="18" charset="0"/>
              </a:rPr>
              <a:t>8708 99 00 	-- Other</a:t>
            </a:r>
          </a:p>
          <a:p>
            <a:endParaRPr lang="en-US" dirty="0">
              <a:latin typeface="Cambria" panose="02040503050406030204" pitchFamily="18" charset="0"/>
              <a:ea typeface="Cambria" panose="02040503050406030204" pitchFamily="18" charset="0"/>
            </a:endParaRPr>
          </a:p>
          <a:p>
            <a:pPr algn="just"/>
            <a:r>
              <a:rPr lang="en-US" dirty="0">
                <a:effectLst/>
                <a:latin typeface="Cambria" panose="02040503050406030204" pitchFamily="18" charset="0"/>
                <a:ea typeface="Cambria" panose="02040503050406030204" pitchFamily="18" charset="0"/>
              </a:rPr>
              <a:t>On a plain and isolated reading of heading 8708 alone, one might conclude that all parts of motor vehicles merit classification under heading 8708</a:t>
            </a:r>
          </a:p>
          <a:p>
            <a:endParaRPr lang="en-IN" dirty="0">
              <a:latin typeface="Cambria" panose="02040503050406030204" pitchFamily="18" charset="0"/>
              <a:ea typeface="Cambria" panose="02040503050406030204" pitchFamily="18" charset="0"/>
            </a:endParaRPr>
          </a:p>
        </p:txBody>
      </p:sp>
      <p:pic>
        <p:nvPicPr>
          <p:cNvPr id="2" name="Picture 6" descr="H N A &amp; Co LLP (formerly Hiregange &amp; Associates LLP) | LinkedIn">
            <a:extLst>
              <a:ext uri="{FF2B5EF4-FFF2-40B4-BE49-F238E27FC236}">
                <a16:creationId xmlns:a16="http://schemas.microsoft.com/office/drawing/2014/main" id="{E1299A8B-8EAE-37BC-B9D6-35AC11EAFF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953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US" sz="3200" b="0" i="1" dirty="0"/>
              <a:t>Classification of Vehicle </a:t>
            </a:r>
            <a:r>
              <a:rPr lang="en-US" sz="3200" i="1" dirty="0"/>
              <a:t>P</a:t>
            </a:r>
            <a:r>
              <a:rPr lang="en-US" sz="3200" b="0" i="1" dirty="0"/>
              <a:t>arts</a:t>
            </a:r>
            <a:endParaRPr lang="en-US" sz="3200" b="0" i="1" dirty="0">
              <a:latin typeface="Cambria" panose="02040503050406030204" pitchFamily="18" charset="0"/>
            </a:endParaRPr>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258147" y="1026367"/>
            <a:ext cx="11675706" cy="5357003"/>
          </a:xfrm>
        </p:spPr>
        <p:txBody>
          <a:bodyPr>
            <a:noAutofit/>
          </a:bodyPr>
          <a:lstStyle/>
          <a:p>
            <a:pPr marR="60960" algn="just">
              <a:spcBef>
                <a:spcPts val="400"/>
              </a:spcBef>
              <a:buFont typeface="Wingdings" panose="05000000000000000000" pitchFamily="2" charset="2"/>
              <a:buChar char="ü"/>
            </a:pPr>
            <a:r>
              <a:rPr lang="en-US" sz="2000" dirty="0">
                <a:effectLst/>
                <a:latin typeface="Cambria" panose="02040503050406030204" pitchFamily="18" charset="0"/>
                <a:ea typeface="Cambria" panose="02040503050406030204" pitchFamily="18" charset="0"/>
                <a:cs typeface="Times New Roman" panose="02020603050405020304" pitchFamily="18" charset="0"/>
              </a:rPr>
              <a:t>However, to arrive at appropriate classification, it is of paramount importance to decipher the various section notes, chapter notes along with interpretative rules. </a:t>
            </a:r>
          </a:p>
          <a:p>
            <a:pPr marR="60960" algn="just">
              <a:spcBef>
                <a:spcPts val="400"/>
              </a:spcBef>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a:p>
            <a:pPr>
              <a:buFont typeface="Wingdings" panose="05000000000000000000" pitchFamily="2" charset="2"/>
              <a:buChar char="ü"/>
            </a:pPr>
            <a:r>
              <a:rPr lang="en-US" sz="2000" dirty="0">
                <a:effectLst/>
                <a:latin typeface="Cambria" panose="02040503050406030204" pitchFamily="18" charset="0"/>
                <a:ea typeface="Cambria" panose="02040503050406030204" pitchFamily="18" charset="0"/>
              </a:rPr>
              <a:t>Chapter 87 is covered under Section XVII and one also needs to carefully examine the various Section and Chapter notes which apply to the said Chapter.</a:t>
            </a:r>
            <a:endParaRPr lang="en-IN" sz="20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88F5DB1B-7BE4-42B6-8021-DCB45F40FDEF}"/>
              </a:ext>
            </a:extLst>
          </p:cNvPr>
          <p:cNvSpPr txBox="1"/>
          <p:nvPr/>
        </p:nvSpPr>
        <p:spPr>
          <a:xfrm>
            <a:off x="258147" y="3470989"/>
            <a:ext cx="11606828" cy="3170099"/>
          </a:xfrm>
          <a:prstGeom prst="rect">
            <a:avLst/>
          </a:prstGeom>
          <a:noFill/>
        </p:spPr>
        <p:txBody>
          <a:bodyPr wrap="square" rtlCol="0">
            <a:spAutoFit/>
          </a:bodyPr>
          <a:lstStyle/>
          <a:p>
            <a:pPr marL="0" indent="0" algn="just">
              <a:lnSpc>
                <a:spcPct val="100000"/>
              </a:lnSpc>
              <a:spcBef>
                <a:spcPts val="0"/>
              </a:spcBef>
              <a:buNone/>
            </a:pPr>
            <a:r>
              <a:rPr lang="en-US" sz="2000" dirty="0">
                <a:latin typeface="Cambria" panose="02040503050406030204" pitchFamily="18" charset="0"/>
                <a:ea typeface="Cambria" panose="02040503050406030204" pitchFamily="18" charset="0"/>
                <a:cs typeface="Times New Roman" panose="02020603050405020304" pitchFamily="18" charset="0"/>
              </a:rPr>
              <a:t>T</a:t>
            </a:r>
            <a:r>
              <a:rPr lang="en-US" sz="2000" dirty="0">
                <a:effectLst/>
                <a:latin typeface="Cambria" panose="02040503050406030204" pitchFamily="18" charset="0"/>
                <a:ea typeface="Cambria" panose="02040503050406030204" pitchFamily="18" charset="0"/>
                <a:cs typeface="Times New Roman" panose="02020603050405020304" pitchFamily="18" charset="0"/>
              </a:rPr>
              <a:t>he expressions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“parts” and “parts and accessories”</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b="1" u="sng" dirty="0">
                <a:effectLst/>
                <a:latin typeface="Cambria" panose="02040503050406030204" pitchFamily="18" charset="0"/>
                <a:ea typeface="Cambria" panose="02040503050406030204" pitchFamily="18" charset="0"/>
                <a:cs typeface="Times New Roman" panose="02020603050405020304" pitchFamily="18" charset="0"/>
              </a:rPr>
              <a:t>do not apply </a:t>
            </a:r>
            <a:r>
              <a:rPr lang="en-US" sz="2000" dirty="0">
                <a:effectLst/>
                <a:latin typeface="Cambria" panose="02040503050406030204" pitchFamily="18" charset="0"/>
                <a:ea typeface="Cambria" panose="02040503050406030204" pitchFamily="18" charset="0"/>
                <a:cs typeface="Times New Roman" panose="02020603050405020304" pitchFamily="18" charset="0"/>
              </a:rPr>
              <a:t>to the following articles, whether or not they are identifiable as for the goods of this Section: </a:t>
            </a:r>
          </a:p>
          <a:p>
            <a:pPr marL="0" indent="0" algn="just">
              <a:lnSpc>
                <a:spcPct val="100000"/>
              </a:lnSpc>
              <a:spcBef>
                <a:spcPts val="0"/>
              </a:spcBef>
              <a:buNone/>
            </a:pPr>
            <a:r>
              <a:rPr lang="en-US" sz="2000" dirty="0">
                <a:effectLst/>
                <a:latin typeface="Cambria" panose="02040503050406030204" pitchFamily="18" charset="0"/>
                <a:ea typeface="Cambria" panose="02040503050406030204" pitchFamily="18" charset="0"/>
                <a:cs typeface="Times New Roman" panose="02020603050405020304" pitchFamily="18" charset="0"/>
              </a:rPr>
              <a:t>(a) joints, washers or the like of any material (classified according to their constituent material or in heading 8484) or other articles of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vulcanised</a:t>
            </a:r>
            <a:r>
              <a:rPr lang="en-US" sz="2000" dirty="0">
                <a:effectLst/>
                <a:latin typeface="Cambria" panose="02040503050406030204" pitchFamily="18" charset="0"/>
                <a:ea typeface="Cambria" panose="02040503050406030204" pitchFamily="18" charset="0"/>
                <a:cs typeface="Times New Roman" panose="02020603050405020304" pitchFamily="18" charset="0"/>
              </a:rPr>
              <a:t> rubber other than hard rubber (heading 4016); </a:t>
            </a:r>
          </a:p>
          <a:p>
            <a:pPr marL="0" indent="0" algn="just">
              <a:lnSpc>
                <a:spcPct val="100000"/>
              </a:lnSpc>
              <a:spcBef>
                <a:spcPts val="0"/>
              </a:spcBef>
              <a:buNone/>
            </a:pPr>
            <a:r>
              <a:rPr lang="en-US" sz="2000" b="1" dirty="0">
                <a:effectLst/>
                <a:latin typeface="Cambria" panose="02040503050406030204" pitchFamily="18" charset="0"/>
                <a:ea typeface="Cambria" panose="02040503050406030204" pitchFamily="18" charset="0"/>
                <a:cs typeface="Times New Roman" panose="02020603050405020304" pitchFamily="18" charset="0"/>
              </a:rPr>
              <a:t>(b) parts of general use</a:t>
            </a:r>
            <a:r>
              <a:rPr lang="en-US" sz="2000" dirty="0">
                <a:effectLst/>
                <a:latin typeface="Cambria" panose="02040503050406030204" pitchFamily="18" charset="0"/>
                <a:ea typeface="Cambria" panose="02040503050406030204" pitchFamily="18" charset="0"/>
                <a:cs typeface="Times New Roman" panose="02020603050405020304" pitchFamily="18" charset="0"/>
              </a:rPr>
              <a:t>, as defined in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Note 2 to Section XV,</a:t>
            </a:r>
            <a:r>
              <a:rPr lang="en-US" sz="2000" dirty="0">
                <a:effectLst/>
                <a:latin typeface="Cambria" panose="02040503050406030204" pitchFamily="18" charset="0"/>
                <a:ea typeface="Cambria" panose="02040503050406030204" pitchFamily="18" charset="0"/>
                <a:cs typeface="Times New Roman" panose="02020603050405020304" pitchFamily="18" charset="0"/>
              </a:rPr>
              <a:t> of base metal (Section XV), or similar goods of plastics (Chapter 39); </a:t>
            </a:r>
            <a:endParaRPr lang="en-IN" sz="2000" dirty="0">
              <a:latin typeface="Cambria" panose="02040503050406030204" pitchFamily="18" charset="0"/>
              <a:ea typeface="Cambria" panose="02040503050406030204" pitchFamily="18" charset="0"/>
              <a:cs typeface="Mangal" panose="02040503050203030202" pitchFamily="18" charset="0"/>
            </a:endParaRPr>
          </a:p>
          <a:p>
            <a:pPr marL="0" indent="0" algn="just">
              <a:lnSpc>
                <a:spcPct val="100000"/>
              </a:lnSpc>
              <a:spcBef>
                <a:spcPts val="0"/>
              </a:spcBef>
              <a:buNone/>
            </a:pPr>
            <a:r>
              <a:rPr lang="en-US" sz="2000" dirty="0">
                <a:effectLst/>
                <a:latin typeface="Cambria" panose="02040503050406030204" pitchFamily="18" charset="0"/>
                <a:ea typeface="Cambria" panose="02040503050406030204" pitchFamily="18" charset="0"/>
                <a:cs typeface="Times New Roman" panose="02020603050405020304" pitchFamily="18" charset="0"/>
              </a:rPr>
              <a:t>(c) articles of Chapter 82 (tools); </a:t>
            </a:r>
          </a:p>
          <a:p>
            <a:pPr marL="0" indent="0" algn="just">
              <a:lnSpc>
                <a:spcPct val="100000"/>
              </a:lnSpc>
              <a:spcBef>
                <a:spcPts val="0"/>
              </a:spcBef>
              <a:buNone/>
            </a:pPr>
            <a:r>
              <a:rPr lang="en-US" sz="2000" dirty="0">
                <a:latin typeface="Cambria" panose="02040503050406030204" pitchFamily="18" charset="0"/>
                <a:ea typeface="Cambria" panose="02040503050406030204" pitchFamily="18" charset="0"/>
              </a:rPr>
              <a:t>(e) machines and apparatus of headings 8401 to 8479, or parts thereof</a:t>
            </a:r>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00000"/>
              </a:lnSpc>
              <a:spcBef>
                <a:spcPts val="0"/>
              </a:spcBef>
              <a:buNone/>
            </a:pPr>
            <a:r>
              <a:rPr lang="en-US" sz="2000" dirty="0">
                <a:latin typeface="Cambria" panose="02040503050406030204" pitchFamily="18" charset="0"/>
                <a:ea typeface="Cambria" panose="02040503050406030204" pitchFamily="18" charset="0"/>
              </a:rPr>
              <a:t>(f) electrical machinery or equipment (Chapter 85);</a:t>
            </a:r>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00000"/>
              </a:lnSpc>
              <a:spcBef>
                <a:spcPts val="0"/>
              </a:spcBef>
              <a:buNone/>
            </a:pPr>
            <a:r>
              <a:rPr lang="en-US" sz="2000" dirty="0">
                <a:latin typeface="Cambria" panose="02040503050406030204" pitchFamily="18" charset="0"/>
                <a:ea typeface="Cambria" panose="02040503050406030204" pitchFamily="18" charset="0"/>
                <a:cs typeface="Times New Roman" panose="02020603050405020304" pitchFamily="18" charset="0"/>
              </a:rPr>
              <a:t>(</a:t>
            </a:r>
            <a:r>
              <a:rPr lang="en-US" sz="2000" dirty="0">
                <a:latin typeface="Cambria" panose="02040503050406030204" pitchFamily="18" charset="0"/>
                <a:ea typeface="Cambria" panose="02040503050406030204" pitchFamily="18" charset="0"/>
              </a:rPr>
              <a:t>k) lamps or lighting fittings of heading 9405</a:t>
            </a:r>
            <a:endParaRPr lang="en-IN" sz="2000" dirty="0">
              <a:latin typeface="Cambria" panose="02040503050406030204" pitchFamily="18" charset="0"/>
              <a:ea typeface="Cambria" panose="02040503050406030204" pitchFamily="18" charset="0"/>
              <a:cs typeface="Mangal" panose="02040503050203030202" pitchFamily="18" charset="0"/>
            </a:endParaRPr>
          </a:p>
        </p:txBody>
      </p:sp>
      <p:sp>
        <p:nvSpPr>
          <p:cNvPr id="9" name="Rectangle 8">
            <a:extLst>
              <a:ext uri="{FF2B5EF4-FFF2-40B4-BE49-F238E27FC236}">
                <a16:creationId xmlns:a16="http://schemas.microsoft.com/office/drawing/2014/main" id="{FDB01D92-B505-4AE9-A2A8-9F91D24811D6}"/>
              </a:ext>
            </a:extLst>
          </p:cNvPr>
          <p:cNvSpPr/>
          <p:nvPr/>
        </p:nvSpPr>
        <p:spPr>
          <a:xfrm>
            <a:off x="327025" y="3020615"/>
            <a:ext cx="3078648" cy="450374"/>
          </a:xfrm>
          <a:prstGeom prst="rect">
            <a:avLst/>
          </a:prstGeom>
          <a:solidFill>
            <a:schemeClr val="bg1"/>
          </a:solidFill>
          <a:ln>
            <a:solidFill>
              <a:srgbClr val="00327D"/>
            </a:solidFill>
          </a:ln>
        </p:spPr>
        <p:style>
          <a:lnRef idx="2">
            <a:schemeClr val="accent5"/>
          </a:lnRef>
          <a:fillRef idx="1">
            <a:schemeClr val="lt1"/>
          </a:fillRef>
          <a:effectRef idx="0">
            <a:schemeClr val="accent5"/>
          </a:effectRef>
          <a:fontRef idx="minor">
            <a:schemeClr val="dk1"/>
          </a:fontRef>
        </p:style>
        <p:txBody>
          <a:bodyPr rtlCol="0" anchor="ctr"/>
          <a:lstStyle/>
          <a:p>
            <a:r>
              <a:rPr lang="en-US" sz="1800" b="1" i="1" dirty="0">
                <a:solidFill>
                  <a:schemeClr val="accent1"/>
                </a:solidFill>
                <a:effectLst/>
                <a:latin typeface="Cambria" panose="02040503050406030204" pitchFamily="18" charset="0"/>
                <a:ea typeface="Cambria" panose="02040503050406030204" pitchFamily="18" charset="0"/>
                <a:cs typeface="Times New Roman" panose="02020603050405020304" pitchFamily="18" charset="0"/>
              </a:rPr>
              <a:t>Note 2 to Section XVII</a:t>
            </a:r>
            <a:endParaRPr lang="en-IN" b="1" i="1" dirty="0">
              <a:solidFill>
                <a:schemeClr val="accent1"/>
              </a:solidFill>
            </a:endParaRPr>
          </a:p>
        </p:txBody>
      </p:sp>
      <p:pic>
        <p:nvPicPr>
          <p:cNvPr id="2" name="Picture 6" descr="H N A &amp; Co LLP (formerly Hiregange &amp; Associates LLP) | LinkedIn">
            <a:extLst>
              <a:ext uri="{FF2B5EF4-FFF2-40B4-BE49-F238E27FC236}">
                <a16:creationId xmlns:a16="http://schemas.microsoft.com/office/drawing/2014/main" id="{234A0030-064C-5AB7-BA6E-B220B27FC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5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US" sz="3200" b="0" i="1" dirty="0"/>
              <a:t>Classification of vehicle parts/ components</a:t>
            </a:r>
            <a:endParaRPr lang="en-US" sz="3200" b="0" i="1" dirty="0">
              <a:latin typeface="Cambria" panose="02040503050406030204" pitchFamily="18" charset="0"/>
            </a:endParaRPr>
          </a:p>
        </p:txBody>
      </p:sp>
      <p:graphicFrame>
        <p:nvGraphicFramePr>
          <p:cNvPr id="2" name="Table 4">
            <a:extLst>
              <a:ext uri="{FF2B5EF4-FFF2-40B4-BE49-F238E27FC236}">
                <a16:creationId xmlns:a16="http://schemas.microsoft.com/office/drawing/2014/main" id="{9E1C1ADA-8ACC-439D-8A18-0934533F9826}"/>
              </a:ext>
            </a:extLst>
          </p:cNvPr>
          <p:cNvGraphicFramePr>
            <a:graphicFrameLocks noGrp="1"/>
          </p:cNvGraphicFramePr>
          <p:nvPr/>
        </p:nvGraphicFramePr>
        <p:xfrm>
          <a:off x="466724" y="1203960"/>
          <a:ext cx="10963275" cy="4950462"/>
        </p:xfrm>
        <a:graphic>
          <a:graphicData uri="http://schemas.openxmlformats.org/drawingml/2006/table">
            <a:tbl>
              <a:tblPr firstRow="1" bandRow="1">
                <a:tableStyleId>{5C22544A-7EE6-4342-B048-85BDC9FD1C3A}</a:tableStyleId>
              </a:tblPr>
              <a:tblGrid>
                <a:gridCol w="1067436">
                  <a:extLst>
                    <a:ext uri="{9D8B030D-6E8A-4147-A177-3AD203B41FA5}">
                      <a16:colId xmlns:a16="http://schemas.microsoft.com/office/drawing/2014/main" val="2031115745"/>
                    </a:ext>
                  </a:extLst>
                </a:gridCol>
                <a:gridCol w="8412480">
                  <a:extLst>
                    <a:ext uri="{9D8B030D-6E8A-4147-A177-3AD203B41FA5}">
                      <a16:colId xmlns:a16="http://schemas.microsoft.com/office/drawing/2014/main" val="371387696"/>
                    </a:ext>
                  </a:extLst>
                </a:gridCol>
                <a:gridCol w="1483359">
                  <a:extLst>
                    <a:ext uri="{9D8B030D-6E8A-4147-A177-3AD203B41FA5}">
                      <a16:colId xmlns:a16="http://schemas.microsoft.com/office/drawing/2014/main" val="3995270948"/>
                    </a:ext>
                  </a:extLst>
                </a:gridCol>
              </a:tblGrid>
              <a:tr h="418478">
                <a:tc>
                  <a:txBody>
                    <a:bodyPr/>
                    <a:lstStyle/>
                    <a:p>
                      <a:r>
                        <a:rPr lang="en-IN" sz="1800" dirty="0">
                          <a:latin typeface="Cambria" panose="02040503050406030204" pitchFamily="18" charset="0"/>
                          <a:ea typeface="Cambria" panose="02040503050406030204" pitchFamily="18" charset="0"/>
                        </a:rPr>
                        <a:t>HS Code</a:t>
                      </a:r>
                    </a:p>
                  </a:txBody>
                  <a:tcPr/>
                </a:tc>
                <a:tc>
                  <a:txBody>
                    <a:bodyPr/>
                    <a:lstStyle/>
                    <a:p>
                      <a:r>
                        <a:rPr lang="en-IN" sz="1800" dirty="0">
                          <a:latin typeface="Cambria" panose="02040503050406030204" pitchFamily="18" charset="0"/>
                          <a:ea typeface="Cambria" panose="02040503050406030204" pitchFamily="18" charset="0"/>
                        </a:rPr>
                        <a:t>Description</a:t>
                      </a:r>
                    </a:p>
                  </a:txBody>
                  <a:tcPr/>
                </a:tc>
                <a:tc>
                  <a:txBody>
                    <a:bodyPr/>
                    <a:lstStyle/>
                    <a:p>
                      <a:r>
                        <a:rPr lang="en-IN" sz="1800" dirty="0">
                          <a:latin typeface="Cambria" panose="02040503050406030204" pitchFamily="18" charset="0"/>
                          <a:ea typeface="Cambria" panose="02040503050406030204" pitchFamily="18" charset="0"/>
                        </a:rPr>
                        <a:t>Rate of Tax</a:t>
                      </a:r>
                    </a:p>
                  </a:txBody>
                  <a:tcPr/>
                </a:tc>
                <a:extLst>
                  <a:ext uri="{0D108BD9-81ED-4DB2-BD59-A6C34878D82A}">
                    <a16:rowId xmlns:a16="http://schemas.microsoft.com/office/drawing/2014/main" val="3988642725"/>
                  </a:ext>
                </a:extLst>
              </a:tr>
              <a:tr h="1238237">
                <a:tc>
                  <a:txBody>
                    <a:bodyPr/>
                    <a:lstStyle/>
                    <a:p>
                      <a:pPr algn="ctr">
                        <a:spcBef>
                          <a:spcPts val="400"/>
                        </a:spcBef>
                        <a:spcAft>
                          <a:spcPts val="500"/>
                        </a:spcAft>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8709</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nchor="ctr"/>
                </a:tc>
                <a:tc>
                  <a:txBody>
                    <a:bodyPr/>
                    <a:lstStyle/>
                    <a:p>
                      <a:pPr algn="just">
                        <a:spcBef>
                          <a:spcPts val="400"/>
                        </a:spcBef>
                        <a:spcAft>
                          <a:spcPts val="500"/>
                        </a:spcAft>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Works trucks, self-propelled, not fitted with lifting or handling equipment, of the type used in factories, warehouses, dock areas or airports for short distance transport of goods; tractors of the type used on railway station platforms; parts of the foregoing vehicles</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18%</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nchor="ctr"/>
                </a:tc>
                <a:extLst>
                  <a:ext uri="{0D108BD9-81ED-4DB2-BD59-A6C34878D82A}">
                    <a16:rowId xmlns:a16="http://schemas.microsoft.com/office/drawing/2014/main" val="393502268"/>
                  </a:ext>
                </a:extLst>
              </a:tr>
              <a:tr h="418478">
                <a:tc>
                  <a:txBody>
                    <a:bodyPr/>
                    <a:lstStyle/>
                    <a:p>
                      <a:pPr algn="ctr">
                        <a:spcBef>
                          <a:spcPts val="400"/>
                        </a:spcBef>
                        <a:spcAft>
                          <a:spcPts val="500"/>
                        </a:spcAft>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8715</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nchor="ctr"/>
                </a:tc>
                <a:tc>
                  <a:txBody>
                    <a:bodyPr/>
                    <a:lstStyle/>
                    <a:p>
                      <a:pPr algn="just">
                        <a:spcBef>
                          <a:spcPts val="400"/>
                        </a:spcBef>
                        <a:spcAft>
                          <a:spcPts val="500"/>
                        </a:spcAft>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Baby carriages and parts thereof</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8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18%</a:t>
                      </a:r>
                      <a:endParaRPr lang="en-IN" sz="180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nchor="ctr"/>
                </a:tc>
                <a:extLst>
                  <a:ext uri="{0D108BD9-81ED-4DB2-BD59-A6C34878D82A}">
                    <a16:rowId xmlns:a16="http://schemas.microsoft.com/office/drawing/2014/main" val="599608049"/>
                  </a:ext>
                </a:extLst>
              </a:tr>
              <a:tr h="928678">
                <a:tc>
                  <a:txBody>
                    <a:bodyPr/>
                    <a:lstStyle/>
                    <a:p>
                      <a:pPr algn="ctr">
                        <a:spcBef>
                          <a:spcPts val="400"/>
                        </a:spcBef>
                        <a:spcAft>
                          <a:spcPts val="500"/>
                        </a:spcAft>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8716</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nchor="ctr"/>
                </a:tc>
                <a:tc>
                  <a:txBody>
                    <a:bodyPr/>
                    <a:lstStyle/>
                    <a:p>
                      <a:pPr algn="just">
                        <a:spcBef>
                          <a:spcPts val="400"/>
                        </a:spcBef>
                        <a:spcAft>
                          <a:spcPts val="500"/>
                        </a:spcAft>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Trailers and semi-trailers; other vehicles, not mechanically propelled; parts thereof [other than Self-loading or self-unloading trailers for agricultural purposes, and Hand propelled vehicles (e.g. hand carts, rickshaws and the like); animal drawn vehicles]</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18%</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nchor="ctr"/>
                </a:tc>
                <a:extLst>
                  <a:ext uri="{0D108BD9-81ED-4DB2-BD59-A6C34878D82A}">
                    <a16:rowId xmlns:a16="http://schemas.microsoft.com/office/drawing/2014/main" val="1026931875"/>
                  </a:ext>
                </a:extLst>
              </a:tr>
              <a:tr h="496249">
                <a:tc>
                  <a:txBody>
                    <a:bodyPr/>
                    <a:lstStyle/>
                    <a:p>
                      <a:pPr algn="ctr"/>
                      <a:r>
                        <a:rPr lang="en-IN" sz="1800" dirty="0">
                          <a:latin typeface="Cambria" panose="02040503050406030204" pitchFamily="18" charset="0"/>
                          <a:ea typeface="Cambria" panose="02040503050406030204" pitchFamily="18" charset="0"/>
                        </a:rPr>
                        <a:t>8702</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Motor vehicles for the transport of ten or more persons, including the driver</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28%</a:t>
                      </a:r>
                    </a:p>
                  </a:txBody>
                  <a:tcPr anchor="ctr"/>
                </a:tc>
                <a:extLst>
                  <a:ext uri="{0D108BD9-81ED-4DB2-BD59-A6C34878D82A}">
                    <a16:rowId xmlns:a16="http://schemas.microsoft.com/office/drawing/2014/main" val="860540004"/>
                  </a:ext>
                </a:extLst>
              </a:tr>
              <a:tr h="1031864">
                <a:tc>
                  <a:txBody>
                    <a:bodyPr/>
                    <a:lstStyle/>
                    <a:p>
                      <a:pPr algn="ctr"/>
                      <a:r>
                        <a:rPr lang="en-IN" sz="1800" dirty="0">
                          <a:latin typeface="Cambria" panose="02040503050406030204" pitchFamily="18" charset="0"/>
                          <a:ea typeface="Cambria" panose="02040503050406030204" pitchFamily="18" charset="0"/>
                        </a:rPr>
                        <a:t>8703</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Motor cars and other motor vehicles principally designed for the transport of persons (other than those of heading 8702), including station wagons and racing cars [other than Cars for physically handicapped persons</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28%</a:t>
                      </a:r>
                    </a:p>
                  </a:txBody>
                  <a:tcPr anchor="ctr"/>
                </a:tc>
                <a:extLst>
                  <a:ext uri="{0D108BD9-81ED-4DB2-BD59-A6C34878D82A}">
                    <a16:rowId xmlns:a16="http://schemas.microsoft.com/office/drawing/2014/main" val="3087341323"/>
                  </a:ext>
                </a:extLst>
              </a:tr>
              <a:tr h="418478">
                <a:tc>
                  <a:txBody>
                    <a:bodyPr/>
                    <a:lstStyle/>
                    <a:p>
                      <a:pPr algn="ctr"/>
                      <a:r>
                        <a:rPr lang="en-IN" sz="1800" dirty="0">
                          <a:latin typeface="Cambria" panose="02040503050406030204" pitchFamily="18" charset="0"/>
                          <a:ea typeface="Cambria" panose="02040503050406030204" pitchFamily="18" charset="0"/>
                        </a:rPr>
                        <a:t>8704</a:t>
                      </a:r>
                    </a:p>
                  </a:txBody>
                  <a:tcPr anchor="ctr"/>
                </a:tc>
                <a:tc>
                  <a:txBody>
                    <a:bodyPr/>
                    <a:lstStyle/>
                    <a:p>
                      <a:pPr algn="just"/>
                      <a:r>
                        <a:rPr lang="en-US" sz="1800" kern="1200" dirty="0">
                          <a:solidFill>
                            <a:schemeClr val="dk1"/>
                          </a:solidFill>
                          <a:effectLst/>
                          <a:latin typeface="Cambria" panose="02040503050406030204" pitchFamily="18" charset="0"/>
                          <a:ea typeface="Cambria" panose="02040503050406030204" pitchFamily="18" charset="0"/>
                          <a:cs typeface="+mn-cs"/>
                        </a:rPr>
                        <a:t>Motor vehicles for the transport of goods other than Refrigerated motor vehicles</a:t>
                      </a:r>
                      <a:endParaRPr lang="en-IN" sz="1800" dirty="0">
                        <a:latin typeface="Cambria" panose="02040503050406030204" pitchFamily="18" charset="0"/>
                        <a:ea typeface="Cambria" panose="02040503050406030204" pitchFamily="18" charset="0"/>
                      </a:endParaRPr>
                    </a:p>
                  </a:txBody>
                  <a:tcPr/>
                </a:tc>
                <a:tc>
                  <a:txBody>
                    <a:bodyPr/>
                    <a:lstStyle/>
                    <a:p>
                      <a:pPr algn="ctr"/>
                      <a:r>
                        <a:rPr lang="en-IN" sz="1800" dirty="0">
                          <a:latin typeface="Cambria" panose="02040503050406030204" pitchFamily="18" charset="0"/>
                          <a:ea typeface="Cambria" panose="02040503050406030204" pitchFamily="18" charset="0"/>
                        </a:rPr>
                        <a:t>28%</a:t>
                      </a:r>
                    </a:p>
                  </a:txBody>
                  <a:tcPr anchor="ctr"/>
                </a:tc>
                <a:extLst>
                  <a:ext uri="{0D108BD9-81ED-4DB2-BD59-A6C34878D82A}">
                    <a16:rowId xmlns:a16="http://schemas.microsoft.com/office/drawing/2014/main" val="1201282534"/>
                  </a:ext>
                </a:extLst>
              </a:tr>
            </a:tbl>
          </a:graphicData>
        </a:graphic>
      </p:graphicFrame>
      <p:pic>
        <p:nvPicPr>
          <p:cNvPr id="4" name="Picture 6" descr="H N A &amp; Co LLP (formerly Hiregange &amp; Associates LLP) | LinkedIn">
            <a:extLst>
              <a:ext uri="{FF2B5EF4-FFF2-40B4-BE49-F238E27FC236}">
                <a16:creationId xmlns:a16="http://schemas.microsoft.com/office/drawing/2014/main" id="{169C3BA2-73E1-854D-319F-C0F245B93D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535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US" sz="3200" b="0" i="1" dirty="0"/>
              <a:t>Classification of Vehicle </a:t>
            </a:r>
            <a:r>
              <a:rPr lang="en-US" sz="3200" i="1" dirty="0"/>
              <a:t>P</a:t>
            </a:r>
            <a:r>
              <a:rPr lang="en-US" sz="3200" b="0" i="1" dirty="0"/>
              <a:t>arts</a:t>
            </a:r>
            <a:endParaRPr lang="en-US" sz="3200" b="0" i="1" dirty="0">
              <a:latin typeface="Cambria" panose="02040503050406030204" pitchFamily="18" charset="0"/>
            </a:endParaRPr>
          </a:p>
        </p:txBody>
      </p:sp>
      <p:sp>
        <p:nvSpPr>
          <p:cNvPr id="2" name="TextBox 1">
            <a:extLst>
              <a:ext uri="{FF2B5EF4-FFF2-40B4-BE49-F238E27FC236}">
                <a16:creationId xmlns:a16="http://schemas.microsoft.com/office/drawing/2014/main" id="{15E2CA58-8366-4958-ABD2-62F1B2356975}"/>
              </a:ext>
            </a:extLst>
          </p:cNvPr>
          <p:cNvSpPr txBox="1"/>
          <p:nvPr/>
        </p:nvSpPr>
        <p:spPr>
          <a:xfrm>
            <a:off x="231936" y="1250302"/>
            <a:ext cx="11728127" cy="5268109"/>
          </a:xfrm>
          <a:prstGeom prst="rect">
            <a:avLst/>
          </a:prstGeom>
          <a:noFill/>
        </p:spPr>
        <p:txBody>
          <a:bodyPr wrap="square" rtlCol="0">
            <a:spAutoFit/>
          </a:bodyPr>
          <a:lstStyle/>
          <a:p>
            <a:pPr marL="447675" indent="-447675" algn="just">
              <a:lnSpc>
                <a:spcPct val="100000"/>
              </a:lnSpc>
              <a:spcBef>
                <a:spcPts val="0"/>
              </a:spcBef>
              <a:buFont typeface="Wingdings" panose="05000000000000000000" pitchFamily="2" charset="2"/>
              <a:buChar char="q"/>
              <a:tabLst>
                <a:tab pos="342900" algn="r"/>
              </a:tabLst>
            </a:pPr>
            <a:r>
              <a:rPr lang="en-US" sz="1900" dirty="0">
                <a:latin typeface="Cambria" panose="02040503050406030204" pitchFamily="18" charset="0"/>
                <a:ea typeface="Cambria" panose="02040503050406030204" pitchFamily="18" charset="0"/>
              </a:rPr>
              <a:t>Under note 2 of Section XV, the expression </a:t>
            </a:r>
            <a:r>
              <a:rPr lang="en-US" sz="1900" b="1" dirty="0">
                <a:latin typeface="Cambria" panose="02040503050406030204" pitchFamily="18" charset="0"/>
                <a:ea typeface="Cambria" panose="02040503050406030204" pitchFamily="18" charset="0"/>
              </a:rPr>
              <a:t>“parts of general use”</a:t>
            </a:r>
            <a:r>
              <a:rPr lang="en-US" sz="1900" dirty="0">
                <a:latin typeface="Cambria" panose="02040503050406030204" pitchFamily="18" charset="0"/>
                <a:ea typeface="Cambria" panose="02040503050406030204" pitchFamily="18" charset="0"/>
              </a:rPr>
              <a:t> means: </a:t>
            </a:r>
            <a:endParaRPr lang="en-IN" sz="1900" dirty="0">
              <a:latin typeface="Cambria" panose="02040503050406030204" pitchFamily="18" charset="0"/>
              <a:ea typeface="Cambria" panose="02040503050406030204" pitchFamily="18" charset="0"/>
            </a:endParaRPr>
          </a:p>
          <a:p>
            <a:pPr marL="985838" indent="-457200" algn="just">
              <a:lnSpc>
                <a:spcPct val="100000"/>
              </a:lnSpc>
              <a:spcBef>
                <a:spcPts val="0"/>
              </a:spcBef>
              <a:buFont typeface="+mj-lt"/>
              <a:buAutoNum type="alphaLcParenR"/>
              <a:tabLst>
                <a:tab pos="342900" algn="r"/>
              </a:tabLst>
            </a:pPr>
            <a:r>
              <a:rPr lang="en-US" sz="1900" dirty="0">
                <a:effectLst/>
                <a:latin typeface="Cambria" panose="02040503050406030204" pitchFamily="18" charset="0"/>
                <a:ea typeface="Cambria" panose="02040503050406030204" pitchFamily="18" charset="0"/>
                <a:cs typeface="Times New Roman" panose="02020603050405020304" pitchFamily="18" charset="0"/>
              </a:rPr>
              <a:t>articles of headings 7307, 7312, 7315, 7317 or 7318 and similar articles of other base metal; </a:t>
            </a:r>
            <a:endParaRPr lang="en-IN" sz="1900" dirty="0">
              <a:latin typeface="Cambria" panose="02040503050406030204" pitchFamily="18" charset="0"/>
              <a:ea typeface="Cambria" panose="02040503050406030204" pitchFamily="18" charset="0"/>
              <a:cs typeface="Mangal" panose="02040503050203030202" pitchFamily="18" charset="0"/>
            </a:endParaRPr>
          </a:p>
          <a:p>
            <a:pPr marL="985838" indent="-457200" algn="just">
              <a:lnSpc>
                <a:spcPct val="100000"/>
              </a:lnSpc>
              <a:spcBef>
                <a:spcPts val="0"/>
              </a:spcBef>
              <a:buFont typeface="+mj-lt"/>
              <a:buAutoNum type="alphaLcParenR"/>
              <a:tabLst>
                <a:tab pos="342900" algn="r"/>
              </a:tabLst>
            </a:pPr>
            <a:r>
              <a:rPr lang="en-US" sz="1900" dirty="0">
                <a:effectLst/>
                <a:latin typeface="Cambria" panose="02040503050406030204" pitchFamily="18" charset="0"/>
                <a:ea typeface="Cambria" panose="02040503050406030204" pitchFamily="18" charset="0"/>
                <a:cs typeface="Times New Roman" panose="02020603050405020304" pitchFamily="18" charset="0"/>
              </a:rPr>
              <a:t>springs and leaves for springs, of base metal, other than clock or watch springs (heading 9114); and </a:t>
            </a:r>
            <a:endParaRPr lang="en-IN" sz="1900" dirty="0">
              <a:latin typeface="Cambria" panose="02040503050406030204" pitchFamily="18" charset="0"/>
              <a:ea typeface="Cambria" panose="02040503050406030204" pitchFamily="18" charset="0"/>
              <a:cs typeface="Mangal" panose="02040503050203030202" pitchFamily="18" charset="0"/>
            </a:endParaRPr>
          </a:p>
          <a:p>
            <a:pPr marL="985838" indent="-457200" algn="just">
              <a:lnSpc>
                <a:spcPct val="100000"/>
              </a:lnSpc>
              <a:spcBef>
                <a:spcPts val="0"/>
              </a:spcBef>
              <a:buFont typeface="+mj-lt"/>
              <a:buAutoNum type="alphaLcParenR"/>
              <a:tabLst>
                <a:tab pos="342900" algn="r"/>
              </a:tabLst>
            </a:pPr>
            <a:r>
              <a:rPr lang="en-US" sz="1900" dirty="0">
                <a:effectLst/>
                <a:latin typeface="Cambria" panose="02040503050406030204" pitchFamily="18" charset="0"/>
                <a:ea typeface="Cambria" panose="02040503050406030204" pitchFamily="18" charset="0"/>
                <a:cs typeface="Times New Roman" panose="02020603050405020304" pitchFamily="18" charset="0"/>
              </a:rPr>
              <a:t>articles of headings 8301, 8302, 8308, 8310 and frames and mirrors, of base metal, of heading 8306.</a:t>
            </a:r>
            <a:endParaRPr lang="en-IN" sz="1900" dirty="0">
              <a:latin typeface="Cambria" panose="02040503050406030204" pitchFamily="18" charset="0"/>
              <a:ea typeface="Cambria" panose="02040503050406030204" pitchFamily="18" charset="0"/>
              <a:cs typeface="Mangal" panose="02040503050203030202" pitchFamily="18" charset="0"/>
            </a:endParaRPr>
          </a:p>
          <a:p>
            <a:pPr marL="985838" indent="-457200" algn="just">
              <a:lnSpc>
                <a:spcPct val="100000"/>
              </a:lnSpc>
              <a:spcBef>
                <a:spcPts val="0"/>
              </a:spcBef>
              <a:buFont typeface="+mj-lt"/>
              <a:buAutoNum type="alphaLcParenR"/>
              <a:tabLst>
                <a:tab pos="342900" algn="r"/>
              </a:tabLst>
            </a:pPr>
            <a:endParaRPr lang="en-US" sz="1900" b="1" dirty="0">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r>
              <a:rPr lang="en-US" sz="1900" b="1" dirty="0">
                <a:latin typeface="Cambria" panose="02040503050406030204" pitchFamily="18" charset="0"/>
                <a:ea typeface="Cambria" panose="02040503050406030204" pitchFamily="18" charset="0"/>
              </a:rPr>
              <a:t>N</a:t>
            </a:r>
            <a:r>
              <a:rPr lang="en-US" sz="1900" b="1" dirty="0">
                <a:effectLst/>
                <a:latin typeface="Cambria" panose="02040503050406030204" pitchFamily="18" charset="0"/>
                <a:ea typeface="Cambria" panose="02040503050406030204" pitchFamily="18" charset="0"/>
              </a:rPr>
              <a:t>ote 3 </a:t>
            </a:r>
            <a:r>
              <a:rPr lang="en-US" sz="1900" dirty="0">
                <a:effectLst/>
                <a:latin typeface="Cambria" panose="02040503050406030204" pitchFamily="18" charset="0"/>
                <a:ea typeface="Cambria" panose="02040503050406030204" pitchFamily="18" charset="0"/>
              </a:rPr>
              <a:t>of Section XVII provides as under:</a:t>
            </a:r>
          </a:p>
          <a:p>
            <a:pPr lvl="1" algn="just">
              <a:lnSpc>
                <a:spcPct val="100000"/>
              </a:lnSpc>
              <a:spcBef>
                <a:spcPts val="0"/>
              </a:spcBef>
            </a:pPr>
            <a:r>
              <a:rPr lang="en-US" sz="1900" dirty="0">
                <a:effectLst/>
                <a:latin typeface="Cambria" panose="02040503050406030204" pitchFamily="18" charset="0"/>
                <a:ea typeface="Cambria" panose="02040503050406030204" pitchFamily="18" charset="0"/>
              </a:rPr>
              <a:t>References in Chapters 86 to 88 to “parts” or “accessories” do not apply to parts or accessories which are </a:t>
            </a:r>
            <a:r>
              <a:rPr lang="en-US" sz="1900" b="1" u="sng" dirty="0">
                <a:effectLst/>
                <a:latin typeface="Cambria" panose="02040503050406030204" pitchFamily="18" charset="0"/>
                <a:ea typeface="Cambria" panose="02040503050406030204" pitchFamily="18" charset="0"/>
              </a:rPr>
              <a:t>not</a:t>
            </a:r>
            <a:r>
              <a:rPr lang="en-US" sz="1900" dirty="0">
                <a:effectLst/>
                <a:latin typeface="Cambria" panose="02040503050406030204" pitchFamily="18" charset="0"/>
                <a:ea typeface="Cambria" panose="02040503050406030204" pitchFamily="18" charset="0"/>
              </a:rPr>
              <a:t> </a:t>
            </a:r>
            <a:r>
              <a:rPr lang="en-US" sz="1900" b="1" dirty="0">
                <a:effectLst/>
                <a:latin typeface="Cambria" panose="02040503050406030204" pitchFamily="18" charset="0"/>
                <a:ea typeface="Cambria" panose="02040503050406030204" pitchFamily="18" charset="0"/>
              </a:rPr>
              <a:t>suitable for use solely or principally</a:t>
            </a:r>
            <a:r>
              <a:rPr lang="en-US" sz="1900" dirty="0">
                <a:effectLst/>
                <a:latin typeface="Cambria" panose="02040503050406030204" pitchFamily="18" charset="0"/>
                <a:ea typeface="Cambria" panose="02040503050406030204" pitchFamily="18" charset="0"/>
              </a:rPr>
              <a:t> with the articles of those Chapters. A part or accessory which answers to a description in two or more of the headings of those Chapters is to be classified under that heading which corresponds to the principal use of that part of accessory parts.</a:t>
            </a:r>
          </a:p>
          <a:p>
            <a:pPr lvl="1" algn="just">
              <a:lnSpc>
                <a:spcPct val="100000"/>
              </a:lnSpc>
              <a:spcBef>
                <a:spcPts val="0"/>
              </a:spcBef>
            </a:pPr>
            <a:endParaRPr lang="en-US" sz="1900" dirty="0">
              <a:latin typeface="Cambria" panose="02040503050406030204" pitchFamily="18" charset="0"/>
              <a:ea typeface="Cambria" panose="02040503050406030204" pitchFamily="18" charset="0"/>
            </a:endParaRPr>
          </a:p>
          <a:p>
            <a:pPr marL="342900" marR="60960" indent="-342900" algn="just">
              <a:spcBef>
                <a:spcPts val="400"/>
              </a:spcBef>
              <a:buFont typeface="Wingdings" panose="05000000000000000000" pitchFamily="2" charset="2"/>
              <a:buChar char="q"/>
            </a:pPr>
            <a:r>
              <a:rPr lang="en-US" sz="1900" b="1" dirty="0">
                <a:latin typeface="Cambria" panose="02040503050406030204" pitchFamily="18" charset="0"/>
                <a:ea typeface="Cambria" panose="02040503050406030204" pitchFamily="18" charset="0"/>
              </a:rPr>
              <a:t>Explanatory Notes – </a:t>
            </a:r>
            <a:r>
              <a:rPr lang="en-US" sz="1900" b="1" dirty="0" err="1">
                <a:latin typeface="Cambria" panose="02040503050406030204" pitchFamily="18" charset="0"/>
                <a:ea typeface="Cambria" panose="02040503050406030204" pitchFamily="18" charset="0"/>
              </a:rPr>
              <a:t>Harmonised</a:t>
            </a:r>
            <a:r>
              <a:rPr lang="en-US" sz="1900" b="1" dirty="0">
                <a:latin typeface="Cambria" panose="02040503050406030204" pitchFamily="18" charset="0"/>
                <a:ea typeface="Cambria" panose="02040503050406030204" pitchFamily="18" charset="0"/>
              </a:rPr>
              <a:t> Commodity Description &amp; Coding System (WCO)</a:t>
            </a:r>
            <a:endParaRPr lang="en-US" sz="1900" dirty="0">
              <a:effectLst/>
              <a:latin typeface="Cambria" panose="02040503050406030204" pitchFamily="18" charset="0"/>
              <a:ea typeface="Cambria" panose="02040503050406030204" pitchFamily="18" charset="0"/>
            </a:endParaRPr>
          </a:p>
          <a:p>
            <a:pPr marR="60960" algn="just">
              <a:spcBef>
                <a:spcPts val="400"/>
              </a:spcBef>
            </a:pPr>
            <a:r>
              <a:rPr lang="en-US" sz="1900" dirty="0">
                <a:latin typeface="Cambria" panose="02040503050406030204" pitchFamily="18" charset="0"/>
                <a:ea typeface="Cambria" panose="02040503050406030204" pitchFamily="18" charset="0"/>
              </a:rPr>
              <a:t>P</a:t>
            </a:r>
            <a:r>
              <a:rPr lang="en-US" sz="1900" dirty="0">
                <a:effectLst/>
                <a:latin typeface="Cambria" panose="02040503050406030204" pitchFamily="18" charset="0"/>
                <a:ea typeface="Cambria" panose="02040503050406030204" pitchFamily="18" charset="0"/>
                <a:cs typeface="Times New Roman" panose="02020603050405020304" pitchFamily="18" charset="0"/>
              </a:rPr>
              <a:t>arts and accessories of motor vehicles would be classified under heading 8708 if both the following conditions are satisfied:</a:t>
            </a:r>
            <a:endParaRPr lang="en-IN" sz="19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60960" lvl="0" indent="-342900">
              <a:spcBef>
                <a:spcPts val="400"/>
              </a:spcBef>
              <a:spcAft>
                <a:spcPts val="0"/>
              </a:spcAft>
              <a:buFont typeface="+mj-lt"/>
              <a:buAutoNum type="arabicParenR"/>
            </a:pPr>
            <a:r>
              <a:rPr lang="en-IN" sz="1900" dirty="0">
                <a:effectLst/>
                <a:latin typeface="Cambria" panose="02040503050406030204" pitchFamily="18" charset="0"/>
                <a:ea typeface="Cambria" panose="02040503050406030204" pitchFamily="18" charset="0"/>
              </a:rPr>
              <a:t>They must be identifiable as being suitable for use solely or principally with vehicles covered in heading 8701 to 8705; </a:t>
            </a:r>
            <a:r>
              <a:rPr lang="en-IN" sz="1900" b="1" i="1" dirty="0">
                <a:effectLst/>
                <a:latin typeface="Cambria" panose="02040503050406030204" pitchFamily="18" charset="0"/>
                <a:ea typeface="Cambria" panose="02040503050406030204" pitchFamily="18" charset="0"/>
              </a:rPr>
              <a:t>and</a:t>
            </a:r>
            <a:r>
              <a:rPr lang="en-IN" sz="1900" dirty="0">
                <a:effectLst/>
                <a:latin typeface="Cambria" panose="02040503050406030204" pitchFamily="18" charset="0"/>
                <a:ea typeface="Cambria" panose="02040503050406030204" pitchFamily="18" charset="0"/>
              </a:rPr>
              <a:t> </a:t>
            </a:r>
          </a:p>
          <a:p>
            <a:pPr marL="342900" marR="60960" lvl="0" indent="-342900">
              <a:spcBef>
                <a:spcPts val="400"/>
              </a:spcBef>
              <a:spcAft>
                <a:spcPts val="0"/>
              </a:spcAft>
              <a:buFont typeface="+mj-lt"/>
              <a:buAutoNum type="arabicParenR"/>
            </a:pPr>
            <a:r>
              <a:rPr lang="en-IN" sz="1900" dirty="0">
                <a:effectLst/>
                <a:latin typeface="Cambria" panose="02040503050406030204" pitchFamily="18" charset="0"/>
                <a:ea typeface="Cambria" panose="02040503050406030204" pitchFamily="18" charset="0"/>
              </a:rPr>
              <a:t>They must not be excluded by the provisions of the Notes to Section XVII</a:t>
            </a:r>
          </a:p>
        </p:txBody>
      </p:sp>
      <p:pic>
        <p:nvPicPr>
          <p:cNvPr id="4" name="Picture 6" descr="H N A &amp; Co LLP (formerly Hiregange &amp; Associates LLP) | LinkedIn">
            <a:extLst>
              <a:ext uri="{FF2B5EF4-FFF2-40B4-BE49-F238E27FC236}">
                <a16:creationId xmlns:a16="http://schemas.microsoft.com/office/drawing/2014/main" id="{EF577F14-1402-0958-9B3B-216964691D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208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US" sz="3200" b="0" i="1" dirty="0"/>
              <a:t>Classification of Vehicle </a:t>
            </a:r>
            <a:r>
              <a:rPr lang="en-US" sz="3200" i="1" dirty="0"/>
              <a:t>P</a:t>
            </a:r>
            <a:r>
              <a:rPr lang="en-US" sz="3200" b="0" i="1" dirty="0"/>
              <a:t>arts</a:t>
            </a:r>
            <a:endParaRPr lang="en-US" sz="3200" b="0" i="1" dirty="0">
              <a:latin typeface="Cambria" panose="02040503050406030204" pitchFamily="18" charset="0"/>
            </a:endParaRPr>
          </a:p>
        </p:txBody>
      </p:sp>
      <p:sp>
        <p:nvSpPr>
          <p:cNvPr id="10" name="TextBox 9">
            <a:extLst>
              <a:ext uri="{FF2B5EF4-FFF2-40B4-BE49-F238E27FC236}">
                <a16:creationId xmlns:a16="http://schemas.microsoft.com/office/drawing/2014/main" id="{53827E83-9BCD-4CFC-91A4-5D6F63B5CA6A}"/>
              </a:ext>
            </a:extLst>
          </p:cNvPr>
          <p:cNvSpPr txBox="1"/>
          <p:nvPr/>
        </p:nvSpPr>
        <p:spPr>
          <a:xfrm>
            <a:off x="177735" y="1113932"/>
            <a:ext cx="11598470" cy="2657138"/>
          </a:xfrm>
          <a:prstGeom prst="rect">
            <a:avLst/>
          </a:prstGeom>
          <a:noFill/>
        </p:spPr>
        <p:txBody>
          <a:bodyPr wrap="square">
            <a:spAutoFit/>
          </a:bodyPr>
          <a:lstStyle/>
          <a:p>
            <a:pPr marR="60960" algn="just">
              <a:spcBef>
                <a:spcPts val="400"/>
              </a:spcBef>
            </a:pPr>
            <a:r>
              <a:rPr lang="en-US" sz="2000" dirty="0">
                <a:effectLst/>
                <a:latin typeface="Cambria" panose="02040503050406030204" pitchFamily="18" charset="0"/>
                <a:ea typeface="Cambria" panose="02040503050406030204" pitchFamily="18" charset="0"/>
                <a:cs typeface="Times New Roman" panose="02020603050405020304" pitchFamily="18" charset="0"/>
              </a:rPr>
              <a:t>Recently, in the case of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Westinghouse Saxby Farmer Limited </a:t>
            </a:r>
            <a:r>
              <a:rPr lang="en-US" sz="2000" dirty="0">
                <a:effectLst/>
                <a:latin typeface="Cambria" panose="02040503050406030204" pitchFamily="18" charset="0"/>
                <a:ea typeface="Cambria" panose="02040503050406030204" pitchFamily="18" charset="0"/>
                <a:cs typeface="Times New Roman" panose="02020603050405020304" pitchFamily="18" charset="0"/>
              </a:rPr>
              <a:t>the Larger Bench of the Hon’ble Supreme Court held that while the exclusion under Note 2(f) may be of goods which are capable of being marketed independently as electrical machinery or equipment, for use otherwise than in or as Railway signaling equipment, those parts which are suitable for use solely or principally with an article in Chapter 86 cannot be taken to a different Chapter as the same would negate the very object of group classification. </a:t>
            </a:r>
          </a:p>
          <a:p>
            <a:pPr marR="60960" algn="just">
              <a:spcBef>
                <a:spcPts val="400"/>
              </a:spcBef>
            </a:pPr>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R="60960" algn="just">
              <a:spcBef>
                <a:spcPts val="400"/>
              </a:spcBef>
            </a:pPr>
            <a:r>
              <a:rPr lang="en-US" sz="2000" dirty="0">
                <a:effectLst/>
                <a:latin typeface="Cambria" panose="02040503050406030204" pitchFamily="18" charset="0"/>
                <a:ea typeface="Cambria" panose="02040503050406030204" pitchFamily="18" charset="0"/>
                <a:cs typeface="Times New Roman" panose="02020603050405020304" pitchFamily="18" charset="0"/>
              </a:rPr>
              <a:t>This is made clear by Note 3. Therefore, the invocation of Note 2(f) in Section XVII, overlooking the “sole or principal user test” indicated in Note 3, is not justified.</a:t>
            </a: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02AA4F9-B12D-4D78-B39B-C71D8866E56F}"/>
              </a:ext>
            </a:extLst>
          </p:cNvPr>
          <p:cNvSpPr txBox="1"/>
          <p:nvPr/>
        </p:nvSpPr>
        <p:spPr>
          <a:xfrm>
            <a:off x="6456784" y="4159908"/>
            <a:ext cx="5319421" cy="1938992"/>
          </a:xfrm>
          <a:prstGeom prst="rect">
            <a:avLst/>
          </a:prstGeom>
          <a:noFill/>
        </p:spPr>
        <p:txBody>
          <a:bodyPr wrap="square">
            <a:spAutoFit/>
          </a:bodyPr>
          <a:lstStyle/>
          <a:p>
            <a:pPr algn="just"/>
            <a:r>
              <a:rPr lang="en-US" sz="2000" dirty="0">
                <a:effectLst/>
                <a:latin typeface="Cambria" panose="02040503050406030204" pitchFamily="18" charset="0"/>
                <a:ea typeface="Cambria" panose="02040503050406030204" pitchFamily="18" charset="0"/>
              </a:rPr>
              <a:t>It is pertinent to note that the judgment in the case of </a:t>
            </a:r>
            <a:r>
              <a:rPr lang="en-US" sz="2000" b="1" dirty="0">
                <a:effectLst/>
                <a:latin typeface="Cambria" panose="02040503050406030204" pitchFamily="18" charset="0"/>
                <a:ea typeface="Cambria" panose="02040503050406030204" pitchFamily="18" charset="0"/>
              </a:rPr>
              <a:t>Westinghouse Saxby Farmer Limited</a:t>
            </a:r>
            <a:r>
              <a:rPr lang="en-US" sz="2000" dirty="0">
                <a:effectLst/>
                <a:latin typeface="Cambria" panose="02040503050406030204" pitchFamily="18" charset="0"/>
                <a:ea typeface="Cambria" panose="02040503050406030204" pitchFamily="18" charset="0"/>
              </a:rPr>
              <a:t> ibid was in favor of the </a:t>
            </a:r>
            <a:r>
              <a:rPr lang="en-US" sz="2000" dirty="0" err="1">
                <a:effectLst/>
                <a:latin typeface="Cambria" panose="02040503050406030204" pitchFamily="18" charset="0"/>
                <a:ea typeface="Cambria" panose="02040503050406030204" pitchFamily="18" charset="0"/>
              </a:rPr>
              <a:t>assessee</a:t>
            </a:r>
            <a:r>
              <a:rPr lang="en-US" sz="2000" dirty="0">
                <a:effectLst/>
                <a:latin typeface="Cambria" panose="02040503050406030204" pitchFamily="18" charset="0"/>
                <a:ea typeface="Cambria" panose="02040503050406030204" pitchFamily="18" charset="0"/>
              </a:rPr>
              <a:t>, who wanted classification under Chapter 86, and hence the arguments of the </a:t>
            </a:r>
            <a:r>
              <a:rPr lang="en-US" sz="2000" dirty="0" err="1">
                <a:effectLst/>
                <a:latin typeface="Cambria" panose="02040503050406030204" pitchFamily="18" charset="0"/>
                <a:ea typeface="Cambria" panose="02040503050406030204" pitchFamily="18" charset="0"/>
              </a:rPr>
              <a:t>assessee</a:t>
            </a:r>
            <a:r>
              <a:rPr lang="en-US" sz="2000" dirty="0">
                <a:effectLst/>
                <a:latin typeface="Cambria" panose="02040503050406030204" pitchFamily="18" charset="0"/>
                <a:ea typeface="Cambria" panose="02040503050406030204" pitchFamily="18" charset="0"/>
              </a:rPr>
              <a:t> were to merit the classification under Chapter 86. </a:t>
            </a:r>
            <a:endParaRPr lang="en-IN" sz="2000" dirty="0">
              <a:latin typeface="Cambria" panose="02040503050406030204" pitchFamily="18" charset="0"/>
              <a:ea typeface="Cambria" panose="02040503050406030204" pitchFamily="18" charset="0"/>
            </a:endParaRPr>
          </a:p>
        </p:txBody>
      </p:sp>
      <p:pic>
        <p:nvPicPr>
          <p:cNvPr id="1026" name="Picture 2" descr="Troubleshooting a Geothermal Heat Pump: Possible Issues You&amp;#39;re Facing">
            <a:extLst>
              <a:ext uri="{FF2B5EF4-FFF2-40B4-BE49-F238E27FC236}">
                <a16:creationId xmlns:a16="http://schemas.microsoft.com/office/drawing/2014/main" id="{239D865F-5851-4C2A-8E52-B909A0D06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743" y="3742589"/>
            <a:ext cx="2432957" cy="26640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 N A &amp; Co LLP (formerly Hiregange &amp; Associates LLP) | LinkedIn">
            <a:extLst>
              <a:ext uri="{FF2B5EF4-FFF2-40B4-BE49-F238E27FC236}">
                <a16:creationId xmlns:a16="http://schemas.microsoft.com/office/drawing/2014/main" id="{99A5BD67-787A-FAEA-B756-145D859DC7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92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US" sz="3200" b="0" i="1" dirty="0"/>
              <a:t>Classification of Vehicle </a:t>
            </a:r>
            <a:r>
              <a:rPr lang="en-US" sz="3200" i="1" dirty="0"/>
              <a:t>P</a:t>
            </a:r>
            <a:r>
              <a:rPr lang="en-US" sz="3200" b="0" i="1" dirty="0"/>
              <a:t>arts</a:t>
            </a:r>
            <a:endParaRPr lang="en-US" sz="3200" b="0" i="1" dirty="0">
              <a:latin typeface="Cambria" panose="02040503050406030204" pitchFamily="18" charset="0"/>
            </a:endParaRPr>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205272" y="5433119"/>
            <a:ext cx="11597980" cy="1365508"/>
          </a:xfrm>
        </p:spPr>
        <p:txBody>
          <a:bodyPr>
            <a:noAutofit/>
          </a:bodyPr>
          <a:lstStyle/>
          <a:p>
            <a:pPr marL="0" indent="0" algn="just">
              <a:lnSpc>
                <a:spcPct val="100000"/>
              </a:lnSpc>
              <a:spcBef>
                <a:spcPts val="0"/>
              </a:spcBef>
              <a:buNone/>
            </a:pPr>
            <a:r>
              <a:rPr lang="en-US" sz="1800" b="1" i="1" dirty="0">
                <a:effectLst/>
                <a:latin typeface="Cambria" panose="02040503050406030204" pitchFamily="18" charset="0"/>
                <a:ea typeface="Cambria" panose="02040503050406030204" pitchFamily="18" charset="0"/>
              </a:rPr>
              <a:t>Intel Design Systems (India) Pvt. Limited</a:t>
            </a:r>
            <a:r>
              <a:rPr lang="en-US" sz="1800" b="1" i="1" dirty="0">
                <a:latin typeface="Cambria" panose="02040503050406030204" pitchFamily="18" charset="0"/>
                <a:ea typeface="Cambria" panose="02040503050406030204" pitchFamily="18" charset="0"/>
              </a:rPr>
              <a:t> (SC): </a:t>
            </a:r>
            <a:r>
              <a:rPr lang="en-US" sz="1800" dirty="0">
                <a:latin typeface="Cambria" panose="02040503050406030204" pitchFamily="18" charset="0"/>
                <a:ea typeface="Cambria" panose="02040503050406030204" pitchFamily="18" charset="0"/>
              </a:rPr>
              <a:t>Hon’ble Supreme Court held that contactors, switches, control box, etc., fall under the category of excluded goods under the chapter notes thus, even though they are used specifically, solely, or principally with the armored vehicles of the chapter heading 8710, they are classifiable under chapter heading </a:t>
            </a:r>
            <a:r>
              <a:rPr lang="en-US" sz="1800" b="1" dirty="0">
                <a:latin typeface="Cambria" panose="02040503050406030204" pitchFamily="18" charset="0"/>
                <a:ea typeface="Cambria" panose="02040503050406030204" pitchFamily="18" charset="0"/>
              </a:rPr>
              <a:t>8536.90</a:t>
            </a:r>
            <a:r>
              <a:rPr lang="en-US" sz="1800" dirty="0">
                <a:latin typeface="Cambria" panose="02040503050406030204" pitchFamily="18" charset="0"/>
                <a:ea typeface="Cambria" panose="02040503050406030204" pitchFamily="18" charset="0"/>
              </a:rPr>
              <a:t> only.</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p>
            <a:pPr marL="447675" indent="-447675" algn="just">
              <a:lnSpc>
                <a:spcPct val="100000"/>
              </a:lnSpc>
              <a:spcBef>
                <a:spcPts val="0"/>
              </a:spcBef>
              <a:buFont typeface="Wingdings" panose="05000000000000000000" pitchFamily="2" charset="2"/>
              <a:buChar char="q"/>
            </a:pPr>
            <a:endParaRPr lang="en-US" sz="1800" dirty="0">
              <a:effectLst/>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effectLst/>
              <a:latin typeface="Cambria" panose="02040503050406030204" pitchFamily="18" charset="0"/>
              <a:ea typeface="Cambria" panose="02040503050406030204" pitchFamily="18" charset="0"/>
            </a:endParaRPr>
          </a:p>
          <a:p>
            <a:pPr marL="0" indent="0" algn="just">
              <a:lnSpc>
                <a:spcPct val="100000"/>
              </a:lnSpc>
              <a:spcBef>
                <a:spcPts val="0"/>
              </a:spcBef>
              <a:buNone/>
            </a:pPr>
            <a:endParaRPr lang="en-US" sz="1800" dirty="0">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effectLst/>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effectLst/>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effectLst/>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latin typeface="Cambria" panose="02040503050406030204" pitchFamily="18" charset="0"/>
              <a:ea typeface="Cambria" panose="02040503050406030204" pitchFamily="18" charset="0"/>
            </a:endParaRPr>
          </a:p>
          <a:p>
            <a:pPr marL="0" indent="0" algn="just">
              <a:lnSpc>
                <a:spcPct val="100000"/>
              </a:lnSpc>
              <a:spcBef>
                <a:spcPts val="0"/>
              </a:spcBef>
              <a:buNone/>
            </a:pPr>
            <a:endParaRPr lang="en-US" sz="1800" dirty="0">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effectLst/>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effectLst/>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effectLst/>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endParaRPr lang="en-US" sz="1800" dirty="0">
              <a:effectLst/>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11889ED1-65BD-485D-8E40-850AF2B12AA4}"/>
              </a:ext>
            </a:extLst>
          </p:cNvPr>
          <p:cNvSpPr/>
          <p:nvPr/>
        </p:nvSpPr>
        <p:spPr>
          <a:xfrm>
            <a:off x="205273" y="5325472"/>
            <a:ext cx="11597977" cy="1444278"/>
          </a:xfrm>
          <a:prstGeom prst="rect">
            <a:avLst/>
          </a:prstGeom>
          <a:noFill/>
          <a:ln>
            <a:solidFill>
              <a:srgbClr val="0032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2DD88454-C967-4407-BE81-C26F28255C06}"/>
              </a:ext>
            </a:extLst>
          </p:cNvPr>
          <p:cNvSpPr txBox="1"/>
          <p:nvPr/>
        </p:nvSpPr>
        <p:spPr>
          <a:xfrm>
            <a:off x="205272" y="2509604"/>
            <a:ext cx="11475575" cy="2513509"/>
          </a:xfrm>
          <a:prstGeom prst="rect">
            <a:avLst/>
          </a:prstGeom>
          <a:noFill/>
        </p:spPr>
        <p:txBody>
          <a:bodyPr wrap="square" rtlCol="0">
            <a:spAutoFit/>
          </a:bodyPr>
          <a:lstStyle/>
          <a:p>
            <a:pPr marL="0" indent="0" algn="just">
              <a:lnSpc>
                <a:spcPct val="100000"/>
              </a:lnSpc>
              <a:spcBef>
                <a:spcPts val="0"/>
              </a:spcBef>
              <a:buNone/>
            </a:pPr>
            <a:r>
              <a:rPr lang="en-US" b="1" i="1" dirty="0">
                <a:latin typeface="Cambria" panose="02040503050406030204" pitchFamily="18" charset="0"/>
                <a:ea typeface="Cambria" panose="02040503050406030204" pitchFamily="18" charset="0"/>
              </a:rPr>
              <a:t>Uni Products India Limited (SC)</a:t>
            </a:r>
            <a:r>
              <a:rPr lang="en-US" b="1" dirty="0">
                <a:latin typeface="Cambria" panose="02040503050406030204" pitchFamily="18" charset="0"/>
                <a:ea typeface="Cambria" panose="02040503050406030204" pitchFamily="18" charset="0"/>
              </a:rPr>
              <a:t> - </a:t>
            </a:r>
            <a:r>
              <a:rPr lang="en-US" i="1" dirty="0">
                <a:latin typeface="Cambria" panose="02040503050406030204" pitchFamily="18" charset="0"/>
                <a:ea typeface="Cambria" panose="02040503050406030204" pitchFamily="18" charset="0"/>
              </a:rPr>
              <a:t>Car mats are specifically excluded from the scope of CTH 8708, hence they are appropriately classifiable under CTH 5703, even though they are used solely and principally in motor vehicles.</a:t>
            </a:r>
          </a:p>
          <a:p>
            <a:pPr marR="60960" algn="just">
              <a:spcBef>
                <a:spcPts val="400"/>
              </a:spcBef>
            </a:pPr>
            <a:r>
              <a:rPr lang="en-US" dirty="0">
                <a:effectLst/>
                <a:latin typeface="Cambria" panose="02040503050406030204" pitchFamily="18" charset="0"/>
                <a:ea typeface="Cambria" panose="02040503050406030204" pitchFamily="18" charset="0"/>
                <a:cs typeface="Times New Roman" panose="02020603050405020304" pitchFamily="18" charset="0"/>
              </a:rPr>
              <a:t>In the said case, the following important guidelines were laid down by the Supreme Court:</a:t>
            </a:r>
            <a:endParaRPr lang="en-IN" dirty="0">
              <a:effectLst/>
              <a:latin typeface="Cambria" panose="02040503050406030204" pitchFamily="18" charset="0"/>
              <a:ea typeface="Cambria" panose="02040503050406030204" pitchFamily="18" charset="0"/>
              <a:cs typeface="Times New Roman" panose="02020603050405020304" pitchFamily="18" charset="0"/>
            </a:endParaRPr>
          </a:p>
          <a:p>
            <a:pPr marL="342900" marR="60325" lvl="0" indent="-342900" algn="just">
              <a:spcBef>
                <a:spcPts val="400"/>
              </a:spcBef>
              <a:spcAft>
                <a:spcPts val="0"/>
              </a:spcAft>
              <a:buFont typeface="Symbol" panose="05050102010706020507" pitchFamily="18" charset="2"/>
              <a:buChar char=""/>
            </a:pPr>
            <a:r>
              <a:rPr lang="en-IN" dirty="0">
                <a:effectLst/>
                <a:latin typeface="Cambria" panose="02040503050406030204" pitchFamily="18" charset="0"/>
                <a:ea typeface="Cambria" panose="02040503050406030204" pitchFamily="18" charset="0"/>
              </a:rPr>
              <a:t>Even though HSN Explanatory Notes have persuasive value only, but the level or quality of such persuasive value is very strong, as observed in numerous judgments.</a:t>
            </a:r>
          </a:p>
          <a:p>
            <a:pPr marL="342900" marR="60325" lvl="0" indent="-342900" algn="just">
              <a:spcBef>
                <a:spcPts val="400"/>
              </a:spcBef>
              <a:spcAft>
                <a:spcPts val="0"/>
              </a:spcAft>
              <a:buFont typeface="Symbol" panose="05050102010706020507" pitchFamily="18" charset="2"/>
              <a:buChar char=""/>
            </a:pPr>
            <a:r>
              <a:rPr lang="en-IN" dirty="0">
                <a:effectLst/>
                <a:latin typeface="Cambria" panose="02040503050406030204" pitchFamily="18" charset="0"/>
                <a:ea typeface="Cambria" panose="02040503050406030204" pitchFamily="18" charset="0"/>
              </a:rPr>
              <a:t>Section Notes and Chapter Notes are of utmost importance to determine classification.</a:t>
            </a:r>
          </a:p>
          <a:p>
            <a:pPr marL="342900" marR="60960" lvl="0" indent="-342900" algn="just">
              <a:spcBef>
                <a:spcPts val="400"/>
              </a:spcBef>
              <a:spcAft>
                <a:spcPts val="0"/>
              </a:spcAft>
              <a:buFont typeface="Symbol" panose="05050102010706020507" pitchFamily="18" charset="2"/>
              <a:buChar char=""/>
            </a:pPr>
            <a:r>
              <a:rPr lang="en-IN" dirty="0">
                <a:effectLst/>
                <a:latin typeface="Cambria" panose="02040503050406030204" pitchFamily="18" charset="0"/>
                <a:ea typeface="Cambria" panose="02040503050406030204" pitchFamily="18" charset="0"/>
              </a:rPr>
              <a:t>The most specific description shall be preferred to headings providing general description as per Rule 3(a) to General Rules of Interpretation.</a:t>
            </a:r>
            <a:endParaRPr lang="en-US" i="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E88C066E-DA5C-40C8-A5D0-CEBDB884FCAF}"/>
              </a:ext>
            </a:extLst>
          </p:cNvPr>
          <p:cNvSpPr/>
          <p:nvPr/>
        </p:nvSpPr>
        <p:spPr>
          <a:xfrm>
            <a:off x="205273" y="2567355"/>
            <a:ext cx="11597977" cy="2534527"/>
          </a:xfrm>
          <a:prstGeom prst="rect">
            <a:avLst/>
          </a:prstGeom>
          <a:noFill/>
          <a:ln>
            <a:solidFill>
              <a:srgbClr val="0032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5B69FA95-C9A8-45B3-8AA4-44495491C042}"/>
              </a:ext>
            </a:extLst>
          </p:cNvPr>
          <p:cNvSpPr/>
          <p:nvPr/>
        </p:nvSpPr>
        <p:spPr>
          <a:xfrm>
            <a:off x="205272" y="1212598"/>
            <a:ext cx="11597981" cy="1131167"/>
          </a:xfrm>
          <a:prstGeom prst="rect">
            <a:avLst/>
          </a:prstGeom>
          <a:noFill/>
          <a:ln>
            <a:solidFill>
              <a:srgbClr val="0032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AA4E5807-30DD-4A90-976D-FC5C0BB88DCE}"/>
              </a:ext>
            </a:extLst>
          </p:cNvPr>
          <p:cNvSpPr txBox="1"/>
          <p:nvPr/>
        </p:nvSpPr>
        <p:spPr>
          <a:xfrm>
            <a:off x="205273" y="1270349"/>
            <a:ext cx="11597980" cy="923330"/>
          </a:xfrm>
          <a:prstGeom prst="rect">
            <a:avLst/>
          </a:prstGeom>
          <a:noFill/>
        </p:spPr>
        <p:txBody>
          <a:bodyPr wrap="square" rtlCol="0">
            <a:spAutoFit/>
          </a:bodyPr>
          <a:lstStyle/>
          <a:p>
            <a:pPr algn="just"/>
            <a:r>
              <a:rPr lang="en-US" b="1" i="1" dirty="0">
                <a:effectLst/>
                <a:latin typeface="Cambria" panose="02040503050406030204" pitchFamily="18" charset="0"/>
                <a:ea typeface="Cambria" panose="02040503050406030204" pitchFamily="18" charset="0"/>
              </a:rPr>
              <a:t>G.S. Auto International Ltd (SC): </a:t>
            </a:r>
            <a:r>
              <a:rPr lang="en-US" dirty="0">
                <a:effectLst/>
                <a:latin typeface="Cambria" panose="02040503050406030204" pitchFamily="18" charset="0"/>
                <a:ea typeface="Cambria" panose="02040503050406030204" pitchFamily="18" charset="0"/>
              </a:rPr>
              <a:t>Hon’ble Supreme Court after referring to both the notes of Section XVII, ignored the exclusion under note 2(b) and without referring to the explanatory notes to the HSN classification concluded that fasteners used for the vehicles must be classified under </a:t>
            </a:r>
            <a:r>
              <a:rPr lang="en-US" b="1" dirty="0">
                <a:solidFill>
                  <a:srgbClr val="FF0000"/>
                </a:solidFill>
                <a:effectLst/>
                <a:latin typeface="Cambria" panose="02040503050406030204" pitchFamily="18" charset="0"/>
                <a:ea typeface="Cambria" panose="02040503050406030204" pitchFamily="18" charset="0"/>
              </a:rPr>
              <a:t>CTH 8708</a:t>
            </a:r>
            <a:r>
              <a:rPr lang="en-US" dirty="0">
                <a:effectLst/>
                <a:latin typeface="Cambria" panose="02040503050406030204" pitchFamily="18" charset="0"/>
                <a:ea typeface="Cambria" panose="02040503050406030204" pitchFamily="18" charset="0"/>
              </a:rPr>
              <a:t>.</a:t>
            </a:r>
            <a:endParaRPr lang="en-IN" dirty="0"/>
          </a:p>
        </p:txBody>
      </p:sp>
      <p:pic>
        <p:nvPicPr>
          <p:cNvPr id="2" name="Picture 6" descr="H N A &amp; Co LLP (formerly Hiregange &amp; Associates LLP) | LinkedIn">
            <a:extLst>
              <a:ext uri="{FF2B5EF4-FFF2-40B4-BE49-F238E27FC236}">
                <a16:creationId xmlns:a16="http://schemas.microsoft.com/office/drawing/2014/main" id="{BA79F6A1-988F-AF85-FFB5-B7D14D381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22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US" sz="3200" b="0" i="1" dirty="0"/>
              <a:t>Classification of Vehicle </a:t>
            </a:r>
            <a:r>
              <a:rPr lang="en-US" sz="3200" i="1" dirty="0"/>
              <a:t>P</a:t>
            </a:r>
            <a:r>
              <a:rPr lang="en-US" sz="3200" b="0" i="1" dirty="0"/>
              <a:t>arts</a:t>
            </a:r>
            <a:endParaRPr lang="en-US" sz="3200" b="0" i="1" dirty="0">
              <a:latin typeface="Cambria" panose="02040503050406030204" pitchFamily="18" charset="0"/>
            </a:endParaRPr>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117124" y="1134123"/>
            <a:ext cx="12085509" cy="2388637"/>
          </a:xfrm>
        </p:spPr>
        <p:txBody>
          <a:bodyPr>
            <a:noAutofit/>
          </a:bodyPr>
          <a:lstStyle/>
          <a:p>
            <a:pPr marL="625475" lvl="1" indent="-447675" algn="just">
              <a:lnSpc>
                <a:spcPct val="100000"/>
              </a:lnSpc>
              <a:spcBef>
                <a:spcPts val="0"/>
              </a:spcBef>
              <a:buNone/>
            </a:pPr>
            <a:r>
              <a:rPr lang="en-IN" sz="2000" b="1" dirty="0">
                <a:latin typeface="Cambria" panose="02040503050406030204" pitchFamily="18" charset="0"/>
                <a:ea typeface="Cambria" panose="02040503050406030204" pitchFamily="18" charset="0"/>
              </a:rPr>
              <a:t>Comments:</a:t>
            </a:r>
            <a:endParaRPr lang="en-IN" sz="2000" b="1" dirty="0">
              <a:effectLst/>
              <a:latin typeface="Cambria" panose="02040503050406030204" pitchFamily="18" charset="0"/>
              <a:ea typeface="Cambria" panose="02040503050406030204" pitchFamily="18" charset="0"/>
            </a:endParaRPr>
          </a:p>
          <a:p>
            <a:pPr marL="625475" lvl="2" indent="-355600" algn="just">
              <a:lnSpc>
                <a:spcPct val="100000"/>
              </a:lnSpc>
              <a:spcBef>
                <a:spcPts val="0"/>
              </a:spcBef>
              <a:buFont typeface="Courier New" panose="02070309020205020404" pitchFamily="49" charset="0"/>
              <a:buChar char="o"/>
            </a:pPr>
            <a:r>
              <a:rPr lang="en-IN" dirty="0">
                <a:latin typeface="Cambria" panose="02040503050406030204" pitchFamily="18" charset="0"/>
                <a:ea typeface="Cambria" panose="02040503050406030204" pitchFamily="18" charset="0"/>
                <a:cs typeface="Times New Roman" panose="02020603050405020304" pitchFamily="18" charset="0"/>
              </a:rPr>
              <a:t>The decision of Westinghouse is in the favour of the taxpayer – view of the department clearly comes out;</a:t>
            </a:r>
          </a:p>
          <a:p>
            <a:pPr marL="625475" lvl="2" indent="-355600" algn="just">
              <a:lnSpc>
                <a:spcPct val="100000"/>
              </a:lnSpc>
              <a:spcBef>
                <a:spcPts val="0"/>
              </a:spcBef>
              <a:buFont typeface="Courier New" panose="02070309020205020404" pitchFamily="49" charset="0"/>
              <a:buChar char="o"/>
            </a:pPr>
            <a:endParaRPr lang="en-IN" dirty="0">
              <a:latin typeface="Cambria" panose="02040503050406030204" pitchFamily="18" charset="0"/>
              <a:ea typeface="Cambria" panose="02040503050406030204" pitchFamily="18" charset="0"/>
              <a:cs typeface="Times New Roman" panose="02020603050405020304" pitchFamily="18" charset="0"/>
            </a:endParaRPr>
          </a:p>
          <a:p>
            <a:pPr marL="625475" lvl="2" indent="-355600" algn="just">
              <a:lnSpc>
                <a:spcPct val="100000"/>
              </a:lnSpc>
              <a:spcBef>
                <a:spcPts val="0"/>
              </a:spcBef>
              <a:buFont typeface="Courier New" panose="02070309020205020404" pitchFamily="49" charset="0"/>
              <a:buChar char="o"/>
            </a:pPr>
            <a:r>
              <a:rPr lang="en-US" dirty="0">
                <a:latin typeface="Cambria" panose="02040503050406030204" pitchFamily="18" charset="0"/>
                <a:ea typeface="Cambria" panose="02040503050406030204" pitchFamily="18" charset="0"/>
                <a:cs typeface="Times New Roman" panose="02020603050405020304" pitchFamily="18" charset="0"/>
              </a:rPr>
              <a:t>If accepted, it makes entire Chapter Note 2 to Section XVII redundant and otiose;</a:t>
            </a:r>
          </a:p>
          <a:p>
            <a:pPr marL="625475" lvl="2" indent="-355600" algn="just">
              <a:lnSpc>
                <a:spcPct val="100000"/>
              </a:lnSpc>
              <a:spcBef>
                <a:spcPts val="0"/>
              </a:spcBef>
              <a:buFont typeface="Courier New" panose="02070309020205020404" pitchFamily="49" charset="0"/>
              <a:buChar char="o"/>
            </a:pPr>
            <a:endParaRPr lang="en-US" dirty="0">
              <a:latin typeface="Cambria" panose="02040503050406030204" pitchFamily="18" charset="0"/>
              <a:ea typeface="Cambria" panose="02040503050406030204" pitchFamily="18" charset="0"/>
              <a:cs typeface="Times New Roman" panose="02020603050405020304" pitchFamily="18" charset="0"/>
            </a:endParaRPr>
          </a:p>
          <a:p>
            <a:pPr marL="625475" lvl="2" indent="-355600" algn="just">
              <a:lnSpc>
                <a:spcPct val="100000"/>
              </a:lnSpc>
              <a:spcBef>
                <a:spcPts val="0"/>
              </a:spcBef>
              <a:buFont typeface="Courier New" panose="02070309020205020404" pitchFamily="49" charset="0"/>
              <a:buChar char="o"/>
            </a:pPr>
            <a:r>
              <a:rPr lang="en-US" dirty="0">
                <a:latin typeface="Cambria" panose="02040503050406030204" pitchFamily="18" charset="0"/>
                <a:ea typeface="Cambria" panose="02040503050406030204" pitchFamily="18" charset="0"/>
                <a:cs typeface="Times New Roman" panose="02020603050405020304" pitchFamily="18" charset="0"/>
              </a:rPr>
              <a:t>Note 3 only provides for a negative condition for exclusion;</a:t>
            </a:r>
          </a:p>
          <a:p>
            <a:pPr marL="625475" lvl="2" indent="-355600" algn="just">
              <a:lnSpc>
                <a:spcPct val="100000"/>
              </a:lnSpc>
              <a:spcBef>
                <a:spcPts val="0"/>
              </a:spcBef>
              <a:buFont typeface="Courier New" panose="02070309020205020404" pitchFamily="49" charset="0"/>
              <a:buChar char="o"/>
            </a:pPr>
            <a:endParaRPr lang="en-US" dirty="0">
              <a:latin typeface="Cambria" panose="02040503050406030204" pitchFamily="18" charset="0"/>
              <a:ea typeface="Cambria" panose="02040503050406030204" pitchFamily="18" charset="0"/>
              <a:cs typeface="Times New Roman" panose="02020603050405020304" pitchFamily="18" charset="0"/>
            </a:endParaRPr>
          </a:p>
          <a:p>
            <a:pPr marL="625475" lvl="2" indent="-355600" algn="just">
              <a:lnSpc>
                <a:spcPct val="100000"/>
              </a:lnSpc>
              <a:spcBef>
                <a:spcPts val="0"/>
              </a:spcBef>
              <a:buFont typeface="Courier New" panose="02070309020205020404" pitchFamily="49" charset="0"/>
              <a:buChar char="o"/>
            </a:pPr>
            <a:r>
              <a:rPr lang="en-US" dirty="0">
                <a:latin typeface="Cambria" panose="02040503050406030204" pitchFamily="18" charset="0"/>
                <a:ea typeface="Cambria" panose="02040503050406030204" pitchFamily="18" charset="0"/>
                <a:cs typeface="Times New Roman" panose="02020603050405020304" pitchFamily="18" charset="0"/>
              </a:rPr>
              <a:t>Does not take into consideration the explanatory notes to the HSN classification;</a:t>
            </a:r>
          </a:p>
          <a:p>
            <a:pPr marL="625475" lvl="2" indent="-355600" algn="just">
              <a:lnSpc>
                <a:spcPct val="100000"/>
              </a:lnSpc>
              <a:spcBef>
                <a:spcPts val="0"/>
              </a:spcBef>
              <a:buFont typeface="Courier New" panose="02070309020205020404" pitchFamily="49" charset="0"/>
              <a:buChar char="o"/>
            </a:pPr>
            <a:endParaRPr lang="en-US" dirty="0">
              <a:latin typeface="Cambria" panose="02040503050406030204" pitchFamily="18" charset="0"/>
              <a:ea typeface="Cambria" panose="02040503050406030204" pitchFamily="18" charset="0"/>
              <a:cs typeface="Times New Roman" panose="02020603050405020304" pitchFamily="18" charset="0"/>
            </a:endParaRPr>
          </a:p>
          <a:p>
            <a:pPr marL="625475" lvl="2" indent="-355600" algn="just">
              <a:lnSpc>
                <a:spcPct val="100000"/>
              </a:lnSpc>
              <a:spcBef>
                <a:spcPts val="0"/>
              </a:spcBef>
              <a:buFont typeface="Courier New" panose="02070309020205020404" pitchFamily="49" charset="0"/>
              <a:buChar char="o"/>
            </a:pPr>
            <a:r>
              <a:rPr lang="en-US" dirty="0">
                <a:latin typeface="Cambria" panose="02040503050406030204" pitchFamily="18" charset="0"/>
                <a:ea typeface="Cambria" panose="02040503050406030204" pitchFamily="18" charset="0"/>
                <a:cs typeface="Times New Roman" panose="02020603050405020304" pitchFamily="18" charset="0"/>
              </a:rPr>
              <a:t>Decision only makes a passing reference to the Section/ Chapter Notes;</a:t>
            </a:r>
          </a:p>
          <a:p>
            <a:pPr marL="625475" lvl="2" indent="-355600" algn="just">
              <a:lnSpc>
                <a:spcPct val="100000"/>
              </a:lnSpc>
              <a:spcBef>
                <a:spcPts val="0"/>
              </a:spcBef>
              <a:buFont typeface="Courier New" panose="02070309020205020404" pitchFamily="49" charset="0"/>
              <a:buChar char="o"/>
            </a:pPr>
            <a:endParaRPr lang="en-US" dirty="0">
              <a:latin typeface="Cambria" panose="02040503050406030204" pitchFamily="18" charset="0"/>
              <a:ea typeface="Cambria" panose="02040503050406030204" pitchFamily="18" charset="0"/>
              <a:cs typeface="Times New Roman" panose="02020603050405020304" pitchFamily="18" charset="0"/>
            </a:endParaRPr>
          </a:p>
          <a:p>
            <a:pPr marL="625475" lvl="2" indent="-355600" algn="just">
              <a:lnSpc>
                <a:spcPct val="100000"/>
              </a:lnSpc>
              <a:spcBef>
                <a:spcPts val="0"/>
              </a:spcBef>
              <a:buFont typeface="Courier New" panose="02070309020205020404" pitchFamily="49" charset="0"/>
              <a:buChar char="o"/>
            </a:pPr>
            <a:r>
              <a:rPr lang="en-US" dirty="0">
                <a:latin typeface="Cambria" panose="02040503050406030204" pitchFamily="18" charset="0"/>
                <a:ea typeface="Cambria" panose="02040503050406030204" pitchFamily="18" charset="0"/>
                <a:cs typeface="Times New Roman" panose="02020603050405020304" pitchFamily="18" charset="0"/>
              </a:rPr>
              <a:t>Cannot be taken as a 'ratio' or a 'principle of interpretation' to be applied universally. </a:t>
            </a:r>
            <a:endParaRPr lang="en-IN" dirty="0">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6" descr="H N A &amp; Co LLP (formerly Hiregange &amp; Associates LLP) | LinkedIn">
            <a:extLst>
              <a:ext uri="{FF2B5EF4-FFF2-40B4-BE49-F238E27FC236}">
                <a16:creationId xmlns:a16="http://schemas.microsoft.com/office/drawing/2014/main" id="{73BC4FBE-E565-8F6B-5E1F-18D99E0F7C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497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IN" sz="3200" b="0" i="1" dirty="0"/>
              <a:t>Classification of Child parts / Accessories</a:t>
            </a:r>
            <a:endParaRPr lang="en-US" sz="3200" b="0" i="1" dirty="0">
              <a:latin typeface="Cambria" panose="02040503050406030204" pitchFamily="18" charset="0"/>
            </a:endParaRPr>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0" y="989256"/>
            <a:ext cx="11433175" cy="2439744"/>
          </a:xfrm>
        </p:spPr>
        <p:txBody>
          <a:bodyPr>
            <a:noAutofit/>
          </a:bodyPr>
          <a:lstStyle/>
          <a:p>
            <a:pPr indent="0" algn="just">
              <a:spcBef>
                <a:spcPts val="400"/>
              </a:spcBef>
              <a:spcAft>
                <a:spcPts val="500"/>
              </a:spcAft>
              <a:buNone/>
            </a:pPr>
            <a:r>
              <a:rPr lang="en-US" sz="2000" dirty="0">
                <a:effectLst/>
                <a:latin typeface="Cambria" panose="02040503050406030204" pitchFamily="18" charset="0"/>
                <a:ea typeface="Cambria" panose="02040503050406030204" pitchFamily="18" charset="0"/>
                <a:cs typeface="Times New Roman" panose="02020603050405020304" pitchFamily="18" charset="0"/>
              </a:rPr>
              <a:t>Child parts are smaller parts that are assembled to create a parent part. In other words, a child part means an item that features in the BOM of a main part of the vehicle. For e.g., Steering Unit comprises of the following child parts:</a:t>
            </a:r>
            <a:endParaRPr lang="en-IN" sz="2000" dirty="0">
              <a:latin typeface="Cambria" panose="02040503050406030204" pitchFamily="18" charset="0"/>
              <a:ea typeface="Cambria" panose="02040503050406030204" pitchFamily="18" charset="0"/>
              <a:cs typeface="Mangal" panose="02040503050203030202" pitchFamily="18" charset="0"/>
            </a:endParaRPr>
          </a:p>
          <a:p>
            <a:pPr marL="541338" lvl="1" indent="-271463" algn="just">
              <a:spcBef>
                <a:spcPts val="400"/>
              </a:spcBef>
              <a:spcAft>
                <a:spcPts val="50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Rake &amp; pinion</a:t>
            </a:r>
            <a:endParaRPr lang="en-IN" sz="2000" dirty="0">
              <a:effectLst/>
              <a:latin typeface="Cambria" panose="02040503050406030204" pitchFamily="18" charset="0"/>
              <a:ea typeface="Cambria" panose="02040503050406030204" pitchFamily="18" charset="0"/>
              <a:cs typeface="Mangal" panose="02040503050203030202" pitchFamily="18" charset="0"/>
            </a:endParaRPr>
          </a:p>
          <a:p>
            <a:pPr marL="541338" lvl="1" indent="-271463" algn="just">
              <a:spcBef>
                <a:spcPts val="400"/>
              </a:spcBef>
              <a:spcAft>
                <a:spcPts val="500"/>
              </a:spcAft>
              <a:buFont typeface="Courier New" panose="02070309020205020404" pitchFamily="49" charset="0"/>
              <a:buChar char="o"/>
            </a:pPr>
            <a:r>
              <a:rPr lang="en-US" sz="2000" dirty="0">
                <a:latin typeface="Cambria" panose="02040503050406030204" pitchFamily="18" charset="0"/>
                <a:ea typeface="Cambria" panose="02040503050406030204" pitchFamily="18" charset="0"/>
                <a:cs typeface="Times New Roman" panose="02020603050405020304" pitchFamily="18" charset="0"/>
              </a:rPr>
              <a:t>Tie rods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541338" lvl="1" indent="-271463" algn="just">
              <a:spcBef>
                <a:spcPts val="400"/>
              </a:spcBef>
              <a:spcAft>
                <a:spcPts val="500"/>
              </a:spcAft>
              <a:buFont typeface="Courier New" panose="02070309020205020404" pitchFamily="49" charset="0"/>
              <a:buChar char="o"/>
            </a:pPr>
            <a:r>
              <a:rPr lang="en-US" sz="2000" dirty="0">
                <a:latin typeface="Cambria" panose="02040503050406030204" pitchFamily="18" charset="0"/>
                <a:ea typeface="Cambria" panose="02040503050406030204" pitchFamily="18" charset="0"/>
                <a:cs typeface="Times New Roman" panose="02020603050405020304" pitchFamily="18" charset="0"/>
              </a:rPr>
              <a:t>Tie rod ends.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541338" lvl="1" indent="-271463" algn="just">
              <a:spcBef>
                <a:spcPts val="400"/>
              </a:spcBef>
              <a:spcAft>
                <a:spcPts val="500"/>
              </a:spcAft>
              <a:buFont typeface="Courier New" panose="02070309020205020404" pitchFamily="49" charset="0"/>
              <a:buChar char="o"/>
            </a:pPr>
            <a:r>
              <a:rPr lang="en-US" sz="2000" dirty="0">
                <a:latin typeface="Cambria" panose="02040503050406030204" pitchFamily="18" charset="0"/>
                <a:ea typeface="Cambria" panose="02040503050406030204" pitchFamily="18" charset="0"/>
                <a:cs typeface="Times New Roman" panose="02020603050405020304" pitchFamily="18" charset="0"/>
              </a:rPr>
              <a:t>two nuts and two quarter pins to lock the nuts.</a:t>
            </a:r>
          </a:p>
          <a:p>
            <a:pPr marL="720725" indent="-492125" algn="just">
              <a:spcBef>
                <a:spcPts val="400"/>
              </a:spcBef>
              <a:spcAft>
                <a:spcPts val="500"/>
              </a:spcAft>
              <a:buFont typeface="Wingdings" panose="05000000000000000000" pitchFamily="2" charset="2"/>
              <a:buChar char="q"/>
            </a:pPr>
            <a:endParaRPr lang="en-US" sz="20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09ED48E-D230-4307-AC09-6A9FC9C24EF6}"/>
              </a:ext>
            </a:extLst>
          </p:cNvPr>
          <p:cNvSpPr/>
          <p:nvPr/>
        </p:nvSpPr>
        <p:spPr>
          <a:xfrm>
            <a:off x="327025" y="4887868"/>
            <a:ext cx="11196281" cy="175272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C5856A33-8175-478A-BCA9-058958EE7FA9}"/>
              </a:ext>
            </a:extLst>
          </p:cNvPr>
          <p:cNvSpPr txBox="1"/>
          <p:nvPr/>
        </p:nvSpPr>
        <p:spPr>
          <a:xfrm>
            <a:off x="327024" y="4951809"/>
            <a:ext cx="11196279" cy="1631216"/>
          </a:xfrm>
          <a:prstGeom prst="rect">
            <a:avLst/>
          </a:prstGeom>
          <a:noFill/>
        </p:spPr>
        <p:txBody>
          <a:bodyPr wrap="square" rtlCol="0">
            <a:spAutoFit/>
          </a:bodyPr>
          <a:lstStyle/>
          <a:p>
            <a:pPr algn="just"/>
            <a:r>
              <a:rPr lang="en-US" sz="2000" b="1" i="1" dirty="0">
                <a:effectLst/>
                <a:latin typeface="Cambria" panose="02040503050406030204" pitchFamily="18" charset="0"/>
                <a:ea typeface="Cambria" panose="02040503050406030204" pitchFamily="18" charset="0"/>
              </a:rPr>
              <a:t>Hero Electric Vehicles Pvt. Ltd (SC): </a:t>
            </a:r>
            <a:r>
              <a:rPr lang="en-US" sz="2000" dirty="0">
                <a:effectLst/>
                <a:latin typeface="Cambria" panose="02040503050406030204" pitchFamily="18" charset="0"/>
                <a:ea typeface="Cambria" panose="02040503050406030204" pitchFamily="18" charset="0"/>
              </a:rPr>
              <a:t>DC Motors for e-bike which had the essential character of motor having principal function of electric motor as rotor is fixed on electric motor and becomes rear wheel only after mounting </a:t>
            </a:r>
            <a:r>
              <a:rPr lang="en-US" sz="2000" dirty="0" err="1">
                <a:effectLst/>
                <a:latin typeface="Cambria" panose="02040503050406030204" pitchFamily="18" charset="0"/>
                <a:ea typeface="Cambria" panose="02040503050406030204" pitchFamily="18" charset="0"/>
              </a:rPr>
              <a:t>tyre</a:t>
            </a:r>
            <a:r>
              <a:rPr lang="en-US" sz="2000" dirty="0">
                <a:effectLst/>
                <a:latin typeface="Cambria" panose="02040503050406030204" pitchFamily="18" charset="0"/>
                <a:ea typeface="Cambria" panose="02040503050406030204" pitchFamily="18" charset="0"/>
              </a:rPr>
              <a:t> without which it cannot perform as part of e-bike, is classifiable as electric motor under Tariff Item 8501 31 19 of Customs Tariff Act, 1975 and not under Tariff Item 8714 10 90 ibid.</a:t>
            </a:r>
            <a:endParaRPr lang="en-IN" sz="2000" dirty="0"/>
          </a:p>
        </p:txBody>
      </p:sp>
      <p:sp>
        <p:nvSpPr>
          <p:cNvPr id="9" name="Rectangle 8">
            <a:extLst>
              <a:ext uri="{FF2B5EF4-FFF2-40B4-BE49-F238E27FC236}">
                <a16:creationId xmlns:a16="http://schemas.microsoft.com/office/drawing/2014/main" id="{21424984-E936-47E8-BE68-37E7177E8A0E}"/>
              </a:ext>
            </a:extLst>
          </p:cNvPr>
          <p:cNvSpPr/>
          <p:nvPr/>
        </p:nvSpPr>
        <p:spPr>
          <a:xfrm>
            <a:off x="327023" y="3657917"/>
            <a:ext cx="11196281" cy="110069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190CF6B1-020F-43F2-B7CF-E9AE16FFC142}"/>
              </a:ext>
            </a:extLst>
          </p:cNvPr>
          <p:cNvSpPr txBox="1"/>
          <p:nvPr/>
        </p:nvSpPr>
        <p:spPr>
          <a:xfrm>
            <a:off x="327023" y="3675258"/>
            <a:ext cx="11196281" cy="1015663"/>
          </a:xfrm>
          <a:prstGeom prst="rect">
            <a:avLst/>
          </a:prstGeom>
          <a:noFill/>
        </p:spPr>
        <p:txBody>
          <a:bodyPr wrap="square" rtlCol="0">
            <a:spAutoFit/>
          </a:bodyPr>
          <a:lstStyle/>
          <a:p>
            <a:pPr algn="just"/>
            <a:r>
              <a:rPr lang="en-US" sz="2000" b="1" i="1" dirty="0">
                <a:latin typeface="Cambria" panose="02040503050406030204" pitchFamily="18" charset="0"/>
                <a:ea typeface="Cambria" panose="02040503050406030204" pitchFamily="18" charset="0"/>
                <a:cs typeface="Times New Roman" panose="02020603050405020304" pitchFamily="18" charset="0"/>
              </a:rPr>
              <a:t>Shiroki Auto Components India Pvt. Ltd. (SC): </a:t>
            </a:r>
            <a:r>
              <a:rPr lang="en-US" sz="2000" dirty="0">
                <a:latin typeface="Cambria" panose="02040503050406030204" pitchFamily="18" charset="0"/>
                <a:ea typeface="Cambria" panose="02040503050406030204" pitchFamily="18" charset="0"/>
                <a:cs typeface="Times New Roman" panose="02020603050405020304" pitchFamily="18" charset="0"/>
              </a:rPr>
              <a:t>Classification of parts of vehicle seats are not classifiable under tariff heading 8708 since they find these parts find a specific entry in tariff heading 9401.</a:t>
            </a:r>
            <a:endParaRPr lang="en-US" sz="2000" b="1" i="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6" descr="H N A &amp; Co LLP (formerly Hiregange &amp; Associates LLP) | LinkedIn">
            <a:extLst>
              <a:ext uri="{FF2B5EF4-FFF2-40B4-BE49-F238E27FC236}">
                <a16:creationId xmlns:a16="http://schemas.microsoft.com/office/drawing/2014/main" id="{8A4E71B1-5A87-ADC9-4038-2217772CD9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44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IN" sz="3200" b="0" i="1" dirty="0"/>
              <a:t>Classification of Child parts / Accessories</a:t>
            </a:r>
            <a:endParaRPr lang="en-US" sz="3200" b="0" i="1" dirty="0">
              <a:latin typeface="Cambria" panose="02040503050406030204" pitchFamily="18" charset="0"/>
            </a:endParaRPr>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124115" y="1051567"/>
            <a:ext cx="11828399" cy="1421045"/>
          </a:xfrm>
        </p:spPr>
        <p:txBody>
          <a:bodyPr>
            <a:noAutofit/>
          </a:bodyPr>
          <a:lstStyle/>
          <a:p>
            <a:pPr marL="273050" indent="0" algn="just">
              <a:lnSpc>
                <a:spcPct val="100000"/>
              </a:lnSpc>
              <a:spcBef>
                <a:spcPts val="0"/>
              </a:spcBef>
              <a:buNone/>
            </a:pPr>
            <a:r>
              <a:rPr lang="en-US" sz="2000" b="1" i="1" dirty="0" err="1">
                <a:latin typeface="Cambria" panose="02040503050406030204" pitchFamily="18" charset="0"/>
                <a:ea typeface="Cambria" panose="02040503050406030204" pitchFamily="18" charset="0"/>
                <a:cs typeface="Times New Roman" panose="02020603050405020304" pitchFamily="18" charset="0"/>
              </a:rPr>
              <a:t>Transenergy</a:t>
            </a:r>
            <a:r>
              <a:rPr lang="en-US" sz="2000" b="1" i="1" dirty="0">
                <a:latin typeface="Cambria" panose="02040503050406030204" pitchFamily="18" charset="0"/>
                <a:ea typeface="Cambria" panose="02040503050406030204" pitchFamily="18" charset="0"/>
                <a:cs typeface="Times New Roman" panose="02020603050405020304" pitchFamily="18" charset="0"/>
              </a:rPr>
              <a:t> Ltd. and Sagas </a:t>
            </a:r>
            <a:r>
              <a:rPr lang="en-US" sz="2000" b="1" i="1" dirty="0" err="1">
                <a:latin typeface="Cambria" panose="02040503050406030204" pitchFamily="18" charset="0"/>
                <a:ea typeface="Cambria" panose="02040503050406030204" pitchFamily="18" charset="0"/>
                <a:cs typeface="Times New Roman" panose="02020603050405020304" pitchFamily="18" charset="0"/>
              </a:rPr>
              <a:t>Autotec</a:t>
            </a:r>
            <a:r>
              <a:rPr lang="en-US" sz="2000" b="1" i="1" dirty="0">
                <a:latin typeface="Cambria" panose="02040503050406030204" pitchFamily="18" charset="0"/>
                <a:ea typeface="Cambria" panose="02040503050406030204" pitchFamily="18" charset="0"/>
                <a:cs typeface="Times New Roman" panose="02020603050405020304" pitchFamily="18" charset="0"/>
              </a:rPr>
              <a:t> Pvt. Ltd (CESTAT):</a:t>
            </a:r>
            <a:r>
              <a:rPr lang="en-IN" sz="2000" b="1" i="1" dirty="0">
                <a:latin typeface="Cambria" panose="02040503050406030204" pitchFamily="18" charset="0"/>
                <a:ea typeface="Cambria" panose="02040503050406030204" pitchFamily="18" charset="0"/>
                <a:cs typeface="Times New Roman" panose="02020603050405020304" pitchFamily="18" charset="0"/>
              </a:rPr>
              <a:t> </a:t>
            </a:r>
            <a:r>
              <a:rPr lang="en-US" sz="2000" u="sng" dirty="0">
                <a:latin typeface="Cambria" panose="02040503050406030204" pitchFamily="18" charset="0"/>
                <a:ea typeface="Cambria" panose="02040503050406030204" pitchFamily="18" charset="0"/>
                <a:cs typeface="Times New Roman" panose="02020603050405020304" pitchFamily="18" charset="0"/>
              </a:rPr>
              <a:t>CNG</a:t>
            </a:r>
            <a:r>
              <a:rPr lang="en-US" sz="2000" dirty="0">
                <a:latin typeface="Cambria" panose="02040503050406030204" pitchFamily="18" charset="0"/>
                <a:ea typeface="Cambria" panose="02040503050406030204" pitchFamily="18" charset="0"/>
                <a:cs typeface="Times New Roman" panose="02020603050405020304" pitchFamily="18" charset="0"/>
              </a:rPr>
              <a:t> conversion kits are engine parts since these provide alternate fuel charging system to the one in-built in IC engines. Though IC engine parts are parts of motor vehicles of Heading 8708 of Central Excise Tariff, Heading 8409 ibid is more specific entry for these kits.</a:t>
            </a:r>
            <a:endParaRPr lang="en-US" sz="2000" b="1" i="1" dirty="0">
              <a:latin typeface="Cambria" panose="02040503050406030204" pitchFamily="18" charset="0"/>
              <a:ea typeface="Cambria" panose="02040503050406030204" pitchFamily="18" charset="0"/>
            </a:endParaRPr>
          </a:p>
          <a:p>
            <a:pPr marL="273050" indent="0" algn="just">
              <a:lnSpc>
                <a:spcPct val="100000"/>
              </a:lnSpc>
              <a:spcBef>
                <a:spcPts val="0"/>
              </a:spcBef>
              <a:buNone/>
            </a:pPr>
            <a:endParaRPr lang="en-US" sz="2000" b="1" i="1" dirty="0">
              <a:latin typeface="Cambria" panose="02040503050406030204" pitchFamily="18" charset="0"/>
              <a:ea typeface="Cambria" panose="02040503050406030204" pitchFamily="18" charset="0"/>
            </a:endParaRPr>
          </a:p>
          <a:p>
            <a:pPr marL="273050" indent="0" algn="just">
              <a:lnSpc>
                <a:spcPct val="100000"/>
              </a:lnSpc>
              <a:spcBef>
                <a:spcPts val="0"/>
              </a:spcBef>
              <a:buNone/>
            </a:pPr>
            <a:r>
              <a:rPr lang="en-US" sz="2000" b="1" i="1" dirty="0">
                <a:effectLst/>
                <a:latin typeface="Cambria" panose="02040503050406030204" pitchFamily="18" charset="0"/>
                <a:ea typeface="Cambria" panose="02040503050406030204" pitchFamily="18" charset="0"/>
                <a:cs typeface="Times New Roman" panose="02020603050405020304" pitchFamily="18" charset="0"/>
              </a:rPr>
              <a:t>Best Cast (P) Limited (SC): </a:t>
            </a:r>
            <a:r>
              <a:rPr lang="en-US" sz="2000" dirty="0">
                <a:effectLst/>
                <a:latin typeface="Cambria" panose="02040503050406030204" pitchFamily="18" charset="0"/>
                <a:ea typeface="Cambria" panose="02040503050406030204" pitchFamily="18" charset="0"/>
                <a:cs typeface="Times New Roman" panose="02020603050405020304" pitchFamily="18" charset="0"/>
              </a:rPr>
              <a:t>Gear Box parts and clutch are not parts of motor vehicle by commercial parlance and would be classifiable under Heading 8483.00 of Central Excise Tariff Act, 1985 as parts of gear box and not under Heading 87.08 as parts of motor vehicle.</a:t>
            </a:r>
          </a:p>
          <a:p>
            <a:pPr marL="273050" indent="0" algn="just">
              <a:lnSpc>
                <a:spcPct val="100000"/>
              </a:lnSpc>
              <a:spcBef>
                <a:spcPts val="0"/>
              </a:spcBef>
              <a:buNone/>
            </a:pPr>
            <a:endParaRPr lang="en-US" sz="2000" b="1" i="1" dirty="0">
              <a:latin typeface="Cambria" panose="02040503050406030204" pitchFamily="18" charset="0"/>
              <a:ea typeface="Cambria" panose="02040503050406030204" pitchFamily="18" charset="0"/>
              <a:cs typeface="Times New Roman" panose="02020603050405020304" pitchFamily="18" charset="0"/>
            </a:endParaRPr>
          </a:p>
          <a:p>
            <a:pPr marL="273050" indent="0" algn="just">
              <a:lnSpc>
                <a:spcPct val="100000"/>
              </a:lnSpc>
              <a:spcBef>
                <a:spcPts val="0"/>
              </a:spcBef>
              <a:buNone/>
            </a:pPr>
            <a:r>
              <a:rPr lang="en-US" sz="2000" b="1" i="1" dirty="0">
                <a:effectLst/>
                <a:latin typeface="Cambria" panose="02040503050406030204" pitchFamily="18" charset="0"/>
                <a:ea typeface="Cambria" panose="02040503050406030204" pitchFamily="18" charset="0"/>
                <a:cs typeface="Times New Roman" panose="02020603050405020304" pitchFamily="18" charset="0"/>
              </a:rPr>
              <a:t>Mehra Bros. v. Joint Commercial Officer (SC)</a:t>
            </a:r>
            <a:r>
              <a:rPr lang="en-IN" sz="2000" b="1" dirty="0">
                <a:latin typeface="Cambria" panose="02040503050406030204" pitchFamily="18" charset="0"/>
                <a:ea typeface="Cambria" panose="02040503050406030204" pitchFamily="18" charset="0"/>
                <a:cs typeface="Times New Roman" panose="02020603050405020304" pitchFamily="18" charset="0"/>
              </a:rPr>
              <a:t>: </a:t>
            </a:r>
            <a:r>
              <a:rPr lang="en-US" sz="2000" dirty="0">
                <a:effectLst/>
                <a:latin typeface="Cambria" panose="02040503050406030204" pitchFamily="18" charset="0"/>
                <a:ea typeface="Cambria" panose="02040503050406030204" pitchFamily="18" charset="0"/>
                <a:cs typeface="Times New Roman" panose="02020603050405020304" pitchFamily="18" charset="0"/>
              </a:rPr>
              <a:t>An accessory of an automobile does not have to be an accessory for the whole automobile. The accessory of a part of an automobile would also qualify to be used as an automobile accessory.</a:t>
            </a:r>
          </a:p>
          <a:p>
            <a:pPr marL="273050" indent="0" algn="just">
              <a:lnSpc>
                <a:spcPct val="100000"/>
              </a:lnSpc>
              <a:spcBef>
                <a:spcPts val="0"/>
              </a:spcBef>
              <a:buNone/>
            </a:pPr>
            <a:endParaRPr lang="en-GB" sz="2000" b="1" i="1" dirty="0">
              <a:solidFill>
                <a:srgbClr val="000000"/>
              </a:solidFill>
              <a:effectLst/>
              <a:latin typeface="Cambria" panose="02040503050406030204" pitchFamily="18" charset="0"/>
              <a:ea typeface="Cambria" panose="02040503050406030204" pitchFamily="18" charset="0"/>
            </a:endParaRPr>
          </a:p>
          <a:p>
            <a:pPr marL="273050" indent="0" algn="just">
              <a:lnSpc>
                <a:spcPct val="100000"/>
              </a:lnSpc>
              <a:spcBef>
                <a:spcPts val="0"/>
              </a:spcBef>
              <a:buNone/>
            </a:pPr>
            <a:r>
              <a:rPr lang="en-GB" sz="2000" b="1" i="1" dirty="0">
                <a:solidFill>
                  <a:srgbClr val="000000"/>
                </a:solidFill>
                <a:effectLst/>
                <a:latin typeface="Cambria" panose="02040503050406030204" pitchFamily="18" charset="0"/>
                <a:ea typeface="Cambria" panose="02040503050406030204" pitchFamily="18" charset="0"/>
              </a:rPr>
              <a:t>Insulation Electricals </a:t>
            </a:r>
            <a:r>
              <a:rPr lang="en-GB" sz="2000" b="1" i="1" dirty="0" err="1">
                <a:solidFill>
                  <a:srgbClr val="000000"/>
                </a:solidFill>
                <a:effectLst/>
                <a:latin typeface="Cambria" panose="02040503050406030204" pitchFamily="18" charset="0"/>
                <a:ea typeface="Cambria" panose="02040503050406030204" pitchFamily="18" charset="0"/>
              </a:rPr>
              <a:t>Pvt.</a:t>
            </a:r>
            <a:r>
              <a:rPr lang="en-GB" sz="2000" b="1" i="1" dirty="0">
                <a:solidFill>
                  <a:srgbClr val="000000"/>
                </a:solidFill>
                <a:effectLst/>
                <a:latin typeface="Cambria" panose="02040503050406030204" pitchFamily="18" charset="0"/>
                <a:ea typeface="Cambria" panose="02040503050406030204" pitchFamily="18" charset="0"/>
              </a:rPr>
              <a:t> Ltd</a:t>
            </a:r>
            <a:r>
              <a:rPr lang="en-US" sz="20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(SC): </a:t>
            </a:r>
            <a:r>
              <a:rPr lang="en-US" sz="2000" dirty="0">
                <a:effectLst/>
                <a:latin typeface="Cambria" panose="02040503050406030204" pitchFamily="18" charset="0"/>
                <a:ea typeface="Cambria" panose="02040503050406030204" pitchFamily="18" charset="0"/>
              </a:rPr>
              <a:t>The seat being complete without rail assembly or other impugned goods, such goods are not essential parts of it. The item is used for varying the positions of the driver and does not become essential pieces of the seats. They are only adjuncts, additions to the seat for their better, convenient, comfortable enjoyment/use</a:t>
            </a:r>
            <a:r>
              <a:rPr lang="en-US" sz="2000" cap="all" dirty="0">
                <a:effectLst/>
                <a:latin typeface="Cambria" panose="02040503050406030204" pitchFamily="18" charset="0"/>
                <a:ea typeface="Cambria" panose="02040503050406030204" pitchFamily="18" charset="0"/>
              </a:rPr>
              <a:t>. </a:t>
            </a:r>
            <a:r>
              <a:rPr lang="en-US" sz="2000" dirty="0">
                <a:effectLst/>
                <a:latin typeface="Cambria" panose="02040503050406030204" pitchFamily="18" charset="0"/>
                <a:ea typeface="Cambria" panose="02040503050406030204" pitchFamily="18" charset="0"/>
              </a:rPr>
              <a:t>Chapter Heading 8708 is wider in its scope as to cover all accessories of motor vehicles</a:t>
            </a:r>
            <a:endParaRPr lang="en-IN" sz="2000" b="1" i="1" dirty="0">
              <a:latin typeface="Cambria" panose="02040503050406030204" pitchFamily="18" charset="0"/>
              <a:ea typeface="Cambria" panose="02040503050406030204" pitchFamily="18" charset="0"/>
              <a:cs typeface="Mangal" panose="02040503050203030202" pitchFamily="18" charset="0"/>
            </a:endParaRPr>
          </a:p>
          <a:p>
            <a:pPr marL="273050" indent="0" algn="just">
              <a:lnSpc>
                <a:spcPct val="100000"/>
              </a:lnSpc>
              <a:spcBef>
                <a:spcPts val="0"/>
              </a:spcBef>
              <a:buNone/>
            </a:pPr>
            <a:endParaRPr lang="en-US" sz="2000" i="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4FC7698F-6C1D-4982-91D4-12635183F193}"/>
              </a:ext>
            </a:extLst>
          </p:cNvPr>
          <p:cNvSpPr/>
          <p:nvPr/>
        </p:nvSpPr>
        <p:spPr>
          <a:xfrm>
            <a:off x="327025" y="1051567"/>
            <a:ext cx="11625489" cy="133707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57001814-9D5B-496D-B90B-09FAAA0A4A82}"/>
              </a:ext>
            </a:extLst>
          </p:cNvPr>
          <p:cNvSpPr/>
          <p:nvPr/>
        </p:nvSpPr>
        <p:spPr>
          <a:xfrm>
            <a:off x="327024" y="2593909"/>
            <a:ext cx="11625489" cy="105436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5E554611-9EF9-4922-B376-8FAD702F3DE2}"/>
              </a:ext>
            </a:extLst>
          </p:cNvPr>
          <p:cNvSpPr/>
          <p:nvPr/>
        </p:nvSpPr>
        <p:spPr>
          <a:xfrm>
            <a:off x="327023" y="3769566"/>
            <a:ext cx="11625489" cy="105436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1BA88A50-37C8-4FB8-9BE9-28D7642BC394}"/>
              </a:ext>
            </a:extLst>
          </p:cNvPr>
          <p:cNvSpPr/>
          <p:nvPr/>
        </p:nvSpPr>
        <p:spPr>
          <a:xfrm>
            <a:off x="327023" y="5004000"/>
            <a:ext cx="11625489" cy="160486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6" descr="H N A &amp; Co LLP (formerly Hiregange &amp; Associates LLP) | LinkedIn">
            <a:extLst>
              <a:ext uri="{FF2B5EF4-FFF2-40B4-BE49-F238E27FC236}">
                <a16:creationId xmlns:a16="http://schemas.microsoft.com/office/drawing/2014/main" id="{9CCDB405-DBA5-F8D9-BC68-D7457520AD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89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605C0-BF21-AF07-4261-CE59E6564639}"/>
              </a:ext>
            </a:extLst>
          </p:cNvPr>
          <p:cNvSpPr>
            <a:spLocks noGrp="1"/>
          </p:cNvSpPr>
          <p:nvPr>
            <p:ph type="body" sz="quarter" idx="14"/>
          </p:nvPr>
        </p:nvSpPr>
        <p:spPr/>
        <p:txBody>
          <a:bodyPr/>
          <a:lstStyle/>
          <a:p>
            <a:r>
              <a:rPr lang="en-GB" sz="3200" i="1" dirty="0"/>
              <a:t>Job Work vis-à-vis Manufacturing</a:t>
            </a:r>
            <a:endParaRPr lang="en-IN" sz="3200" i="1" dirty="0"/>
          </a:p>
        </p:txBody>
      </p:sp>
      <p:sp>
        <p:nvSpPr>
          <p:cNvPr id="4" name="Slide Number Placeholder 3">
            <a:extLst>
              <a:ext uri="{FF2B5EF4-FFF2-40B4-BE49-F238E27FC236}">
                <a16:creationId xmlns:a16="http://schemas.microsoft.com/office/drawing/2014/main" id="{8EE533C0-7EC3-F037-D10F-5D48B05F123B}"/>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36</a:t>
            </a:fld>
            <a:endParaRPr lang="en-IN" dirty="0"/>
          </a:p>
        </p:txBody>
      </p:sp>
      <p:graphicFrame>
        <p:nvGraphicFramePr>
          <p:cNvPr id="6" name="Text Placeholder 2">
            <a:extLst>
              <a:ext uri="{FF2B5EF4-FFF2-40B4-BE49-F238E27FC236}">
                <a16:creationId xmlns:a16="http://schemas.microsoft.com/office/drawing/2014/main" id="{43779734-8DAE-B816-5BBA-C9F5C72900E5}"/>
              </a:ext>
            </a:extLst>
          </p:cNvPr>
          <p:cNvGraphicFramePr/>
          <p:nvPr/>
        </p:nvGraphicFramePr>
        <p:xfrm>
          <a:off x="327025" y="1190847"/>
          <a:ext cx="11323673" cy="4657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H N A &amp; Co LLP (formerly Hiregange &amp; Associates LLP) | LinkedIn">
            <a:extLst>
              <a:ext uri="{FF2B5EF4-FFF2-40B4-BE49-F238E27FC236}">
                <a16:creationId xmlns:a16="http://schemas.microsoft.com/office/drawing/2014/main" id="{602E4B66-4151-D4D7-9CFA-BE7DA6196E5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11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F7626A-4D27-1EFC-07B8-74C955EDBD77}"/>
              </a:ext>
            </a:extLst>
          </p:cNvPr>
          <p:cNvSpPr>
            <a:spLocks noGrp="1"/>
          </p:cNvSpPr>
          <p:nvPr>
            <p:ph type="body" sz="quarter" idx="14"/>
          </p:nvPr>
        </p:nvSpPr>
        <p:spPr/>
        <p:txBody>
          <a:bodyPr/>
          <a:lstStyle/>
          <a:p>
            <a:r>
              <a:rPr lang="en-GB" sz="3200" i="1" dirty="0"/>
              <a:t>Job Work vis-à-vis Manufacturing</a:t>
            </a:r>
            <a:endParaRPr lang="en-IN" sz="3200" i="1" dirty="0"/>
          </a:p>
        </p:txBody>
      </p:sp>
      <p:sp>
        <p:nvSpPr>
          <p:cNvPr id="4" name="Slide Number Placeholder 3">
            <a:extLst>
              <a:ext uri="{FF2B5EF4-FFF2-40B4-BE49-F238E27FC236}">
                <a16:creationId xmlns:a16="http://schemas.microsoft.com/office/drawing/2014/main" id="{8AA072D2-5718-8945-C4B8-F12B941D2BE0}"/>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37</a:t>
            </a:fld>
            <a:endParaRPr lang="en-IN" dirty="0"/>
          </a:p>
        </p:txBody>
      </p:sp>
      <p:graphicFrame>
        <p:nvGraphicFramePr>
          <p:cNvPr id="5" name="Table 5">
            <a:extLst>
              <a:ext uri="{FF2B5EF4-FFF2-40B4-BE49-F238E27FC236}">
                <a16:creationId xmlns:a16="http://schemas.microsoft.com/office/drawing/2014/main" id="{E9F048DD-A124-9F14-D697-602915766445}"/>
              </a:ext>
            </a:extLst>
          </p:cNvPr>
          <p:cNvGraphicFramePr>
            <a:graphicFrameLocks noGrp="1"/>
          </p:cNvGraphicFramePr>
          <p:nvPr/>
        </p:nvGraphicFramePr>
        <p:xfrm>
          <a:off x="265814" y="1196235"/>
          <a:ext cx="11461897" cy="4328160"/>
        </p:xfrm>
        <a:graphic>
          <a:graphicData uri="http://schemas.openxmlformats.org/drawingml/2006/table">
            <a:tbl>
              <a:tblPr firstRow="1" bandRow="1">
                <a:tableStyleId>{BC89EF96-8CEA-46FF-86C4-4CE0E7609802}</a:tableStyleId>
              </a:tblPr>
              <a:tblGrid>
                <a:gridCol w="679960">
                  <a:extLst>
                    <a:ext uri="{9D8B030D-6E8A-4147-A177-3AD203B41FA5}">
                      <a16:colId xmlns:a16="http://schemas.microsoft.com/office/drawing/2014/main" val="4228390635"/>
                    </a:ext>
                  </a:extLst>
                </a:gridCol>
                <a:gridCol w="2233361">
                  <a:extLst>
                    <a:ext uri="{9D8B030D-6E8A-4147-A177-3AD203B41FA5}">
                      <a16:colId xmlns:a16="http://schemas.microsoft.com/office/drawing/2014/main" val="1031470165"/>
                    </a:ext>
                  </a:extLst>
                </a:gridCol>
                <a:gridCol w="6602482">
                  <a:extLst>
                    <a:ext uri="{9D8B030D-6E8A-4147-A177-3AD203B41FA5}">
                      <a16:colId xmlns:a16="http://schemas.microsoft.com/office/drawing/2014/main" val="2508873982"/>
                    </a:ext>
                  </a:extLst>
                </a:gridCol>
                <a:gridCol w="1946094">
                  <a:extLst>
                    <a:ext uri="{9D8B030D-6E8A-4147-A177-3AD203B41FA5}">
                      <a16:colId xmlns:a16="http://schemas.microsoft.com/office/drawing/2014/main" val="5089263"/>
                    </a:ext>
                  </a:extLst>
                </a:gridCol>
              </a:tblGrid>
              <a:tr h="624613">
                <a:tc>
                  <a:txBody>
                    <a:bodyPr/>
                    <a:lstStyle/>
                    <a:p>
                      <a:pPr algn="ctr"/>
                      <a:r>
                        <a:rPr lang="en-IN" sz="2000" dirty="0">
                          <a:latin typeface="Cambria" panose="02040503050406030204" pitchFamily="18" charset="0"/>
                          <a:ea typeface="Cambria" panose="02040503050406030204" pitchFamily="18" charset="0"/>
                        </a:rPr>
                        <a:t>Sl. No.</a:t>
                      </a:r>
                    </a:p>
                  </a:txBody>
                  <a:tcPr/>
                </a:tc>
                <a:tc>
                  <a:txBody>
                    <a:bodyPr/>
                    <a:lstStyle/>
                    <a:p>
                      <a:pPr algn="ctr"/>
                      <a:r>
                        <a:rPr lang="en-IN" sz="2000" dirty="0">
                          <a:latin typeface="Cambria" panose="02040503050406030204" pitchFamily="18" charset="0"/>
                          <a:ea typeface="Cambria" panose="02040503050406030204" pitchFamily="18" charset="0"/>
                        </a:rPr>
                        <a:t>Chapter, Section, Heading</a:t>
                      </a:r>
                    </a:p>
                  </a:txBody>
                  <a:tcPr/>
                </a:tc>
                <a:tc>
                  <a:txBody>
                    <a:bodyPr/>
                    <a:lstStyle/>
                    <a:p>
                      <a:pPr algn="ctr"/>
                      <a:r>
                        <a:rPr lang="en-IN" sz="2000" dirty="0">
                          <a:latin typeface="Cambria" panose="02040503050406030204" pitchFamily="18" charset="0"/>
                          <a:ea typeface="Cambria" panose="02040503050406030204" pitchFamily="18" charset="0"/>
                        </a:rPr>
                        <a:t>Description of services</a:t>
                      </a:r>
                    </a:p>
                  </a:txBody>
                  <a:tcPr/>
                </a:tc>
                <a:tc>
                  <a:txBody>
                    <a:bodyPr/>
                    <a:lstStyle/>
                    <a:p>
                      <a:pPr algn="ctr"/>
                      <a:r>
                        <a:rPr lang="en-IN" sz="2000" dirty="0">
                          <a:latin typeface="Cambria" panose="02040503050406030204" pitchFamily="18" charset="0"/>
                          <a:ea typeface="Cambria" panose="02040503050406030204" pitchFamily="18" charset="0"/>
                        </a:rPr>
                        <a:t>Rate of tax (%)</a:t>
                      </a:r>
                    </a:p>
                  </a:txBody>
                  <a:tcPr/>
                </a:tc>
                <a:extLst>
                  <a:ext uri="{0D108BD9-81ED-4DB2-BD59-A6C34878D82A}">
                    <a16:rowId xmlns:a16="http://schemas.microsoft.com/office/drawing/2014/main" val="1868100657"/>
                  </a:ext>
                </a:extLst>
              </a:tr>
              <a:tr h="721451">
                <a:tc>
                  <a:txBody>
                    <a:bodyPr/>
                    <a:lstStyle/>
                    <a:p>
                      <a:pPr algn="ctr"/>
                      <a:r>
                        <a:rPr lang="en-IN" sz="2000" dirty="0">
                          <a:latin typeface="Cambria" panose="02040503050406030204" pitchFamily="18" charset="0"/>
                          <a:ea typeface="Cambria" panose="02040503050406030204" pitchFamily="18" charset="0"/>
                        </a:rPr>
                        <a:t>26</a:t>
                      </a:r>
                    </a:p>
                  </a:txBody>
                  <a:tcPr/>
                </a:tc>
                <a:tc>
                  <a:txBody>
                    <a:bodyPr/>
                    <a:lstStyle/>
                    <a:p>
                      <a:pPr algn="ctr"/>
                      <a:r>
                        <a:rPr lang="en-GB" sz="2000" b="1" kern="1200" dirty="0">
                          <a:solidFill>
                            <a:schemeClr val="dk1"/>
                          </a:solidFill>
                          <a:effectLst/>
                          <a:latin typeface="Cambria" panose="02040503050406030204" pitchFamily="18" charset="0"/>
                          <a:ea typeface="Cambria" panose="02040503050406030204" pitchFamily="18" charset="0"/>
                        </a:rPr>
                        <a:t>Heading  9988</a:t>
                      </a:r>
                      <a:endParaRPr lang="en-GB" sz="2000" b="0" kern="1200" dirty="0">
                        <a:solidFill>
                          <a:schemeClr val="dk1"/>
                        </a:solidFill>
                        <a:effectLst/>
                        <a:latin typeface="Cambria" panose="02040503050406030204" pitchFamily="18" charset="0"/>
                        <a:ea typeface="Cambria" panose="02040503050406030204" pitchFamily="18" charset="0"/>
                      </a:endParaRPr>
                    </a:p>
                    <a:p>
                      <a:pPr algn="ctr"/>
                      <a:r>
                        <a:rPr lang="en-GB" sz="2000" b="0" kern="1200" dirty="0">
                          <a:solidFill>
                            <a:schemeClr val="dk1"/>
                          </a:solidFill>
                          <a:effectLst/>
                          <a:latin typeface="Cambria" panose="02040503050406030204" pitchFamily="18" charset="0"/>
                          <a:ea typeface="Cambria" panose="02040503050406030204" pitchFamily="18" charset="0"/>
                        </a:rPr>
                        <a:t>(Manufacturing services on physical inputs (goods) owned by others)</a:t>
                      </a:r>
                    </a:p>
                  </a:txBody>
                  <a:tcPr/>
                </a:tc>
                <a:tc>
                  <a:txBody>
                    <a:bodyPr/>
                    <a:lstStyle/>
                    <a:p>
                      <a:pPr algn="ctr"/>
                      <a:r>
                        <a:rPr lang="en-GB" sz="2000" b="0" kern="1200" dirty="0">
                          <a:solidFill>
                            <a:schemeClr val="dk1"/>
                          </a:solidFill>
                          <a:effectLst/>
                          <a:latin typeface="Cambria" panose="02040503050406030204" pitchFamily="18" charset="0"/>
                          <a:ea typeface="Cambria" panose="02040503050406030204" pitchFamily="18" charset="0"/>
                        </a:rPr>
                        <a:t>(</a:t>
                      </a:r>
                      <a:r>
                        <a:rPr lang="en-GB" sz="2000" b="0" kern="1200" dirty="0" err="1">
                          <a:solidFill>
                            <a:schemeClr val="dk1"/>
                          </a:solidFill>
                          <a:effectLst/>
                          <a:latin typeface="Cambria" panose="02040503050406030204" pitchFamily="18" charset="0"/>
                          <a:ea typeface="Cambria" panose="02040503050406030204" pitchFamily="18" charset="0"/>
                        </a:rPr>
                        <a:t>ic</a:t>
                      </a:r>
                      <a:r>
                        <a:rPr lang="en-GB" sz="2000" b="0" kern="1200" dirty="0">
                          <a:solidFill>
                            <a:schemeClr val="dk1"/>
                          </a:solidFill>
                          <a:effectLst/>
                          <a:latin typeface="Cambria" panose="02040503050406030204" pitchFamily="18" charset="0"/>
                          <a:ea typeface="Cambria" panose="02040503050406030204" pitchFamily="18" charset="0"/>
                        </a:rPr>
                        <a:t>) Services by way of job work in relation to bus body building;</a:t>
                      </a:r>
                    </a:p>
                    <a:p>
                      <a:pPr algn="ctr"/>
                      <a:r>
                        <a:rPr lang="en-GB" sz="2000" b="0" kern="1200" dirty="0">
                          <a:solidFill>
                            <a:schemeClr val="dk1"/>
                          </a:solidFill>
                          <a:effectLst/>
                          <a:latin typeface="Cambria" panose="02040503050406030204" pitchFamily="18" charset="0"/>
                          <a:ea typeface="Cambria" panose="02040503050406030204" pitchFamily="18" charset="0"/>
                        </a:rPr>
                        <a:t>Explanation- For the purposes of this entry, the term “bus body building” shall include building of body on chassis of any vehicle falling under chapter 87 in the First Schedule to the Customs Tariff Act, 1975.</a:t>
                      </a:r>
                    </a:p>
                  </a:txBody>
                  <a:tcPr/>
                </a:tc>
                <a:tc>
                  <a:txBody>
                    <a:bodyPr/>
                    <a:lstStyle/>
                    <a:p>
                      <a:pPr algn="ctr"/>
                      <a:r>
                        <a:rPr lang="en-IN" sz="2000" dirty="0">
                          <a:latin typeface="Cambria" panose="02040503050406030204" pitchFamily="18" charset="0"/>
                          <a:ea typeface="Cambria" panose="02040503050406030204" pitchFamily="18" charset="0"/>
                        </a:rPr>
                        <a:t>18</a:t>
                      </a:r>
                    </a:p>
                  </a:txBody>
                  <a:tcPr/>
                </a:tc>
                <a:extLst>
                  <a:ext uri="{0D108BD9-81ED-4DB2-BD59-A6C34878D82A}">
                    <a16:rowId xmlns:a16="http://schemas.microsoft.com/office/drawing/2014/main" val="2463723838"/>
                  </a:ext>
                </a:extLst>
              </a:tr>
              <a:tr h="631329">
                <a:tc>
                  <a:txBody>
                    <a:bodyPr/>
                    <a:lstStyle/>
                    <a:p>
                      <a:pPr algn="ctr"/>
                      <a:endParaRPr lang="en-IN" sz="2000" dirty="0">
                        <a:latin typeface="Cambria" panose="02040503050406030204" pitchFamily="18" charset="0"/>
                        <a:ea typeface="Cambria" panose="02040503050406030204" pitchFamily="18" charset="0"/>
                      </a:endParaRPr>
                    </a:p>
                  </a:txBody>
                  <a:tcPr/>
                </a:tc>
                <a:tc>
                  <a:txBody>
                    <a:bodyPr/>
                    <a:lstStyle/>
                    <a:p>
                      <a:pPr algn="ctr"/>
                      <a:endParaRPr lang="en-IN" sz="2000" dirty="0">
                        <a:latin typeface="Cambria" panose="02040503050406030204" pitchFamily="18" charset="0"/>
                        <a:ea typeface="Cambria" panose="02040503050406030204" pitchFamily="18" charset="0"/>
                      </a:endParaRPr>
                    </a:p>
                  </a:txBody>
                  <a:tcPr/>
                </a:tc>
                <a:tc>
                  <a:txBody>
                    <a:bodyPr/>
                    <a:lstStyle/>
                    <a:p>
                      <a:pPr algn="ctr"/>
                      <a:r>
                        <a:rPr lang="en-GB" sz="2000" b="0" kern="1200" dirty="0">
                          <a:solidFill>
                            <a:schemeClr val="dk1"/>
                          </a:solidFill>
                          <a:effectLst/>
                          <a:latin typeface="Cambria" panose="02040503050406030204" pitchFamily="18" charset="0"/>
                          <a:ea typeface="Cambria" panose="02040503050406030204" pitchFamily="18" charset="0"/>
                        </a:rPr>
                        <a:t>(id) Services by way of job work other than </a:t>
                      </a:r>
                      <a:r>
                        <a:rPr lang="en-GB" sz="2000" b="1" kern="1200" baseline="30000" dirty="0">
                          <a:solidFill>
                            <a:schemeClr val="dk1"/>
                          </a:solidFill>
                          <a:effectLst/>
                          <a:latin typeface="Cambria" panose="02040503050406030204" pitchFamily="18" charset="0"/>
                          <a:ea typeface="Cambria" panose="02040503050406030204" pitchFamily="18" charset="0"/>
                        </a:rPr>
                        <a:t> </a:t>
                      </a:r>
                      <a:r>
                        <a:rPr lang="en-GB" sz="2000" b="0" kern="1200" dirty="0">
                          <a:solidFill>
                            <a:schemeClr val="dk1"/>
                          </a:solidFill>
                          <a:effectLst/>
                          <a:latin typeface="Cambria" panose="02040503050406030204" pitchFamily="18" charset="0"/>
                          <a:ea typeface="Cambria" panose="02040503050406030204" pitchFamily="18" charset="0"/>
                        </a:rPr>
                        <a:t>(</a:t>
                      </a:r>
                      <a:r>
                        <a:rPr lang="en-GB" sz="2000" b="0" kern="1200" dirty="0" err="1">
                          <a:solidFill>
                            <a:schemeClr val="dk1"/>
                          </a:solidFill>
                          <a:effectLst/>
                          <a:latin typeface="Cambria" panose="02040503050406030204" pitchFamily="18" charset="0"/>
                          <a:ea typeface="Cambria" panose="02040503050406030204" pitchFamily="18" charset="0"/>
                        </a:rPr>
                        <a:t>i</a:t>
                      </a:r>
                      <a:r>
                        <a:rPr lang="en-GB" sz="2000" b="0" kern="1200" dirty="0">
                          <a:solidFill>
                            <a:schemeClr val="dk1"/>
                          </a:solidFill>
                          <a:effectLst/>
                          <a:latin typeface="Cambria" panose="02040503050406030204" pitchFamily="18" charset="0"/>
                          <a:ea typeface="Cambria" panose="02040503050406030204" pitchFamily="18" charset="0"/>
                        </a:rPr>
                        <a:t>), (</a:t>
                      </a:r>
                      <a:r>
                        <a:rPr lang="en-GB" sz="2000" b="0" kern="1200" dirty="0" err="1">
                          <a:solidFill>
                            <a:schemeClr val="dk1"/>
                          </a:solidFill>
                          <a:effectLst/>
                          <a:latin typeface="Cambria" panose="02040503050406030204" pitchFamily="18" charset="0"/>
                          <a:ea typeface="Cambria" panose="02040503050406030204" pitchFamily="18" charset="0"/>
                        </a:rPr>
                        <a:t>ia</a:t>
                      </a:r>
                      <a:r>
                        <a:rPr lang="en-GB" sz="2000" b="0" kern="1200" dirty="0">
                          <a:solidFill>
                            <a:schemeClr val="dk1"/>
                          </a:solidFill>
                          <a:effectLst/>
                          <a:latin typeface="Cambria" panose="02040503050406030204" pitchFamily="18" charset="0"/>
                          <a:ea typeface="Cambria" panose="02040503050406030204" pitchFamily="18" charset="0"/>
                        </a:rPr>
                        <a:t>), (</a:t>
                      </a:r>
                      <a:r>
                        <a:rPr lang="en-GB" sz="2000" b="0" kern="1200" dirty="0" err="1">
                          <a:solidFill>
                            <a:schemeClr val="dk1"/>
                          </a:solidFill>
                          <a:effectLst/>
                          <a:latin typeface="Cambria" panose="02040503050406030204" pitchFamily="18" charset="0"/>
                          <a:ea typeface="Cambria" panose="02040503050406030204" pitchFamily="18" charset="0"/>
                        </a:rPr>
                        <a:t>ib</a:t>
                      </a:r>
                      <a:r>
                        <a:rPr lang="en-GB" sz="2000" b="0" kern="1200" dirty="0">
                          <a:solidFill>
                            <a:schemeClr val="dk1"/>
                          </a:solidFill>
                          <a:effectLst/>
                          <a:latin typeface="Cambria" panose="02040503050406030204" pitchFamily="18" charset="0"/>
                          <a:ea typeface="Cambria" panose="02040503050406030204" pitchFamily="18" charset="0"/>
                        </a:rPr>
                        <a:t>), (</a:t>
                      </a:r>
                      <a:r>
                        <a:rPr lang="en-GB" sz="2000" b="0" kern="1200" dirty="0" err="1">
                          <a:solidFill>
                            <a:schemeClr val="dk1"/>
                          </a:solidFill>
                          <a:effectLst/>
                          <a:latin typeface="Cambria" panose="02040503050406030204" pitchFamily="18" charset="0"/>
                          <a:ea typeface="Cambria" panose="02040503050406030204" pitchFamily="18" charset="0"/>
                        </a:rPr>
                        <a:t>ic</a:t>
                      </a:r>
                      <a:r>
                        <a:rPr lang="en-GB" sz="2000" b="0" kern="1200" dirty="0">
                          <a:solidFill>
                            <a:schemeClr val="dk1"/>
                          </a:solidFill>
                          <a:effectLst/>
                          <a:latin typeface="Cambria" panose="02040503050406030204" pitchFamily="18" charset="0"/>
                          <a:ea typeface="Cambria" panose="02040503050406030204" pitchFamily="18" charset="0"/>
                        </a:rPr>
                        <a:t>) and (</a:t>
                      </a:r>
                      <a:r>
                        <a:rPr lang="en-GB" sz="2000" b="0" kern="1200" dirty="0" err="1">
                          <a:solidFill>
                            <a:schemeClr val="dk1"/>
                          </a:solidFill>
                          <a:effectLst/>
                          <a:latin typeface="Cambria" panose="02040503050406030204" pitchFamily="18" charset="0"/>
                          <a:ea typeface="Cambria" panose="02040503050406030204" pitchFamily="18" charset="0"/>
                        </a:rPr>
                        <a:t>ica</a:t>
                      </a:r>
                      <a:r>
                        <a:rPr lang="en-GB" sz="2000" b="0" kern="1200" dirty="0">
                          <a:solidFill>
                            <a:schemeClr val="dk1"/>
                          </a:solidFill>
                          <a:effectLst/>
                          <a:latin typeface="Cambria" panose="02040503050406030204" pitchFamily="18" charset="0"/>
                          <a:ea typeface="Cambria" panose="02040503050406030204" pitchFamily="18" charset="0"/>
                        </a:rPr>
                        <a:t>)</a:t>
                      </a:r>
                      <a:r>
                        <a:rPr lang="en-GB" sz="2000" b="1" kern="1200" dirty="0">
                          <a:solidFill>
                            <a:schemeClr val="dk1"/>
                          </a:solidFill>
                          <a:effectLst/>
                          <a:latin typeface="Cambria" panose="02040503050406030204" pitchFamily="18" charset="0"/>
                          <a:ea typeface="Cambria" panose="02040503050406030204" pitchFamily="18" charset="0"/>
                        </a:rPr>
                        <a:t> </a:t>
                      </a:r>
                      <a:r>
                        <a:rPr lang="en-GB" sz="2000" b="0" kern="1200" dirty="0">
                          <a:solidFill>
                            <a:schemeClr val="dk1"/>
                          </a:solidFill>
                          <a:effectLst/>
                          <a:latin typeface="Cambria" panose="02040503050406030204" pitchFamily="18" charset="0"/>
                          <a:ea typeface="Cambria" panose="02040503050406030204" pitchFamily="18" charset="0"/>
                        </a:rPr>
                        <a:t>above</a:t>
                      </a:r>
                      <a:endParaRPr lang="en-IN" sz="2000" dirty="0">
                        <a:latin typeface="Cambria" panose="02040503050406030204" pitchFamily="18" charset="0"/>
                        <a:ea typeface="Cambria" panose="02040503050406030204" pitchFamily="18" charset="0"/>
                      </a:endParaRPr>
                    </a:p>
                  </a:txBody>
                  <a:tcPr/>
                </a:tc>
                <a:tc>
                  <a:txBody>
                    <a:bodyPr/>
                    <a:lstStyle/>
                    <a:p>
                      <a:pPr algn="ctr"/>
                      <a:r>
                        <a:rPr lang="en-IN" sz="2000" dirty="0">
                          <a:latin typeface="Cambria" panose="02040503050406030204" pitchFamily="18" charset="0"/>
                          <a:ea typeface="Cambria" panose="02040503050406030204" pitchFamily="18" charset="0"/>
                        </a:rPr>
                        <a:t>12</a:t>
                      </a:r>
                    </a:p>
                  </a:txBody>
                  <a:tcPr/>
                </a:tc>
                <a:extLst>
                  <a:ext uri="{0D108BD9-81ED-4DB2-BD59-A6C34878D82A}">
                    <a16:rowId xmlns:a16="http://schemas.microsoft.com/office/drawing/2014/main" val="2257733478"/>
                  </a:ext>
                </a:extLst>
              </a:tr>
              <a:tr h="999380">
                <a:tc>
                  <a:txBody>
                    <a:bodyPr/>
                    <a:lstStyle/>
                    <a:p>
                      <a:pPr algn="ctr"/>
                      <a:endParaRPr lang="en-IN" sz="2000" dirty="0">
                        <a:latin typeface="Cambria" panose="02040503050406030204" pitchFamily="18" charset="0"/>
                        <a:ea typeface="Cambria" panose="02040503050406030204" pitchFamily="18" charset="0"/>
                      </a:endParaRPr>
                    </a:p>
                  </a:txBody>
                  <a:tcPr/>
                </a:tc>
                <a:tc>
                  <a:txBody>
                    <a:bodyPr/>
                    <a:lstStyle/>
                    <a:p>
                      <a:pPr algn="ctr"/>
                      <a:endParaRPr lang="en-IN" sz="2000" dirty="0">
                        <a:latin typeface="Cambria" panose="02040503050406030204" pitchFamily="18" charset="0"/>
                        <a:ea typeface="Cambria" panose="02040503050406030204" pitchFamily="18" charset="0"/>
                      </a:endParaRPr>
                    </a:p>
                  </a:txBody>
                  <a:tcPr/>
                </a:tc>
                <a:tc>
                  <a:txBody>
                    <a:bodyPr/>
                    <a:lstStyle/>
                    <a:p>
                      <a:pPr algn="ctr"/>
                      <a:r>
                        <a:rPr lang="en-GB" sz="2000" b="0" kern="1200" dirty="0">
                          <a:solidFill>
                            <a:schemeClr val="dk1"/>
                          </a:solidFill>
                          <a:effectLst/>
                          <a:latin typeface="Cambria" panose="02040503050406030204" pitchFamily="18" charset="0"/>
                          <a:ea typeface="Cambria" panose="02040503050406030204" pitchFamily="18" charset="0"/>
                        </a:rPr>
                        <a:t>iv) Manufacturing services on physical inputs (goods) owned by others, other than</a:t>
                      </a:r>
                      <a:r>
                        <a:rPr lang="en-GB" sz="2000" b="1" kern="1200" baseline="30000" dirty="0">
                          <a:solidFill>
                            <a:schemeClr val="dk1"/>
                          </a:solidFill>
                          <a:effectLst/>
                          <a:latin typeface="Cambria" panose="02040503050406030204" pitchFamily="18" charset="0"/>
                          <a:ea typeface="Cambria" panose="02040503050406030204" pitchFamily="18" charset="0"/>
                        </a:rPr>
                        <a:t> </a:t>
                      </a:r>
                      <a:r>
                        <a:rPr lang="en-GB" sz="2000" b="0" kern="1200" dirty="0">
                          <a:solidFill>
                            <a:schemeClr val="dk1"/>
                          </a:solidFill>
                          <a:effectLst/>
                          <a:latin typeface="Cambria" panose="02040503050406030204" pitchFamily="18" charset="0"/>
                          <a:ea typeface="Cambria" panose="02040503050406030204" pitchFamily="18" charset="0"/>
                        </a:rPr>
                        <a:t>(</a:t>
                      </a:r>
                      <a:r>
                        <a:rPr lang="en-GB" sz="2000" b="0" kern="1200" dirty="0" err="1">
                          <a:solidFill>
                            <a:schemeClr val="dk1"/>
                          </a:solidFill>
                          <a:effectLst/>
                          <a:latin typeface="Cambria" panose="02040503050406030204" pitchFamily="18" charset="0"/>
                          <a:ea typeface="Cambria" panose="02040503050406030204" pitchFamily="18" charset="0"/>
                        </a:rPr>
                        <a:t>i</a:t>
                      </a:r>
                      <a:r>
                        <a:rPr lang="en-GB" sz="2000" b="0" kern="1200" dirty="0">
                          <a:solidFill>
                            <a:schemeClr val="dk1"/>
                          </a:solidFill>
                          <a:effectLst/>
                          <a:latin typeface="Cambria" panose="02040503050406030204" pitchFamily="18" charset="0"/>
                          <a:ea typeface="Cambria" panose="02040503050406030204" pitchFamily="18" charset="0"/>
                        </a:rPr>
                        <a:t>), (</a:t>
                      </a:r>
                      <a:r>
                        <a:rPr lang="en-GB" sz="2000" b="0" kern="1200" dirty="0" err="1">
                          <a:solidFill>
                            <a:schemeClr val="dk1"/>
                          </a:solidFill>
                          <a:effectLst/>
                          <a:latin typeface="Cambria" panose="02040503050406030204" pitchFamily="18" charset="0"/>
                          <a:ea typeface="Cambria" panose="02040503050406030204" pitchFamily="18" charset="0"/>
                        </a:rPr>
                        <a:t>ia</a:t>
                      </a:r>
                      <a:r>
                        <a:rPr lang="en-GB" sz="2000" b="0" kern="1200" dirty="0">
                          <a:solidFill>
                            <a:schemeClr val="dk1"/>
                          </a:solidFill>
                          <a:effectLst/>
                          <a:latin typeface="Cambria" panose="02040503050406030204" pitchFamily="18" charset="0"/>
                          <a:ea typeface="Cambria" panose="02040503050406030204" pitchFamily="18" charset="0"/>
                        </a:rPr>
                        <a:t>), (</a:t>
                      </a:r>
                      <a:r>
                        <a:rPr lang="en-GB" sz="2000" b="0" kern="1200" dirty="0" err="1">
                          <a:solidFill>
                            <a:schemeClr val="dk1"/>
                          </a:solidFill>
                          <a:effectLst/>
                          <a:latin typeface="Cambria" panose="02040503050406030204" pitchFamily="18" charset="0"/>
                          <a:ea typeface="Cambria" panose="02040503050406030204" pitchFamily="18" charset="0"/>
                        </a:rPr>
                        <a:t>ib</a:t>
                      </a:r>
                      <a:r>
                        <a:rPr lang="en-GB" sz="2000" b="0" kern="1200" dirty="0">
                          <a:solidFill>
                            <a:schemeClr val="dk1"/>
                          </a:solidFill>
                          <a:effectLst/>
                          <a:latin typeface="Cambria" panose="02040503050406030204" pitchFamily="18" charset="0"/>
                          <a:ea typeface="Cambria" panose="02040503050406030204" pitchFamily="18" charset="0"/>
                        </a:rPr>
                        <a:t>), (</a:t>
                      </a:r>
                      <a:r>
                        <a:rPr lang="en-GB" sz="2000" b="0" kern="1200" dirty="0" err="1">
                          <a:solidFill>
                            <a:schemeClr val="dk1"/>
                          </a:solidFill>
                          <a:effectLst/>
                          <a:latin typeface="Cambria" panose="02040503050406030204" pitchFamily="18" charset="0"/>
                          <a:ea typeface="Cambria" panose="02040503050406030204" pitchFamily="18" charset="0"/>
                        </a:rPr>
                        <a:t>ic</a:t>
                      </a:r>
                      <a:r>
                        <a:rPr lang="en-GB" sz="2000" b="0" kern="1200" dirty="0">
                          <a:solidFill>
                            <a:schemeClr val="dk1"/>
                          </a:solidFill>
                          <a:effectLst/>
                          <a:latin typeface="Cambria" panose="02040503050406030204" pitchFamily="18" charset="0"/>
                          <a:ea typeface="Cambria" panose="02040503050406030204" pitchFamily="18" charset="0"/>
                        </a:rPr>
                        <a:t>), (</a:t>
                      </a:r>
                      <a:r>
                        <a:rPr lang="en-GB" sz="2000" b="0" kern="1200" dirty="0" err="1">
                          <a:solidFill>
                            <a:schemeClr val="dk1"/>
                          </a:solidFill>
                          <a:effectLst/>
                          <a:latin typeface="Cambria" panose="02040503050406030204" pitchFamily="18" charset="0"/>
                          <a:ea typeface="Cambria" panose="02040503050406030204" pitchFamily="18" charset="0"/>
                        </a:rPr>
                        <a:t>ica</a:t>
                      </a:r>
                      <a:r>
                        <a:rPr lang="en-GB" sz="2000" b="0" kern="1200" dirty="0">
                          <a:solidFill>
                            <a:schemeClr val="dk1"/>
                          </a:solidFill>
                          <a:effectLst/>
                          <a:latin typeface="Cambria" panose="02040503050406030204" pitchFamily="18" charset="0"/>
                          <a:ea typeface="Cambria" panose="02040503050406030204" pitchFamily="18" charset="0"/>
                        </a:rPr>
                        <a:t>), (id), (ii), (</a:t>
                      </a:r>
                      <a:r>
                        <a:rPr lang="en-GB" sz="2000" b="0" kern="1200" dirty="0" err="1">
                          <a:solidFill>
                            <a:schemeClr val="dk1"/>
                          </a:solidFill>
                          <a:effectLst/>
                          <a:latin typeface="Cambria" panose="02040503050406030204" pitchFamily="18" charset="0"/>
                          <a:ea typeface="Cambria" panose="02040503050406030204" pitchFamily="18" charset="0"/>
                        </a:rPr>
                        <a:t>iia</a:t>
                      </a:r>
                      <a:r>
                        <a:rPr lang="en-GB" sz="2000" b="0" kern="1200" dirty="0">
                          <a:solidFill>
                            <a:schemeClr val="dk1"/>
                          </a:solidFill>
                          <a:effectLst/>
                          <a:latin typeface="Cambria" panose="02040503050406030204" pitchFamily="18" charset="0"/>
                          <a:ea typeface="Cambria" panose="02040503050406030204" pitchFamily="18" charset="0"/>
                        </a:rPr>
                        <a:t>) and (iii)</a:t>
                      </a:r>
                      <a:r>
                        <a:rPr lang="en-GB" sz="2000" b="1" kern="1200" dirty="0">
                          <a:solidFill>
                            <a:schemeClr val="dk1"/>
                          </a:solidFill>
                          <a:effectLst/>
                          <a:latin typeface="Cambria" panose="02040503050406030204" pitchFamily="18" charset="0"/>
                          <a:ea typeface="Cambria" panose="02040503050406030204" pitchFamily="18" charset="0"/>
                        </a:rPr>
                        <a:t> </a:t>
                      </a:r>
                      <a:r>
                        <a:rPr lang="en-GB" sz="2000" b="0" kern="1200" dirty="0">
                          <a:solidFill>
                            <a:schemeClr val="dk1"/>
                          </a:solidFill>
                          <a:effectLst/>
                          <a:latin typeface="Cambria" panose="02040503050406030204" pitchFamily="18" charset="0"/>
                          <a:ea typeface="Cambria" panose="02040503050406030204" pitchFamily="18" charset="0"/>
                        </a:rPr>
                        <a:t>above.</a:t>
                      </a:r>
                      <a:endParaRPr lang="en-IN" sz="2000" dirty="0">
                        <a:latin typeface="Cambria" panose="02040503050406030204" pitchFamily="18" charset="0"/>
                        <a:ea typeface="Cambria" panose="02040503050406030204" pitchFamily="18" charset="0"/>
                      </a:endParaRPr>
                    </a:p>
                  </a:txBody>
                  <a:tcPr/>
                </a:tc>
                <a:tc>
                  <a:txBody>
                    <a:bodyPr/>
                    <a:lstStyle/>
                    <a:p>
                      <a:pPr algn="ctr"/>
                      <a:r>
                        <a:rPr lang="en-IN" sz="2000" dirty="0">
                          <a:latin typeface="Cambria" panose="02040503050406030204" pitchFamily="18" charset="0"/>
                          <a:ea typeface="Cambria" panose="02040503050406030204" pitchFamily="18" charset="0"/>
                        </a:rPr>
                        <a:t>18</a:t>
                      </a:r>
                    </a:p>
                  </a:txBody>
                  <a:tcPr/>
                </a:tc>
                <a:extLst>
                  <a:ext uri="{0D108BD9-81ED-4DB2-BD59-A6C34878D82A}">
                    <a16:rowId xmlns:a16="http://schemas.microsoft.com/office/drawing/2014/main" val="3847040046"/>
                  </a:ext>
                </a:extLst>
              </a:tr>
            </a:tbl>
          </a:graphicData>
        </a:graphic>
      </p:graphicFrame>
      <p:pic>
        <p:nvPicPr>
          <p:cNvPr id="7" name="Picture 6" descr="H N A &amp; Co LLP (formerly Hiregange &amp; Associates LLP) | LinkedIn">
            <a:extLst>
              <a:ext uri="{FF2B5EF4-FFF2-40B4-BE49-F238E27FC236}">
                <a16:creationId xmlns:a16="http://schemas.microsoft.com/office/drawing/2014/main" id="{DCA0074F-3775-222A-403B-E90DF314A1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576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235C1-1803-B4B2-5930-2D2474C1F3B4}"/>
              </a:ext>
            </a:extLst>
          </p:cNvPr>
          <p:cNvSpPr>
            <a:spLocks noGrp="1"/>
          </p:cNvSpPr>
          <p:nvPr>
            <p:ph type="body" sz="quarter" idx="14"/>
          </p:nvPr>
        </p:nvSpPr>
        <p:spPr/>
        <p:txBody>
          <a:bodyPr/>
          <a:lstStyle/>
          <a:p>
            <a:r>
              <a:rPr lang="en-GB" sz="3200" i="1" dirty="0"/>
              <a:t>Job Work vis-à-vis Manufacturing</a:t>
            </a:r>
            <a:endParaRPr lang="en-IN" sz="3200" i="1" dirty="0"/>
          </a:p>
        </p:txBody>
      </p:sp>
      <p:sp>
        <p:nvSpPr>
          <p:cNvPr id="3" name="Text Placeholder 2">
            <a:extLst>
              <a:ext uri="{FF2B5EF4-FFF2-40B4-BE49-F238E27FC236}">
                <a16:creationId xmlns:a16="http://schemas.microsoft.com/office/drawing/2014/main" id="{721845EA-7125-8979-6891-8CC5C867E0E5}"/>
              </a:ext>
            </a:extLst>
          </p:cNvPr>
          <p:cNvSpPr>
            <a:spLocks noGrp="1"/>
          </p:cNvSpPr>
          <p:nvPr>
            <p:ph type="body" sz="quarter" idx="4294967295"/>
          </p:nvPr>
        </p:nvSpPr>
        <p:spPr>
          <a:xfrm>
            <a:off x="188444" y="1084498"/>
            <a:ext cx="11744325" cy="5694362"/>
          </a:xfrm>
        </p:spPr>
        <p:txBody>
          <a:bodyPr>
            <a:normAutofit fontScale="92500"/>
          </a:bodyPr>
          <a:lstStyle/>
          <a:p>
            <a:pPr marL="361950" indent="-361950" algn="just">
              <a:lnSpc>
                <a:spcPct val="100000"/>
              </a:lnSpc>
              <a:spcBef>
                <a:spcPts val="0"/>
              </a:spcBef>
            </a:pPr>
            <a:r>
              <a:rPr lang="en-US" sz="24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Job worker is a person who contributes mainly their </a:t>
            </a:r>
            <a:r>
              <a:rPr lang="en-US" sz="240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labour</a:t>
            </a:r>
            <a:r>
              <a:rPr lang="en-US" sz="24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and skill done with the help of tools, gadgets, or machinery, but can add or apply only minor items. </a:t>
            </a:r>
            <a:r>
              <a:rPr lang="en-US" sz="24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[In Prestige Engineering (India) Ltd, 1994 (73) ELT 497 (S.C.)]</a:t>
            </a:r>
          </a:p>
          <a:p>
            <a:pPr marL="361950" indent="-361950" algn="just">
              <a:lnSpc>
                <a:spcPct val="100000"/>
              </a:lnSpc>
              <a:spcBef>
                <a:spcPts val="0"/>
              </a:spcBef>
            </a:pPr>
            <a:endParaRPr lang="en-US" sz="24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lgn="just">
              <a:lnSpc>
                <a:spcPct val="100000"/>
              </a:lnSpc>
              <a:spcBef>
                <a:spcPts val="0"/>
              </a:spcBef>
            </a:pPr>
            <a:r>
              <a:rPr lang="en-US" sz="24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Job worker can use his own goods in addition to the goods received from the Principal for providing the services of job work. </a:t>
            </a:r>
            <a:r>
              <a:rPr lang="en-US" sz="24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r>
              <a:rPr lang="pt-BR" sz="24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Circular No. 38/12/2018 dated 26.03.2018]</a:t>
            </a:r>
          </a:p>
          <a:p>
            <a:pPr marL="361950" indent="-361950" algn="just">
              <a:lnSpc>
                <a:spcPct val="100000"/>
              </a:lnSpc>
              <a:spcBef>
                <a:spcPts val="0"/>
              </a:spcBef>
            </a:pPr>
            <a:endParaRPr lang="pt-BR" sz="24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lgn="just">
              <a:lnSpc>
                <a:spcPct val="100000"/>
              </a:lnSpc>
              <a:spcBef>
                <a:spcPts val="0"/>
              </a:spcBef>
            </a:pPr>
            <a:r>
              <a:rPr lang="en-US" sz="24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 tailor stitching a shirt or suit out of the cloth supplied by his customer may use his own buttons, thread and lining cloth and such activity would amount to job work. </a:t>
            </a:r>
          </a:p>
          <a:p>
            <a:pPr marL="361950" indent="-361950" algn="just">
              <a:lnSpc>
                <a:spcPct val="100000"/>
              </a:lnSpc>
              <a:spcBef>
                <a:spcPts val="0"/>
              </a:spcBef>
            </a:pPr>
            <a:endParaRPr lang="en-US" sz="24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lgn="just">
              <a:lnSpc>
                <a:spcPct val="100000"/>
              </a:lnSpc>
              <a:spcBef>
                <a:spcPts val="0"/>
              </a:spcBef>
            </a:pPr>
            <a:r>
              <a:rPr lang="en-US" sz="24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Similarly, a factory may be supplied the shoe uppers, soles etc. by the customers and the factory applies its own thread or bonding material and manufactures shoes therefrom and returns them back to the customer, charging only for its work, amounts to job work.</a:t>
            </a:r>
          </a:p>
          <a:p>
            <a:pPr marL="361950" indent="-361950" algn="just">
              <a:lnSpc>
                <a:spcPct val="100000"/>
              </a:lnSpc>
              <a:spcBef>
                <a:spcPts val="0"/>
              </a:spcBef>
            </a:pPr>
            <a:endParaRPr lang="en-US" sz="24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lgn="just">
              <a:lnSpc>
                <a:spcPct val="100000"/>
              </a:lnSpc>
              <a:spcBef>
                <a:spcPts val="0"/>
              </a:spcBef>
            </a:pPr>
            <a:r>
              <a:rPr lang="en-US" sz="24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Powder coating/ Galvanizing/ Electrocoating/ Electroplating etc. amounts to job work even though minor goods and consumables are used in the process.</a:t>
            </a:r>
            <a:endParaRPr lang="pt-BR" sz="24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DACA5835-6F9F-08E8-F3AA-27C4283C2BCC}"/>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38</a:t>
            </a:fld>
            <a:endParaRPr lang="en-IN" dirty="0"/>
          </a:p>
        </p:txBody>
      </p:sp>
      <p:pic>
        <p:nvPicPr>
          <p:cNvPr id="7" name="Picture 6" descr="H N A &amp; Co LLP (formerly Hiregange &amp; Associates LLP) | LinkedIn">
            <a:extLst>
              <a:ext uri="{FF2B5EF4-FFF2-40B4-BE49-F238E27FC236}">
                <a16:creationId xmlns:a16="http://schemas.microsoft.com/office/drawing/2014/main" id="{E56CBDB7-46CD-7940-58DF-2B47390EF7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022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235C1-1803-B4B2-5930-2D2474C1F3B4}"/>
              </a:ext>
            </a:extLst>
          </p:cNvPr>
          <p:cNvSpPr>
            <a:spLocks noGrp="1"/>
          </p:cNvSpPr>
          <p:nvPr>
            <p:ph type="body" sz="quarter" idx="14"/>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32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Bus Body Building – Whether Goods or Service?</a:t>
            </a:r>
            <a:endParaRPr lang="en-IN" dirty="0"/>
          </a:p>
          <a:p>
            <a:endParaRPr lang="en-IN" dirty="0"/>
          </a:p>
        </p:txBody>
      </p:sp>
      <p:sp>
        <p:nvSpPr>
          <p:cNvPr id="3" name="Text Placeholder 2">
            <a:extLst>
              <a:ext uri="{FF2B5EF4-FFF2-40B4-BE49-F238E27FC236}">
                <a16:creationId xmlns:a16="http://schemas.microsoft.com/office/drawing/2014/main" id="{721845EA-7125-8979-6891-8CC5C867E0E5}"/>
              </a:ext>
            </a:extLst>
          </p:cNvPr>
          <p:cNvSpPr>
            <a:spLocks noGrp="1"/>
          </p:cNvSpPr>
          <p:nvPr>
            <p:ph type="body" sz="quarter" idx="4294967295"/>
          </p:nvPr>
        </p:nvSpPr>
        <p:spPr>
          <a:xfrm>
            <a:off x="74428" y="1163638"/>
            <a:ext cx="11744325" cy="5694362"/>
          </a:xfrm>
        </p:spPr>
        <p:txBody>
          <a:bodyPr>
            <a:normAutofit/>
          </a:bodyPr>
          <a:lstStyle/>
          <a:p>
            <a:pPr marL="0" lvl="0" indent="0">
              <a:buNone/>
            </a:pPr>
            <a:r>
              <a:rPr lang="en-GB" sz="2000" b="1" i="1" u="sng"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Position under the erstwhile Central Excise law:</a:t>
            </a:r>
            <a:endParaRPr lang="en-IN" sz="2000" b="1" i="1" u="sng"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lgn="just"/>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Levy under the erstwhile Central Excise law was on ‘manufacture’. </a:t>
            </a:r>
            <a:r>
              <a:rPr lang="en-IN"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The important question came into consideration was whether the activity of body building would be levied as a manufacture of a motor vehicle or as a manufacture of a body of a vehicle.</a:t>
            </a:r>
          </a:p>
          <a:p>
            <a:pPr marL="361950" indent="-361950" algn="just"/>
            <a:endPar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lgn="just"/>
            <a:r>
              <a:rPr lang="en-US" sz="20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Collector Of Central Excise vs. Ram Body Builders  </a:t>
            </a:r>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1997 (94) ELT 442 SC, JT 1998 (4) SC 425, (1997) 8 SCC 482 – the bodies which are built on chassis supplied by customers would fall under Heading No. 87.07 of the Central Excise Tariff.  i.e., </a:t>
            </a:r>
            <a:r>
              <a:rPr lang="en-GB"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the activity of body building or fabrication or mounting or fitting of structures or equipment on the chassis shall amount to “manufacture’ of motor vehicle”.</a:t>
            </a:r>
            <a:endParaRPr lang="en-IN"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lgn="just">
              <a:buNone/>
            </a:pPr>
            <a:endParaRPr lang="en-IN"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lgn="just"/>
            <a:r>
              <a:rPr lang="en-IN"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An amendment was made under Central Excise </a:t>
            </a:r>
            <a:r>
              <a:rPr lang="en-IN" sz="200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Tarriff</a:t>
            </a:r>
            <a:r>
              <a:rPr lang="en-IN"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Act in Chapter Note 4 (now chapter Note 3) to rest the issue by bringing a deeming fiction in the law clearly stating that the activity of body building or fabrication or mounting etc. on the chassis shall amount to </a:t>
            </a:r>
            <a:r>
              <a:rPr lang="en-IN" sz="2000" b="1" u="sng"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manufacture of a motor vehicle</a:t>
            </a:r>
            <a:r>
              <a:rPr lang="en-IN" sz="20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IN"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and it cannot be said to be a manufacture of merely a body of the vehicle.</a:t>
            </a:r>
            <a:endParaRPr lang="en-GB"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DACA5835-6F9F-08E8-F3AA-27C4283C2BCC}"/>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39</a:t>
            </a:fld>
            <a:endParaRPr lang="en-IN" dirty="0"/>
          </a:p>
        </p:txBody>
      </p:sp>
      <p:pic>
        <p:nvPicPr>
          <p:cNvPr id="7" name="Picture 6" descr="H N A &amp; Co LLP (formerly Hiregange &amp; Associates LLP) | LinkedIn">
            <a:extLst>
              <a:ext uri="{FF2B5EF4-FFF2-40B4-BE49-F238E27FC236}">
                <a16:creationId xmlns:a16="http://schemas.microsoft.com/office/drawing/2014/main" id="{E834BC6D-5671-AC2E-817C-37C2B38A28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13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US" sz="3200" b="0" i="1" dirty="0"/>
              <a:t>Classification of vehicle parts/ components</a:t>
            </a:r>
            <a:endParaRPr lang="en-US" sz="3200" b="0" i="1" dirty="0">
              <a:latin typeface="Cambria" panose="02040503050406030204" pitchFamily="18" charset="0"/>
            </a:endParaRPr>
          </a:p>
        </p:txBody>
      </p:sp>
      <p:graphicFrame>
        <p:nvGraphicFramePr>
          <p:cNvPr id="2" name="Table 4">
            <a:extLst>
              <a:ext uri="{FF2B5EF4-FFF2-40B4-BE49-F238E27FC236}">
                <a16:creationId xmlns:a16="http://schemas.microsoft.com/office/drawing/2014/main" id="{9E1C1ADA-8ACC-439D-8A18-0934533F9826}"/>
              </a:ext>
            </a:extLst>
          </p:cNvPr>
          <p:cNvGraphicFramePr>
            <a:graphicFrameLocks noGrp="1"/>
          </p:cNvGraphicFramePr>
          <p:nvPr/>
        </p:nvGraphicFramePr>
        <p:xfrm>
          <a:off x="327026" y="990600"/>
          <a:ext cx="11042014" cy="5530850"/>
        </p:xfrm>
        <a:graphic>
          <a:graphicData uri="http://schemas.openxmlformats.org/drawingml/2006/table">
            <a:tbl>
              <a:tblPr firstRow="1" bandRow="1">
                <a:tableStyleId>{5C22544A-7EE6-4342-B048-85BDC9FD1C3A}</a:tableStyleId>
              </a:tblPr>
              <a:tblGrid>
                <a:gridCol w="1504887">
                  <a:extLst>
                    <a:ext uri="{9D8B030D-6E8A-4147-A177-3AD203B41FA5}">
                      <a16:colId xmlns:a16="http://schemas.microsoft.com/office/drawing/2014/main" val="2031115745"/>
                    </a:ext>
                  </a:extLst>
                </a:gridCol>
                <a:gridCol w="8217075">
                  <a:extLst>
                    <a:ext uri="{9D8B030D-6E8A-4147-A177-3AD203B41FA5}">
                      <a16:colId xmlns:a16="http://schemas.microsoft.com/office/drawing/2014/main" val="371387696"/>
                    </a:ext>
                  </a:extLst>
                </a:gridCol>
                <a:gridCol w="1320052">
                  <a:extLst>
                    <a:ext uri="{9D8B030D-6E8A-4147-A177-3AD203B41FA5}">
                      <a16:colId xmlns:a16="http://schemas.microsoft.com/office/drawing/2014/main" val="3995270948"/>
                    </a:ext>
                  </a:extLst>
                </a:gridCol>
              </a:tblGrid>
              <a:tr h="370840">
                <a:tc>
                  <a:txBody>
                    <a:bodyPr/>
                    <a:lstStyle/>
                    <a:p>
                      <a:r>
                        <a:rPr lang="en-IN" sz="1800" dirty="0">
                          <a:latin typeface="Cambria" panose="02040503050406030204" pitchFamily="18" charset="0"/>
                          <a:ea typeface="Cambria" panose="02040503050406030204" pitchFamily="18" charset="0"/>
                        </a:rPr>
                        <a:t>HS Code</a:t>
                      </a:r>
                    </a:p>
                  </a:txBody>
                  <a:tcPr/>
                </a:tc>
                <a:tc>
                  <a:txBody>
                    <a:bodyPr/>
                    <a:lstStyle/>
                    <a:p>
                      <a:r>
                        <a:rPr lang="en-IN" sz="1800" dirty="0">
                          <a:latin typeface="Cambria" panose="02040503050406030204" pitchFamily="18" charset="0"/>
                          <a:ea typeface="Cambria" panose="02040503050406030204" pitchFamily="18" charset="0"/>
                        </a:rPr>
                        <a:t>Description</a:t>
                      </a:r>
                    </a:p>
                  </a:txBody>
                  <a:tcPr/>
                </a:tc>
                <a:tc>
                  <a:txBody>
                    <a:bodyPr/>
                    <a:lstStyle/>
                    <a:p>
                      <a:r>
                        <a:rPr lang="en-IN" sz="1800" dirty="0">
                          <a:latin typeface="Cambria" panose="02040503050406030204" pitchFamily="18" charset="0"/>
                          <a:ea typeface="Cambria" panose="02040503050406030204" pitchFamily="18" charset="0"/>
                        </a:rPr>
                        <a:t>Rate of Tax (Cess)</a:t>
                      </a:r>
                    </a:p>
                  </a:txBody>
                  <a:tcPr/>
                </a:tc>
                <a:extLst>
                  <a:ext uri="{0D108BD9-81ED-4DB2-BD59-A6C34878D82A}">
                    <a16:rowId xmlns:a16="http://schemas.microsoft.com/office/drawing/2014/main" val="3988642725"/>
                  </a:ext>
                </a:extLst>
              </a:tr>
              <a:tr h="370840">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8702 10, 8702 20, 8702 30, 8702 90</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Motor vehicles for the transport of not more than 13 persons, including the driver, other than the vehicles of the description mentioned in S. No. 50 and 51.</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15%</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393502268"/>
                  </a:ext>
                </a:extLst>
              </a:tr>
              <a:tr h="370840">
                <a:tc>
                  <a:txBody>
                    <a:bodyPr/>
                    <a:lstStyle/>
                    <a:p>
                      <a:pPr algn="ctr">
                        <a:spcBef>
                          <a:spcPts val="400"/>
                        </a:spcBef>
                        <a:spcAft>
                          <a:spcPts val="500"/>
                        </a:spcAft>
                      </a:pPr>
                      <a:r>
                        <a:rPr lang="en-US" sz="1725" kern="1200" dirty="0">
                          <a:solidFill>
                            <a:schemeClr val="dk1"/>
                          </a:solidFill>
                          <a:effectLst/>
                          <a:latin typeface="Cambria" panose="02040503050406030204" pitchFamily="18" charset="0"/>
                          <a:ea typeface="Cambria" panose="02040503050406030204" pitchFamily="18" charset="0"/>
                          <a:cs typeface="+mn-cs"/>
                        </a:rPr>
                        <a:t>8703 40, 8703 60</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kern="1200" dirty="0">
                          <a:solidFill>
                            <a:schemeClr val="dk1"/>
                          </a:solidFill>
                          <a:effectLst/>
                          <a:latin typeface="Cambria" panose="02040503050406030204" pitchFamily="18" charset="0"/>
                          <a:ea typeface="Cambria" panose="02040503050406030204" pitchFamily="18" charset="0"/>
                          <a:cs typeface="+mn-cs"/>
                        </a:rPr>
                        <a:t>Vehicles, with both spark-ignition internal combustion reciprocating piston engine and electric motor as motors for propulsion</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15%</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599608049"/>
                  </a:ext>
                </a:extLst>
              </a:tr>
              <a:tr h="370840">
                <a:tc>
                  <a:txBody>
                    <a:bodyPr/>
                    <a:lstStyle/>
                    <a:p>
                      <a:pPr algn="ctr">
                        <a:spcBef>
                          <a:spcPts val="400"/>
                        </a:spcBef>
                        <a:spcAft>
                          <a:spcPts val="500"/>
                        </a:spcAft>
                      </a:pPr>
                      <a:r>
                        <a:rPr lang="en-US" sz="1725" kern="1200" dirty="0">
                          <a:solidFill>
                            <a:schemeClr val="dk1"/>
                          </a:solidFill>
                          <a:effectLst/>
                          <a:latin typeface="Cambria" panose="02040503050406030204" pitchFamily="18" charset="0"/>
                          <a:ea typeface="Cambria" panose="02040503050406030204" pitchFamily="18" charset="0"/>
                          <a:cs typeface="+mn-cs"/>
                        </a:rPr>
                        <a:t>8702, 8703 21 or 8703 22</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kern="1200" dirty="0">
                          <a:solidFill>
                            <a:schemeClr val="dk1"/>
                          </a:solidFill>
                          <a:effectLst/>
                          <a:latin typeface="Cambria" panose="02040503050406030204" pitchFamily="18" charset="0"/>
                          <a:ea typeface="Cambria" panose="02040503050406030204" pitchFamily="18" charset="0"/>
                          <a:cs typeface="+mn-cs"/>
                        </a:rPr>
                        <a:t>Petrol, Liquefied petroleum gases (LPG) or compressed natural gas (CNG) driven motor vehicles of engine capacity not exceeding 1200cc and of length not exceeding 4000 mm.</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kern="1200" dirty="0">
                          <a:solidFill>
                            <a:schemeClr val="dk1"/>
                          </a:solidFill>
                          <a:effectLst/>
                          <a:latin typeface="Cambria" panose="02040503050406030204" pitchFamily="18" charset="0"/>
                          <a:ea typeface="Cambria" panose="02040503050406030204" pitchFamily="18" charset="0"/>
                          <a:cs typeface="+mn-cs"/>
                        </a:rPr>
                        <a:t>1%</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1026931875"/>
                  </a:ext>
                </a:extLst>
              </a:tr>
              <a:tr h="370840">
                <a:tc>
                  <a:txBody>
                    <a:bodyPr/>
                    <a:lstStyle/>
                    <a:p>
                      <a:pPr algn="ctr"/>
                      <a:r>
                        <a:rPr lang="en-US" sz="1725" kern="1200" dirty="0">
                          <a:solidFill>
                            <a:schemeClr val="dk1"/>
                          </a:solidFill>
                          <a:effectLst/>
                          <a:latin typeface="Cambria" panose="02040503050406030204" pitchFamily="18" charset="0"/>
                          <a:ea typeface="Cambria" panose="02040503050406030204" pitchFamily="18" charset="0"/>
                          <a:cs typeface="+mn-cs"/>
                        </a:rPr>
                        <a:t>8702, 8703 31</a:t>
                      </a:r>
                      <a:endParaRPr lang="en-IN" sz="1725" dirty="0">
                        <a:latin typeface="Cambria" panose="02040503050406030204" pitchFamily="18" charset="0"/>
                        <a:ea typeface="Cambria" panose="02040503050406030204" pitchFamily="18" charset="0"/>
                      </a:endParaRPr>
                    </a:p>
                  </a:txBody>
                  <a:tcPr/>
                </a:tc>
                <a:tc>
                  <a:txBody>
                    <a:bodyPr/>
                    <a:lstStyle/>
                    <a:p>
                      <a:r>
                        <a:rPr lang="en-US" sz="1725" kern="1200" dirty="0">
                          <a:solidFill>
                            <a:schemeClr val="dk1"/>
                          </a:solidFill>
                          <a:effectLst/>
                          <a:latin typeface="Cambria" panose="02040503050406030204" pitchFamily="18" charset="0"/>
                          <a:ea typeface="Cambria" panose="02040503050406030204" pitchFamily="18" charset="0"/>
                          <a:cs typeface="+mn-cs"/>
                        </a:rPr>
                        <a:t>Diesel driven motor vehicles of engine capacity not exceeding 1500 cc and of length not exceeding 4000 mm.</a:t>
                      </a:r>
                      <a:endParaRPr lang="en-IN" sz="1725" dirty="0">
                        <a:latin typeface="Cambria" panose="02040503050406030204" pitchFamily="18" charset="0"/>
                        <a:ea typeface="Cambria" panose="02040503050406030204" pitchFamily="18" charset="0"/>
                      </a:endParaRPr>
                    </a:p>
                  </a:txBody>
                  <a:tcPr/>
                </a:tc>
                <a:tc>
                  <a:txBody>
                    <a:bodyPr/>
                    <a:lstStyle/>
                    <a:p>
                      <a:pPr algn="ctr"/>
                      <a:r>
                        <a:rPr lang="en-IN" sz="1725" dirty="0">
                          <a:latin typeface="Cambria" panose="02040503050406030204" pitchFamily="18" charset="0"/>
                          <a:ea typeface="Cambria" panose="02040503050406030204" pitchFamily="18" charset="0"/>
                        </a:rPr>
                        <a:t>3%</a:t>
                      </a:r>
                    </a:p>
                  </a:txBody>
                  <a:tcPr/>
                </a:tc>
                <a:extLst>
                  <a:ext uri="{0D108BD9-81ED-4DB2-BD59-A6C34878D82A}">
                    <a16:rowId xmlns:a16="http://schemas.microsoft.com/office/drawing/2014/main" val="860540004"/>
                  </a:ext>
                </a:extLst>
              </a:tr>
              <a:tr h="370840">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8703</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Motor vehicles of engine capacity not exceeding 1500 cc</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17%</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3087341323"/>
                  </a:ext>
                </a:extLst>
              </a:tr>
              <a:tr h="370840">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8703</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Motor vehicles of engine capacity exceeding 1500 cc other than motor vehicles specified against entry at S. No 52B</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20%</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1201282534"/>
                  </a:ext>
                </a:extLst>
              </a:tr>
              <a:tr h="370840">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8703</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Motor vehicles of engine capacity exceeding 1500 cc, popularly known as Sports Utility Vehicles (SUVs) including utility vehicles. </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p>
                      <a:pPr algn="just">
                        <a:spcBef>
                          <a:spcPts val="400"/>
                        </a:spcBef>
                        <a:spcAft>
                          <a:spcPts val="500"/>
                        </a:spcAft>
                      </a:pPr>
                      <a:r>
                        <a:rPr lang="en-US" sz="1725" b="1" i="1" dirty="0">
                          <a:effectLst/>
                          <a:latin typeface="Cambria" panose="02040503050406030204" pitchFamily="18" charset="0"/>
                          <a:ea typeface="Cambria" panose="02040503050406030204" pitchFamily="18" charset="0"/>
                          <a:cs typeface="Times New Roman" panose="02020603050405020304" pitchFamily="18" charset="0"/>
                        </a:rPr>
                        <a:t>Explanation:</a:t>
                      </a:r>
                      <a:r>
                        <a:rPr lang="en-US" sz="1725" dirty="0">
                          <a:effectLst/>
                          <a:latin typeface="Cambria" panose="02040503050406030204" pitchFamily="18" charset="0"/>
                          <a:ea typeface="Cambria" panose="02040503050406030204" pitchFamily="18" charset="0"/>
                          <a:cs typeface="Times New Roman" panose="02020603050405020304" pitchFamily="18" charset="0"/>
                        </a:rPr>
                        <a:t> For the purposes of this entry, SUV includes a motor vehicle of length exceeding 4000 mm and having ground clearance of 170 mm. and above.</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22%</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3856090197"/>
                  </a:ext>
                </a:extLst>
              </a:tr>
              <a:tr h="370840">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8711</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just">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Motorcycles of engine capacity exceeding 350 cc.</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tc>
                  <a:txBody>
                    <a:bodyPr/>
                    <a:lstStyle/>
                    <a:p>
                      <a:pPr algn="ctr">
                        <a:spcBef>
                          <a:spcPts val="400"/>
                        </a:spcBef>
                        <a:spcAft>
                          <a:spcPts val="500"/>
                        </a:spcAft>
                      </a:pPr>
                      <a:r>
                        <a:rPr lang="en-US" sz="1725" dirty="0">
                          <a:effectLst/>
                          <a:latin typeface="Cambria" panose="02040503050406030204" pitchFamily="18" charset="0"/>
                          <a:ea typeface="Cambria" panose="02040503050406030204" pitchFamily="18" charset="0"/>
                          <a:cs typeface="Times New Roman" panose="02020603050405020304" pitchFamily="18" charset="0"/>
                        </a:rPr>
                        <a:t>3%</a:t>
                      </a:r>
                      <a:endParaRPr lang="en-IN" sz="1725" dirty="0">
                        <a:effectLst/>
                        <a:latin typeface="Cambria" panose="02040503050406030204" pitchFamily="18" charset="0"/>
                        <a:ea typeface="Cambria" panose="02040503050406030204" pitchFamily="18" charset="0"/>
                        <a:cs typeface="Mangal" panose="02040503050203030202" pitchFamily="18" charset="0"/>
                      </a:endParaRPr>
                    </a:p>
                  </a:txBody>
                  <a:tcPr marL="36830" marR="36830" marT="0" marB="0"/>
                </a:tc>
                <a:extLst>
                  <a:ext uri="{0D108BD9-81ED-4DB2-BD59-A6C34878D82A}">
                    <a16:rowId xmlns:a16="http://schemas.microsoft.com/office/drawing/2014/main" val="1356363684"/>
                  </a:ext>
                </a:extLst>
              </a:tr>
            </a:tbl>
          </a:graphicData>
        </a:graphic>
      </p:graphicFrame>
      <p:pic>
        <p:nvPicPr>
          <p:cNvPr id="4" name="Picture 6" descr="H N A &amp; Co LLP (formerly Hiregange &amp; Associates LLP) | LinkedIn">
            <a:extLst>
              <a:ext uri="{FF2B5EF4-FFF2-40B4-BE49-F238E27FC236}">
                <a16:creationId xmlns:a16="http://schemas.microsoft.com/office/drawing/2014/main" id="{CCB8FED5-6FD8-B03D-F7FF-20680BA8B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787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235C1-1803-B4B2-5930-2D2474C1F3B4}"/>
              </a:ext>
            </a:extLst>
          </p:cNvPr>
          <p:cNvSpPr>
            <a:spLocks noGrp="1"/>
          </p:cNvSpPr>
          <p:nvPr>
            <p:ph type="body" sz="quarter" idx="14"/>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32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Bus Body Building – Whether Goods or Service?</a:t>
            </a:r>
            <a:endParaRPr lang="en-IN" sz="3200" dirty="0"/>
          </a:p>
        </p:txBody>
      </p:sp>
      <p:sp>
        <p:nvSpPr>
          <p:cNvPr id="3" name="Text Placeholder 2">
            <a:extLst>
              <a:ext uri="{FF2B5EF4-FFF2-40B4-BE49-F238E27FC236}">
                <a16:creationId xmlns:a16="http://schemas.microsoft.com/office/drawing/2014/main" id="{721845EA-7125-8979-6891-8CC5C867E0E5}"/>
              </a:ext>
            </a:extLst>
          </p:cNvPr>
          <p:cNvSpPr>
            <a:spLocks noGrp="1"/>
          </p:cNvSpPr>
          <p:nvPr>
            <p:ph type="body" sz="quarter" idx="4294967295"/>
          </p:nvPr>
        </p:nvSpPr>
        <p:spPr>
          <a:xfrm>
            <a:off x="0" y="1027113"/>
            <a:ext cx="11744325" cy="5694362"/>
          </a:xfrm>
        </p:spPr>
        <p:txBody>
          <a:bodyPr>
            <a:normAutofit/>
          </a:bodyPr>
          <a:lstStyle/>
          <a:p>
            <a:pPr marL="0" indent="0">
              <a:buNone/>
            </a:pPr>
            <a:r>
              <a:rPr lang="en-GB" sz="2000" u="sng"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Position under the present GST law:</a:t>
            </a:r>
          </a:p>
          <a:p>
            <a:pPr marL="361950" indent="-361950" algn="just"/>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In the case of bus body building there is a supply of goods and services. Thus, classification of this composite supply, as goods or service would depend on which supply is the principal supply which may be determined on the basis of facts and circumstances of each case. [</a:t>
            </a:r>
            <a:r>
              <a:rPr lang="pt-BR"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Circular No. 34/8/2018-GST Dated 01.03.2018]</a:t>
            </a:r>
          </a:p>
          <a:p>
            <a:pPr marL="0" indent="0" algn="just">
              <a:buNone/>
            </a:pPr>
            <a:endParaRPr lang="en-GB"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0" indent="0" algn="just">
              <a:buNone/>
            </a:pPr>
            <a:r>
              <a:rPr lang="en-GB" sz="2000" b="1" u="sng"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Body Building on the chassis owned by the Body Builder:</a:t>
            </a:r>
          </a:p>
          <a:p>
            <a:pPr marL="361950" indent="-361950" algn="just"/>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In a case where the Bus body builder builds a bus, working on the chassis owned by him and supplies the built-up bus to the customer, and charges the customer for the value of the bus, then the supply made is that of bus, and accordingly, supply would attract GST @ 28%. </a:t>
            </a:r>
            <a:r>
              <a:rPr lang="en-US" sz="20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r>
              <a:rPr lang="pt-BR" sz="20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Circular No. 52/26/2018-GST, dated 9-8-2018]</a:t>
            </a:r>
            <a:endParaRPr lang="en-GB" sz="20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buNone/>
            </a:pPr>
            <a:endParaRPr lang="en-GB" sz="2000" u="sng"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DACA5835-6F9F-08E8-F3AA-27C4283C2BCC}"/>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40</a:t>
            </a:fld>
            <a:endParaRPr lang="en-IN" dirty="0"/>
          </a:p>
        </p:txBody>
      </p:sp>
      <p:pic>
        <p:nvPicPr>
          <p:cNvPr id="8" name="Picture 7" descr="H N A &amp; Co LLP (formerly Hiregange &amp; Associates LLP) | LinkedIn">
            <a:extLst>
              <a:ext uri="{FF2B5EF4-FFF2-40B4-BE49-F238E27FC236}">
                <a16:creationId xmlns:a16="http://schemas.microsoft.com/office/drawing/2014/main" id="{6105B477-8BBA-1CAC-EFDF-4993163ED6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68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235C1-1803-B4B2-5930-2D2474C1F3B4}"/>
              </a:ext>
            </a:extLst>
          </p:cNvPr>
          <p:cNvSpPr>
            <a:spLocks noGrp="1"/>
          </p:cNvSpPr>
          <p:nvPr>
            <p:ph type="body" sz="quarter" idx="14"/>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32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Bus Body Building – Whether Goods or Service?</a:t>
            </a:r>
            <a:endParaRPr lang="en-IN" sz="3200" dirty="0"/>
          </a:p>
        </p:txBody>
      </p:sp>
      <p:sp>
        <p:nvSpPr>
          <p:cNvPr id="3" name="Text Placeholder 2">
            <a:extLst>
              <a:ext uri="{FF2B5EF4-FFF2-40B4-BE49-F238E27FC236}">
                <a16:creationId xmlns:a16="http://schemas.microsoft.com/office/drawing/2014/main" id="{721845EA-7125-8979-6891-8CC5C867E0E5}"/>
              </a:ext>
            </a:extLst>
          </p:cNvPr>
          <p:cNvSpPr>
            <a:spLocks noGrp="1"/>
          </p:cNvSpPr>
          <p:nvPr>
            <p:ph type="body" sz="quarter" idx="4294967295"/>
          </p:nvPr>
        </p:nvSpPr>
        <p:spPr>
          <a:xfrm>
            <a:off x="95693" y="1163638"/>
            <a:ext cx="11744325" cy="5694362"/>
          </a:xfrm>
        </p:spPr>
        <p:txBody>
          <a:bodyPr>
            <a:normAutofit/>
          </a:bodyPr>
          <a:lstStyle/>
          <a:p>
            <a:pPr marL="0" indent="0" algn="just">
              <a:buNone/>
            </a:pPr>
            <a:r>
              <a:rPr lang="en-GB" sz="2000" b="1" u="sng"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Body Building on the chassis owned by the Customer:</a:t>
            </a:r>
          </a:p>
          <a:p>
            <a:pPr marL="361950" indent="-361950" algn="just">
              <a:lnSpc>
                <a:spcPct val="100000"/>
              </a:lnSpc>
              <a:spcBef>
                <a:spcPts val="0"/>
              </a:spcBef>
            </a:pPr>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The fabrication of buses may involve the following two situations: </a:t>
            </a:r>
          </a:p>
          <a:p>
            <a:pPr marL="914400" lvl="1" indent="-457200" algn="just">
              <a:lnSpc>
                <a:spcPct val="100000"/>
              </a:lnSpc>
              <a:spcBef>
                <a:spcPts val="0"/>
              </a:spcBef>
              <a:buFont typeface="+mj-lt"/>
              <a:buAutoNum type="alphaLcPeriod"/>
            </a:pPr>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Bus body builder builds a bus, working on the chassis owned by him and supplies the built-up bus to the customer, and charges the customer for the value of the bus. </a:t>
            </a:r>
          </a:p>
          <a:p>
            <a:pPr marL="914400" lvl="1" indent="-457200" algn="just">
              <a:lnSpc>
                <a:spcPct val="100000"/>
              </a:lnSpc>
              <a:spcBef>
                <a:spcPts val="0"/>
              </a:spcBef>
              <a:buFont typeface="+mj-lt"/>
              <a:buAutoNum type="alphaLcPeriod"/>
            </a:pPr>
            <a:endPar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914400" lvl="1" indent="-457200" algn="just">
              <a:lnSpc>
                <a:spcPct val="100000"/>
              </a:lnSpc>
              <a:spcBef>
                <a:spcPts val="0"/>
              </a:spcBef>
              <a:buFont typeface="+mj-lt"/>
              <a:buAutoNum type="alphaLcPeriod"/>
            </a:pPr>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Bus body builder builds body on chassis provided by the principal for body-building and charges fabrication charges (including certain material that was </a:t>
            </a:r>
            <a:r>
              <a:rPr lang="en-US" sz="2000" b="1" u="sng"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consumed</a:t>
            </a:r>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during the process of job-work). </a:t>
            </a:r>
          </a:p>
          <a:p>
            <a:pPr marL="361950" indent="-361950" algn="just">
              <a:lnSpc>
                <a:spcPct val="100000"/>
              </a:lnSpc>
              <a:spcBef>
                <a:spcPts val="0"/>
              </a:spcBef>
            </a:pPr>
            <a:endPar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lgn="just">
              <a:lnSpc>
                <a:spcPct val="100000"/>
              </a:lnSpc>
              <a:spcBef>
                <a:spcPts val="0"/>
              </a:spcBef>
            </a:pPr>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In the above context, it is hereby clarified that in the case as mentioned at Para (a) above, the supply made is that of bus, and accordingly, supply would attract GST @ 28%. </a:t>
            </a:r>
          </a:p>
          <a:p>
            <a:pPr marL="361950" indent="-361950" algn="just">
              <a:lnSpc>
                <a:spcPct val="100000"/>
              </a:lnSpc>
              <a:spcBef>
                <a:spcPts val="0"/>
              </a:spcBef>
            </a:pPr>
            <a:endPar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lgn="just">
              <a:lnSpc>
                <a:spcPct val="100000"/>
              </a:lnSpc>
              <a:spcBef>
                <a:spcPts val="0"/>
              </a:spcBef>
            </a:pPr>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In the case, as mentioned at Para (b) above, fabrication of body on chassis provided by the principal (not on account of bodybuilder), the supply would merit classification as service, and 18% GST as applicable would be charged accordingly.</a:t>
            </a:r>
          </a:p>
          <a:p>
            <a:pPr marL="0" indent="0" algn="just">
              <a:lnSpc>
                <a:spcPct val="100000"/>
              </a:lnSpc>
              <a:spcBef>
                <a:spcPts val="0"/>
              </a:spcBef>
              <a:buNone/>
            </a:pPr>
            <a:endPar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0" indent="0" algn="just">
              <a:lnSpc>
                <a:spcPct val="100000"/>
              </a:lnSpc>
              <a:spcBef>
                <a:spcPts val="0"/>
              </a:spcBef>
              <a:buNone/>
            </a:pPr>
            <a:r>
              <a:rPr lang="en-US" sz="20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r>
              <a:rPr lang="pt-BR" sz="20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Circular No. 52/26/2018-GST, dated 9-8-2018]</a:t>
            </a:r>
            <a:endParaRPr lang="en-US" sz="20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buNone/>
            </a:pPr>
            <a:endParaRPr lang="en-GB" sz="2000" u="sng"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DACA5835-6F9F-08E8-F3AA-27C4283C2BCC}"/>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41</a:t>
            </a:fld>
            <a:endParaRPr lang="en-IN" dirty="0"/>
          </a:p>
        </p:txBody>
      </p:sp>
      <p:pic>
        <p:nvPicPr>
          <p:cNvPr id="7" name="Picture 6" descr="H N A &amp; Co LLP (formerly Hiregange &amp; Associates LLP) | LinkedIn">
            <a:extLst>
              <a:ext uri="{FF2B5EF4-FFF2-40B4-BE49-F238E27FC236}">
                <a16:creationId xmlns:a16="http://schemas.microsoft.com/office/drawing/2014/main" id="{B7C874CB-0109-6D2C-3486-A2A3479FE0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63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235C1-1803-B4B2-5930-2D2474C1F3B4}"/>
              </a:ext>
            </a:extLst>
          </p:cNvPr>
          <p:cNvSpPr>
            <a:spLocks noGrp="1"/>
          </p:cNvSpPr>
          <p:nvPr>
            <p:ph type="body" sz="quarter" idx="14"/>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32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Bus Body Building – Whether Goods or Service?</a:t>
            </a:r>
            <a:endParaRPr lang="en-IN" sz="3200" dirty="0"/>
          </a:p>
        </p:txBody>
      </p:sp>
      <p:sp>
        <p:nvSpPr>
          <p:cNvPr id="3" name="Text Placeholder 2">
            <a:extLst>
              <a:ext uri="{FF2B5EF4-FFF2-40B4-BE49-F238E27FC236}">
                <a16:creationId xmlns:a16="http://schemas.microsoft.com/office/drawing/2014/main" id="{721845EA-7125-8979-6891-8CC5C867E0E5}"/>
              </a:ext>
            </a:extLst>
          </p:cNvPr>
          <p:cNvSpPr>
            <a:spLocks noGrp="1"/>
          </p:cNvSpPr>
          <p:nvPr>
            <p:ph type="body" sz="quarter" idx="4294967295"/>
          </p:nvPr>
        </p:nvSpPr>
        <p:spPr>
          <a:xfrm>
            <a:off x="0" y="1084498"/>
            <a:ext cx="11744325" cy="5694362"/>
          </a:xfrm>
        </p:spPr>
        <p:txBody>
          <a:bodyPr>
            <a:normAutofit/>
          </a:bodyPr>
          <a:lstStyle/>
          <a:p>
            <a:pPr marL="361950" indent="-361950" algn="just"/>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Bus body builder builds body on the chassis supplied by the principal, but the job worker performs multiple activities including addition of significant material, consumables and </a:t>
            </a:r>
            <a:r>
              <a:rPr lang="en-US" sz="200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labour</a:t>
            </a:r>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In this case, the activity of job worker is not merely restrictive to fabrication or mounting.</a:t>
            </a:r>
          </a:p>
          <a:p>
            <a:pPr marL="361950" indent="-361950" algn="just"/>
            <a:endPar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GB" sz="2000" b="1" dirty="0">
                <a:latin typeface="Cambria" panose="02040503050406030204" pitchFamily="18" charset="0"/>
                <a:ea typeface="Cambria" panose="02040503050406030204" pitchFamily="18" charset="0"/>
              </a:rPr>
              <a:t>Favourable AAR -</a:t>
            </a:r>
            <a:r>
              <a:rPr lang="en-GB" sz="2000" dirty="0">
                <a:latin typeface="Cambria" panose="02040503050406030204" pitchFamily="18" charset="0"/>
                <a:ea typeface="Cambria" panose="02040503050406030204" pitchFamily="18" charset="0"/>
              </a:rPr>
              <a:t> Mounting or fabrication of bus/truck/ ambulance body on chassis supplied by OEMs/Principal on delivery challan or any other owner of chassis by collecting job work charges including inputs required for such fabrication work without transferring the ownership of chassis to job worker - Activity amounted to job work. </a:t>
            </a:r>
            <a:r>
              <a:rPr lang="en-GB" sz="2000" b="1" dirty="0">
                <a:latin typeface="Cambria" panose="02040503050406030204" pitchFamily="18" charset="0"/>
                <a:ea typeface="Cambria" panose="02040503050406030204" pitchFamily="18" charset="0"/>
              </a:rPr>
              <a:t>[SANGHI BROTHERS (INDORE) PRIVATE LIMITED 2019 (27) G.S.T.L. 136 (A.A.R. - GST)]</a:t>
            </a:r>
            <a:endParaRPr lang="en-GB" sz="20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endParaRPr lang="en-GB" sz="2000" dirty="0">
              <a:latin typeface="Cambria" panose="02040503050406030204" pitchFamily="18" charset="0"/>
              <a:ea typeface="Cambria" panose="02040503050406030204" pitchFamily="18" charset="0"/>
            </a:endParaRPr>
          </a:p>
          <a:p>
            <a:pPr marL="361950" indent="-361950" algn="just"/>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Standard vehicle body based on fixed dimension is built and kept ready by the body builder and later upon receipt of chassis, the said standard body is simply mounted on the chassis, the supply in this case would amount to supply of goods i.e., Body and it would be classifiable under CH 8707 being taxable @ 28%. </a:t>
            </a:r>
            <a:r>
              <a:rPr lang="en-US" sz="20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[Tata </a:t>
            </a:r>
            <a:r>
              <a:rPr lang="en-US" sz="2000" b="1"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Marcopolo</a:t>
            </a:r>
            <a:r>
              <a:rPr lang="en-US" sz="20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Motors Ltd. 2019 (27) G.S.T.L. 283 (A.A.R. - GST)]</a:t>
            </a:r>
          </a:p>
          <a:p>
            <a:pPr marL="361950" indent="-361950" algn="just"/>
            <a:endParaRPr lang="en-US" sz="2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marL="361950" indent="-361950" algn="just"/>
            <a:endParaRPr lang="en-GB" sz="20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DACA5835-6F9F-08E8-F3AA-27C4283C2BCC}"/>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42</a:t>
            </a:fld>
            <a:endParaRPr lang="en-IN" dirty="0"/>
          </a:p>
        </p:txBody>
      </p:sp>
      <p:pic>
        <p:nvPicPr>
          <p:cNvPr id="7" name="Picture 6" descr="H N A &amp; Co LLP (formerly Hiregange &amp; Associates LLP) | LinkedIn">
            <a:extLst>
              <a:ext uri="{FF2B5EF4-FFF2-40B4-BE49-F238E27FC236}">
                <a16:creationId xmlns:a16="http://schemas.microsoft.com/office/drawing/2014/main" id="{5E748B5C-0C45-9FEA-39AF-909983977E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45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32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Bus Body Building – Whether Goods or Service?</a:t>
            </a:r>
            <a:endParaRPr lang="en-IN" sz="3200" dirty="0"/>
          </a:p>
          <a:p>
            <a:endParaRPr lang="en-IN" sz="3200" b="1" i="1" dirty="0"/>
          </a:p>
        </p:txBody>
      </p:sp>
      <p:sp>
        <p:nvSpPr>
          <p:cNvPr id="3" name="TextBox 2">
            <a:extLst>
              <a:ext uri="{FF2B5EF4-FFF2-40B4-BE49-F238E27FC236}">
                <a16:creationId xmlns:a16="http://schemas.microsoft.com/office/drawing/2014/main" id="{8B43B47F-353A-425F-9C49-D154B97B44D4}"/>
              </a:ext>
            </a:extLst>
          </p:cNvPr>
          <p:cNvSpPr txBox="1"/>
          <p:nvPr/>
        </p:nvSpPr>
        <p:spPr>
          <a:xfrm>
            <a:off x="73807" y="1074876"/>
            <a:ext cx="11591779" cy="5324535"/>
          </a:xfrm>
          <a:prstGeom prst="rect">
            <a:avLst/>
          </a:prstGeom>
          <a:noFill/>
        </p:spPr>
        <p:txBody>
          <a:bodyPr wrap="square" rtlCol="0">
            <a:spAutoFit/>
          </a:bodyPr>
          <a:lstStyle/>
          <a:p>
            <a:pPr algn="just"/>
            <a:r>
              <a:rPr lang="en-GB" sz="2000" dirty="0">
                <a:latin typeface="Cambria" panose="02040503050406030204" pitchFamily="18" charset="0"/>
                <a:ea typeface="Cambria" panose="02040503050406030204" pitchFamily="18" charset="0"/>
              </a:rPr>
              <a:t> </a:t>
            </a:r>
            <a:r>
              <a:rPr lang="en-GB" sz="2000" b="1" dirty="0">
                <a:latin typeface="Cambria" panose="02040503050406030204" pitchFamily="18" charset="0"/>
                <a:ea typeface="Cambria" panose="02040503050406030204" pitchFamily="18" charset="0"/>
              </a:rPr>
              <a:t>M/s. VE COMMERCIAL VEHICLES LTD. 2020 TIOL – 199 (A.A.R. - GST)</a:t>
            </a:r>
          </a:p>
          <a:p>
            <a:pPr marL="800100" lvl="1" indent="-342900" algn="just">
              <a:buFont typeface="Arial" panose="020B0604020202020204" pitchFamily="34" charset="0"/>
              <a:buChar char="•"/>
            </a:pPr>
            <a:r>
              <a:rPr lang="en-IN" sz="2000" dirty="0">
                <a:latin typeface="Cambria" panose="02040503050406030204" pitchFamily="18" charset="0"/>
                <a:ea typeface="Cambria" panose="02040503050406030204" pitchFamily="18" charset="0"/>
              </a:rPr>
              <a:t>Body mounted on the chassis and both supplied together amounts to supply of Bus/ vehicle;</a:t>
            </a:r>
          </a:p>
          <a:p>
            <a:pPr marL="800100" lvl="1" indent="-342900" algn="just">
              <a:buFont typeface="Arial" panose="020B0604020202020204" pitchFamily="34" charset="0"/>
              <a:buChar char="•"/>
            </a:pPr>
            <a:endParaRPr lang="en-IN" sz="2000" dirty="0">
              <a:latin typeface="Cambria" panose="02040503050406030204" pitchFamily="18" charset="0"/>
              <a:ea typeface="Cambria" panose="02040503050406030204" pitchFamily="18" charset="0"/>
            </a:endParaRPr>
          </a:p>
          <a:p>
            <a:pPr marL="800100" lvl="1" indent="-342900" algn="just">
              <a:buFont typeface="Arial" panose="020B0604020202020204" pitchFamily="34" charset="0"/>
              <a:buChar char="•"/>
            </a:pPr>
            <a:r>
              <a:rPr lang="en-IN" sz="2000" dirty="0">
                <a:latin typeface="Cambria" panose="02040503050406030204" pitchFamily="18" charset="0"/>
                <a:ea typeface="Cambria" panose="02040503050406030204" pitchFamily="18" charset="0"/>
              </a:rPr>
              <a:t>Chassis supplied to the dealer along with road tax, insurance etc. and later dealer undertakes the body building activity through an independent body builder;</a:t>
            </a:r>
          </a:p>
          <a:p>
            <a:pPr marL="800100" lvl="1" indent="-342900" algn="just">
              <a:buFont typeface="Arial" panose="020B0604020202020204" pitchFamily="34" charset="0"/>
              <a:buChar char="•"/>
            </a:pPr>
            <a:endParaRPr lang="en-IN" sz="2000" dirty="0">
              <a:latin typeface="Cambria" panose="02040503050406030204" pitchFamily="18" charset="0"/>
              <a:ea typeface="Cambria" panose="02040503050406030204" pitchFamily="18" charset="0"/>
            </a:endParaRPr>
          </a:p>
          <a:p>
            <a:pPr marL="800100" lvl="1" indent="-342900" algn="just">
              <a:buFont typeface="Arial" panose="020B0604020202020204" pitchFamily="34" charset="0"/>
              <a:buChar char="•"/>
            </a:pPr>
            <a:r>
              <a:rPr lang="en-IN" sz="2000" dirty="0">
                <a:latin typeface="Cambria" panose="02040503050406030204" pitchFamily="18" charset="0"/>
                <a:ea typeface="Cambria" panose="02040503050406030204" pitchFamily="18" charset="0"/>
              </a:rPr>
              <a:t>Chassis supplied to the dealer along with road tax, insurance etc. and later dealer undertakes the body building activity through the manufacturer/ OEM;</a:t>
            </a:r>
          </a:p>
          <a:p>
            <a:pPr marL="800100" lvl="1" indent="-342900" algn="just">
              <a:buFont typeface="Arial" panose="020B0604020202020204" pitchFamily="34" charset="0"/>
              <a:buChar char="•"/>
            </a:pPr>
            <a:endParaRPr lang="en-IN" sz="2000" i="1" dirty="0">
              <a:latin typeface="Cambria" panose="02040503050406030204" pitchFamily="18" charset="0"/>
              <a:ea typeface="Cambria" panose="02040503050406030204" pitchFamily="18" charset="0"/>
            </a:endParaRPr>
          </a:p>
          <a:p>
            <a:pPr marL="800100" lvl="1" indent="-342900" algn="just">
              <a:buFont typeface="Arial" panose="020B0604020202020204" pitchFamily="34" charset="0"/>
              <a:buChar char="•"/>
            </a:pPr>
            <a:r>
              <a:rPr lang="en-IN" sz="2000" dirty="0">
                <a:latin typeface="Cambria" panose="02040503050406030204" pitchFamily="18" charset="0"/>
                <a:ea typeface="Cambria" panose="02040503050406030204" pitchFamily="18" charset="0"/>
              </a:rPr>
              <a:t>Chassis supplied by the chassis manufacturing unit to the customer who in turn provides the chassis to the body building unit of the same company for mounting/ fabricating body on the said chassis;</a:t>
            </a:r>
          </a:p>
          <a:p>
            <a:pPr marL="800100" lvl="1" indent="-342900" algn="just">
              <a:buFont typeface="Arial" panose="020B0604020202020204" pitchFamily="34" charset="0"/>
              <a:buChar char="•"/>
            </a:pPr>
            <a:endParaRPr lang="en-IN" sz="2000" i="1" dirty="0">
              <a:latin typeface="Cambria" panose="02040503050406030204" pitchFamily="18" charset="0"/>
              <a:ea typeface="Cambria" panose="02040503050406030204" pitchFamily="18" charset="0"/>
            </a:endParaRPr>
          </a:p>
          <a:p>
            <a:pPr marL="800100" lvl="1" indent="-342900" algn="just">
              <a:buFont typeface="Arial" panose="020B0604020202020204" pitchFamily="34" charset="0"/>
              <a:buChar char="•"/>
            </a:pPr>
            <a:r>
              <a:rPr lang="en-IN" sz="2000" dirty="0">
                <a:latin typeface="Cambria" panose="02040503050406030204" pitchFamily="18" charset="0"/>
                <a:ea typeface="Cambria" panose="02040503050406030204" pitchFamily="18" charset="0"/>
              </a:rPr>
              <a:t>Chassis supplied by some other chassis manufacturing company to the customer who in turn provides the chassis to the body building unit of a different company for mounting/ fabricating body on the said chassis;</a:t>
            </a:r>
            <a:endParaRPr lang="en-IN" sz="2000" i="1" dirty="0">
              <a:latin typeface="Cambria" panose="02040503050406030204" pitchFamily="18" charset="0"/>
              <a:ea typeface="Cambria" panose="02040503050406030204" pitchFamily="18" charset="0"/>
            </a:endParaRPr>
          </a:p>
          <a:p>
            <a:pPr lvl="1" algn="just"/>
            <a:endParaRPr lang="en-IN" sz="2000" i="1" dirty="0">
              <a:solidFill>
                <a:srgbClr val="FF0000"/>
              </a:solidFill>
              <a:latin typeface="Cambria" panose="02040503050406030204" pitchFamily="18" charset="0"/>
              <a:ea typeface="Cambria" panose="02040503050406030204" pitchFamily="18" charset="0"/>
            </a:endParaRPr>
          </a:p>
        </p:txBody>
      </p:sp>
      <p:pic>
        <p:nvPicPr>
          <p:cNvPr id="4" name="Picture 3" descr="H N A &amp; Co LLP (formerly Hiregange &amp; Associates LLP) | LinkedIn">
            <a:extLst>
              <a:ext uri="{FF2B5EF4-FFF2-40B4-BE49-F238E27FC236}">
                <a16:creationId xmlns:a16="http://schemas.microsoft.com/office/drawing/2014/main" id="{C8459EDC-884A-5A5B-400B-FF63563C7A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556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49213"/>
            <a:ext cx="8407400" cy="585787"/>
          </a:xfrm>
        </p:spPr>
        <p:txBody>
          <a:bodyPr anchor="t">
            <a:noAutofit/>
          </a:bodyPr>
          <a:lstStyle/>
          <a:p>
            <a:pPr algn="just">
              <a:lnSpc>
                <a:spcPct val="150000"/>
              </a:lnSpc>
            </a:pPr>
            <a:r>
              <a:rPr lang="en-US" sz="3200" b="0" i="1" dirty="0">
                <a:effectLst/>
                <a:cs typeface="Mangal" panose="02040503050203030202" pitchFamily="18" charset="0"/>
              </a:rPr>
              <a:t>Valuation of Designs, </a:t>
            </a:r>
            <a:r>
              <a:rPr lang="en-US" sz="3200" b="0" i="1" dirty="0" err="1">
                <a:effectLst/>
                <a:cs typeface="Mangal" panose="02040503050203030202" pitchFamily="18" charset="0"/>
              </a:rPr>
              <a:t>Moulds</a:t>
            </a:r>
            <a:r>
              <a:rPr lang="en-US" sz="3200" b="0" i="1" dirty="0">
                <a:effectLst/>
                <a:cs typeface="Mangal" panose="02040503050203030202" pitchFamily="18" charset="0"/>
              </a:rPr>
              <a:t>, Tools etc.</a:t>
            </a:r>
            <a:endParaRPr lang="en-US" sz="3200" b="0" i="1" dirty="0"/>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142240" y="1155383"/>
            <a:ext cx="11602720" cy="981709"/>
          </a:xfrm>
        </p:spPr>
        <p:txBody>
          <a:bodyPr>
            <a:noAutofit/>
          </a:bodyPr>
          <a:lstStyle/>
          <a:p>
            <a:pPr marL="0" indent="0" algn="just">
              <a:lnSpc>
                <a:spcPct val="100000"/>
              </a:lnSpc>
              <a:spcBef>
                <a:spcPts val="0"/>
              </a:spcBef>
              <a:buNone/>
            </a:pPr>
            <a:r>
              <a:rPr lang="en-US" sz="2000" b="1" i="1" dirty="0">
                <a:effectLst/>
                <a:latin typeface="Cambria" panose="02040503050406030204" pitchFamily="18" charset="0"/>
                <a:ea typeface="Cambria" panose="02040503050406030204" pitchFamily="18" charset="0"/>
                <a:cs typeface="Mangal" panose="02040503050203030202" pitchFamily="18" charset="0"/>
              </a:rPr>
              <a:t>Sec 15(2)(b)</a:t>
            </a:r>
            <a:r>
              <a:rPr lang="en-US" sz="2000" i="1" dirty="0">
                <a:effectLst/>
                <a:latin typeface="Cambria" panose="02040503050406030204" pitchFamily="18" charset="0"/>
                <a:ea typeface="Cambria" panose="02040503050406030204" pitchFamily="18" charset="0"/>
                <a:cs typeface="Mangal" panose="02040503050203030202" pitchFamily="18" charset="0"/>
              </a:rPr>
              <a:t> - Any amount that the supplier is liable to pay in relation to such supply but which has been incurred by the recipient of the supply and not included in the price actually paid or payable for the goods or services or both.</a:t>
            </a:r>
            <a:endParaRPr lang="en-US" sz="2000" dirty="0">
              <a:latin typeface="Cambria" panose="02040503050406030204" pitchFamily="18" charset="0"/>
              <a:ea typeface="Cambria" panose="02040503050406030204" pitchFamily="18" charset="0"/>
              <a:cs typeface="Mangal" panose="02040503050203030202" pitchFamily="18" charset="0"/>
            </a:endParaRPr>
          </a:p>
          <a:p>
            <a:pPr marL="0" indent="0" algn="just">
              <a:lnSpc>
                <a:spcPct val="100000"/>
              </a:lnSpc>
              <a:spcBef>
                <a:spcPts val="0"/>
              </a:spcBef>
              <a:buNone/>
            </a:pPr>
            <a:endParaRPr lang="en-US" sz="2000" dirty="0">
              <a:cs typeface="Mangal" panose="02040503050203030202" pitchFamily="18" charset="0"/>
            </a:endParaRPr>
          </a:p>
        </p:txBody>
      </p:sp>
      <p:sp>
        <p:nvSpPr>
          <p:cNvPr id="2" name="Rectangle 1">
            <a:extLst>
              <a:ext uri="{FF2B5EF4-FFF2-40B4-BE49-F238E27FC236}">
                <a16:creationId xmlns:a16="http://schemas.microsoft.com/office/drawing/2014/main" id="{BF225C79-24F8-4EBC-99B8-F8E67835771B}"/>
              </a:ext>
            </a:extLst>
          </p:cNvPr>
          <p:cNvSpPr/>
          <p:nvPr/>
        </p:nvSpPr>
        <p:spPr>
          <a:xfrm>
            <a:off x="142240" y="4500880"/>
            <a:ext cx="11684000" cy="1828800"/>
          </a:xfrm>
          <a:prstGeom prst="rect">
            <a:avLst/>
          </a:prstGeom>
          <a:noFill/>
          <a:ln>
            <a:solidFill>
              <a:srgbClr val="0032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E4AD0E01-F8F0-4050-A7CA-A3257812B872}"/>
              </a:ext>
            </a:extLst>
          </p:cNvPr>
          <p:cNvSpPr txBox="1"/>
          <p:nvPr/>
        </p:nvSpPr>
        <p:spPr>
          <a:xfrm>
            <a:off x="254000" y="4599672"/>
            <a:ext cx="11490960" cy="1631216"/>
          </a:xfrm>
          <a:prstGeom prst="rect">
            <a:avLst/>
          </a:prstGeom>
          <a:noFill/>
        </p:spPr>
        <p:txBody>
          <a:bodyPr wrap="square" rtlCol="0">
            <a:spAutoFit/>
          </a:bodyPr>
          <a:lstStyle/>
          <a:p>
            <a:pPr algn="just"/>
            <a:r>
              <a:rPr lang="en-US" sz="2000" b="1" i="1" dirty="0">
                <a:effectLst/>
                <a:latin typeface="Cambria" panose="02040503050406030204" pitchFamily="18" charset="0"/>
                <a:ea typeface="Cambria" panose="02040503050406030204" pitchFamily="18" charset="0"/>
                <a:cs typeface="Mangal" panose="02040503050203030202" pitchFamily="18" charset="0"/>
              </a:rPr>
              <a:t>Lear Automotive India Pvt. Ltd</a:t>
            </a:r>
            <a:r>
              <a:rPr lang="en-US" sz="2000" i="1" dirty="0">
                <a:effectLst/>
                <a:latin typeface="Cambria" panose="02040503050406030204" pitchFamily="18" charset="0"/>
                <a:ea typeface="Cambria" panose="02040503050406030204" pitchFamily="18" charset="0"/>
                <a:cs typeface="Mangal" panose="02040503050203030202" pitchFamily="18" charset="0"/>
              </a:rPr>
              <a:t>. </a:t>
            </a:r>
            <a:r>
              <a:rPr lang="en-US" sz="2000" b="1" i="1" dirty="0" err="1">
                <a:effectLst/>
                <a:latin typeface="Cambria" panose="02040503050406030204" pitchFamily="18" charset="0"/>
                <a:ea typeface="Cambria" panose="02040503050406030204" pitchFamily="18" charset="0"/>
                <a:cs typeface="Mangal" panose="02040503050203030202" pitchFamily="18" charset="0"/>
              </a:rPr>
              <a:t>Mah</a:t>
            </a:r>
            <a:r>
              <a:rPr lang="en-US" sz="2000" b="1" i="1" dirty="0">
                <a:effectLst/>
                <a:latin typeface="Cambria" panose="02040503050406030204" pitchFamily="18" charset="0"/>
                <a:ea typeface="Cambria" panose="02040503050406030204" pitchFamily="18" charset="0"/>
                <a:cs typeface="Mangal" panose="02040503050203030202" pitchFamily="18" charset="0"/>
              </a:rPr>
              <a:t> AAR</a:t>
            </a:r>
            <a:r>
              <a:rPr lang="en-US" sz="2000" b="1" i="1" dirty="0">
                <a:latin typeface="Cambria" panose="02040503050406030204" pitchFamily="18" charset="0"/>
                <a:ea typeface="Cambria" panose="02040503050406030204" pitchFamily="18" charset="0"/>
                <a:cs typeface="Mangal" panose="02040503050203030202" pitchFamily="18" charset="0"/>
              </a:rPr>
              <a:t>: </a:t>
            </a:r>
            <a:r>
              <a:rPr lang="en-US" sz="2000" dirty="0">
                <a:effectLst/>
                <a:latin typeface="Cambria" panose="02040503050406030204" pitchFamily="18" charset="0"/>
                <a:ea typeface="Cambria" panose="02040503050406030204" pitchFamily="18" charset="0"/>
                <a:cs typeface="Mangal" panose="02040503050203030202" pitchFamily="18" charset="0"/>
              </a:rPr>
              <a:t>Cost of tools supplied by the OEM customer on FOC basis to the Appellant is not required to be added to the value of the components supplied by the Appellant. However, in case the contractual obligation is cast upon the component manufacturer to provide </a:t>
            </a:r>
            <a:r>
              <a:rPr lang="en-US" sz="2000" dirty="0" err="1">
                <a:effectLst/>
                <a:latin typeface="Cambria" panose="02040503050406030204" pitchFamily="18" charset="0"/>
                <a:ea typeface="Cambria" panose="02040503050406030204" pitchFamily="18" charset="0"/>
                <a:cs typeface="Mangal" panose="02040503050203030202" pitchFamily="18" charset="0"/>
              </a:rPr>
              <a:t>moulds</a:t>
            </a:r>
            <a:r>
              <a:rPr lang="en-US" sz="2000" dirty="0">
                <a:effectLst/>
                <a:latin typeface="Cambria" panose="02040503050406030204" pitchFamily="18" charset="0"/>
                <a:ea typeface="Cambria" panose="02040503050406030204" pitchFamily="18" charset="0"/>
                <a:cs typeface="Mangal" panose="02040503050203030202" pitchFamily="18" charset="0"/>
              </a:rPr>
              <a:t>/dies but the same have been provided by the OEM on FOC basis, then the amortized cost of the </a:t>
            </a:r>
            <a:r>
              <a:rPr lang="en-US" sz="2000" dirty="0" err="1">
                <a:effectLst/>
                <a:latin typeface="Cambria" panose="02040503050406030204" pitchFamily="18" charset="0"/>
                <a:ea typeface="Cambria" panose="02040503050406030204" pitchFamily="18" charset="0"/>
                <a:cs typeface="Mangal" panose="02040503050203030202" pitchFamily="18" charset="0"/>
              </a:rPr>
              <a:t>moulds</a:t>
            </a:r>
            <a:r>
              <a:rPr lang="en-US" sz="2000" dirty="0">
                <a:effectLst/>
                <a:latin typeface="Cambria" panose="02040503050406030204" pitchFamily="18" charset="0"/>
                <a:ea typeface="Cambria" panose="02040503050406030204" pitchFamily="18" charset="0"/>
                <a:cs typeface="Mangal" panose="02040503050203030202" pitchFamily="18" charset="0"/>
              </a:rPr>
              <a:t>/dies is required to be added to the value of the components supplied.</a:t>
            </a:r>
            <a:endParaRPr lang="en-IN" sz="2000" i="1" dirty="0"/>
          </a:p>
        </p:txBody>
      </p:sp>
      <p:sp>
        <p:nvSpPr>
          <p:cNvPr id="7" name="Rectangle 6">
            <a:extLst>
              <a:ext uri="{FF2B5EF4-FFF2-40B4-BE49-F238E27FC236}">
                <a16:creationId xmlns:a16="http://schemas.microsoft.com/office/drawing/2014/main" id="{83A5BA94-084C-48E8-83BE-B9F4628C5537}"/>
              </a:ext>
            </a:extLst>
          </p:cNvPr>
          <p:cNvSpPr/>
          <p:nvPr/>
        </p:nvSpPr>
        <p:spPr>
          <a:xfrm>
            <a:off x="142240" y="2529840"/>
            <a:ext cx="11684000" cy="1656079"/>
          </a:xfrm>
          <a:prstGeom prst="rect">
            <a:avLst/>
          </a:prstGeom>
          <a:noFill/>
          <a:ln>
            <a:solidFill>
              <a:srgbClr val="0032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439C1BDC-1883-43D7-AE66-6B940D183523}"/>
              </a:ext>
            </a:extLst>
          </p:cNvPr>
          <p:cNvSpPr txBox="1"/>
          <p:nvPr/>
        </p:nvSpPr>
        <p:spPr>
          <a:xfrm>
            <a:off x="253365" y="2609800"/>
            <a:ext cx="11491595" cy="1323439"/>
          </a:xfrm>
          <a:prstGeom prst="rect">
            <a:avLst/>
          </a:prstGeom>
          <a:noFill/>
        </p:spPr>
        <p:txBody>
          <a:bodyPr wrap="square" rtlCol="0">
            <a:spAutoFit/>
          </a:bodyPr>
          <a:lstStyle/>
          <a:p>
            <a:pPr algn="just"/>
            <a:r>
              <a:rPr lang="en-US" sz="2000" dirty="0">
                <a:effectLst/>
                <a:latin typeface="Cambria" panose="02040503050406030204" pitchFamily="18" charset="0"/>
                <a:ea typeface="Cambria" panose="02040503050406030204" pitchFamily="18" charset="0"/>
                <a:cs typeface="Mangal" panose="02040503050203030202" pitchFamily="18" charset="0"/>
              </a:rPr>
              <a:t>The Central Excise levy is on the activity of manufacture, the true valuation factor, therefore, should be the value towards manufacturing. The Hon’ble Supreme Court in the case of </a:t>
            </a:r>
            <a:r>
              <a:rPr lang="en-US" sz="2000" b="1" dirty="0" err="1">
                <a:effectLst/>
                <a:latin typeface="Cambria" panose="02040503050406030204" pitchFamily="18" charset="0"/>
                <a:ea typeface="Cambria" panose="02040503050406030204" pitchFamily="18" charset="0"/>
                <a:cs typeface="Mangal" panose="02040503050203030202" pitchFamily="18" charset="0"/>
              </a:rPr>
              <a:t>Moriroku</a:t>
            </a:r>
            <a:r>
              <a:rPr lang="en-US" sz="2000" b="1" dirty="0">
                <a:effectLst/>
                <a:latin typeface="Cambria" panose="02040503050406030204" pitchFamily="18" charset="0"/>
                <a:ea typeface="Cambria" panose="02040503050406030204" pitchFamily="18" charset="0"/>
                <a:cs typeface="Mangal" panose="02040503050203030202" pitchFamily="18" charset="0"/>
              </a:rPr>
              <a:t> UT India (P) Ltd.</a:t>
            </a:r>
            <a:r>
              <a:rPr lang="en-US" sz="2000" dirty="0">
                <a:effectLst/>
                <a:latin typeface="Cambria" panose="02040503050406030204" pitchFamily="18" charset="0"/>
                <a:ea typeface="Cambria" panose="02040503050406030204" pitchFamily="18" charset="0"/>
                <a:cs typeface="Mangal" panose="02040503050203030202" pitchFamily="18" charset="0"/>
              </a:rPr>
              <a:t> has distinguished the valuation mechanism under Excise Law and Sales Tax Law. The Court had held that Excise Duty is leviable on "Value“.</a:t>
            </a:r>
            <a:r>
              <a:rPr lang="en-IN" sz="2000" dirty="0">
                <a:effectLst/>
                <a:latin typeface="Cambria" panose="02040503050406030204" pitchFamily="18" charset="0"/>
                <a:ea typeface="Cambria" panose="02040503050406030204" pitchFamily="18" charset="0"/>
              </a:rPr>
              <a:t> </a:t>
            </a:r>
            <a:endParaRPr lang="en-US" sz="2000" b="1" dirty="0">
              <a:effectLst/>
              <a:latin typeface="Cambria" panose="02040503050406030204" pitchFamily="18" charset="0"/>
              <a:ea typeface="Cambria" panose="02040503050406030204" pitchFamily="18" charset="0"/>
              <a:cs typeface="Mangal" panose="02040503050203030202" pitchFamily="18" charset="0"/>
            </a:endParaRPr>
          </a:p>
        </p:txBody>
      </p:sp>
      <p:pic>
        <p:nvPicPr>
          <p:cNvPr id="5" name="Picture 6" descr="H N A &amp; Co LLP (formerly Hiregange &amp; Associates LLP) | LinkedIn">
            <a:extLst>
              <a:ext uri="{FF2B5EF4-FFF2-40B4-BE49-F238E27FC236}">
                <a16:creationId xmlns:a16="http://schemas.microsoft.com/office/drawing/2014/main" id="{CEE70501-FBEE-828A-D433-50CF0CF04A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17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49213"/>
            <a:ext cx="8407400" cy="585787"/>
          </a:xfrm>
        </p:spPr>
        <p:txBody>
          <a:bodyPr anchor="t">
            <a:noAutofit/>
          </a:bodyPr>
          <a:lstStyle/>
          <a:p>
            <a:pPr algn="just">
              <a:lnSpc>
                <a:spcPct val="150000"/>
              </a:lnSpc>
            </a:pPr>
            <a:r>
              <a:rPr lang="en-US" sz="3200" b="0" i="1" dirty="0">
                <a:effectLst/>
                <a:cs typeface="Mangal" panose="02040503050203030202" pitchFamily="18" charset="0"/>
              </a:rPr>
              <a:t>Valuation of Designs, </a:t>
            </a:r>
            <a:r>
              <a:rPr lang="en-US" sz="3200" b="0" i="1" dirty="0" err="1">
                <a:effectLst/>
                <a:cs typeface="Mangal" panose="02040503050203030202" pitchFamily="18" charset="0"/>
              </a:rPr>
              <a:t>Moulds</a:t>
            </a:r>
            <a:r>
              <a:rPr lang="en-US" sz="3200" b="0" i="1" dirty="0">
                <a:effectLst/>
                <a:cs typeface="Mangal" panose="02040503050203030202" pitchFamily="18" charset="0"/>
              </a:rPr>
              <a:t>, Tools etc.</a:t>
            </a:r>
            <a:endParaRPr lang="en-US" sz="3200" b="0" i="1" dirty="0"/>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0" y="1060450"/>
            <a:ext cx="11433175" cy="5248275"/>
          </a:xfrm>
        </p:spPr>
        <p:txBody>
          <a:bodyPr>
            <a:noAutofit/>
          </a:bodyPr>
          <a:lstStyle/>
          <a:p>
            <a:pPr marL="447675" indent="-447675" algn="just">
              <a:spcAft>
                <a:spcPts val="500"/>
              </a:spcAft>
              <a:buFont typeface="Wingdings" panose="05000000000000000000" pitchFamily="2" charset="2"/>
              <a:buChar char="q"/>
            </a:pPr>
            <a:r>
              <a:rPr lang="en-IN" sz="2000" b="1" i="1" dirty="0">
                <a:effectLst/>
                <a:latin typeface="Cambria" panose="02040503050406030204" pitchFamily="18" charset="0"/>
                <a:ea typeface="Cambria" panose="02040503050406030204" pitchFamily="18" charset="0"/>
              </a:rPr>
              <a:t>Issue:</a:t>
            </a:r>
            <a:r>
              <a:rPr lang="en-IN" sz="2000" b="1" dirty="0">
                <a:latin typeface="Cambria" panose="02040503050406030204" pitchFamily="18" charset="0"/>
                <a:ea typeface="Cambria" panose="02040503050406030204" pitchFamily="18" charset="0"/>
              </a:rPr>
              <a:t> </a:t>
            </a:r>
            <a:r>
              <a:rPr lang="en-IN" sz="2000" i="1" dirty="0">
                <a:effectLst/>
                <a:latin typeface="Cambria" panose="02040503050406030204" pitchFamily="18" charset="0"/>
                <a:ea typeface="Cambria" panose="02040503050406030204" pitchFamily="18" charset="0"/>
              </a:rPr>
              <a:t>Whether moulds and dies owned by Original Equipment Manufacturers (OEM) that are sent free of cost (FOC) to a component manufacturer is leviable to tax and whether OEMs are required to reverse input tax credit in this case?</a:t>
            </a:r>
            <a:endParaRPr lang="en-IN" sz="2000" dirty="0">
              <a:latin typeface="Cambria" panose="02040503050406030204" pitchFamily="18" charset="0"/>
              <a:ea typeface="Cambria" panose="02040503050406030204" pitchFamily="18" charset="0"/>
            </a:endParaRPr>
          </a:p>
          <a:p>
            <a:pPr marL="447675" indent="-447675" algn="just">
              <a:spcAft>
                <a:spcPts val="500"/>
              </a:spcAft>
              <a:buFont typeface="Wingdings" panose="05000000000000000000" pitchFamily="2" charset="2"/>
              <a:buChar char="q"/>
            </a:pPr>
            <a:r>
              <a:rPr lang="en-IN" sz="2000" b="1" i="1" dirty="0">
                <a:effectLst/>
                <a:latin typeface="Cambria" panose="02040503050406030204" pitchFamily="18" charset="0"/>
                <a:ea typeface="Cambria" panose="02040503050406030204" pitchFamily="18" charset="0"/>
              </a:rPr>
              <a:t>Clarification</a:t>
            </a:r>
            <a:r>
              <a:rPr lang="en-IN" sz="2000" i="1" dirty="0">
                <a:effectLst/>
                <a:latin typeface="Cambria" panose="02040503050406030204" pitchFamily="18" charset="0"/>
                <a:ea typeface="Cambria" panose="02040503050406030204" pitchFamily="18" charset="0"/>
              </a:rPr>
              <a:t>: </a:t>
            </a:r>
            <a:endParaRPr lang="en-IN" sz="2000" dirty="0">
              <a:effectLst/>
              <a:latin typeface="Cambria" panose="02040503050406030204" pitchFamily="18" charset="0"/>
              <a:ea typeface="Cambria" panose="02040503050406030204" pitchFamily="18" charset="0"/>
            </a:endParaRPr>
          </a:p>
          <a:p>
            <a:pPr marL="571500" indent="-342900" algn="just">
              <a:spcAft>
                <a:spcPts val="500"/>
              </a:spcAft>
              <a:buFont typeface="Courier New" panose="02070309020205020404" pitchFamily="49" charset="0"/>
              <a:buChar char="o"/>
            </a:pPr>
            <a:r>
              <a:rPr lang="en-IN" sz="2000" i="1" dirty="0">
                <a:effectLst/>
                <a:latin typeface="Cambria" panose="02040503050406030204" pitchFamily="18" charset="0"/>
                <a:ea typeface="Cambria" panose="02040503050406030204" pitchFamily="18" charset="0"/>
              </a:rPr>
              <a:t>1.2	It is further clarified that while calculating the value of the supply made by the component manufacturer, the value of moulds and dies provided by the OEM to the component manufacturer on FOC basis shall not be added to the value of such supply because the cost of moulds/dies was not to be incurred by the component manufacturer and thus, does not merit inclusion in the value of supply in terms of section 15(2)(b) of the Central Goods and Services Tax Act, 2017 (CGST Act for short)</a:t>
            </a:r>
            <a:endParaRPr lang="en-IN" sz="2000" dirty="0">
              <a:latin typeface="Cambria" panose="02040503050406030204" pitchFamily="18" charset="0"/>
              <a:ea typeface="Cambria" panose="02040503050406030204" pitchFamily="18" charset="0"/>
            </a:endParaRPr>
          </a:p>
          <a:p>
            <a:pPr marL="571500" indent="-342900" algn="just">
              <a:spcAft>
                <a:spcPts val="500"/>
              </a:spcAft>
              <a:buFont typeface="Courier New" panose="02070309020205020404" pitchFamily="49" charset="0"/>
              <a:buChar char="o"/>
            </a:pPr>
            <a:r>
              <a:rPr lang="en-US" sz="2000" i="1" dirty="0">
                <a:effectLst/>
                <a:latin typeface="Cambria" panose="02040503050406030204" pitchFamily="18" charset="0"/>
                <a:ea typeface="Cambria" panose="02040503050406030204" pitchFamily="18" charset="0"/>
                <a:cs typeface="Mangal" panose="02040503050203030202" pitchFamily="18" charset="0"/>
              </a:rPr>
              <a:t>1.3	However, if the contract between OEM and component manufacturer was for supply of components made by using the </a:t>
            </a:r>
            <a:r>
              <a:rPr lang="en-US" sz="2000" i="1" dirty="0" err="1">
                <a:effectLst/>
                <a:latin typeface="Cambria" panose="02040503050406030204" pitchFamily="18" charset="0"/>
                <a:ea typeface="Cambria" panose="02040503050406030204" pitchFamily="18" charset="0"/>
                <a:cs typeface="Mangal" panose="02040503050203030202" pitchFamily="18" charset="0"/>
              </a:rPr>
              <a:t>moulds</a:t>
            </a:r>
            <a:r>
              <a:rPr lang="en-US" sz="2000" i="1" dirty="0">
                <a:effectLst/>
                <a:latin typeface="Cambria" panose="02040503050406030204" pitchFamily="18" charset="0"/>
                <a:ea typeface="Cambria" panose="02040503050406030204" pitchFamily="18" charset="0"/>
                <a:cs typeface="Mangal" panose="02040503050203030202" pitchFamily="18" charset="0"/>
              </a:rPr>
              <a:t>/dies belonging to the component manufacturer, but the same have been supplied by the OEM to the component manufacturer on FOC basis, the </a:t>
            </a:r>
            <a:r>
              <a:rPr lang="en-US" sz="2000" i="1" dirty="0" err="1">
                <a:effectLst/>
                <a:latin typeface="Cambria" panose="02040503050406030204" pitchFamily="18" charset="0"/>
                <a:ea typeface="Cambria" panose="02040503050406030204" pitchFamily="18" charset="0"/>
                <a:cs typeface="Mangal" panose="02040503050203030202" pitchFamily="18" charset="0"/>
              </a:rPr>
              <a:t>amortised</a:t>
            </a:r>
            <a:r>
              <a:rPr lang="en-US" sz="2000" i="1" dirty="0">
                <a:effectLst/>
                <a:latin typeface="Cambria" panose="02040503050406030204" pitchFamily="18" charset="0"/>
                <a:ea typeface="Cambria" panose="02040503050406030204" pitchFamily="18" charset="0"/>
                <a:cs typeface="Mangal" panose="02040503050203030202" pitchFamily="18" charset="0"/>
              </a:rPr>
              <a:t> cost of such </a:t>
            </a:r>
            <a:r>
              <a:rPr lang="en-US" sz="2000" i="1" dirty="0" err="1">
                <a:effectLst/>
                <a:latin typeface="Cambria" panose="02040503050406030204" pitchFamily="18" charset="0"/>
                <a:ea typeface="Cambria" panose="02040503050406030204" pitchFamily="18" charset="0"/>
                <a:cs typeface="Mangal" panose="02040503050203030202" pitchFamily="18" charset="0"/>
              </a:rPr>
              <a:t>moulds</a:t>
            </a:r>
            <a:r>
              <a:rPr lang="en-US" sz="2000" i="1" dirty="0">
                <a:effectLst/>
                <a:latin typeface="Cambria" panose="02040503050406030204" pitchFamily="18" charset="0"/>
                <a:ea typeface="Cambria" panose="02040503050406030204" pitchFamily="18" charset="0"/>
                <a:cs typeface="Mangal" panose="02040503050203030202" pitchFamily="18" charset="0"/>
              </a:rPr>
              <a:t>/dies shall be added to the value of the components. In such cases, the OEM will be required to reverse the credit availed on such </a:t>
            </a:r>
            <a:r>
              <a:rPr lang="en-US" sz="2000" i="1" dirty="0" err="1">
                <a:effectLst/>
                <a:latin typeface="Cambria" panose="02040503050406030204" pitchFamily="18" charset="0"/>
                <a:ea typeface="Cambria" panose="02040503050406030204" pitchFamily="18" charset="0"/>
                <a:cs typeface="Mangal" panose="02040503050203030202" pitchFamily="18" charset="0"/>
              </a:rPr>
              <a:t>moulds</a:t>
            </a:r>
            <a:r>
              <a:rPr lang="en-US" sz="2000" i="1" dirty="0">
                <a:effectLst/>
                <a:latin typeface="Cambria" panose="02040503050406030204" pitchFamily="18" charset="0"/>
                <a:ea typeface="Cambria" panose="02040503050406030204" pitchFamily="18" charset="0"/>
                <a:cs typeface="Mangal" panose="02040503050203030202" pitchFamily="18" charset="0"/>
              </a:rPr>
              <a:t>/ dies, as the same will not be considered to be provided by OEM to the component manufacturer in the course or furtherance of the former’s business.</a:t>
            </a:r>
            <a:endParaRPr lang="en-US" sz="2000" b="1" dirty="0">
              <a:effectLst/>
              <a:latin typeface="Cambria" panose="02040503050406030204" pitchFamily="18" charset="0"/>
              <a:ea typeface="Cambria" panose="02040503050406030204" pitchFamily="18" charset="0"/>
              <a:cs typeface="Mangal" panose="02040503050203030202" pitchFamily="18" charset="0"/>
            </a:endParaRPr>
          </a:p>
          <a:p>
            <a:pPr marL="0" indent="0" algn="just">
              <a:lnSpc>
                <a:spcPct val="100000"/>
              </a:lnSpc>
              <a:spcBef>
                <a:spcPts val="0"/>
              </a:spcBef>
              <a:buNone/>
            </a:pPr>
            <a:r>
              <a:rPr lang="en-US" sz="2000" b="1" dirty="0">
                <a:effectLst/>
                <a:latin typeface="Cambria" panose="02040503050406030204" pitchFamily="18" charset="0"/>
                <a:ea typeface="Cambria" panose="02040503050406030204" pitchFamily="18" charset="0"/>
                <a:cs typeface="Mangal" panose="02040503050203030202" pitchFamily="18" charset="0"/>
              </a:rPr>
              <a:t>[Circular No. 47/21/2018-GST, dated 08.06.2018]</a:t>
            </a:r>
            <a:endParaRPr lang="en-US" sz="2000" dirty="0">
              <a:latin typeface="Cambria" panose="02040503050406030204" pitchFamily="18" charset="0"/>
              <a:ea typeface="Cambria" panose="02040503050406030204" pitchFamily="18" charset="0"/>
              <a:cs typeface="Mangal" panose="02040503050203030202" pitchFamily="18" charset="0"/>
            </a:endParaRPr>
          </a:p>
        </p:txBody>
      </p:sp>
      <p:pic>
        <p:nvPicPr>
          <p:cNvPr id="2" name="Picture 6" descr="H N A &amp; Co LLP (formerly Hiregange &amp; Associates LLP) | LinkedIn">
            <a:extLst>
              <a:ext uri="{FF2B5EF4-FFF2-40B4-BE49-F238E27FC236}">
                <a16:creationId xmlns:a16="http://schemas.microsoft.com/office/drawing/2014/main" id="{C99F7130-4B96-50D0-F7BC-EAA80BC8C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71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49213"/>
            <a:ext cx="8407400" cy="585787"/>
          </a:xfrm>
        </p:spPr>
        <p:txBody>
          <a:bodyPr anchor="t">
            <a:noAutofit/>
          </a:bodyPr>
          <a:lstStyle/>
          <a:p>
            <a:pPr algn="just">
              <a:lnSpc>
                <a:spcPct val="150000"/>
              </a:lnSpc>
            </a:pPr>
            <a:r>
              <a:rPr lang="en-US" sz="3200" b="0" i="1" dirty="0">
                <a:latin typeface="Cambria" panose="02040503050406030204" pitchFamily="18" charset="0"/>
              </a:rPr>
              <a:t>Other issues in Tooling transactions</a:t>
            </a:r>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0" y="1060450"/>
            <a:ext cx="11919098" cy="5248275"/>
          </a:xfrm>
        </p:spPr>
        <p:txBody>
          <a:bodyPr>
            <a:noAutofit/>
          </a:bodyPr>
          <a:lstStyle/>
          <a:p>
            <a:pPr marL="447675" indent="-447675" algn="just">
              <a:lnSpc>
                <a:spcPct val="100000"/>
              </a:lnSpc>
              <a:spcBef>
                <a:spcPts val="0"/>
              </a:spcBef>
              <a:buFont typeface="Wingdings" panose="05000000000000000000" pitchFamily="2" charset="2"/>
              <a:buChar char="q"/>
            </a:pPr>
            <a:r>
              <a:rPr lang="en-US" sz="2000" dirty="0">
                <a:latin typeface="Cambria" panose="02040503050406030204" pitchFamily="18" charset="0"/>
                <a:ea typeface="Cambria" panose="02040503050406030204" pitchFamily="18" charset="0"/>
              </a:rPr>
              <a:t>OEM owns tool and supplies free of cost to component manufacturer. The contract between OEM and component manufacturer is for supply of components made by using the </a:t>
            </a:r>
            <a:r>
              <a:rPr lang="en-US" sz="2000" dirty="0" err="1">
                <a:latin typeface="Cambria" panose="02040503050406030204" pitchFamily="18" charset="0"/>
                <a:ea typeface="Cambria" panose="02040503050406030204" pitchFamily="18" charset="0"/>
              </a:rPr>
              <a:t>moulds</a:t>
            </a:r>
            <a:r>
              <a:rPr lang="en-US" sz="2000" dirty="0">
                <a:latin typeface="Cambria" panose="02040503050406030204" pitchFamily="18" charset="0"/>
                <a:ea typeface="Cambria" panose="02040503050406030204" pitchFamily="18" charset="0"/>
              </a:rPr>
              <a:t> / dies belonging to the component manufacturer, but the same is supplied by the OEM to the component manufacturer on FOC basis:</a:t>
            </a:r>
          </a:p>
          <a:p>
            <a:pPr marL="447675" indent="-447675" algn="just">
              <a:lnSpc>
                <a:spcPct val="150000"/>
              </a:lnSpc>
              <a:spcBef>
                <a:spcPts val="0"/>
              </a:spcBef>
              <a:buFont typeface="Wingdings" panose="05000000000000000000" pitchFamily="2" charset="2"/>
              <a:buChar char="q"/>
            </a:pPr>
            <a:endParaRPr lang="en-US" sz="2000" dirty="0">
              <a:latin typeface="Cambria" panose="02040503050406030204" pitchFamily="18" charset="0"/>
              <a:ea typeface="Cambria" panose="02040503050406030204" pitchFamily="18" charset="0"/>
            </a:endParaRPr>
          </a:p>
          <a:p>
            <a:pPr marL="447675" indent="-447675" algn="just">
              <a:lnSpc>
                <a:spcPct val="100000"/>
              </a:lnSpc>
              <a:spcBef>
                <a:spcPts val="0"/>
              </a:spcBef>
              <a:buFont typeface="Wingdings" panose="05000000000000000000" pitchFamily="2" charset="2"/>
              <a:buChar char="q"/>
            </a:pPr>
            <a:r>
              <a:rPr lang="en-US" sz="2000" dirty="0">
                <a:latin typeface="Cambria" panose="02040503050406030204" pitchFamily="18" charset="0"/>
                <a:ea typeface="Cambria" panose="02040503050406030204" pitchFamily="18" charset="0"/>
              </a:rPr>
              <a:t>Tool manufactured by the component manufacturer on behalf of the OEM:</a:t>
            </a:r>
          </a:p>
          <a:p>
            <a:pPr marL="803275" lvl="1" indent="-346075" algn="just">
              <a:lnSpc>
                <a:spcPct val="100000"/>
              </a:lnSpc>
              <a:spcBef>
                <a:spcPts val="0"/>
              </a:spcBef>
              <a:buFont typeface="Courier New" panose="02070309020205020404" pitchFamily="49" charset="0"/>
              <a:buChar char="o"/>
            </a:pPr>
            <a:r>
              <a:rPr lang="en-US" sz="2000" dirty="0">
                <a:latin typeface="Cambria" panose="02040503050406030204" pitchFamily="18" charset="0"/>
                <a:ea typeface="Cambria" panose="02040503050406030204" pitchFamily="18" charset="0"/>
              </a:rPr>
              <a:t>Transfer of title to the tools as a standalone supply – Inter-state, intra-state and cross border transactions;</a:t>
            </a:r>
          </a:p>
          <a:p>
            <a:pPr marL="803275" lvl="1" indent="-346075" algn="just">
              <a:lnSpc>
                <a:spcPct val="100000"/>
              </a:lnSpc>
              <a:spcBef>
                <a:spcPts val="0"/>
              </a:spcBef>
              <a:buFont typeface="Courier New" panose="02070309020205020404" pitchFamily="49" charset="0"/>
              <a:buChar char="o"/>
            </a:pPr>
            <a:r>
              <a:rPr lang="en-US" sz="2000" dirty="0">
                <a:latin typeface="Cambria" panose="02040503050406030204" pitchFamily="18" charset="0"/>
                <a:ea typeface="Cambria" panose="02040503050406030204" pitchFamily="18" charset="0"/>
              </a:rPr>
              <a:t>Tool manufactured by the job worker on behalf of the component manufacturer;</a:t>
            </a:r>
          </a:p>
          <a:p>
            <a:pPr marL="803275" lvl="1" indent="-346075" algn="just">
              <a:lnSpc>
                <a:spcPct val="100000"/>
              </a:lnSpc>
              <a:spcBef>
                <a:spcPts val="0"/>
              </a:spcBef>
              <a:buFont typeface="Courier New" panose="02070309020205020404" pitchFamily="49" charset="0"/>
              <a:buChar char="o"/>
            </a:pPr>
            <a:r>
              <a:rPr lang="en-US" sz="2000" dirty="0">
                <a:latin typeface="Cambria" panose="02040503050406030204" pitchFamily="18" charset="0"/>
                <a:ea typeface="Cambria" panose="02040503050406030204" pitchFamily="18" charset="0"/>
              </a:rPr>
              <a:t>Transfer of tool on leasing basis;</a:t>
            </a:r>
          </a:p>
          <a:p>
            <a:pPr marL="803275" lvl="1" indent="-346075" algn="just">
              <a:lnSpc>
                <a:spcPct val="100000"/>
              </a:lnSpc>
              <a:spcBef>
                <a:spcPts val="0"/>
              </a:spcBef>
              <a:buFont typeface="Courier New" panose="02070309020205020404" pitchFamily="49" charset="0"/>
              <a:buChar char="o"/>
            </a:pPr>
            <a:r>
              <a:rPr lang="en-US" sz="2000" dirty="0">
                <a:latin typeface="Cambria" panose="02040503050406030204" pitchFamily="18" charset="0"/>
                <a:ea typeface="Cambria" panose="02040503050406030204" pitchFamily="18" charset="0"/>
              </a:rPr>
              <a:t>No separate billing for the tool but included in the price charged for the components supplied;</a:t>
            </a:r>
          </a:p>
          <a:p>
            <a:pPr marL="803275" lvl="1" indent="-346075" algn="just">
              <a:lnSpc>
                <a:spcPct val="100000"/>
              </a:lnSpc>
              <a:spcBef>
                <a:spcPts val="0"/>
              </a:spcBef>
              <a:buFont typeface="Courier New" panose="02070309020205020404" pitchFamily="49" charset="0"/>
              <a:buChar char="o"/>
            </a:pPr>
            <a:r>
              <a:rPr lang="en-US" sz="2000" dirty="0">
                <a:latin typeface="Cambria" panose="02040503050406030204" pitchFamily="18" charset="0"/>
                <a:ea typeface="Cambria" panose="02040503050406030204" pitchFamily="18" charset="0"/>
              </a:rPr>
              <a:t>OEM and component manufacturer are related parties. </a:t>
            </a:r>
          </a:p>
          <a:p>
            <a:pPr marL="447675" lvl="1" indent="-447675" algn="just">
              <a:lnSpc>
                <a:spcPct val="150000"/>
              </a:lnSpc>
              <a:spcBef>
                <a:spcPts val="0"/>
              </a:spcBef>
              <a:buFont typeface="Wingdings" panose="05000000000000000000" pitchFamily="2" charset="2"/>
              <a:buChar char="q"/>
            </a:pPr>
            <a:endParaRPr lang="en-US" sz="2000" dirty="0">
              <a:latin typeface="Cambria" panose="02040503050406030204" pitchFamily="18" charset="0"/>
              <a:ea typeface="Cambria" panose="02040503050406030204" pitchFamily="18" charset="0"/>
            </a:endParaRPr>
          </a:p>
          <a:p>
            <a:pPr marL="447675" lvl="1" indent="-447675" algn="just">
              <a:lnSpc>
                <a:spcPct val="100000"/>
              </a:lnSpc>
              <a:spcBef>
                <a:spcPts val="0"/>
              </a:spcBef>
              <a:buFont typeface="Wingdings" panose="05000000000000000000" pitchFamily="2" charset="2"/>
              <a:buChar char="q"/>
            </a:pPr>
            <a:r>
              <a:rPr lang="en-US" sz="2000" dirty="0">
                <a:latin typeface="Cambria" panose="02040503050406030204" pitchFamily="18" charset="0"/>
                <a:ea typeface="Cambria" panose="02040503050406030204" pitchFamily="18" charset="0"/>
              </a:rPr>
              <a:t>Tool designed for the Component manufacturer and billed as design and development charges;</a:t>
            </a:r>
          </a:p>
          <a:p>
            <a:pPr marL="447675" lvl="1" indent="-447675" algn="just">
              <a:lnSpc>
                <a:spcPct val="150000"/>
              </a:lnSpc>
              <a:spcBef>
                <a:spcPts val="0"/>
              </a:spcBef>
              <a:buFont typeface="Wingdings" panose="05000000000000000000" pitchFamily="2" charset="2"/>
              <a:buChar char="q"/>
            </a:pPr>
            <a:endParaRPr lang="en-US" sz="2000" dirty="0">
              <a:latin typeface="Cambria" panose="02040503050406030204" pitchFamily="18" charset="0"/>
              <a:ea typeface="Cambria" panose="02040503050406030204" pitchFamily="18" charset="0"/>
            </a:endParaRPr>
          </a:p>
          <a:p>
            <a:pPr marL="447675" lvl="1" indent="-447675" algn="just">
              <a:lnSpc>
                <a:spcPct val="100000"/>
              </a:lnSpc>
              <a:spcBef>
                <a:spcPts val="0"/>
              </a:spcBef>
              <a:buFont typeface="Wingdings" panose="05000000000000000000" pitchFamily="2" charset="2"/>
              <a:buChar char="q"/>
            </a:pPr>
            <a:r>
              <a:rPr lang="en-US" sz="2000" dirty="0">
                <a:latin typeface="Cambria" panose="02040503050406030204" pitchFamily="18" charset="0"/>
                <a:ea typeface="Cambria" panose="02040503050406030204" pitchFamily="18" charset="0"/>
              </a:rPr>
              <a:t>Tool obligated to be developed by the Component manufacturer but actually developed by OEM and issued on FOC to the Component manufacturer</a:t>
            </a:r>
            <a:r>
              <a:rPr lang="en-IN" sz="2000" dirty="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marL="447675" lvl="1" indent="-447675" algn="just">
              <a:lnSpc>
                <a:spcPct val="100000"/>
              </a:lnSpc>
              <a:spcBef>
                <a:spcPts val="0"/>
              </a:spcBef>
              <a:buFont typeface="Wingdings" panose="05000000000000000000" pitchFamily="2" charset="2"/>
              <a:buChar char="q"/>
            </a:pPr>
            <a:endParaRPr lang="en-US" sz="2000" dirty="0"/>
          </a:p>
        </p:txBody>
      </p:sp>
      <p:pic>
        <p:nvPicPr>
          <p:cNvPr id="2" name="Picture 6" descr="H N A &amp; Co LLP (formerly Hiregange &amp; Associates LLP) | LinkedIn">
            <a:extLst>
              <a:ext uri="{FF2B5EF4-FFF2-40B4-BE49-F238E27FC236}">
                <a16:creationId xmlns:a16="http://schemas.microsoft.com/office/drawing/2014/main" id="{5329DC2F-ECF0-75F1-E47C-26AC246F98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14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241964" y="0"/>
            <a:ext cx="8407400" cy="585787"/>
          </a:xfrm>
        </p:spPr>
        <p:txBody>
          <a:bodyPr anchor="t">
            <a:noAutofit/>
          </a:bodyPr>
          <a:lstStyle/>
          <a:p>
            <a:pPr algn="just">
              <a:lnSpc>
                <a:spcPct val="150000"/>
              </a:lnSpc>
            </a:pPr>
            <a:r>
              <a:rPr lang="en-US" sz="3200" b="0" i="1" dirty="0">
                <a:latin typeface="Cambria" panose="02040503050406030204" pitchFamily="18" charset="0"/>
              </a:rPr>
              <a:t>Other Issues faced by the OEM’s/ Component manufacturers</a:t>
            </a:r>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0" y="1060450"/>
            <a:ext cx="11908465" cy="5543550"/>
          </a:xfrm>
        </p:spPr>
        <p:txBody>
          <a:bodyPr>
            <a:noAutofit/>
          </a:bodyPr>
          <a:lstStyle/>
          <a:p>
            <a:pPr marL="630238" indent="-447675" algn="just">
              <a:lnSpc>
                <a:spcPct val="100000"/>
              </a:lnSpc>
              <a:spcBef>
                <a:spcPts val="0"/>
              </a:spcBef>
            </a:pPr>
            <a:r>
              <a:rPr lang="en-US" sz="2000" dirty="0">
                <a:latin typeface="Cambria" panose="02040503050406030204" pitchFamily="18" charset="0"/>
                <a:ea typeface="Cambria" panose="02040503050406030204" pitchFamily="18" charset="0"/>
              </a:rPr>
              <a:t>Supply of parts/ components on FOC basis to related/ unrelated parties – Samples, Warranty replacements, testing etc. - Domestic removals &amp; outside India</a:t>
            </a:r>
            <a:r>
              <a:rPr lang="en-IN" sz="2000" dirty="0">
                <a:latin typeface="Cambria" panose="02040503050406030204" pitchFamily="18" charset="0"/>
                <a:ea typeface="Cambria" panose="02040503050406030204" pitchFamily="18" charset="0"/>
              </a:rPr>
              <a:t> – Implication of ITC reversal</a:t>
            </a:r>
          </a:p>
          <a:p>
            <a:pPr marL="630238" indent="-447675" algn="just">
              <a:lnSpc>
                <a:spcPct val="100000"/>
              </a:lnSpc>
              <a:spcBef>
                <a:spcPts val="0"/>
              </a:spcBef>
            </a:pPr>
            <a:endParaRPr lang="en-IN" sz="2000" dirty="0">
              <a:latin typeface="Cambria" panose="02040503050406030204" pitchFamily="18" charset="0"/>
              <a:ea typeface="Cambria" panose="02040503050406030204" pitchFamily="18" charset="0"/>
            </a:endParaRPr>
          </a:p>
          <a:p>
            <a:pPr marL="630238" indent="-447675" algn="just">
              <a:lnSpc>
                <a:spcPct val="100000"/>
              </a:lnSpc>
              <a:spcBef>
                <a:spcPts val="0"/>
              </a:spcBef>
            </a:pPr>
            <a:r>
              <a:rPr lang="en-IN" sz="2000" dirty="0">
                <a:latin typeface="Cambria" panose="02040503050406030204" pitchFamily="18" charset="0"/>
                <a:ea typeface="Cambria" panose="02040503050406030204" pitchFamily="18" charset="0"/>
              </a:rPr>
              <a:t>Liquidated damages charged by OEM’s to the component manufacturer - </a:t>
            </a:r>
            <a:r>
              <a:rPr lang="en-US" sz="2000" dirty="0">
                <a:latin typeface="Cambria" panose="02040503050406030204" pitchFamily="18" charset="0"/>
                <a:ea typeface="Cambria" panose="02040503050406030204" pitchFamily="18" charset="0"/>
              </a:rPr>
              <a:t>Amount of compensation/liquidated damage received towards the compensation for non-supply of the agreed quantity of goods, cannot be treated as a consideration for service - </a:t>
            </a:r>
            <a:r>
              <a:rPr lang="en-US" sz="2000" b="1" dirty="0">
                <a:latin typeface="Cambria" panose="02040503050406030204" pitchFamily="18" charset="0"/>
                <a:ea typeface="Cambria" panose="02040503050406030204" pitchFamily="18" charset="0"/>
              </a:rPr>
              <a:t>Amit </a:t>
            </a:r>
            <a:r>
              <a:rPr lang="en-US" sz="2000" b="1" dirty="0" err="1">
                <a:latin typeface="Cambria" panose="02040503050406030204" pitchFamily="18" charset="0"/>
                <a:ea typeface="Cambria" panose="02040503050406030204" pitchFamily="18" charset="0"/>
              </a:rPr>
              <a:t>Metaliks</a:t>
            </a:r>
            <a:r>
              <a:rPr lang="en-US" sz="2000" b="1" dirty="0">
                <a:latin typeface="Cambria" panose="02040503050406030204" pitchFamily="18" charset="0"/>
                <a:ea typeface="Cambria" panose="02040503050406030204" pitchFamily="18" charset="0"/>
              </a:rPr>
              <a:t> Limited.</a:t>
            </a:r>
            <a:r>
              <a:rPr lang="en-IN" sz="2000" b="1" dirty="0">
                <a:latin typeface="Cambria" panose="02040503050406030204" pitchFamily="18" charset="0"/>
                <a:ea typeface="Cambria" panose="02040503050406030204" pitchFamily="18" charset="0"/>
              </a:rPr>
              <a:t> </a:t>
            </a:r>
          </a:p>
          <a:p>
            <a:pPr marL="630238" indent="-447675" algn="just">
              <a:lnSpc>
                <a:spcPct val="100000"/>
              </a:lnSpc>
              <a:spcBef>
                <a:spcPts val="0"/>
              </a:spcBef>
            </a:pPr>
            <a:endParaRPr lang="en-IN" sz="2000" b="1" dirty="0">
              <a:latin typeface="Cambria" panose="02040503050406030204" pitchFamily="18" charset="0"/>
              <a:ea typeface="Cambria" panose="02040503050406030204" pitchFamily="18" charset="0"/>
            </a:endParaRPr>
          </a:p>
          <a:p>
            <a:pPr marL="630238" indent="-447675" algn="just">
              <a:lnSpc>
                <a:spcPct val="100000"/>
              </a:lnSpc>
              <a:spcBef>
                <a:spcPts val="0"/>
              </a:spcBef>
            </a:pPr>
            <a:r>
              <a:rPr lang="en-US" sz="2000" dirty="0">
                <a:latin typeface="Cambria" panose="02040503050406030204" pitchFamily="18" charset="0"/>
                <a:ea typeface="Cambria" panose="02040503050406030204" pitchFamily="18" charset="0"/>
              </a:rPr>
              <a:t>Interest implication in case of Debit / Credit notes for the price difference – Impact in case of change in the rate of taxes – </a:t>
            </a:r>
          </a:p>
          <a:p>
            <a:pPr marL="1087438" lvl="1" indent="-447675" algn="just">
              <a:lnSpc>
                <a:spcPct val="100000"/>
              </a:lnSpc>
              <a:spcBef>
                <a:spcPts val="0"/>
              </a:spcBef>
            </a:pPr>
            <a:r>
              <a:rPr lang="en-US" sz="2000" dirty="0">
                <a:latin typeface="Cambria" panose="02040503050406030204" pitchFamily="18" charset="0"/>
                <a:ea typeface="Cambria" panose="02040503050406030204" pitchFamily="18" charset="0"/>
              </a:rPr>
              <a:t>The Larger Bench of the Hon’ble Supreme Court on the matter referred in the case of </a:t>
            </a:r>
            <a:r>
              <a:rPr lang="en-US" sz="2000" b="1" dirty="0">
                <a:latin typeface="Cambria" panose="02040503050406030204" pitchFamily="18" charset="0"/>
                <a:ea typeface="Cambria" panose="02040503050406030204" pitchFamily="18" charset="0"/>
              </a:rPr>
              <a:t>Steel Authority of India </a:t>
            </a:r>
            <a:r>
              <a:rPr lang="en-US" sz="2000" dirty="0">
                <a:latin typeface="Cambria" panose="02040503050406030204" pitchFamily="18" charset="0"/>
                <a:ea typeface="Cambria" panose="02040503050406030204" pitchFamily="18" charset="0"/>
              </a:rPr>
              <a:t>had held that interest would be applicable on subsequent price escalations and approved the rulings in the case of </a:t>
            </a:r>
            <a:r>
              <a:rPr lang="en-US" sz="2000" b="1" dirty="0">
                <a:latin typeface="Cambria" panose="02040503050406030204" pitchFamily="18" charset="0"/>
                <a:ea typeface="Cambria" panose="02040503050406030204" pitchFamily="18" charset="0"/>
              </a:rPr>
              <a:t>SKF India Ltd. and International Auto Limited</a:t>
            </a:r>
            <a:r>
              <a:rPr lang="en-US" sz="2000" dirty="0">
                <a:latin typeface="Cambria" panose="02040503050406030204" pitchFamily="18" charset="0"/>
                <a:ea typeface="Cambria" panose="02040503050406030204" pitchFamily="18" charset="0"/>
              </a:rPr>
              <a:t>.</a:t>
            </a:r>
          </a:p>
          <a:p>
            <a:pPr marL="1087438" lvl="1" indent="-447675" algn="just">
              <a:lnSpc>
                <a:spcPct val="100000"/>
              </a:lnSpc>
              <a:spcBef>
                <a:spcPts val="0"/>
              </a:spcBef>
            </a:pPr>
            <a:r>
              <a:rPr lang="en-US" sz="2000" i="1" dirty="0">
                <a:latin typeface="Cambria" panose="02040503050406030204" pitchFamily="18" charset="0"/>
                <a:ea typeface="Cambria" panose="02040503050406030204" pitchFamily="18" charset="0"/>
              </a:rPr>
              <a:t>Explanation 1.––For the purposes of clauses (a) and (b), ―supply shall be deemed to have been made to the extent it is covered by the invoice or, as the case may be, the payment.</a:t>
            </a:r>
          </a:p>
          <a:p>
            <a:pPr marL="1087438" lvl="1" indent="-447675" algn="just">
              <a:lnSpc>
                <a:spcPct val="100000"/>
              </a:lnSpc>
              <a:spcBef>
                <a:spcPts val="0"/>
              </a:spcBef>
              <a:buFont typeface="Wingdings" panose="05000000000000000000" pitchFamily="2" charset="2"/>
              <a:buChar char="q"/>
            </a:pPr>
            <a:endParaRPr lang="en-US" sz="2000" i="1" dirty="0">
              <a:latin typeface="Cambria" panose="02040503050406030204" pitchFamily="18" charset="0"/>
              <a:ea typeface="Cambria" panose="02040503050406030204" pitchFamily="18" charset="0"/>
            </a:endParaRPr>
          </a:p>
          <a:p>
            <a:pPr marL="630238" indent="-447675" algn="just">
              <a:lnSpc>
                <a:spcPct val="100000"/>
              </a:lnSpc>
              <a:spcBef>
                <a:spcPts val="0"/>
              </a:spcBef>
            </a:pPr>
            <a:r>
              <a:rPr lang="en-IN" sz="2000" dirty="0">
                <a:latin typeface="Cambria" panose="02040503050406030204" pitchFamily="18" charset="0"/>
                <a:ea typeface="Cambria" panose="02040503050406030204" pitchFamily="18" charset="0"/>
              </a:rPr>
              <a:t>Stock transfer of parts/ components in a warehouse within same/ other state.</a:t>
            </a:r>
          </a:p>
          <a:p>
            <a:pPr marL="630238" indent="-447675" algn="just">
              <a:lnSpc>
                <a:spcPct val="100000"/>
              </a:lnSpc>
              <a:spcBef>
                <a:spcPts val="0"/>
              </a:spcBef>
              <a:buFont typeface="Wingdings" panose="05000000000000000000" pitchFamily="2" charset="2"/>
              <a:buChar char="q"/>
            </a:pPr>
            <a:endParaRPr lang="en-IN" sz="2000" dirty="0">
              <a:latin typeface="Cambria" panose="02040503050406030204" pitchFamily="18" charset="0"/>
              <a:ea typeface="Cambria" panose="02040503050406030204" pitchFamily="18" charset="0"/>
            </a:endParaRPr>
          </a:p>
          <a:p>
            <a:pPr marL="630238" indent="-447675" algn="just">
              <a:lnSpc>
                <a:spcPct val="100000"/>
              </a:lnSpc>
              <a:spcBef>
                <a:spcPts val="0"/>
              </a:spcBef>
            </a:pPr>
            <a:r>
              <a:rPr lang="en-IN" sz="2000" dirty="0">
                <a:latin typeface="Cambria" panose="02040503050406030204" pitchFamily="18" charset="0"/>
                <a:ea typeface="Cambria" panose="02040503050406030204" pitchFamily="18" charset="0"/>
              </a:rPr>
              <a:t>Cross border material processing transactions.</a:t>
            </a:r>
          </a:p>
        </p:txBody>
      </p:sp>
      <p:pic>
        <p:nvPicPr>
          <p:cNvPr id="2" name="Picture 1" descr="H N A &amp; Co LLP (formerly Hiregange &amp; Associates LLP) | LinkedIn">
            <a:extLst>
              <a:ext uri="{FF2B5EF4-FFF2-40B4-BE49-F238E27FC236}">
                <a16:creationId xmlns:a16="http://schemas.microsoft.com/office/drawing/2014/main" id="{B66A9BC0-AA09-7F74-D1D4-C6E62F6200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609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59373"/>
            <a:ext cx="8407400" cy="585787"/>
          </a:xfrm>
        </p:spPr>
        <p:txBody>
          <a:bodyPr anchor="t">
            <a:noAutofit/>
          </a:bodyPr>
          <a:lstStyle/>
          <a:p>
            <a:pPr algn="just">
              <a:lnSpc>
                <a:spcPct val="150000"/>
              </a:lnSpc>
            </a:pPr>
            <a:r>
              <a:rPr lang="en-US" sz="3200" b="0" i="1" dirty="0">
                <a:latin typeface="Cambria" panose="02040503050406030204" pitchFamily="18" charset="0"/>
              </a:rPr>
              <a:t>Transactions with Automobile dealers</a:t>
            </a:r>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0" y="1060450"/>
            <a:ext cx="11433175" cy="5248275"/>
          </a:xfrm>
        </p:spPr>
        <p:txBody>
          <a:bodyPr>
            <a:noAutofit/>
          </a:bodyPr>
          <a:lstStyle/>
          <a:p>
            <a:pPr marL="630238" indent="-447675" algn="just">
              <a:lnSpc>
                <a:spcPct val="100000"/>
              </a:lnSpc>
              <a:spcBef>
                <a:spcPts val="0"/>
              </a:spcBef>
              <a:buFont typeface="Wingdings" panose="05000000000000000000" pitchFamily="2" charset="2"/>
              <a:buChar char="q"/>
              <a:tabLst>
                <a:tab pos="720725" algn="l"/>
              </a:tabLst>
            </a:pPr>
            <a:r>
              <a:rPr lang="en-IN" sz="2000" dirty="0">
                <a:latin typeface="Cambria" panose="02040503050406030204" pitchFamily="18" charset="0"/>
                <a:ea typeface="Cambria" panose="02040503050406030204" pitchFamily="18" charset="0"/>
                <a:cs typeface="Arial" panose="020B0604020202020204" pitchFamily="34" charset="0"/>
              </a:rPr>
              <a:t>Repairs of vehicles covered under warranty – Internal Cross Charge;</a:t>
            </a:r>
          </a:p>
          <a:p>
            <a:pPr marL="630238" indent="-447675" algn="just">
              <a:lnSpc>
                <a:spcPct val="100000"/>
              </a:lnSpc>
              <a:spcBef>
                <a:spcPts val="0"/>
              </a:spcBef>
              <a:buFont typeface="Wingdings" panose="05000000000000000000" pitchFamily="2" charset="2"/>
              <a:buChar char="q"/>
              <a:tabLst>
                <a:tab pos="720725" algn="l"/>
              </a:tabLst>
            </a:pPr>
            <a:endParaRPr lang="en-IN" sz="2000" dirty="0">
              <a:latin typeface="Cambria" panose="02040503050406030204" pitchFamily="18" charset="0"/>
              <a:ea typeface="Cambria" panose="02040503050406030204" pitchFamily="18" charset="0"/>
              <a:cs typeface="Arial" panose="020B0604020202020204" pitchFamily="34" charset="0"/>
            </a:endParaRPr>
          </a:p>
          <a:p>
            <a:pPr marL="630238" indent="-447675" algn="just">
              <a:lnSpc>
                <a:spcPct val="100000"/>
              </a:lnSpc>
              <a:spcBef>
                <a:spcPts val="0"/>
              </a:spcBef>
              <a:buFont typeface="Wingdings" panose="05000000000000000000" pitchFamily="2" charset="2"/>
              <a:buChar char="q"/>
              <a:tabLst>
                <a:tab pos="720725" algn="l"/>
              </a:tabLst>
            </a:pPr>
            <a:r>
              <a:rPr lang="en-IN" sz="2000" dirty="0">
                <a:latin typeface="Cambria" panose="02040503050406030204" pitchFamily="18" charset="0"/>
                <a:ea typeface="Cambria" panose="02040503050406030204" pitchFamily="18" charset="0"/>
                <a:cs typeface="Arial" panose="020B0604020202020204" pitchFamily="34" charset="0"/>
              </a:rPr>
              <a:t>Rebates, Discounts &amp; Incentives offered to the end customers:</a:t>
            </a:r>
          </a:p>
          <a:p>
            <a:pPr marL="1076325" lvl="1" indent="-346075" algn="just">
              <a:lnSpc>
                <a:spcPct val="100000"/>
              </a:lnSpc>
              <a:spcBef>
                <a:spcPts val="0"/>
              </a:spcBef>
              <a:buFont typeface="Courier New" panose="02070309020205020404" pitchFamily="49" charset="0"/>
              <a:buChar char="o"/>
              <a:tabLst>
                <a:tab pos="450215" algn="l"/>
              </a:tabLst>
            </a:pPr>
            <a:r>
              <a:rPr lang="en-US" sz="2000" dirty="0">
                <a:effectLst/>
                <a:latin typeface="Cambria" panose="02040503050406030204" pitchFamily="18" charset="0"/>
                <a:ea typeface="Cambria" panose="02040503050406030204" pitchFamily="18" charset="0"/>
                <a:cs typeface="Arial" panose="020B0604020202020204" pitchFamily="34" charset="0"/>
              </a:rPr>
              <a:t>Discounts against non-moving stock, aged stock, </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1076325" lvl="1" indent="-346075" algn="just">
              <a:lnSpc>
                <a:spcPct val="100000"/>
              </a:lnSpc>
              <a:spcBef>
                <a:spcPts val="0"/>
              </a:spcBef>
              <a:buFont typeface="Courier New" panose="02070309020205020404" pitchFamily="49" charset="0"/>
              <a:buChar char="o"/>
              <a:tabLst>
                <a:tab pos="450215" algn="l"/>
              </a:tabLst>
            </a:pPr>
            <a:r>
              <a:rPr lang="en-IN" sz="2000" dirty="0">
                <a:latin typeface="Cambria" panose="02040503050406030204" pitchFamily="18" charset="0"/>
                <a:ea typeface="Cambria" panose="02040503050406030204" pitchFamily="18" charset="0"/>
                <a:cs typeface="Arial" panose="020B0604020202020204" pitchFamily="34" charset="0"/>
              </a:rPr>
              <a:t>Corporate / loyal customers special discounts, </a:t>
            </a:r>
          </a:p>
          <a:p>
            <a:pPr marL="1076325" lvl="1" indent="-346075" algn="just">
              <a:lnSpc>
                <a:spcPct val="100000"/>
              </a:lnSpc>
              <a:spcBef>
                <a:spcPts val="0"/>
              </a:spcBef>
              <a:buFont typeface="Courier New" panose="02070309020205020404" pitchFamily="49" charset="0"/>
              <a:buChar char="o"/>
              <a:tabLst>
                <a:tab pos="450215" algn="l"/>
              </a:tabLst>
            </a:pPr>
            <a:r>
              <a:rPr lang="en-IN" sz="2000" dirty="0">
                <a:latin typeface="Cambria" panose="02040503050406030204" pitchFamily="18" charset="0"/>
                <a:ea typeface="Cambria" panose="02040503050406030204" pitchFamily="18" charset="0"/>
                <a:cs typeface="Arial" panose="020B0604020202020204" pitchFamily="34" charset="0"/>
              </a:rPr>
              <a:t>Exchange car discount, </a:t>
            </a:r>
          </a:p>
          <a:p>
            <a:pPr marL="1076325" lvl="1" indent="-346075" algn="just">
              <a:lnSpc>
                <a:spcPct val="100000"/>
              </a:lnSpc>
              <a:spcBef>
                <a:spcPts val="0"/>
              </a:spcBef>
              <a:buFont typeface="Courier New" panose="02070309020205020404" pitchFamily="49" charset="0"/>
              <a:buChar char="o"/>
              <a:tabLst>
                <a:tab pos="450215" algn="l"/>
              </a:tabLst>
            </a:pPr>
            <a:r>
              <a:rPr lang="en-IN" sz="2000" dirty="0">
                <a:latin typeface="Cambria" panose="02040503050406030204" pitchFamily="18" charset="0"/>
                <a:ea typeface="Cambria" panose="02040503050406030204" pitchFamily="18" charset="0"/>
                <a:cs typeface="Arial" panose="020B0604020202020204" pitchFamily="34" charset="0"/>
              </a:rPr>
              <a:t>Trade Discount, Cash discounts, quantity discounts, volume discounts etc.</a:t>
            </a:r>
          </a:p>
          <a:p>
            <a:pPr marL="1076325" lvl="1" indent="-346075" algn="just">
              <a:lnSpc>
                <a:spcPct val="100000"/>
              </a:lnSpc>
              <a:spcBef>
                <a:spcPts val="0"/>
              </a:spcBef>
              <a:buFont typeface="Courier New" panose="02070309020205020404" pitchFamily="49" charset="0"/>
              <a:buChar char="o"/>
              <a:tabLst>
                <a:tab pos="450215" algn="l"/>
              </a:tabLst>
            </a:pPr>
            <a:r>
              <a:rPr lang="en-IN" sz="2000" dirty="0">
                <a:latin typeface="Cambria" panose="02040503050406030204" pitchFamily="18" charset="0"/>
                <a:ea typeface="Cambria" panose="02040503050406030204" pitchFamily="18" charset="0"/>
                <a:cs typeface="Arial" panose="020B0604020202020204" pitchFamily="34" charset="0"/>
              </a:rPr>
              <a:t>Year-End Discounts etc.</a:t>
            </a:r>
          </a:p>
          <a:p>
            <a:pPr marL="1076325" lvl="1" indent="-346075" algn="just">
              <a:lnSpc>
                <a:spcPct val="100000"/>
              </a:lnSpc>
              <a:spcBef>
                <a:spcPts val="0"/>
              </a:spcBef>
              <a:buFont typeface="Courier New" panose="02070309020205020404" pitchFamily="49" charset="0"/>
              <a:buChar char="o"/>
              <a:tabLst>
                <a:tab pos="450215" algn="l"/>
              </a:tabLst>
            </a:pPr>
            <a:r>
              <a:rPr lang="en-US" sz="2000" dirty="0">
                <a:latin typeface="Cambria" panose="02040503050406030204" pitchFamily="18" charset="0"/>
                <a:ea typeface="Cambria" panose="02040503050406030204" pitchFamily="18" charset="0"/>
                <a:cs typeface="Arial" panose="020B0604020202020204" pitchFamily="34" charset="0"/>
              </a:rPr>
              <a:t>Discounts including ‘Buy more, save more’ offers,</a:t>
            </a:r>
          </a:p>
          <a:p>
            <a:pPr marL="1076325" lvl="1" indent="-346075" algn="just">
              <a:lnSpc>
                <a:spcPct val="100000"/>
              </a:lnSpc>
              <a:spcBef>
                <a:spcPts val="0"/>
              </a:spcBef>
              <a:buFont typeface="Courier New" panose="02070309020205020404" pitchFamily="49" charset="0"/>
              <a:buChar char="o"/>
              <a:tabLst>
                <a:tab pos="450215" algn="l"/>
              </a:tabLst>
            </a:pPr>
            <a:r>
              <a:rPr lang="en-US" sz="2000" dirty="0">
                <a:latin typeface="Cambria" panose="02040503050406030204" pitchFamily="18" charset="0"/>
                <a:ea typeface="Cambria" panose="02040503050406030204" pitchFamily="18" charset="0"/>
                <a:cs typeface="Arial" panose="020B0604020202020204" pitchFamily="34" charset="0"/>
              </a:rPr>
              <a:t>Secondary Discounts.</a:t>
            </a:r>
          </a:p>
          <a:p>
            <a:pPr marL="365125" indent="-365125">
              <a:lnSpc>
                <a:spcPct val="100000"/>
              </a:lnSpc>
              <a:spcBef>
                <a:spcPts val="0"/>
              </a:spcBef>
            </a:pPr>
            <a:endParaRPr lang="en-IN" sz="2000" dirty="0">
              <a:effectLst/>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tabLst>
                <a:tab pos="720725" algn="l"/>
              </a:tabLst>
            </a:pPr>
            <a:r>
              <a:rPr lang="en-IN" sz="2000" dirty="0">
                <a:latin typeface="Cambria" panose="02040503050406030204" pitchFamily="18" charset="0"/>
                <a:ea typeface="Cambria" panose="02040503050406030204" pitchFamily="18" charset="0"/>
                <a:cs typeface="Arial" panose="020B0604020202020204" pitchFamily="34" charset="0"/>
              </a:rPr>
              <a:t>Treated as incentive by the dealer – whether tax rate to be 18% or 28% plus cess..??</a:t>
            </a:r>
          </a:p>
          <a:p>
            <a:pPr marL="630238" indent="-447675" algn="just">
              <a:lnSpc>
                <a:spcPct val="100000"/>
              </a:lnSpc>
              <a:spcBef>
                <a:spcPts val="0"/>
              </a:spcBef>
              <a:buFont typeface="Wingdings" panose="05000000000000000000" pitchFamily="2" charset="2"/>
              <a:buChar char="q"/>
              <a:tabLst>
                <a:tab pos="720725" algn="l"/>
              </a:tabLst>
            </a:pPr>
            <a:endParaRPr lang="en-IN" sz="2000" dirty="0">
              <a:latin typeface="Cambria" panose="02040503050406030204" pitchFamily="18" charset="0"/>
              <a:ea typeface="Cambria" panose="02040503050406030204" pitchFamily="18" charset="0"/>
              <a:cs typeface="Arial" panose="020B0604020202020204" pitchFamily="34" charset="0"/>
            </a:endParaRPr>
          </a:p>
          <a:p>
            <a:pPr marL="630238" indent="-447675" algn="just">
              <a:lnSpc>
                <a:spcPct val="100000"/>
              </a:lnSpc>
              <a:spcBef>
                <a:spcPts val="0"/>
              </a:spcBef>
              <a:buFont typeface="Wingdings" panose="05000000000000000000" pitchFamily="2" charset="2"/>
              <a:buChar char="q"/>
              <a:tabLst>
                <a:tab pos="720725" algn="l"/>
              </a:tabLst>
            </a:pPr>
            <a:r>
              <a:rPr lang="en-IN" sz="2000" dirty="0">
                <a:latin typeface="Cambria" panose="02040503050406030204" pitchFamily="18" charset="0"/>
                <a:ea typeface="Cambria" panose="02040503050406030204" pitchFamily="18" charset="0"/>
                <a:cs typeface="Arial" panose="020B0604020202020204" pitchFamily="34" charset="0"/>
              </a:rPr>
              <a:t>Treated as discount by the manufacturer – </a:t>
            </a:r>
          </a:p>
          <a:p>
            <a:pPr marL="1087438" lvl="1" indent="-447675" algn="just">
              <a:lnSpc>
                <a:spcPct val="100000"/>
              </a:lnSpc>
              <a:spcBef>
                <a:spcPts val="0"/>
              </a:spcBef>
              <a:buFont typeface="Courier New" panose="02070309020205020404" pitchFamily="49" charset="0"/>
              <a:buChar char="o"/>
              <a:tabLst>
                <a:tab pos="720725" algn="l"/>
              </a:tabLst>
            </a:pPr>
            <a:r>
              <a:rPr lang="en-IN" sz="2000" dirty="0">
                <a:latin typeface="Cambria" panose="02040503050406030204" pitchFamily="18" charset="0"/>
                <a:ea typeface="Cambria" panose="02040503050406030204" pitchFamily="18" charset="0"/>
                <a:cs typeface="Arial" panose="020B0604020202020204" pitchFamily="34" charset="0"/>
              </a:rPr>
              <a:t>Issued a GST credit note or adjustment from the subsequent tax invoice as a trade discount;</a:t>
            </a:r>
          </a:p>
          <a:p>
            <a:pPr marL="1087438" lvl="1" indent="-447675" algn="just">
              <a:lnSpc>
                <a:spcPct val="100000"/>
              </a:lnSpc>
              <a:spcBef>
                <a:spcPts val="0"/>
              </a:spcBef>
              <a:buFont typeface="Courier New" panose="02070309020205020404" pitchFamily="49" charset="0"/>
              <a:buChar char="o"/>
              <a:tabLst>
                <a:tab pos="720725" algn="l"/>
              </a:tabLst>
            </a:pPr>
            <a:r>
              <a:rPr lang="en-IN" sz="2000" dirty="0">
                <a:latin typeface="Cambria" panose="02040503050406030204" pitchFamily="18" charset="0"/>
                <a:ea typeface="Cambria" panose="02040503050406030204" pitchFamily="18" charset="0"/>
                <a:cs typeface="Arial" panose="020B0604020202020204" pitchFamily="34" charset="0"/>
              </a:rPr>
              <a:t>Issued a financial credit note – Reversal of ITC to the dealer – Ballooning of the Input Tax credits. </a:t>
            </a:r>
          </a:p>
          <a:p>
            <a:pPr marL="630238" indent="-447675" algn="just">
              <a:lnSpc>
                <a:spcPct val="100000"/>
              </a:lnSpc>
              <a:spcBef>
                <a:spcPts val="0"/>
              </a:spcBef>
              <a:buFont typeface="Wingdings" panose="05000000000000000000" pitchFamily="2" charset="2"/>
              <a:buChar char="q"/>
              <a:tabLst>
                <a:tab pos="720725" algn="l"/>
              </a:tabLst>
            </a:pPr>
            <a:endParaRPr lang="en-IN" sz="2000" dirty="0">
              <a:latin typeface="Cambria" panose="02040503050406030204" pitchFamily="18" charset="0"/>
              <a:ea typeface="Cambria" panose="02040503050406030204" pitchFamily="18" charset="0"/>
              <a:cs typeface="Arial" panose="020B0604020202020204" pitchFamily="34" charset="0"/>
            </a:endParaRPr>
          </a:p>
          <a:p>
            <a:pPr marL="630238" indent="-447675" algn="just">
              <a:lnSpc>
                <a:spcPct val="100000"/>
              </a:lnSpc>
              <a:spcBef>
                <a:spcPts val="0"/>
              </a:spcBef>
              <a:buFont typeface="Wingdings" panose="05000000000000000000" pitchFamily="2" charset="2"/>
              <a:buChar char="q"/>
              <a:tabLst>
                <a:tab pos="720725" algn="l"/>
              </a:tabLst>
            </a:pPr>
            <a:endParaRPr lang="en-IN" sz="2000" dirty="0">
              <a:latin typeface="Cambria" panose="02040503050406030204" pitchFamily="18" charset="0"/>
              <a:ea typeface="Cambria" panose="02040503050406030204" pitchFamily="18" charset="0"/>
              <a:cs typeface="Arial" panose="020B0604020202020204" pitchFamily="34" charset="0"/>
            </a:endParaRPr>
          </a:p>
          <a:p>
            <a:pPr marL="447675" indent="-447675" algn="just">
              <a:lnSpc>
                <a:spcPct val="100000"/>
              </a:lnSpc>
              <a:spcBef>
                <a:spcPts val="0"/>
              </a:spcBef>
              <a:buFont typeface="Wingdings" panose="05000000000000000000" pitchFamily="2" charset="2"/>
              <a:buChar char="q"/>
              <a:tabLst>
                <a:tab pos="450215" algn="l"/>
              </a:tabLst>
            </a:pPr>
            <a:endParaRPr lang="en-IN" sz="2000" dirty="0">
              <a:latin typeface="Cambria" panose="02040503050406030204" pitchFamily="18" charset="0"/>
              <a:ea typeface="Cambria" panose="02040503050406030204" pitchFamily="18" charset="0"/>
              <a:cs typeface="Arial" panose="020B0604020202020204" pitchFamily="34" charset="0"/>
            </a:endParaRPr>
          </a:p>
          <a:p>
            <a:pPr marL="365125" indent="-365125">
              <a:lnSpc>
                <a:spcPct val="100000"/>
              </a:lnSpc>
            </a:pPr>
            <a:endParaRPr lang="en-IN" sz="2000" dirty="0">
              <a:latin typeface="Cambria" panose="02040503050406030204" pitchFamily="18" charset="0"/>
              <a:ea typeface="Cambria" panose="02040503050406030204" pitchFamily="18" charset="0"/>
            </a:endParaRPr>
          </a:p>
        </p:txBody>
      </p:sp>
      <p:pic>
        <p:nvPicPr>
          <p:cNvPr id="2" name="Picture 1" descr="H N A &amp; Co LLP (formerly Hiregange &amp; Associates LLP) | LinkedIn">
            <a:extLst>
              <a:ext uri="{FF2B5EF4-FFF2-40B4-BE49-F238E27FC236}">
                <a16:creationId xmlns:a16="http://schemas.microsoft.com/office/drawing/2014/main" id="{F26EBA09-65B7-0038-E550-A708761FF9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350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5" y="49213"/>
            <a:ext cx="8407400" cy="585787"/>
          </a:xfrm>
        </p:spPr>
        <p:txBody>
          <a:bodyPr anchor="t">
            <a:noAutofit/>
          </a:bodyPr>
          <a:lstStyle/>
          <a:p>
            <a:pPr algn="just">
              <a:lnSpc>
                <a:spcPct val="150000"/>
              </a:lnSpc>
            </a:pPr>
            <a:r>
              <a:rPr lang="en-US" sz="3200" b="0" i="1" dirty="0">
                <a:latin typeface="Cambria" panose="02040503050406030204" pitchFamily="18" charset="0"/>
              </a:rPr>
              <a:t>Transactions with Automobile dealers</a:t>
            </a:r>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0" y="1060450"/>
            <a:ext cx="11717079" cy="5248275"/>
          </a:xfrm>
        </p:spPr>
        <p:txBody>
          <a:bodyPr>
            <a:noAutofit/>
          </a:bodyPr>
          <a:lstStyle/>
          <a:p>
            <a:pPr marL="630238" indent="-447675" algn="just">
              <a:lnSpc>
                <a:spcPct val="100000"/>
              </a:lnSpc>
              <a:spcBef>
                <a:spcPts val="0"/>
              </a:spcBef>
              <a:buFont typeface="Wingdings" panose="05000000000000000000" pitchFamily="2" charset="2"/>
              <a:buChar char="q"/>
            </a:pPr>
            <a:r>
              <a:rPr lang="en-US" sz="2000" dirty="0">
                <a:effectLst/>
                <a:latin typeface="Cambria" panose="02040503050406030204" pitchFamily="18" charset="0"/>
                <a:ea typeface="Cambria" panose="02040503050406030204" pitchFamily="18" charset="0"/>
                <a:cs typeface="Arial" panose="020B0604020202020204" pitchFamily="34" charset="0"/>
              </a:rPr>
              <a:t>Target based incentives against various schemes issued by the manufacturers</a:t>
            </a:r>
            <a:r>
              <a:rPr lang="en-US" sz="2000" dirty="0">
                <a:latin typeface="Cambria" panose="02040503050406030204" pitchFamily="18" charset="0"/>
                <a:ea typeface="Cambria" panose="02040503050406030204" pitchFamily="18" charset="0"/>
                <a:cs typeface="Arial" panose="020B0604020202020204" pitchFamily="34" charset="0"/>
              </a:rPr>
              <a:t> - </a:t>
            </a:r>
            <a:r>
              <a:rPr lang="en-IN" sz="2000" dirty="0">
                <a:effectLst/>
                <a:latin typeface="Cambria" panose="02040503050406030204" pitchFamily="18" charset="0"/>
                <a:ea typeface="Cambria" panose="02040503050406030204" pitchFamily="18" charset="0"/>
                <a:cs typeface="Arial" panose="020B0604020202020204" pitchFamily="34" charset="0"/>
              </a:rPr>
              <a:t>Achieving performance targets in respect of sales /purchases, </a:t>
            </a:r>
            <a:r>
              <a:rPr lang="en-IN" sz="2000" dirty="0">
                <a:latin typeface="Cambria" panose="02040503050406030204" pitchFamily="18" charset="0"/>
                <a:ea typeface="Cambria" panose="02040503050406030204" pitchFamily="18" charset="0"/>
                <a:cs typeface="Arial" panose="020B0604020202020204" pitchFamily="34" charset="0"/>
              </a:rPr>
              <a:t>A</a:t>
            </a:r>
            <a:r>
              <a:rPr lang="en-IN" sz="2000" dirty="0">
                <a:effectLst/>
                <a:latin typeface="Cambria" panose="02040503050406030204" pitchFamily="18" charset="0"/>
                <a:ea typeface="Cambria" panose="02040503050406030204" pitchFamily="18" charset="0"/>
                <a:cs typeface="Arial" panose="020B0604020202020204" pitchFamily="34" charset="0"/>
              </a:rPr>
              <a:t>dherence to KPI’s, quality; </a:t>
            </a:r>
          </a:p>
          <a:p>
            <a:pPr marL="447675" indent="-447675" algn="just">
              <a:lnSpc>
                <a:spcPct val="100000"/>
              </a:lnSpc>
              <a:spcBef>
                <a:spcPts val="0"/>
              </a:spcBef>
              <a:buFont typeface="Wingdings" panose="05000000000000000000" pitchFamily="2" charset="2"/>
              <a:buChar char="q"/>
            </a:pPr>
            <a:endParaRPr lang="en-IN" sz="2000" dirty="0">
              <a:latin typeface="Cambria" panose="02040503050406030204" pitchFamily="18" charset="0"/>
              <a:ea typeface="Cambria" panose="02040503050406030204" pitchFamily="18" charset="0"/>
              <a:cs typeface="Arial" panose="020B0604020202020204" pitchFamily="34" charset="0"/>
            </a:endParaRPr>
          </a:p>
          <a:p>
            <a:pPr marL="630238" indent="-447675" algn="just">
              <a:lnSpc>
                <a:spcPct val="100000"/>
              </a:lnSpc>
              <a:spcBef>
                <a:spcPts val="0"/>
              </a:spcBef>
              <a:buFont typeface="Wingdings" panose="05000000000000000000" pitchFamily="2" charset="2"/>
              <a:buChar char="q"/>
            </a:pPr>
            <a:r>
              <a:rPr lang="en-IN" sz="2000" dirty="0">
                <a:latin typeface="Cambria" panose="02040503050406030204" pitchFamily="18" charset="0"/>
                <a:ea typeface="Cambria" panose="02040503050406030204" pitchFamily="18" charset="0"/>
                <a:cs typeface="Arial" panose="020B0604020202020204" pitchFamily="34" charset="0"/>
              </a:rPr>
              <a:t>Cost sharing between manufacturers and dealers-</a:t>
            </a:r>
          </a:p>
          <a:p>
            <a:pPr marL="895350" indent="-354013" algn="just">
              <a:lnSpc>
                <a:spcPct val="100000"/>
              </a:lnSpc>
              <a:spcBef>
                <a:spcPts val="0"/>
              </a:spcBef>
            </a:pPr>
            <a:r>
              <a:rPr lang="en-IN" sz="2000" dirty="0">
                <a:latin typeface="Cambria" panose="02040503050406030204" pitchFamily="18" charset="0"/>
                <a:ea typeface="Cambria" panose="02040503050406030204" pitchFamily="18" charset="0"/>
                <a:cs typeface="Arial" panose="020B0604020202020204" pitchFamily="34" charset="0"/>
              </a:rPr>
              <a:t>Advertisement cost incurred by OEM and part of such cost distributed among all dealers</a:t>
            </a:r>
          </a:p>
          <a:p>
            <a:pPr marL="895350" indent="-354013" algn="just">
              <a:lnSpc>
                <a:spcPct val="100000"/>
              </a:lnSpc>
              <a:spcBef>
                <a:spcPts val="0"/>
              </a:spcBef>
            </a:pPr>
            <a:r>
              <a:rPr lang="en-IN" sz="2000" dirty="0">
                <a:latin typeface="Cambria" panose="02040503050406030204" pitchFamily="18" charset="0"/>
                <a:ea typeface="Cambria" panose="02040503050406030204" pitchFamily="18" charset="0"/>
                <a:cs typeface="Arial" panose="020B0604020202020204" pitchFamily="34" charset="0"/>
              </a:rPr>
              <a:t>Advertisement cost incurred by dealer and OEM reimburses partial percentage of the costs as agreed on case to case basis</a:t>
            </a:r>
            <a:endParaRPr lang="en-US" sz="2000" dirty="0">
              <a:latin typeface="Cambria" panose="02040503050406030204" pitchFamily="18" charset="0"/>
              <a:ea typeface="Cambria" panose="02040503050406030204" pitchFamily="18" charset="0"/>
              <a:cs typeface="Arial" panose="020B0604020202020204" pitchFamily="34" charset="0"/>
            </a:endParaRPr>
          </a:p>
          <a:p>
            <a:pPr marL="895350" indent="-354013" algn="just">
              <a:lnSpc>
                <a:spcPct val="100000"/>
              </a:lnSpc>
              <a:spcBef>
                <a:spcPts val="0"/>
              </a:spcBef>
            </a:pPr>
            <a:endParaRPr lang="en-US" sz="2000" dirty="0">
              <a:latin typeface="Cambria" panose="02040503050406030204" pitchFamily="18" charset="0"/>
              <a:ea typeface="Cambria" panose="02040503050406030204" pitchFamily="18" charset="0"/>
              <a:cs typeface="Arial" panose="020B0604020202020204" pitchFamily="34" charset="0"/>
            </a:endParaRPr>
          </a:p>
          <a:p>
            <a:pPr marL="625475" indent="-447675" algn="just">
              <a:lnSpc>
                <a:spcPct val="100000"/>
              </a:lnSpc>
              <a:spcBef>
                <a:spcPts val="0"/>
              </a:spcBef>
              <a:buFont typeface="Wingdings" panose="05000000000000000000" pitchFamily="2" charset="2"/>
              <a:buChar char="q"/>
            </a:pPr>
            <a:r>
              <a:rPr lang="en-IN" sz="2000" dirty="0">
                <a:latin typeface="Cambria" panose="02040503050406030204" pitchFamily="18" charset="0"/>
                <a:ea typeface="Cambria" panose="02040503050406030204" pitchFamily="18" charset="0"/>
                <a:cs typeface="Arial" panose="020B0604020202020204" pitchFamily="34" charset="0"/>
              </a:rPr>
              <a:t>Ultratech Cement Ltd. (Bom. HC) –</a:t>
            </a:r>
          </a:p>
          <a:p>
            <a:pPr marL="884237" indent="-342900" algn="just">
              <a:lnSpc>
                <a:spcPct val="100000"/>
              </a:lnSpc>
              <a:spcBef>
                <a:spcPts val="0"/>
              </a:spcBef>
            </a:pPr>
            <a:r>
              <a:rPr lang="en-IN" sz="2000" dirty="0">
                <a:latin typeface="Cambria" panose="02040503050406030204" pitchFamily="18" charset="0"/>
                <a:ea typeface="Cambria" panose="02040503050406030204" pitchFamily="18" charset="0"/>
                <a:cs typeface="Arial" panose="020B0604020202020204" pitchFamily="34" charset="0"/>
              </a:rPr>
              <a:t>Once Service tax borne by ultimate consumer of service, namely the worker, the manufacturer cannot take credit of that part of the service tax which is borne by the consumer.</a:t>
            </a:r>
          </a:p>
          <a:p>
            <a:pPr marL="884237" indent="-342900" algn="just">
              <a:lnSpc>
                <a:spcPct val="100000"/>
              </a:lnSpc>
              <a:spcBef>
                <a:spcPts val="0"/>
              </a:spcBef>
            </a:pPr>
            <a:r>
              <a:rPr lang="en-IN" sz="2000" dirty="0">
                <a:latin typeface="Cambria" panose="02040503050406030204" pitchFamily="18" charset="0"/>
                <a:ea typeface="Cambria" panose="02040503050406030204" pitchFamily="18" charset="0"/>
                <a:cs typeface="Arial" panose="020B0604020202020204" pitchFamily="34" charset="0"/>
              </a:rPr>
              <a:t>Hence, manufacturer would need to reverse the proportionate credit to the extent of recoveries made.</a:t>
            </a:r>
          </a:p>
          <a:p>
            <a:pPr marL="630238" indent="-447675" algn="just">
              <a:lnSpc>
                <a:spcPct val="100000"/>
              </a:lnSpc>
              <a:spcBef>
                <a:spcPts val="0"/>
              </a:spcBef>
              <a:buFont typeface="Wingdings" panose="05000000000000000000" pitchFamily="2" charset="2"/>
              <a:buChar char="q"/>
            </a:pPr>
            <a:endParaRPr lang="en-US" sz="20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US" sz="2000" dirty="0">
                <a:latin typeface="Cambria" panose="02040503050406030204" pitchFamily="18" charset="0"/>
                <a:ea typeface="Cambria" panose="02040503050406030204" pitchFamily="18" charset="0"/>
              </a:rPr>
              <a:t>Goodies &amp; other promotional material issued to the dealers;</a:t>
            </a:r>
          </a:p>
          <a:p>
            <a:pPr marL="630238" indent="-447675" algn="just">
              <a:lnSpc>
                <a:spcPct val="100000"/>
              </a:lnSpc>
              <a:spcBef>
                <a:spcPts val="0"/>
              </a:spcBef>
              <a:buFont typeface="Wingdings" panose="05000000000000000000" pitchFamily="2" charset="2"/>
              <a:buChar char="q"/>
            </a:pPr>
            <a:endParaRPr lang="en-US" sz="2000" dirty="0">
              <a:latin typeface="Cambria" panose="02040503050406030204" pitchFamily="18" charset="0"/>
              <a:ea typeface="Cambria" panose="02040503050406030204" pitchFamily="18" charset="0"/>
              <a:cs typeface="Arial" panose="020B0604020202020204" pitchFamily="34" charset="0"/>
            </a:endParaRPr>
          </a:p>
          <a:p>
            <a:pPr marL="630238" indent="-447675" algn="just">
              <a:lnSpc>
                <a:spcPct val="100000"/>
              </a:lnSpc>
              <a:spcBef>
                <a:spcPts val="0"/>
              </a:spcBef>
              <a:buFont typeface="Wingdings" panose="05000000000000000000" pitchFamily="2" charset="2"/>
              <a:buChar char="q"/>
            </a:pPr>
            <a:r>
              <a:rPr lang="en-IN" sz="2000" dirty="0">
                <a:latin typeface="Cambria" panose="02040503050406030204" pitchFamily="18" charset="0"/>
                <a:ea typeface="Cambria" panose="02040503050406030204" pitchFamily="18" charset="0"/>
                <a:cs typeface="Arial" panose="020B0604020202020204" pitchFamily="34" charset="0"/>
              </a:rPr>
              <a:t>Input Tax credit on Demo vehicles – Capitalised as fixed asset, Recorded as inventory, Margin scheme treating as a used vehicle – </a:t>
            </a:r>
            <a:r>
              <a:rPr lang="en-IN" sz="2000" dirty="0" err="1">
                <a:latin typeface="Cambria" panose="02040503050406030204" pitchFamily="18" charset="0"/>
                <a:ea typeface="Cambria" panose="02040503050406030204" pitchFamily="18" charset="0"/>
                <a:cs typeface="Arial" panose="020B0604020202020204" pitchFamily="34" charset="0"/>
              </a:rPr>
              <a:t>Chowgule</a:t>
            </a:r>
            <a:r>
              <a:rPr lang="en-IN" sz="2000" dirty="0">
                <a:latin typeface="Cambria" panose="02040503050406030204" pitchFamily="18" charset="0"/>
                <a:ea typeface="Cambria" panose="02040503050406030204" pitchFamily="18" charset="0"/>
                <a:cs typeface="Arial" panose="020B0604020202020204" pitchFamily="34" charset="0"/>
              </a:rPr>
              <a:t> Industries (P.) Ltd.</a:t>
            </a:r>
            <a:endParaRPr lang="en-US" sz="2000" dirty="0">
              <a:latin typeface="Cambria" panose="02040503050406030204" pitchFamily="18" charset="0"/>
              <a:ea typeface="Cambria" panose="02040503050406030204" pitchFamily="18" charset="0"/>
            </a:endParaRPr>
          </a:p>
          <a:p>
            <a:pPr marL="630238" indent="-447675" algn="just">
              <a:buFont typeface="Wingdings" panose="05000000000000000000" pitchFamily="2" charset="2"/>
              <a:buChar char="q"/>
            </a:pPr>
            <a:endParaRPr lang="en-US" sz="2000" dirty="0">
              <a:latin typeface="Cambria" panose="02040503050406030204" pitchFamily="18" charset="0"/>
              <a:ea typeface="Cambria" panose="02040503050406030204" pitchFamily="18" charset="0"/>
            </a:endParaRPr>
          </a:p>
          <a:p>
            <a:pPr marL="822325" lvl="1" indent="-365125" algn="just">
              <a:lnSpc>
                <a:spcPct val="150000"/>
              </a:lnSpc>
            </a:pPr>
            <a:endParaRPr lang="en-IN" sz="2000" dirty="0">
              <a:latin typeface="Cambria" panose="02040503050406030204" pitchFamily="18" charset="0"/>
              <a:ea typeface="Cambria" panose="02040503050406030204" pitchFamily="18" charset="0"/>
            </a:endParaRPr>
          </a:p>
          <a:p>
            <a:pPr algn="just">
              <a:lnSpc>
                <a:spcPct val="150000"/>
              </a:lnSpc>
            </a:pPr>
            <a:endParaRPr lang="en-IN" sz="2000" dirty="0">
              <a:latin typeface="Cambria" panose="02040503050406030204" pitchFamily="18" charset="0"/>
              <a:ea typeface="Cambria" panose="02040503050406030204" pitchFamily="18" charset="0"/>
            </a:endParaRPr>
          </a:p>
          <a:p>
            <a:pPr algn="just">
              <a:lnSpc>
                <a:spcPct val="150000"/>
              </a:lnSpc>
            </a:pPr>
            <a:endParaRPr lang="en-IN" dirty="0">
              <a:latin typeface="Cambria" panose="02040503050406030204" pitchFamily="18" charset="0"/>
              <a:ea typeface="Cambria" panose="02040503050406030204" pitchFamily="18" charset="0"/>
            </a:endParaRPr>
          </a:p>
          <a:p>
            <a:endParaRPr lang="en-IN" dirty="0">
              <a:latin typeface="Cambria" panose="02040503050406030204" pitchFamily="18" charset="0"/>
              <a:ea typeface="Cambria" panose="02040503050406030204" pitchFamily="18" charset="0"/>
            </a:endParaRPr>
          </a:p>
          <a:p>
            <a:pPr marL="0" indent="0" algn="just">
              <a:lnSpc>
                <a:spcPct val="150000"/>
              </a:lnSpc>
              <a:buNone/>
            </a:pPr>
            <a:endParaRPr lang="en-IN" sz="2000" dirty="0">
              <a:effectLst/>
              <a:latin typeface="Cambria" panose="02040503050406030204" pitchFamily="18" charset="0"/>
              <a:ea typeface="Cambria" panose="02040503050406030204" pitchFamily="18" charset="0"/>
              <a:cs typeface="Arial" panose="020B0604020202020204" pitchFamily="34" charset="0"/>
            </a:endParaRPr>
          </a:p>
          <a:p>
            <a:pPr marL="365125" indent="-365125" algn="just">
              <a:lnSpc>
                <a:spcPct val="150000"/>
              </a:lnSpc>
            </a:pPr>
            <a:endParaRPr lang="en-IN" sz="2000" dirty="0">
              <a:latin typeface="Cambria" panose="02040503050406030204" pitchFamily="18" charset="0"/>
              <a:ea typeface="Cambria" panose="02040503050406030204" pitchFamily="18" charset="0"/>
              <a:cs typeface="Arial" panose="020B0604020202020204" pitchFamily="34" charset="0"/>
            </a:endParaRPr>
          </a:p>
          <a:p>
            <a:pPr marL="365125" indent="-365125" algn="just">
              <a:lnSpc>
                <a:spcPct val="150000"/>
              </a:lnSpc>
            </a:pPr>
            <a:endParaRPr lang="en-IN" sz="2000" dirty="0">
              <a:latin typeface="Cambria" panose="02040503050406030204" pitchFamily="18" charset="0"/>
              <a:ea typeface="Cambria" panose="02040503050406030204" pitchFamily="18" charset="0"/>
              <a:cs typeface="Arial" panose="020B0604020202020204" pitchFamily="34" charset="0"/>
            </a:endParaRPr>
          </a:p>
          <a:p>
            <a:pPr marL="447675" indent="-447675" algn="just">
              <a:buFont typeface="Wingdings" panose="05000000000000000000" pitchFamily="2" charset="2"/>
              <a:buChar char="q"/>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a:p>
            <a:endParaRPr lang="en-IN" sz="2000" dirty="0">
              <a:solidFill>
                <a:srgbClr val="FF0000"/>
              </a:solidFill>
              <a:effectLst/>
              <a:latin typeface="Cambria" panose="02040503050406030204" pitchFamily="18" charset="0"/>
              <a:ea typeface="Cambria" panose="02040503050406030204" pitchFamily="18" charset="0"/>
            </a:endParaRPr>
          </a:p>
        </p:txBody>
      </p:sp>
      <p:pic>
        <p:nvPicPr>
          <p:cNvPr id="2" name="Picture 1" descr="H N A &amp; Co LLP (formerly Hiregange &amp; Associates LLP) | LinkedIn">
            <a:extLst>
              <a:ext uri="{FF2B5EF4-FFF2-40B4-BE49-F238E27FC236}">
                <a16:creationId xmlns:a16="http://schemas.microsoft.com/office/drawing/2014/main" id="{2E474230-AB12-5ED0-74CF-C1BB186404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38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5B135-13AC-3C8B-2638-D252411B073C}"/>
              </a:ext>
            </a:extLst>
          </p:cNvPr>
          <p:cNvSpPr>
            <a:spLocks noGrp="1"/>
          </p:cNvSpPr>
          <p:nvPr>
            <p:ph type="body" sz="quarter" idx="14"/>
          </p:nvPr>
        </p:nvSpPr>
        <p:spPr/>
        <p:txBody>
          <a:bodyPr/>
          <a:lstStyle/>
          <a:p>
            <a:r>
              <a:rPr lang="en-GB" sz="3200" i="1" dirty="0"/>
              <a:t>Classification of Passenger vs Goods Vehicle</a:t>
            </a:r>
            <a:endParaRPr lang="en-IN" sz="3200" i="1" dirty="0"/>
          </a:p>
        </p:txBody>
      </p:sp>
      <p:sp>
        <p:nvSpPr>
          <p:cNvPr id="4" name="Slide Number Placeholder 3">
            <a:extLst>
              <a:ext uri="{FF2B5EF4-FFF2-40B4-BE49-F238E27FC236}">
                <a16:creationId xmlns:a16="http://schemas.microsoft.com/office/drawing/2014/main" id="{A1E30A75-06EA-26CE-045A-B9C667B79DA5}"/>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5</a:t>
            </a:fld>
            <a:endParaRPr lang="en-IN" dirty="0"/>
          </a:p>
        </p:txBody>
      </p:sp>
      <p:graphicFrame>
        <p:nvGraphicFramePr>
          <p:cNvPr id="6" name="Diagram 5">
            <a:extLst>
              <a:ext uri="{FF2B5EF4-FFF2-40B4-BE49-F238E27FC236}">
                <a16:creationId xmlns:a16="http://schemas.microsoft.com/office/drawing/2014/main" id="{4C05CA3B-0609-BDCE-C792-E91FBBF397BB}"/>
              </a:ext>
            </a:extLst>
          </p:cNvPr>
          <p:cNvGraphicFramePr/>
          <p:nvPr/>
        </p:nvGraphicFramePr>
        <p:xfrm>
          <a:off x="6581274" y="1443789"/>
          <a:ext cx="4772526" cy="4668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लॉकडाउन: यूपी में अलग-अलग सड़क हादसों में तीन प्रवासी मज़दूरों की मौत, 71  अन्य घायल">
            <a:extLst>
              <a:ext uri="{FF2B5EF4-FFF2-40B4-BE49-F238E27FC236}">
                <a16:creationId xmlns:a16="http://schemas.microsoft.com/office/drawing/2014/main" id="{73393CB6-3201-65F4-22AA-B6F74EA4EF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608" y="1443789"/>
            <a:ext cx="5745392" cy="3731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6" descr="H N A &amp; Co LLP (formerly Hiregange &amp; Associates LLP) | LinkedIn">
            <a:extLst>
              <a:ext uri="{FF2B5EF4-FFF2-40B4-BE49-F238E27FC236}">
                <a16:creationId xmlns:a16="http://schemas.microsoft.com/office/drawing/2014/main" id="{59001C9E-636D-C64B-70DF-2DAD8E2B67E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06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4" y="59373"/>
            <a:ext cx="8542655" cy="585787"/>
          </a:xfrm>
        </p:spPr>
        <p:txBody>
          <a:bodyPr anchor="t">
            <a:noAutofit/>
          </a:bodyPr>
          <a:lstStyle/>
          <a:p>
            <a:pPr algn="just">
              <a:lnSpc>
                <a:spcPct val="150000"/>
              </a:lnSpc>
            </a:pPr>
            <a:r>
              <a:rPr lang="en-US" sz="3200" i="1" dirty="0"/>
              <a:t>Other Key </a:t>
            </a:r>
            <a:r>
              <a:rPr lang="en-US" sz="3200" b="0" i="1" dirty="0">
                <a:latin typeface="Cambria" panose="02040503050406030204" pitchFamily="18" charset="0"/>
              </a:rPr>
              <a:t>issues</a:t>
            </a:r>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0" y="1060450"/>
            <a:ext cx="11433175" cy="5248275"/>
          </a:xfrm>
        </p:spPr>
        <p:txBody>
          <a:bodyPr>
            <a:noAutofit/>
          </a:bodyPr>
          <a:lstStyle/>
          <a:p>
            <a:pPr marL="630238" indent="-447675" algn="just">
              <a:lnSpc>
                <a:spcPct val="100000"/>
              </a:lnSpc>
              <a:spcBef>
                <a:spcPts val="0"/>
              </a:spcBef>
              <a:buFont typeface="Wingdings" panose="05000000000000000000" pitchFamily="2" charset="2"/>
              <a:buChar char="q"/>
            </a:pPr>
            <a:r>
              <a:rPr lang="en-US" sz="2200" dirty="0">
                <a:latin typeface="Cambria" panose="02040503050406030204" pitchFamily="18" charset="0"/>
                <a:ea typeface="Cambria" panose="02040503050406030204" pitchFamily="18" charset="0"/>
              </a:rPr>
              <a:t>Goods lost, stolen, destroyed, written off or disposed off by way of free gift or samples;</a:t>
            </a:r>
          </a:p>
          <a:p>
            <a:pPr marL="447675"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US" sz="2200" dirty="0">
                <a:latin typeface="Cambria" panose="02040503050406030204" pitchFamily="18" charset="0"/>
                <a:ea typeface="Cambria" panose="02040503050406030204" pitchFamily="18" charset="0"/>
              </a:rPr>
              <a:t>Manufacturing loss, batch failures, weighment loss, transit loss etc. – Insurance claim..??</a:t>
            </a:r>
          </a:p>
          <a:p>
            <a:pPr marL="447675"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US" sz="2200" dirty="0">
                <a:latin typeface="Cambria" panose="02040503050406030204" pitchFamily="18" charset="0"/>
                <a:ea typeface="Cambria" panose="02040503050406030204" pitchFamily="18" charset="0"/>
              </a:rPr>
              <a:t>Issue of promotional samples to the customers on FOC basis;</a:t>
            </a:r>
          </a:p>
          <a:p>
            <a:pPr marL="985838" lvl="1" indent="-346075" algn="just">
              <a:lnSpc>
                <a:spcPct val="100000"/>
              </a:lnSpc>
              <a:spcBef>
                <a:spcPts val="0"/>
              </a:spcBef>
              <a:buFont typeface="Courier New" panose="02070309020205020404" pitchFamily="49" charset="0"/>
              <a:buChar char="o"/>
            </a:pPr>
            <a:r>
              <a:rPr lang="en-US" sz="2200" dirty="0">
                <a:latin typeface="Cambria" panose="02040503050406030204" pitchFamily="18" charset="0"/>
                <a:ea typeface="Cambria" panose="02040503050406030204" pitchFamily="18" charset="0"/>
              </a:rPr>
              <a:t>Manufactured samples/ traded samples – 17(5) vis-à-vis schedule I;</a:t>
            </a:r>
          </a:p>
          <a:p>
            <a:pPr marL="985838" lvl="1" indent="-346075" algn="just">
              <a:lnSpc>
                <a:spcPct val="100000"/>
              </a:lnSpc>
              <a:spcBef>
                <a:spcPts val="0"/>
              </a:spcBef>
              <a:buFont typeface="Courier New" panose="02070309020205020404" pitchFamily="49" charset="0"/>
              <a:buChar char="o"/>
            </a:pPr>
            <a:r>
              <a:rPr lang="en-US" sz="2200" dirty="0">
                <a:latin typeface="Cambria" panose="02040503050406030204" pitchFamily="18" charset="0"/>
                <a:ea typeface="Cambria" panose="02040503050406030204" pitchFamily="18" charset="0"/>
              </a:rPr>
              <a:t>Issued as a part of main supply towards promotional activities;</a:t>
            </a:r>
          </a:p>
          <a:p>
            <a:pPr marL="447675"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US" sz="2200" dirty="0">
                <a:latin typeface="Cambria" panose="02040503050406030204" pitchFamily="18" charset="0"/>
                <a:ea typeface="Cambria" panose="02040503050406030204" pitchFamily="18" charset="0"/>
              </a:rPr>
              <a:t>Expenses towards Corporate Social Responsibility activities;</a:t>
            </a:r>
          </a:p>
          <a:p>
            <a:pPr marL="447675"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IN" sz="2200" dirty="0">
                <a:latin typeface="Cambria" panose="02040503050406030204" pitchFamily="18" charset="0"/>
                <a:ea typeface="Cambria" panose="02040503050406030204" pitchFamily="18" charset="0"/>
              </a:rPr>
              <a:t>ITC on price difference debit notes - Invoice or invoice relating to the debit note;</a:t>
            </a:r>
          </a:p>
          <a:p>
            <a:pPr marL="630238" indent="-447675" algn="just">
              <a:lnSpc>
                <a:spcPct val="100000"/>
              </a:lnSpc>
              <a:spcBef>
                <a:spcPts val="0"/>
              </a:spcBef>
              <a:buFont typeface="Wingdings" panose="05000000000000000000" pitchFamily="2" charset="2"/>
              <a:buChar char="q"/>
            </a:pPr>
            <a:endParaRPr lang="en-IN"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IN" sz="2200" dirty="0">
                <a:latin typeface="Cambria" panose="02040503050406030204" pitchFamily="18" charset="0"/>
                <a:ea typeface="Cambria" panose="02040503050406030204" pitchFamily="18" charset="0"/>
              </a:rPr>
              <a:t>Timing of availing credit on the vehicles received – Actual receipt of the vehicles;</a:t>
            </a:r>
          </a:p>
          <a:p>
            <a:pPr marL="630238"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US" sz="2200" dirty="0">
                <a:latin typeface="Cambria" panose="02040503050406030204" pitchFamily="18" charset="0"/>
                <a:ea typeface="Cambria" panose="02040503050406030204" pitchFamily="18" charset="0"/>
              </a:rPr>
              <a:t>Payment beyond 180 days in case of Tools, dies etc. – whether ITC to be reversed; </a:t>
            </a:r>
          </a:p>
          <a:p>
            <a:pPr marL="630238"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447675" indent="-447675" algn="just">
              <a:lnSpc>
                <a:spcPct val="15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447675" indent="-447675" algn="just">
              <a:lnSpc>
                <a:spcPct val="150000"/>
              </a:lnSpc>
              <a:spcBef>
                <a:spcPts val="0"/>
              </a:spcBef>
              <a:buFont typeface="Wingdings" panose="05000000000000000000" pitchFamily="2" charset="2"/>
              <a:buChar char="q"/>
            </a:pPr>
            <a:endParaRPr lang="en-IN" sz="2000" dirty="0">
              <a:latin typeface="Cambria" panose="02040503050406030204" pitchFamily="18" charset="0"/>
              <a:ea typeface="Cambria" panose="02040503050406030204" pitchFamily="18" charset="0"/>
            </a:endParaRPr>
          </a:p>
        </p:txBody>
      </p:sp>
      <p:pic>
        <p:nvPicPr>
          <p:cNvPr id="2" name="Picture 1" descr="H N A &amp; Co LLP (formerly Hiregange &amp; Associates LLP) | LinkedIn">
            <a:extLst>
              <a:ext uri="{FF2B5EF4-FFF2-40B4-BE49-F238E27FC236}">
                <a16:creationId xmlns:a16="http://schemas.microsoft.com/office/drawing/2014/main" id="{0853DBAA-5297-B8CA-2CEA-7238FAE6B6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38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27024" y="39053"/>
            <a:ext cx="8512175" cy="585787"/>
          </a:xfrm>
        </p:spPr>
        <p:txBody>
          <a:bodyPr anchor="t">
            <a:noAutofit/>
          </a:bodyPr>
          <a:lstStyle/>
          <a:p>
            <a:pPr algn="just">
              <a:lnSpc>
                <a:spcPct val="150000"/>
              </a:lnSpc>
            </a:pPr>
            <a:r>
              <a:rPr lang="en-US" sz="3200" i="1" dirty="0"/>
              <a:t>Other Key </a:t>
            </a:r>
            <a:r>
              <a:rPr lang="en-US" sz="3200" b="0" i="1" dirty="0">
                <a:latin typeface="Cambria" panose="02040503050406030204" pitchFamily="18" charset="0"/>
              </a:rPr>
              <a:t>issues</a:t>
            </a:r>
          </a:p>
        </p:txBody>
      </p:sp>
      <p:sp>
        <p:nvSpPr>
          <p:cNvPr id="4" name="Text Placeholder 3">
            <a:extLst>
              <a:ext uri="{FF2B5EF4-FFF2-40B4-BE49-F238E27FC236}">
                <a16:creationId xmlns:a16="http://schemas.microsoft.com/office/drawing/2014/main" id="{C41891B3-8E0D-411B-BE3F-DC280733DBB5}"/>
              </a:ext>
            </a:extLst>
          </p:cNvPr>
          <p:cNvSpPr>
            <a:spLocks noGrp="1"/>
          </p:cNvSpPr>
          <p:nvPr>
            <p:ph type="body" sz="quarter" idx="4294967295"/>
          </p:nvPr>
        </p:nvSpPr>
        <p:spPr>
          <a:xfrm>
            <a:off x="0" y="1060450"/>
            <a:ext cx="11844670" cy="5248275"/>
          </a:xfrm>
        </p:spPr>
        <p:txBody>
          <a:bodyPr>
            <a:noAutofit/>
          </a:bodyPr>
          <a:lstStyle/>
          <a:p>
            <a:pPr marL="630238" indent="-447675" algn="just">
              <a:lnSpc>
                <a:spcPct val="100000"/>
              </a:lnSpc>
              <a:spcBef>
                <a:spcPts val="0"/>
              </a:spcBef>
              <a:buFont typeface="Wingdings" panose="05000000000000000000" pitchFamily="2" charset="2"/>
              <a:buChar char="q"/>
            </a:pPr>
            <a:r>
              <a:rPr lang="en-US" sz="2200" dirty="0">
                <a:latin typeface="Cambria" panose="02040503050406030204" pitchFamily="18" charset="0"/>
                <a:ea typeface="Cambria" panose="02040503050406030204" pitchFamily="18" charset="0"/>
              </a:rPr>
              <a:t>Events, promotions &amp; advertisements etc. – Partial costs being borne by the OEM;</a:t>
            </a:r>
          </a:p>
          <a:p>
            <a:pPr marL="630238"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US" sz="2200" dirty="0">
                <a:latin typeface="Cambria" panose="02040503050406030204" pitchFamily="18" charset="0"/>
                <a:ea typeface="Cambria" panose="02040503050406030204" pitchFamily="18" charset="0"/>
              </a:rPr>
              <a:t>Financial credit notes issued by the manufacturer – Issue of reversal of credit in the hands of the dealer.</a:t>
            </a:r>
          </a:p>
          <a:p>
            <a:pPr marL="630238"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US" sz="2200" dirty="0">
                <a:latin typeface="Cambria" panose="02040503050406030204" pitchFamily="18" charset="0"/>
                <a:ea typeface="Cambria" panose="02040503050406030204" pitchFamily="18" charset="0"/>
              </a:rPr>
              <a:t>Proportionate recovery/ deduction of expenses on account of deficiency in supplies;</a:t>
            </a:r>
          </a:p>
          <a:p>
            <a:pPr marL="630238"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IN" sz="2200" dirty="0">
                <a:latin typeface="Cambria" panose="02040503050406030204" pitchFamily="18" charset="0"/>
                <a:ea typeface="Cambria" panose="02040503050406030204" pitchFamily="18" charset="0"/>
              </a:rPr>
              <a:t>Employee recoveries towards canteen, transportation, insurance etc. Notice pay recoveries;</a:t>
            </a:r>
          </a:p>
          <a:p>
            <a:pPr marL="630238"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US" sz="2200" dirty="0">
                <a:latin typeface="Cambria" panose="02040503050406030204" pitchFamily="18" charset="0"/>
                <a:ea typeface="Cambria" panose="02040503050406030204" pitchFamily="18" charset="0"/>
              </a:rPr>
              <a:t>RCM liability in case of free of charge supplies from the holding company - research &amp; development, brand marketing, region wise marketing initiatives, central procurements;</a:t>
            </a:r>
          </a:p>
          <a:p>
            <a:pPr marL="630238"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US" sz="2200" dirty="0">
                <a:latin typeface="Cambria" panose="02040503050406030204" pitchFamily="18" charset="0"/>
                <a:ea typeface="Cambria" panose="02040503050406030204" pitchFamily="18" charset="0"/>
              </a:rPr>
              <a:t>Exports with payment of tax for suppliers procuring under advance license or EOU;</a:t>
            </a:r>
          </a:p>
          <a:p>
            <a:pPr marL="630238" indent="-447675" algn="just">
              <a:lnSpc>
                <a:spcPct val="100000"/>
              </a:lnSpc>
              <a:spcBef>
                <a:spcPts val="0"/>
              </a:spcBef>
              <a:buFont typeface="Wingdings" panose="05000000000000000000" pitchFamily="2" charset="2"/>
              <a:buChar char="q"/>
            </a:pPr>
            <a:endParaRPr lang="en-IN"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r>
              <a:rPr lang="en-US" sz="2200" dirty="0">
                <a:latin typeface="Cambria" panose="02040503050406030204" pitchFamily="18" charset="0"/>
                <a:ea typeface="Cambria" panose="02040503050406030204" pitchFamily="18" charset="0"/>
              </a:rPr>
              <a:t>Deferment in payment of duty/ IGST – MOOWR scheme.</a:t>
            </a:r>
            <a:endParaRPr lang="en-IN" sz="2200" dirty="0">
              <a:latin typeface="Cambria" panose="02040503050406030204" pitchFamily="18" charset="0"/>
              <a:ea typeface="Cambria" panose="02040503050406030204" pitchFamily="18" charset="0"/>
            </a:endParaRPr>
          </a:p>
          <a:p>
            <a:pPr marL="630238" indent="-447675" algn="just">
              <a:lnSpc>
                <a:spcPct val="100000"/>
              </a:lnSpc>
              <a:spcBef>
                <a:spcPts val="0"/>
              </a:spcBef>
              <a:buFont typeface="Wingdings" panose="05000000000000000000" pitchFamily="2" charset="2"/>
              <a:buChar char="q"/>
            </a:pPr>
            <a:endParaRPr lang="en-US" sz="2200" dirty="0">
              <a:latin typeface="Cambria" panose="02040503050406030204" pitchFamily="18" charset="0"/>
              <a:ea typeface="Cambria" panose="02040503050406030204" pitchFamily="18" charset="0"/>
            </a:endParaRPr>
          </a:p>
        </p:txBody>
      </p:sp>
      <p:pic>
        <p:nvPicPr>
          <p:cNvPr id="2" name="Picture 1" descr="H N A &amp; Co LLP (formerly Hiregange &amp; Associates LLP) | LinkedIn">
            <a:extLst>
              <a:ext uri="{FF2B5EF4-FFF2-40B4-BE49-F238E27FC236}">
                <a16:creationId xmlns:a16="http://schemas.microsoft.com/office/drawing/2014/main" id="{E9A49A2F-D8C8-7174-173D-478FDD3B20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46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My data\CA Prakash N\Audit &amp; Assistance\NL PPT Website updation Articles\PPT &amp; Material\11. PPT Visag\download (1).jpe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07572" y="4279904"/>
            <a:ext cx="2593182" cy="20764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570663" y="3429000"/>
            <a:ext cx="7238065" cy="1193470"/>
          </a:xfrm>
          <a:prstGeom prst="rect">
            <a:avLst/>
          </a:prstGeom>
          <a:noFill/>
        </p:spPr>
        <p:txBody>
          <a:bodyPr wrap="square" lIns="84647" tIns="42324" rIns="84647" bIns="42324" rtlCol="0">
            <a:spAutoFit/>
          </a:bodyPr>
          <a:lstStyle/>
          <a:p>
            <a:pPr algn="ctr">
              <a:lnSpc>
                <a:spcPct val="80000"/>
              </a:lnSpc>
            </a:pPr>
            <a:r>
              <a:rPr lang="en-US" sz="2786" b="1" dirty="0">
                <a:solidFill>
                  <a:srgbClr val="002060"/>
                </a:solidFill>
                <a:latin typeface="Cambria" pitchFamily="18" charset="0"/>
              </a:rPr>
              <a:t>CA Ravi Kumar Somani </a:t>
            </a:r>
          </a:p>
          <a:p>
            <a:pPr algn="ctr">
              <a:lnSpc>
                <a:spcPct val="80000"/>
              </a:lnSpc>
            </a:pPr>
            <a:r>
              <a:rPr lang="en-US" sz="2786" b="1" i="1" dirty="0">
                <a:solidFill>
                  <a:srgbClr val="002060"/>
                </a:solidFill>
                <a:latin typeface="Cambria" pitchFamily="18" charset="0"/>
              </a:rPr>
              <a:t>   </a:t>
            </a:r>
          </a:p>
          <a:p>
            <a:pPr algn="ctr">
              <a:lnSpc>
                <a:spcPct val="80000"/>
              </a:lnSpc>
            </a:pPr>
            <a:r>
              <a:rPr lang="en-US" sz="3428" b="1" i="1" dirty="0">
                <a:solidFill>
                  <a:srgbClr val="002060"/>
                </a:solidFill>
                <a:latin typeface="Cambria" pitchFamily="18" charset="0"/>
              </a:rPr>
              <a:t>- ravikumar@hiregange.com</a:t>
            </a:r>
          </a:p>
        </p:txBody>
      </p:sp>
      <p:sp>
        <p:nvSpPr>
          <p:cNvPr id="2" name="Rectangle 1"/>
          <p:cNvSpPr/>
          <p:nvPr/>
        </p:nvSpPr>
        <p:spPr>
          <a:xfrm>
            <a:off x="707572" y="1447800"/>
            <a:ext cx="11074489" cy="1453991"/>
          </a:xfrm>
          <a:prstGeom prst="rect">
            <a:avLst/>
          </a:prstGeom>
          <a:noFill/>
        </p:spPr>
        <p:txBody>
          <a:bodyPr wrap="square" lIns="84647" tIns="42324" rIns="84647" bIns="4232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9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Thank you</a:t>
            </a:r>
          </a:p>
        </p:txBody>
      </p:sp>
      <p:sp>
        <p:nvSpPr>
          <p:cNvPr id="7" name="Slide Number Placeholder 6"/>
          <p:cNvSpPr>
            <a:spLocks noGrp="1"/>
          </p:cNvSpPr>
          <p:nvPr>
            <p:ph type="sldNum" sz="quarter" idx="4"/>
          </p:nvPr>
        </p:nvSpPr>
        <p:spPr/>
        <p:txBody>
          <a:bodyPr/>
          <a:lstStyle/>
          <a:p>
            <a:fld id="{29FEA8B7-D6D0-43A5-A714-730A8E3F1723}" type="slidenum">
              <a:rPr lang="en-US" smtClean="0"/>
              <a:pPr/>
              <a:t>52</a:t>
            </a:fld>
            <a:endParaRPr lang="en-US" dirty="0"/>
          </a:p>
        </p:txBody>
      </p:sp>
      <p:pic>
        <p:nvPicPr>
          <p:cNvPr id="3" name="Picture 2" descr="H N A &amp; Co LLP (formerly Hiregange &amp; Associates LLP) | LinkedIn">
            <a:extLst>
              <a:ext uri="{FF2B5EF4-FFF2-40B4-BE49-F238E27FC236}">
                <a16:creationId xmlns:a16="http://schemas.microsoft.com/office/drawing/2014/main" id="{98CA4426-396D-A949-4D6C-9382CC5776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8827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47D98-A20A-0E89-8355-A1563F3B9959}"/>
              </a:ext>
            </a:extLst>
          </p:cNvPr>
          <p:cNvSpPr>
            <a:spLocks noGrp="1"/>
          </p:cNvSpPr>
          <p:nvPr>
            <p:ph type="body" sz="quarter" idx="14"/>
          </p:nvPr>
        </p:nvSpPr>
        <p:spPr/>
        <p:txBody>
          <a:bodyPr/>
          <a:lstStyle/>
          <a:p>
            <a:r>
              <a:rPr lang="en-IN" sz="3000" i="1" dirty="0"/>
              <a:t>Excursion Boat/ Cruise Vs. Pleasure Yacht</a:t>
            </a:r>
          </a:p>
        </p:txBody>
      </p:sp>
      <p:sp>
        <p:nvSpPr>
          <p:cNvPr id="4" name="Slide Number Placeholder 3">
            <a:extLst>
              <a:ext uri="{FF2B5EF4-FFF2-40B4-BE49-F238E27FC236}">
                <a16:creationId xmlns:a16="http://schemas.microsoft.com/office/drawing/2014/main" id="{2CCFA285-76E8-3B78-9424-94D50777E6E3}"/>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6</a:t>
            </a:fld>
            <a:endParaRPr lang="en-IN" dirty="0"/>
          </a:p>
        </p:txBody>
      </p:sp>
      <p:pic>
        <p:nvPicPr>
          <p:cNvPr id="2050" name="Picture 2" descr="Bayliner 325 boats for sale - boats.com">
            <a:extLst>
              <a:ext uri="{FF2B5EF4-FFF2-40B4-BE49-F238E27FC236}">
                <a16:creationId xmlns:a16="http://schemas.microsoft.com/office/drawing/2014/main" id="{D8859F3D-A8FB-F1FB-5FF2-7EB0D0A7D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8" y="1184181"/>
            <a:ext cx="5589725" cy="41639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05 Bayliner 325 SB Asking $47,500 - Essex Marina &amp; Boat Sales">
            <a:extLst>
              <a:ext uri="{FF2B5EF4-FFF2-40B4-BE49-F238E27FC236}">
                <a16:creationId xmlns:a16="http://schemas.microsoft.com/office/drawing/2014/main" id="{AA2FDA25-075A-95A6-6B1D-98DE84AAA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606" y="1184181"/>
            <a:ext cx="5491826" cy="41639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 N A &amp; Co LLP (formerly Hiregange &amp; Associates LLP) | LinkedIn">
            <a:extLst>
              <a:ext uri="{FF2B5EF4-FFF2-40B4-BE49-F238E27FC236}">
                <a16:creationId xmlns:a16="http://schemas.microsoft.com/office/drawing/2014/main" id="{F64AA044-8539-F7DD-3405-A8E43E309A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5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47D98-A20A-0E89-8355-A1563F3B9959}"/>
              </a:ext>
            </a:extLst>
          </p:cNvPr>
          <p:cNvSpPr>
            <a:spLocks noGrp="1"/>
          </p:cNvSpPr>
          <p:nvPr>
            <p:ph type="body" sz="quarter" idx="14"/>
          </p:nvPr>
        </p:nvSpPr>
        <p:spPr/>
        <p:txBody>
          <a:bodyPr/>
          <a:lstStyle/>
          <a:p>
            <a:r>
              <a:rPr lang="en-IN" sz="3000" i="1" dirty="0"/>
              <a:t>Excursion Boat/ Cruise Vs. Pleasure Yacht</a:t>
            </a:r>
          </a:p>
        </p:txBody>
      </p:sp>
      <p:sp>
        <p:nvSpPr>
          <p:cNvPr id="4" name="Slide Number Placeholder 3">
            <a:extLst>
              <a:ext uri="{FF2B5EF4-FFF2-40B4-BE49-F238E27FC236}">
                <a16:creationId xmlns:a16="http://schemas.microsoft.com/office/drawing/2014/main" id="{2CCFA285-76E8-3B78-9424-94D50777E6E3}"/>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7</a:t>
            </a:fld>
            <a:endParaRPr lang="en-IN" dirty="0"/>
          </a:p>
        </p:txBody>
      </p:sp>
      <p:sp>
        <p:nvSpPr>
          <p:cNvPr id="9" name="TextBox 8">
            <a:extLst>
              <a:ext uri="{FF2B5EF4-FFF2-40B4-BE49-F238E27FC236}">
                <a16:creationId xmlns:a16="http://schemas.microsoft.com/office/drawing/2014/main" id="{589934BD-56F9-9EAA-4146-42658FBBEFC6}"/>
              </a:ext>
            </a:extLst>
          </p:cNvPr>
          <p:cNvSpPr txBox="1"/>
          <p:nvPr/>
        </p:nvSpPr>
        <p:spPr>
          <a:xfrm>
            <a:off x="237459" y="917912"/>
            <a:ext cx="11483163" cy="5940088"/>
          </a:xfrm>
          <a:prstGeom prst="rect">
            <a:avLst/>
          </a:prstGeom>
          <a:noFill/>
        </p:spPr>
        <p:txBody>
          <a:bodyPr wrap="square">
            <a:spAutoFit/>
          </a:bodyPr>
          <a:lstStyle/>
          <a:p>
            <a:pPr algn="just"/>
            <a:r>
              <a:rPr lang="en-GB" sz="2000" b="1" u="sng" dirty="0">
                <a:latin typeface="Cambria" panose="02040503050406030204" pitchFamily="18" charset="0"/>
                <a:ea typeface="Cambria" panose="02040503050406030204" pitchFamily="18" charset="0"/>
              </a:rPr>
              <a:t>Kingsway Travel Agencies </a:t>
            </a:r>
            <a:r>
              <a:rPr lang="en-GB" sz="2000" b="1" u="sng" dirty="0" err="1">
                <a:latin typeface="Cambria" panose="02040503050406030204" pitchFamily="18" charset="0"/>
                <a:ea typeface="Cambria" panose="02040503050406030204" pitchFamily="18" charset="0"/>
              </a:rPr>
              <a:t>Pvt.</a:t>
            </a:r>
            <a:r>
              <a:rPr lang="en-GB" sz="2000" b="1" u="sng" dirty="0">
                <a:latin typeface="Cambria" panose="02040503050406030204" pitchFamily="18" charset="0"/>
                <a:ea typeface="Cambria" panose="02040503050406030204" pitchFamily="18" charset="0"/>
              </a:rPr>
              <a:t> Ltd 2019 (367) ELT A14 (SC):</a:t>
            </a:r>
            <a:endParaRPr lang="en-IN" sz="20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i="1" dirty="0">
                <a:latin typeface="Cambria" panose="02040503050406030204" pitchFamily="18" charset="0"/>
                <a:ea typeface="Cambria" panose="02040503050406030204" pitchFamily="18" charset="0"/>
              </a:rPr>
              <a:t>CH 8901 10 30 -  CRUISE SHIPS, EXCURSION BOATS, FERRY-BOATS, CARGO SHIPS, BARGES AND SIMILAR VESSELS FOR THE TRANSPORT OF PERSONS OR GOODS</a:t>
            </a:r>
          </a:p>
          <a:p>
            <a:pPr marL="342900" indent="-342900" algn="just">
              <a:buFont typeface="Arial" panose="020B0604020202020204" pitchFamily="34" charset="0"/>
              <a:buChar char="•"/>
            </a:pPr>
            <a:endParaRPr lang="en-US" sz="2000" i="1"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i="1" dirty="0">
                <a:latin typeface="Cambria" panose="02040503050406030204" pitchFamily="18" charset="0"/>
                <a:ea typeface="Cambria" panose="02040503050406030204" pitchFamily="18" charset="0"/>
              </a:rPr>
              <a:t>CH 8903 99 90 -  YACHTS AND OTHER VESSELS FOR PLEASURE OR SPORTS; ROWING BOATS AND CANOES</a:t>
            </a:r>
          </a:p>
          <a:p>
            <a:pPr marL="342900" indent="-342900" algn="just">
              <a:buFont typeface="Arial" panose="020B0604020202020204" pitchFamily="34" charset="0"/>
              <a:buChar char="•"/>
            </a:pPr>
            <a:endParaRPr lang="en-US" sz="2000" i="1" dirty="0">
              <a:latin typeface="Cambria" panose="02040503050406030204" pitchFamily="18" charset="0"/>
              <a:ea typeface="Cambria" panose="02040503050406030204" pitchFamily="18" charset="0"/>
            </a:endParaRPr>
          </a:p>
          <a:p>
            <a:pPr algn="just"/>
            <a:r>
              <a:rPr lang="en-US" sz="2000" b="1" u="sng" dirty="0">
                <a:latin typeface="Cambria" panose="02040503050406030204" pitchFamily="18" charset="0"/>
                <a:ea typeface="Cambria" panose="02040503050406030204" pitchFamily="18" charset="0"/>
              </a:rPr>
              <a:t>Facts:</a:t>
            </a:r>
            <a:r>
              <a:rPr lang="en-US" sz="2000" b="1" dirty="0">
                <a:latin typeface="Cambria" panose="02040503050406030204" pitchFamily="18" charset="0"/>
                <a:ea typeface="Cambria" panose="02040503050406030204" pitchFamily="18" charset="0"/>
              </a:rPr>
              <a:t> </a:t>
            </a:r>
          </a:p>
          <a:p>
            <a:pPr marL="342900" indent="-342900" algn="just">
              <a:buFont typeface="Arial" panose="020B0604020202020204" pitchFamily="34" charset="0"/>
              <a:buChar char="•"/>
            </a:pPr>
            <a:r>
              <a:rPr lang="en-US" sz="2000" dirty="0">
                <a:latin typeface="Cambria" panose="02040503050406030204" pitchFamily="18" charset="0"/>
                <a:ea typeface="Cambria" panose="02040503050406030204" pitchFamily="18" charset="0"/>
              </a:rPr>
              <a:t>The respondent is registered, recognized and accredited travel agency and the import in question was </a:t>
            </a:r>
            <a:r>
              <a:rPr lang="en-US" sz="2000" b="1" u="sng" dirty="0">
                <a:latin typeface="Cambria" panose="02040503050406030204" pitchFamily="18" charset="0"/>
                <a:ea typeface="Cambria" panose="02040503050406030204" pitchFamily="18" charset="0"/>
              </a:rPr>
              <a:t>for the purpose of undertaking excursions for the tourists</a:t>
            </a:r>
            <a:r>
              <a:rPr lang="en-US" sz="2000" dirty="0">
                <a:latin typeface="Cambria" panose="02040503050406030204" pitchFamily="18" charset="0"/>
                <a:ea typeface="Cambria" panose="02040503050406030204" pitchFamily="18" charset="0"/>
              </a:rPr>
              <a:t>. the catalogue reveals that the boat imported is not an ordinary “excursion boat” intended for transport of persons for a short while but a luxury boat for high end pleasure travel.</a:t>
            </a:r>
          </a:p>
          <a:p>
            <a:pPr marL="342900" indent="-342900" algn="jus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dirty="0">
                <a:latin typeface="Cambria" panose="02040503050406030204" pitchFamily="18" charset="0"/>
                <a:ea typeface="Cambria" panose="02040503050406030204" pitchFamily="18" charset="0"/>
              </a:rPr>
              <a:t>The boat is registered with Cochin Port Trust as “Tourist Port” and the Kerala Irrigation Department has also registered the same and the Chief Inspector of Boats has certified that that is a boat.</a:t>
            </a:r>
          </a:p>
          <a:p>
            <a:pPr marL="342900" indent="-342900" algn="jus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dirty="0">
                <a:latin typeface="Cambria" panose="02040503050406030204" pitchFamily="18" charset="0"/>
                <a:ea typeface="Cambria" panose="02040503050406030204" pitchFamily="18" charset="0"/>
              </a:rPr>
              <a:t>The boat is a well-furnished with accessories like carpets, tables, cots with mattresses, refrigerators, heater, microwave oven, ice boxes, CD players and power generators. The vessel was designed for leisure or pleasure boating.</a:t>
            </a:r>
          </a:p>
        </p:txBody>
      </p:sp>
      <p:pic>
        <p:nvPicPr>
          <p:cNvPr id="6" name="Picture 6" descr="H N A &amp; Co LLP (formerly Hiregange &amp; Associates LLP) | LinkedIn">
            <a:extLst>
              <a:ext uri="{FF2B5EF4-FFF2-40B4-BE49-F238E27FC236}">
                <a16:creationId xmlns:a16="http://schemas.microsoft.com/office/drawing/2014/main" id="{FE1621C2-DAD2-5686-A53E-84CD78A612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49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47D98-A20A-0E89-8355-A1563F3B9959}"/>
              </a:ext>
            </a:extLst>
          </p:cNvPr>
          <p:cNvSpPr>
            <a:spLocks noGrp="1"/>
          </p:cNvSpPr>
          <p:nvPr>
            <p:ph type="body" sz="quarter" idx="14"/>
          </p:nvPr>
        </p:nvSpPr>
        <p:spPr/>
        <p:txBody>
          <a:bodyPr/>
          <a:lstStyle/>
          <a:p>
            <a:r>
              <a:rPr lang="en-IN" sz="3000" i="1" dirty="0"/>
              <a:t>Excursion Boat/ Cruise Vs. Pleasure Yacht</a:t>
            </a:r>
          </a:p>
        </p:txBody>
      </p:sp>
      <p:sp>
        <p:nvSpPr>
          <p:cNvPr id="4" name="Slide Number Placeholder 3">
            <a:extLst>
              <a:ext uri="{FF2B5EF4-FFF2-40B4-BE49-F238E27FC236}">
                <a16:creationId xmlns:a16="http://schemas.microsoft.com/office/drawing/2014/main" id="{2CCFA285-76E8-3B78-9424-94D50777E6E3}"/>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8</a:t>
            </a:fld>
            <a:endParaRPr lang="en-IN" dirty="0"/>
          </a:p>
        </p:txBody>
      </p:sp>
      <p:sp>
        <p:nvSpPr>
          <p:cNvPr id="9" name="TextBox 8">
            <a:extLst>
              <a:ext uri="{FF2B5EF4-FFF2-40B4-BE49-F238E27FC236}">
                <a16:creationId xmlns:a16="http://schemas.microsoft.com/office/drawing/2014/main" id="{589934BD-56F9-9EAA-4146-42658FBBEFC6}"/>
              </a:ext>
            </a:extLst>
          </p:cNvPr>
          <p:cNvSpPr txBox="1"/>
          <p:nvPr/>
        </p:nvSpPr>
        <p:spPr>
          <a:xfrm>
            <a:off x="327025" y="1214377"/>
            <a:ext cx="11483163" cy="5324535"/>
          </a:xfrm>
          <a:prstGeom prst="rect">
            <a:avLst/>
          </a:prstGeom>
          <a:noFill/>
        </p:spPr>
        <p:txBody>
          <a:bodyPr wrap="square">
            <a:spAutoFit/>
          </a:bodyPr>
          <a:lstStyle/>
          <a:p>
            <a:pPr algn="just"/>
            <a:r>
              <a:rPr lang="en-US" sz="2000" i="1" dirty="0">
                <a:latin typeface="Cambria" panose="02040503050406030204" pitchFamily="18" charset="0"/>
                <a:ea typeface="Cambria" panose="02040503050406030204" pitchFamily="18" charset="0"/>
              </a:rPr>
              <a:t>We find that the impugned boat imported by the respondents is equipped with modern amenities like swiveling helm seat, Stove, Stainless steel sink, microwave, fridge, coffeemaker and solid surface counter tops; it also contains arrangement for shower, sleep and relaxation; </a:t>
            </a:r>
            <a:r>
              <a:rPr lang="en-US" sz="2000" b="1" i="1" u="sng" dirty="0">
                <a:latin typeface="Cambria" panose="02040503050406030204" pitchFamily="18" charset="0"/>
                <a:ea typeface="Cambria" panose="02040503050406030204" pitchFamily="18" charset="0"/>
              </a:rPr>
              <a:t>it is no important as to the manner in which the impugned boat is used, it is rather important as to how the boat is built which should be a guideline for determining the classification of boat;</a:t>
            </a:r>
            <a:r>
              <a:rPr lang="en-US" sz="2000" b="1" i="1"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in fact, we find that the catalogue describes the impugned boat as “</a:t>
            </a:r>
            <a:r>
              <a:rPr lang="en-US" sz="2000" i="1" dirty="0" err="1">
                <a:latin typeface="Cambria" panose="02040503050406030204" pitchFamily="18" charset="0"/>
                <a:ea typeface="Cambria" panose="02040503050406030204" pitchFamily="18" charset="0"/>
              </a:rPr>
              <a:t>Bayliner</a:t>
            </a:r>
            <a:r>
              <a:rPr lang="en-US" sz="2000" i="1" dirty="0">
                <a:latin typeface="Cambria" panose="02040503050406030204" pitchFamily="18" charset="0"/>
                <a:ea typeface="Cambria" panose="02040503050406030204" pitchFamily="18" charset="0"/>
              </a:rPr>
              <a:t> 325 Cruiser” and the </a:t>
            </a:r>
            <a:r>
              <a:rPr lang="en-US" sz="2000" i="1" dirty="0" err="1">
                <a:latin typeface="Cambria" panose="02040503050406030204" pitchFamily="18" charset="0"/>
                <a:ea typeface="Cambria" panose="02040503050406030204" pitchFamily="18" charset="0"/>
              </a:rPr>
              <a:t>Bayliner</a:t>
            </a:r>
            <a:r>
              <a:rPr lang="en-US" sz="2000" i="1" dirty="0">
                <a:latin typeface="Cambria" panose="02040503050406030204" pitchFamily="18" charset="0"/>
                <a:ea typeface="Cambria" panose="02040503050406030204" pitchFamily="18" charset="0"/>
              </a:rPr>
              <a:t> have claimed themselves to be manufacturers and marketers of recreation boats and Cruisers; there is a prima facie evidence that the boat is intended for the luxury uses.</a:t>
            </a:r>
          </a:p>
          <a:p>
            <a:pPr algn="just"/>
            <a:endParaRPr lang="en-US" sz="2000" i="1" dirty="0">
              <a:latin typeface="Cambria" panose="02040503050406030204" pitchFamily="18" charset="0"/>
              <a:ea typeface="Cambria" panose="02040503050406030204" pitchFamily="18" charset="0"/>
            </a:endParaRPr>
          </a:p>
          <a:p>
            <a:pPr algn="just"/>
            <a:r>
              <a:rPr lang="en-US" sz="2000" i="1" dirty="0">
                <a:latin typeface="Cambria" panose="02040503050406030204" pitchFamily="18" charset="0"/>
                <a:ea typeface="Cambria" panose="02040503050406030204" pitchFamily="18" charset="0"/>
              </a:rPr>
              <a:t>We find that Heading 8901 covers the vessels for transport of persons or goods that vessels design primarily for the conveyance of persons or goods are covered by this Heading; </a:t>
            </a:r>
            <a:r>
              <a:rPr lang="en-US" sz="2000" b="1" i="1" dirty="0">
                <a:latin typeface="Cambria" panose="02040503050406030204" pitchFamily="18" charset="0"/>
                <a:ea typeface="Cambria" panose="02040503050406030204" pitchFamily="18" charset="0"/>
              </a:rPr>
              <a:t>it is not the case of the respondents that it was for the conveyance of persons or goods and looking into the fittings available in the boat and the amenities it offers, there is no doubt to believe that the boat is intended to a “pleasure boat”. Therefore, whatever be the actual use of the said boat, it is required to classify as per the making of the vessel; it is seen that the impugned boat is not principally designed and manufactured for the purpose of transport of persons and goods, it cannot be classify under Heading 8901; </a:t>
            </a:r>
            <a:endParaRPr lang="en-IN" sz="2000" b="1" i="1" dirty="0">
              <a:latin typeface="Cambria" panose="02040503050406030204" pitchFamily="18" charset="0"/>
              <a:ea typeface="Cambria" panose="02040503050406030204" pitchFamily="18" charset="0"/>
            </a:endParaRPr>
          </a:p>
        </p:txBody>
      </p:sp>
      <p:pic>
        <p:nvPicPr>
          <p:cNvPr id="6" name="Picture 6" descr="H N A &amp; Co LLP (formerly Hiregange &amp; Associates LLP) | LinkedIn">
            <a:extLst>
              <a:ext uri="{FF2B5EF4-FFF2-40B4-BE49-F238E27FC236}">
                <a16:creationId xmlns:a16="http://schemas.microsoft.com/office/drawing/2014/main" id="{7E247968-8F2F-5D15-CDA1-60229C3633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2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47D98-A20A-0E89-8355-A1563F3B9959}"/>
              </a:ext>
            </a:extLst>
          </p:cNvPr>
          <p:cNvSpPr>
            <a:spLocks noGrp="1"/>
          </p:cNvSpPr>
          <p:nvPr>
            <p:ph type="body" sz="quarter" idx="14"/>
          </p:nvPr>
        </p:nvSpPr>
        <p:spPr/>
        <p:txBody>
          <a:bodyPr/>
          <a:lstStyle/>
          <a:p>
            <a:r>
              <a:rPr lang="en-IN" sz="3000" i="1" dirty="0"/>
              <a:t>Issue of Classification of Passenger Vs. Goods Vehicle</a:t>
            </a:r>
          </a:p>
        </p:txBody>
      </p:sp>
      <p:sp>
        <p:nvSpPr>
          <p:cNvPr id="4" name="Slide Number Placeholder 3">
            <a:extLst>
              <a:ext uri="{FF2B5EF4-FFF2-40B4-BE49-F238E27FC236}">
                <a16:creationId xmlns:a16="http://schemas.microsoft.com/office/drawing/2014/main" id="{2CCFA285-76E8-3B78-9424-94D50777E6E3}"/>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9</a:t>
            </a:fld>
            <a:endParaRPr lang="en-IN" dirty="0"/>
          </a:p>
        </p:txBody>
      </p:sp>
      <p:graphicFrame>
        <p:nvGraphicFramePr>
          <p:cNvPr id="5" name="Diagram 4">
            <a:extLst>
              <a:ext uri="{FF2B5EF4-FFF2-40B4-BE49-F238E27FC236}">
                <a16:creationId xmlns:a16="http://schemas.microsoft.com/office/drawing/2014/main" id="{90E6D181-14F9-CFB9-81DB-1D3AC2B37C00}"/>
              </a:ext>
            </a:extLst>
          </p:cNvPr>
          <p:cNvGraphicFramePr/>
          <p:nvPr/>
        </p:nvGraphicFramePr>
        <p:xfrm>
          <a:off x="259231" y="951726"/>
          <a:ext cx="7536084" cy="5280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6" name="Picture 6" descr="Armored cash gray van car, banking, currency and valuables transportation,  bank security finance service vector illustration | CanStock">
            <a:extLst>
              <a:ext uri="{FF2B5EF4-FFF2-40B4-BE49-F238E27FC236}">
                <a16:creationId xmlns:a16="http://schemas.microsoft.com/office/drawing/2014/main" id="{63361415-DF21-EC59-BF84-6C6D4046AA7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7697"/>
          <a:stretch/>
        </p:blipFill>
        <p:spPr bwMode="auto">
          <a:xfrm>
            <a:off x="7910623" y="1564449"/>
            <a:ext cx="4078141" cy="34860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 N A &amp; Co LLP (formerly Hiregange &amp; Associates LLP) | LinkedIn">
            <a:extLst>
              <a:ext uri="{FF2B5EF4-FFF2-40B4-BE49-F238E27FC236}">
                <a16:creationId xmlns:a16="http://schemas.microsoft.com/office/drawing/2014/main" id="{5BF53628-D5E0-4673-161C-00DFF5F519E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522" t="54729" r="9586" b="24393"/>
          <a:stretch/>
        </p:blipFill>
        <p:spPr bwMode="auto">
          <a:xfrm>
            <a:off x="8870143" y="-10633"/>
            <a:ext cx="3332490"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17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16844</TotalTime>
  <Words>8212</Words>
  <Application>Microsoft Office PowerPoint</Application>
  <PresentationFormat>Widescreen</PresentationFormat>
  <Paragraphs>563</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Algerian</vt:lpstr>
      <vt:lpstr>Arial</vt:lpstr>
      <vt:lpstr>Calibri</vt:lpstr>
      <vt:lpstr>Calibri Light</vt:lpstr>
      <vt:lpstr>Cambria</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Hiregange .</dc:creator>
  <cp:lastModifiedBy>CA Ravi KumarSomani</cp:lastModifiedBy>
  <cp:revision>962</cp:revision>
  <dcterms:created xsi:type="dcterms:W3CDTF">2020-04-08T10:36:57Z</dcterms:created>
  <dcterms:modified xsi:type="dcterms:W3CDTF">2023-03-20T10:51:09Z</dcterms:modified>
</cp:coreProperties>
</file>