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9"/>
  </p:notesMasterIdLst>
  <p:sldIdLst>
    <p:sldId id="257" r:id="rId5"/>
    <p:sldId id="524" r:id="rId6"/>
    <p:sldId id="340" r:id="rId7"/>
    <p:sldId id="1345" r:id="rId8"/>
    <p:sldId id="369" r:id="rId9"/>
    <p:sldId id="1347" r:id="rId10"/>
    <p:sldId id="375" r:id="rId11"/>
    <p:sldId id="378" r:id="rId12"/>
    <p:sldId id="505" r:id="rId13"/>
    <p:sldId id="514" r:id="rId14"/>
    <p:sldId id="515" r:id="rId15"/>
    <p:sldId id="523" r:id="rId16"/>
    <p:sldId id="518" r:id="rId17"/>
    <p:sldId id="413" r:id="rId18"/>
    <p:sldId id="508" r:id="rId19"/>
    <p:sldId id="410" r:id="rId20"/>
    <p:sldId id="507" r:id="rId21"/>
    <p:sldId id="1346" r:id="rId22"/>
    <p:sldId id="519" r:id="rId23"/>
    <p:sldId id="521" r:id="rId24"/>
    <p:sldId id="504" r:id="rId25"/>
    <p:sldId id="516" r:id="rId26"/>
    <p:sldId id="522"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alik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2171" autoAdjust="0"/>
  </p:normalViewPr>
  <p:slideViewPr>
    <p:cSldViewPr snapToGrid="0" snapToObjects="1">
      <p:cViewPr varScale="1">
        <p:scale>
          <a:sx n="49" d="100"/>
          <a:sy n="49" d="100"/>
        </p:scale>
        <p:origin x="1656" y="54"/>
      </p:cViewPr>
      <p:guideLst>
        <p:guide orient="horz" pos="2160"/>
        <p:guide pos="3840"/>
      </p:guideLst>
    </p:cSldViewPr>
  </p:slideViewPr>
  <p:notesTextViewPr>
    <p:cViewPr>
      <p:scale>
        <a:sx n="1" d="1"/>
        <a:sy n="1" d="1"/>
      </p:scale>
      <p:origin x="0" y="-24"/>
    </p:cViewPr>
  </p:notesTextViewPr>
  <p:sorterViewPr>
    <p:cViewPr>
      <p:scale>
        <a:sx n="100" d="100"/>
        <a:sy n="100" d="100"/>
      </p:scale>
      <p:origin x="0" y="0"/>
    </p:cViewPr>
  </p:sorterViewPr>
  <p:notesViewPr>
    <p:cSldViewPr snapToGrid="0" snapToObjects="1">
      <p:cViewPr varScale="1">
        <p:scale>
          <a:sx n="56" d="100"/>
          <a:sy n="56" d="100"/>
        </p:scale>
        <p:origin x="-24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Workings_2020-2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hp\Desktop\Mohit%20Baijal\QRB_Meetings\Summary_QR%20Reports\Working%20Sheets\Chart%20Workings_2021-22%20(1).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en-US" sz="2000" dirty="0"/>
              <a:t>Number of Audit Engagements Reviewed </a:t>
            </a:r>
          </a:p>
        </c:rich>
      </c:tx>
      <c:layout>
        <c:manualLayout>
          <c:xMode val="edge"/>
          <c:yMode val="edge"/>
          <c:x val="0.14871593431773408"/>
          <c:y val="4.0855934674832318E-2"/>
        </c:manualLayout>
      </c:layout>
      <c:overlay val="0"/>
    </c:title>
    <c:autoTitleDeleted val="0"/>
    <c:plotArea>
      <c:layout>
        <c:manualLayout>
          <c:layoutTarget val="inner"/>
          <c:xMode val="edge"/>
          <c:yMode val="edge"/>
          <c:x val="0.1349517159411677"/>
          <c:y val="0.31945886433450738"/>
          <c:w val="0.50413138216213538"/>
          <c:h val="0.44984570134576884"/>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69507973059971273"/>
          <c:y val="0.23002666770293442"/>
          <c:w val="0.27717005893131286"/>
          <c:h val="0.68909965034965037"/>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2000" b="1" i="0" baseline="0" dirty="0">
                <a:effectLst/>
              </a:rPr>
              <a:t>Findings of Audit Engagements Reviewed</a:t>
            </a:r>
            <a:endParaRPr lang="en-IN" sz="2000" dirty="0">
              <a:effectLst/>
            </a:endParaRPr>
          </a:p>
        </c:rich>
      </c:tx>
      <c:layout>
        <c:manualLayout>
          <c:xMode val="edge"/>
          <c:yMode val="edge"/>
          <c:x val="0.1698427672955975"/>
          <c:y val="3.3672391930733854E-2"/>
        </c:manualLayout>
      </c:layout>
      <c:overlay val="0"/>
    </c:title>
    <c:autoTitleDeleted val="0"/>
    <c:plotArea>
      <c:layout>
        <c:manualLayout>
          <c:layoutTarget val="inner"/>
          <c:xMode val="edge"/>
          <c:yMode val="edge"/>
          <c:x val="7.7295597484276723E-2"/>
          <c:y val="0.31955077847521068"/>
          <c:w val="0.51544470856237312"/>
          <c:h val="0.45994079050138059"/>
        </c:manualLayout>
      </c:layout>
      <c:pieChart>
        <c:varyColors val="1"/>
        <c:dLbls>
          <c:dLblPos val="inEnd"/>
          <c:showLegendKey val="0"/>
          <c:showVal val="1"/>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sz="1800"/>
              <a:t>No. of Audit Engagements Reviewed </a:t>
            </a:r>
          </a:p>
        </c:rich>
      </c:tx>
      <c:layout>
        <c:manualLayout>
          <c:xMode val="edge"/>
          <c:yMode val="edge"/>
          <c:x val="0.14871593431773408"/>
          <c:y val="4.0855934674832318E-2"/>
        </c:manualLayout>
      </c:layout>
      <c:overlay val="0"/>
    </c:title>
    <c:autoTitleDeleted val="0"/>
    <c:plotArea>
      <c:layout>
        <c:manualLayout>
          <c:layoutTarget val="inner"/>
          <c:xMode val="edge"/>
          <c:yMode val="edge"/>
          <c:x val="5.332257217847769E-2"/>
          <c:y val="0.21666898255365138"/>
          <c:w val="0.59879370078740168"/>
          <c:h val="0.58705264783078592"/>
        </c:manualLayout>
      </c:layout>
      <c:doughnutChart>
        <c:varyColors val="1"/>
        <c:ser>
          <c:idx val="1"/>
          <c:order val="0"/>
          <c:dPt>
            <c:idx val="0"/>
            <c:bubble3D val="0"/>
            <c:extLst>
              <c:ext xmlns:c16="http://schemas.microsoft.com/office/drawing/2014/chart" uri="{C3380CC4-5D6E-409C-BE32-E72D297353CC}">
                <c16:uniqueId val="{00000000-6B2D-4D11-9551-B1E85B4D8B3B}"/>
              </c:ext>
            </c:extLst>
          </c:dPt>
          <c:dPt>
            <c:idx val="1"/>
            <c:bubble3D val="0"/>
            <c:extLst>
              <c:ext xmlns:c16="http://schemas.microsoft.com/office/drawing/2014/chart" uri="{C3380CC4-5D6E-409C-BE32-E72D297353CC}">
                <c16:uniqueId val="{00000001-6B2D-4D11-9551-B1E85B4D8B3B}"/>
              </c:ext>
            </c:extLst>
          </c:dPt>
          <c:dPt>
            <c:idx val="2"/>
            <c:bubble3D val="0"/>
            <c:extLst>
              <c:ext xmlns:c16="http://schemas.microsoft.com/office/drawing/2014/chart" uri="{C3380CC4-5D6E-409C-BE32-E72D297353CC}">
                <c16:uniqueId val="{00000002-6B2D-4D11-9551-B1E85B4D8B3B}"/>
              </c:ext>
            </c:extLst>
          </c:dPt>
          <c:dPt>
            <c:idx val="3"/>
            <c:bubble3D val="0"/>
            <c:extLst>
              <c:ext xmlns:c16="http://schemas.microsoft.com/office/drawing/2014/chart" uri="{C3380CC4-5D6E-409C-BE32-E72D297353CC}">
                <c16:uniqueId val="{00000003-6B2D-4D11-9551-B1E85B4D8B3B}"/>
              </c:ext>
            </c:extLst>
          </c:dPt>
          <c:dPt>
            <c:idx val="4"/>
            <c:bubble3D val="0"/>
            <c:extLst>
              <c:ext xmlns:c16="http://schemas.microsoft.com/office/drawing/2014/chart" uri="{C3380CC4-5D6E-409C-BE32-E72D297353CC}">
                <c16:uniqueId val="{00000004-6B2D-4D11-9551-B1E85B4D8B3B}"/>
              </c:ext>
            </c:extLst>
          </c:dPt>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Analysis!$G$132:$G$140</c:f>
              <c:strCache>
                <c:ptCount val="8"/>
                <c:pt idx="0">
                  <c:v>2012-15</c:v>
                </c:pt>
                <c:pt idx="1">
                  <c:v>2015-16</c:v>
                </c:pt>
                <c:pt idx="2">
                  <c:v>2016-17</c:v>
                </c:pt>
                <c:pt idx="3">
                  <c:v>2017-18</c:v>
                </c:pt>
                <c:pt idx="4">
                  <c:v>2018-19</c:v>
                </c:pt>
                <c:pt idx="5">
                  <c:v>2019-20</c:v>
                </c:pt>
                <c:pt idx="6">
                  <c:v>2020-21</c:v>
                </c:pt>
                <c:pt idx="7">
                  <c:v>2021-22</c:v>
                </c:pt>
              </c:strCache>
            </c:strRef>
          </c:cat>
          <c:val>
            <c:numRef>
              <c:f>Analysis!$H$132:$H$140</c:f>
              <c:numCache>
                <c:formatCode>General</c:formatCode>
                <c:ptCount val="8"/>
                <c:pt idx="0">
                  <c:v>155</c:v>
                </c:pt>
                <c:pt idx="1">
                  <c:v>40</c:v>
                </c:pt>
                <c:pt idx="2">
                  <c:v>108</c:v>
                </c:pt>
                <c:pt idx="3">
                  <c:v>92</c:v>
                </c:pt>
                <c:pt idx="4">
                  <c:v>64</c:v>
                </c:pt>
                <c:pt idx="5">
                  <c:v>87</c:v>
                </c:pt>
                <c:pt idx="6">
                  <c:v>34</c:v>
                </c:pt>
                <c:pt idx="7">
                  <c:v>24</c:v>
                </c:pt>
              </c:numCache>
            </c:numRef>
          </c:val>
          <c:extLst>
            <c:ext xmlns:c16="http://schemas.microsoft.com/office/drawing/2014/chart" uri="{C3380CC4-5D6E-409C-BE32-E72D297353CC}">
              <c16:uniqueId val="{00000005-6B2D-4D11-9551-B1E85B4D8B3B}"/>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65848293963254589"/>
          <c:y val="0.217043384282847"/>
          <c:w val="0.27758530183727032"/>
          <c:h val="0.73189491019504915"/>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lgn="ctr">
              <a:defRPr sz="1800"/>
            </a:pPr>
            <a:r>
              <a:rPr lang="en-US" sz="1800" b="1" i="0" baseline="0">
                <a:effectLst/>
              </a:rPr>
              <a:t>Findings of Audit Engagements Reviewed</a:t>
            </a:r>
            <a:endParaRPr lang="en-IN" sz="1800">
              <a:effectLst/>
            </a:endParaRPr>
          </a:p>
        </c:rich>
      </c:tx>
      <c:overlay val="0"/>
    </c:title>
    <c:autoTitleDeleted val="0"/>
    <c:plotArea>
      <c:layout>
        <c:manualLayout>
          <c:layoutTarget val="inner"/>
          <c:xMode val="edge"/>
          <c:yMode val="edge"/>
          <c:x val="7.93194225721785E-2"/>
          <c:y val="0.29662477286493033"/>
          <c:w val="0.53172965879265088"/>
          <c:h val="0.51127851806985669"/>
        </c:manualLayout>
      </c:layout>
      <c:pieChart>
        <c:varyColors val="1"/>
        <c:ser>
          <c:idx val="0"/>
          <c:order val="0"/>
          <c:dLbls>
            <c:spPr>
              <a:noFill/>
              <a:ln>
                <a:noFill/>
              </a:ln>
              <a:effectLst/>
            </c:spPr>
            <c:txPr>
              <a:bodyPr/>
              <a:lstStyle/>
              <a:p>
                <a:pPr>
                  <a:defRPr sz="1600"/>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Sheet2!$A$2:$A$4</c:f>
              <c:strCache>
                <c:ptCount val="3"/>
                <c:pt idx="0">
                  <c:v>Significant Improvements Required</c:v>
                </c:pt>
                <c:pt idx="1">
                  <c:v>Improvements Required</c:v>
                </c:pt>
                <c:pt idx="2">
                  <c:v>Generally Acceptable</c:v>
                </c:pt>
              </c:strCache>
            </c:strRef>
          </c:cat>
          <c:val>
            <c:numRef>
              <c:f>Sheet2!$B$2:$B$4</c:f>
              <c:numCache>
                <c:formatCode>0%</c:formatCode>
                <c:ptCount val="3"/>
                <c:pt idx="0">
                  <c:v>0.06</c:v>
                </c:pt>
                <c:pt idx="1">
                  <c:v>0.62</c:v>
                </c:pt>
                <c:pt idx="2">
                  <c:v>0.32</c:v>
                </c:pt>
              </c:numCache>
            </c:numRef>
          </c:val>
          <c:extLst>
            <c:ext xmlns:c16="http://schemas.microsoft.com/office/drawing/2014/chart" uri="{C3380CC4-5D6E-409C-BE32-E72D297353CC}">
              <c16:uniqueId val="{00000000-2B00-4BFB-9FBB-729E34780DBE}"/>
            </c:ext>
          </c:extLst>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60639750913488744"/>
          <c:y val="0.20900485316693901"/>
          <c:w val="0.3936024908651124"/>
          <c:h val="0.72246818204328234"/>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6250952501905E-2"/>
          <c:y val="0.10283557333544265"/>
          <c:w val="0.52468186436372877"/>
          <c:h val="0.54768609464991203"/>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9563330793328251"/>
          <c:y val="6.7262149513816177E-2"/>
          <c:w val="0.31538629243925154"/>
          <c:h val="0.7572397299756979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402230971128604E-2"/>
          <c:y val="0.13826720189388092"/>
          <c:w val="0.59953815869170202"/>
          <c:h val="0.61129380886212747"/>
        </c:manualLayout>
      </c:layout>
      <c:doughnutChart>
        <c:varyColors val="1"/>
        <c:ser>
          <c:idx val="0"/>
          <c:order val="0"/>
          <c:tx>
            <c:strRef>
              <c:f>Sheet1!$B$1</c:f>
              <c:strCache>
                <c:ptCount val="1"/>
                <c:pt idx="0">
                  <c:v>2021-22</c:v>
                </c:pt>
              </c:strCache>
            </c:strRef>
          </c:tx>
          <c:dLbls>
            <c:dLbl>
              <c:idx val="0"/>
              <c:layout>
                <c:manualLayout>
                  <c:x val="4.23936736621790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16-45F7-9A87-AE69588E8847}"/>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Significant Improvements Required</c:v>
                </c:pt>
                <c:pt idx="1">
                  <c:v>Improvements Required</c:v>
                </c:pt>
                <c:pt idx="2">
                  <c:v>Generally Acceptable</c:v>
                </c:pt>
              </c:strCache>
            </c:strRef>
          </c:cat>
          <c:val>
            <c:numRef>
              <c:f>Sheet1!$B$2:$B$4</c:f>
              <c:numCache>
                <c:formatCode>0%</c:formatCode>
                <c:ptCount val="3"/>
                <c:pt idx="1">
                  <c:v>0.92</c:v>
                </c:pt>
                <c:pt idx="2">
                  <c:v>0.08</c:v>
                </c:pt>
              </c:numCache>
            </c:numRef>
          </c:val>
          <c:extLst>
            <c:ext xmlns:c16="http://schemas.microsoft.com/office/drawing/2014/chart" uri="{C3380CC4-5D6E-409C-BE32-E72D297353CC}">
              <c16:uniqueId val="{00000001-7116-45F7-9A87-AE69588E8847}"/>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1425152523744997"/>
          <c:y val="0.12773095600769735"/>
          <c:w val="0.38262492428831013"/>
          <c:h val="0.66871069557784957"/>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IN" sz="1200"/>
              <a:t>% of Reviewed Audit Firms having Observations on Standards on Auditing (SA) for Reviews conducted during FY 2021-22</a:t>
            </a:r>
            <a:endParaRPr lang="en-US" sz="1200"/>
          </a:p>
        </c:rich>
      </c:tx>
      <c:layout>
        <c:manualLayout>
          <c:xMode val="edge"/>
          <c:yMode val="edge"/>
          <c:x val="0.12699760666316393"/>
          <c:y val="2.4164317358034634E-2"/>
        </c:manualLayout>
      </c:layout>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Analysis!$A$39:$A$51</c:f>
              <c:strCache>
                <c:ptCount val="13"/>
                <c:pt idx="0">
                  <c:v>SQC-I</c:v>
                </c:pt>
                <c:pt idx="1">
                  <c:v>SA 220</c:v>
                </c:pt>
                <c:pt idx="2">
                  <c:v>SA 250</c:v>
                </c:pt>
                <c:pt idx="3">
                  <c:v>SA 300</c:v>
                </c:pt>
                <c:pt idx="4">
                  <c:v>SA 315</c:v>
                </c:pt>
                <c:pt idx="5">
                  <c:v>SA 505</c:v>
                </c:pt>
                <c:pt idx="6">
                  <c:v>SA 530</c:v>
                </c:pt>
                <c:pt idx="7">
                  <c:v>SA 580</c:v>
                </c:pt>
                <c:pt idx="8">
                  <c:v>SA 610</c:v>
                </c:pt>
                <c:pt idx="9">
                  <c:v>SA 620</c:v>
                </c:pt>
                <c:pt idx="10">
                  <c:v>SA 700</c:v>
                </c:pt>
                <c:pt idx="11">
                  <c:v>SA 710</c:v>
                </c:pt>
                <c:pt idx="12">
                  <c:v>SA 720</c:v>
                </c:pt>
              </c:strCache>
            </c:strRef>
          </c:cat>
          <c:val>
            <c:numRef>
              <c:f>Analysis!$D$39:$D$51</c:f>
              <c:numCache>
                <c:formatCode>0</c:formatCode>
                <c:ptCount val="13"/>
                <c:pt idx="0">
                  <c:v>18.181818181818183</c:v>
                </c:pt>
                <c:pt idx="1">
                  <c:v>9.0909090909090917</c:v>
                </c:pt>
                <c:pt idx="2">
                  <c:v>4.5454545454545459</c:v>
                </c:pt>
                <c:pt idx="3">
                  <c:v>9.0909090909090917</c:v>
                </c:pt>
                <c:pt idx="4">
                  <c:v>4.5454545454545459</c:v>
                </c:pt>
                <c:pt idx="5">
                  <c:v>13.636363636363635</c:v>
                </c:pt>
                <c:pt idx="6">
                  <c:v>4.5454545454545459</c:v>
                </c:pt>
                <c:pt idx="7">
                  <c:v>9.0909090909090917</c:v>
                </c:pt>
                <c:pt idx="8">
                  <c:v>4.5454545454545459</c:v>
                </c:pt>
                <c:pt idx="9">
                  <c:v>4.5454545454545459</c:v>
                </c:pt>
                <c:pt idx="10">
                  <c:v>4.5454545454545459</c:v>
                </c:pt>
                <c:pt idx="11">
                  <c:v>4.5454545454545459</c:v>
                </c:pt>
                <c:pt idx="12">
                  <c:v>13.636363636363635</c:v>
                </c:pt>
              </c:numCache>
            </c:numRef>
          </c:val>
          <c:extLst>
            <c:ext xmlns:c16="http://schemas.microsoft.com/office/drawing/2014/chart" uri="{C3380CC4-5D6E-409C-BE32-E72D297353CC}">
              <c16:uniqueId val="{00000000-BCF4-495A-8B41-C0CCBE89D1DC}"/>
            </c:ext>
          </c:extLst>
        </c:ser>
        <c:dLbls>
          <c:dLblPos val="outEnd"/>
          <c:showLegendKey val="0"/>
          <c:showVal val="1"/>
          <c:showCatName val="0"/>
          <c:showSerName val="0"/>
          <c:showPercent val="0"/>
          <c:showBubbleSize val="0"/>
        </c:dLbls>
        <c:gapWidth val="150"/>
        <c:axId val="42919424"/>
        <c:axId val="43393408"/>
      </c:barChart>
      <c:catAx>
        <c:axId val="42919424"/>
        <c:scaling>
          <c:orientation val="minMax"/>
        </c:scaling>
        <c:delete val="0"/>
        <c:axPos val="b"/>
        <c:numFmt formatCode="General" sourceLinked="1"/>
        <c:majorTickMark val="out"/>
        <c:minorTickMark val="none"/>
        <c:tickLblPos val="nextTo"/>
        <c:crossAx val="43393408"/>
        <c:crosses val="autoZero"/>
        <c:auto val="1"/>
        <c:lblAlgn val="ctr"/>
        <c:lblOffset val="100"/>
        <c:noMultiLvlLbl val="0"/>
      </c:catAx>
      <c:valAx>
        <c:axId val="43393408"/>
        <c:scaling>
          <c:orientation val="minMax"/>
        </c:scaling>
        <c:delete val="0"/>
        <c:axPos val="l"/>
        <c:majorGridlines/>
        <c:title>
          <c:tx>
            <c:rich>
              <a:bodyPr rot="-5400000" vert="horz"/>
              <a:lstStyle/>
              <a:p>
                <a:pPr>
                  <a:defRPr/>
                </a:pPr>
                <a:r>
                  <a:rPr lang="en-US"/>
                  <a:t>Audit Firms (%) </a:t>
                </a:r>
              </a:p>
            </c:rich>
          </c:tx>
          <c:overlay val="0"/>
        </c:title>
        <c:numFmt formatCode="0" sourceLinked="1"/>
        <c:majorTickMark val="out"/>
        <c:minorTickMark val="none"/>
        <c:tickLblPos val="nextTo"/>
        <c:crossAx val="4291942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EDDAB-2274-44F1-AF38-53B2F013CFDA}"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n-US"/>
        </a:p>
      </dgm:t>
    </dgm:pt>
    <dgm:pt modelId="{48049A13-8795-4BF4-A651-B3F75D1B6366}">
      <dgm:prSet phldrT="[Text]"/>
      <dgm:spPr/>
      <dgm:t>
        <a:bodyPr/>
        <a:lstStyle/>
        <a:p>
          <a:r>
            <a:rPr lang="en-US" dirty="0"/>
            <a:t>Users depend on Audit Quality to have confidence in financial statements</a:t>
          </a:r>
        </a:p>
      </dgm:t>
    </dgm:pt>
    <dgm:pt modelId="{844DB819-2FD4-4D7B-8947-52F2216BCDB9}" type="parTrans" cxnId="{F625E697-AFB1-450E-BF21-4EF1D1560F2D}">
      <dgm:prSet/>
      <dgm:spPr/>
      <dgm:t>
        <a:bodyPr/>
        <a:lstStyle/>
        <a:p>
          <a:endParaRPr lang="en-US"/>
        </a:p>
      </dgm:t>
    </dgm:pt>
    <dgm:pt modelId="{1D275FAD-8522-492A-9EC5-5825CAA4CC4C}" type="sibTrans" cxnId="{F625E697-AFB1-450E-BF21-4EF1D1560F2D}">
      <dgm:prSet/>
      <dgm:spPr/>
      <dgm:t>
        <a:bodyPr/>
        <a:lstStyle/>
        <a:p>
          <a:endParaRPr lang="en-US"/>
        </a:p>
      </dgm:t>
    </dgm:pt>
    <dgm:pt modelId="{BA61481A-01A5-44AF-9CD7-9B822019A0A8}">
      <dgm:prSet phldrT="[Text]"/>
      <dgm:spPr/>
      <dgm:t>
        <a:bodyPr/>
        <a:lstStyle/>
        <a:p>
          <a:r>
            <a:rPr lang="en-US" dirty="0"/>
            <a:t>Audit quality is a complex subject and there is no analysis of it that</a:t>
          </a:r>
        </a:p>
        <a:p>
          <a:r>
            <a:rPr lang="en-US" dirty="0"/>
            <a:t>has achieved universal recognition</a:t>
          </a:r>
        </a:p>
      </dgm:t>
    </dgm:pt>
    <dgm:pt modelId="{02406993-33DE-4655-83B3-7638A923A9ED}" type="parTrans" cxnId="{58665F25-31EC-43F2-87AA-D4C2E966641B}">
      <dgm:prSet/>
      <dgm:spPr/>
      <dgm:t>
        <a:bodyPr/>
        <a:lstStyle/>
        <a:p>
          <a:endParaRPr lang="en-US"/>
        </a:p>
      </dgm:t>
    </dgm:pt>
    <dgm:pt modelId="{24D07723-19C8-4EAC-AF0C-4646C1FDCB3F}" type="sibTrans" cxnId="{58665F25-31EC-43F2-87AA-D4C2E966641B}">
      <dgm:prSet/>
      <dgm:spPr/>
      <dgm:t>
        <a:bodyPr/>
        <a:lstStyle/>
        <a:p>
          <a:endParaRPr lang="en-US"/>
        </a:p>
      </dgm:t>
    </dgm:pt>
    <dgm:pt modelId="{C134F4F1-C7B5-49BF-8A6D-0F8081FF1480}">
      <dgm:prSet phldrT="[Text]"/>
      <dgm:spPr/>
      <dgm:t>
        <a:bodyPr/>
        <a:lstStyle/>
        <a:p>
          <a:r>
            <a:rPr lang="en-IN" dirty="0"/>
            <a:t>Audit quality should be improved at the Engagement, Firm and National levels </a:t>
          </a:r>
          <a:r>
            <a:rPr lang="en-US" dirty="0"/>
            <a:t>  </a:t>
          </a:r>
        </a:p>
      </dgm:t>
    </dgm:pt>
    <dgm:pt modelId="{1CECB008-12E1-478A-9047-4A2D7F2F680E}" type="parTrans" cxnId="{874DA161-571B-4C35-A7A2-8162ACA80238}">
      <dgm:prSet/>
      <dgm:spPr/>
      <dgm:t>
        <a:bodyPr/>
        <a:lstStyle/>
        <a:p>
          <a:endParaRPr lang="en-US"/>
        </a:p>
      </dgm:t>
    </dgm:pt>
    <dgm:pt modelId="{8A51525E-8F0A-4954-8098-1E964E7305B3}" type="sibTrans" cxnId="{874DA161-571B-4C35-A7A2-8162ACA80238}">
      <dgm:prSet/>
      <dgm:spPr/>
      <dgm:t>
        <a:bodyPr/>
        <a:lstStyle/>
        <a:p>
          <a:endParaRPr lang="en-US"/>
        </a:p>
      </dgm:t>
    </dgm:pt>
    <dgm:pt modelId="{594C3FE7-64D1-432E-A25B-71C138EC0339}" type="pres">
      <dgm:prSet presAssocID="{DF8EDDAB-2274-44F1-AF38-53B2F013CFDA}" presName="Name0" presStyleCnt="0">
        <dgm:presLayoutVars>
          <dgm:chMax val="7"/>
          <dgm:chPref val="7"/>
          <dgm:dir/>
        </dgm:presLayoutVars>
      </dgm:prSet>
      <dgm:spPr/>
    </dgm:pt>
    <dgm:pt modelId="{B0C8CCF8-3388-468E-A1CC-E65C42609F7C}" type="pres">
      <dgm:prSet presAssocID="{DF8EDDAB-2274-44F1-AF38-53B2F013CFDA}" presName="Name1" presStyleCnt="0"/>
      <dgm:spPr/>
    </dgm:pt>
    <dgm:pt modelId="{995DE5F5-2B08-421E-84CC-5199DBB049BE}" type="pres">
      <dgm:prSet presAssocID="{DF8EDDAB-2274-44F1-AF38-53B2F013CFDA}" presName="cycle" presStyleCnt="0"/>
      <dgm:spPr/>
    </dgm:pt>
    <dgm:pt modelId="{F5BB6213-CDDC-46F5-AA2A-D9E8306010B5}" type="pres">
      <dgm:prSet presAssocID="{DF8EDDAB-2274-44F1-AF38-53B2F013CFDA}" presName="srcNode" presStyleLbl="node1" presStyleIdx="0" presStyleCnt="3"/>
      <dgm:spPr/>
    </dgm:pt>
    <dgm:pt modelId="{961FEFA5-44B4-437D-8AEE-AFD948E6749B}" type="pres">
      <dgm:prSet presAssocID="{DF8EDDAB-2274-44F1-AF38-53B2F013CFDA}" presName="conn" presStyleLbl="parChTrans1D2" presStyleIdx="0" presStyleCnt="1"/>
      <dgm:spPr/>
    </dgm:pt>
    <dgm:pt modelId="{74475F31-AE5C-44D4-BB8B-9CD5AC55C8F1}" type="pres">
      <dgm:prSet presAssocID="{DF8EDDAB-2274-44F1-AF38-53B2F013CFDA}" presName="extraNode" presStyleLbl="node1" presStyleIdx="0" presStyleCnt="3"/>
      <dgm:spPr/>
    </dgm:pt>
    <dgm:pt modelId="{3B27E6F6-EEB4-4D85-919B-07E5083CCDA3}" type="pres">
      <dgm:prSet presAssocID="{DF8EDDAB-2274-44F1-AF38-53B2F013CFDA}" presName="dstNode" presStyleLbl="node1" presStyleIdx="0" presStyleCnt="3"/>
      <dgm:spPr/>
    </dgm:pt>
    <dgm:pt modelId="{4C452618-1016-4880-8A34-0B64379EF0B2}" type="pres">
      <dgm:prSet presAssocID="{48049A13-8795-4BF4-A651-B3F75D1B6366}" presName="text_1" presStyleLbl="node1" presStyleIdx="0" presStyleCnt="3">
        <dgm:presLayoutVars>
          <dgm:bulletEnabled val="1"/>
        </dgm:presLayoutVars>
      </dgm:prSet>
      <dgm:spPr/>
    </dgm:pt>
    <dgm:pt modelId="{B43EA8B0-DF0F-4BC1-9DAA-45E2449AE400}" type="pres">
      <dgm:prSet presAssocID="{48049A13-8795-4BF4-A651-B3F75D1B6366}" presName="accent_1" presStyleCnt="0"/>
      <dgm:spPr/>
    </dgm:pt>
    <dgm:pt modelId="{607B88B3-11E1-444E-9C83-7A80213CEFF7}" type="pres">
      <dgm:prSet presAssocID="{48049A13-8795-4BF4-A651-B3F75D1B6366}" presName="accentRepeatNode" presStyleLbl="solidFgAcc1" presStyleIdx="0" presStyleCnt="3"/>
      <dgm:spPr/>
    </dgm:pt>
    <dgm:pt modelId="{6309218C-0FE4-4F0A-A7A6-599ABB916609}" type="pres">
      <dgm:prSet presAssocID="{BA61481A-01A5-44AF-9CD7-9B822019A0A8}" presName="text_2" presStyleLbl="node1" presStyleIdx="1" presStyleCnt="3">
        <dgm:presLayoutVars>
          <dgm:bulletEnabled val="1"/>
        </dgm:presLayoutVars>
      </dgm:prSet>
      <dgm:spPr/>
    </dgm:pt>
    <dgm:pt modelId="{954F4425-A4BB-4541-9D9A-A7E23EDE3F56}" type="pres">
      <dgm:prSet presAssocID="{BA61481A-01A5-44AF-9CD7-9B822019A0A8}" presName="accent_2" presStyleCnt="0"/>
      <dgm:spPr/>
    </dgm:pt>
    <dgm:pt modelId="{9E3B060C-F81F-4154-9395-06F03D6214F4}" type="pres">
      <dgm:prSet presAssocID="{BA61481A-01A5-44AF-9CD7-9B822019A0A8}" presName="accentRepeatNode" presStyleLbl="solidFgAcc1" presStyleIdx="1" presStyleCnt="3"/>
      <dgm:spPr/>
    </dgm:pt>
    <dgm:pt modelId="{751B5CCB-21AB-49CF-A5AF-34D6FBD664B6}" type="pres">
      <dgm:prSet presAssocID="{C134F4F1-C7B5-49BF-8A6D-0F8081FF1480}" presName="text_3" presStyleLbl="node1" presStyleIdx="2" presStyleCnt="3" custLinFactNeighborX="-987" custLinFactNeighborY="8036">
        <dgm:presLayoutVars>
          <dgm:bulletEnabled val="1"/>
        </dgm:presLayoutVars>
      </dgm:prSet>
      <dgm:spPr/>
    </dgm:pt>
    <dgm:pt modelId="{4103C5BB-75BF-40B7-B153-620D82A4D6B0}" type="pres">
      <dgm:prSet presAssocID="{C134F4F1-C7B5-49BF-8A6D-0F8081FF1480}" presName="accent_3" presStyleCnt="0"/>
      <dgm:spPr/>
    </dgm:pt>
    <dgm:pt modelId="{70675953-55B1-4B3D-B003-E9CDAEB3A70A}" type="pres">
      <dgm:prSet presAssocID="{C134F4F1-C7B5-49BF-8A6D-0F8081FF1480}" presName="accentRepeatNode" presStyleLbl="solidFgAcc1" presStyleIdx="2" presStyleCnt="3"/>
      <dgm:spPr/>
    </dgm:pt>
  </dgm:ptLst>
  <dgm:cxnLst>
    <dgm:cxn modelId="{8794401D-92C7-4AC8-A9F4-A794CE7A7209}" type="presOf" srcId="{48049A13-8795-4BF4-A651-B3F75D1B6366}" destId="{4C452618-1016-4880-8A34-0B64379EF0B2}" srcOrd="0" destOrd="0" presId="urn:microsoft.com/office/officeart/2008/layout/VerticalCurvedList"/>
    <dgm:cxn modelId="{58665F25-31EC-43F2-87AA-D4C2E966641B}" srcId="{DF8EDDAB-2274-44F1-AF38-53B2F013CFDA}" destId="{BA61481A-01A5-44AF-9CD7-9B822019A0A8}" srcOrd="1" destOrd="0" parTransId="{02406993-33DE-4655-83B3-7638A923A9ED}" sibTransId="{24D07723-19C8-4EAC-AF0C-4646C1FDCB3F}"/>
    <dgm:cxn modelId="{874DA161-571B-4C35-A7A2-8162ACA80238}" srcId="{DF8EDDAB-2274-44F1-AF38-53B2F013CFDA}" destId="{C134F4F1-C7B5-49BF-8A6D-0F8081FF1480}" srcOrd="2" destOrd="0" parTransId="{1CECB008-12E1-478A-9047-4A2D7F2F680E}" sibTransId="{8A51525E-8F0A-4954-8098-1E964E7305B3}"/>
    <dgm:cxn modelId="{B3EFEB88-6A3C-4451-90D1-317FB0EE80E0}" type="presOf" srcId="{DF8EDDAB-2274-44F1-AF38-53B2F013CFDA}" destId="{594C3FE7-64D1-432E-A25B-71C138EC0339}" srcOrd="0" destOrd="0" presId="urn:microsoft.com/office/officeart/2008/layout/VerticalCurvedList"/>
    <dgm:cxn modelId="{F625E697-AFB1-450E-BF21-4EF1D1560F2D}" srcId="{DF8EDDAB-2274-44F1-AF38-53B2F013CFDA}" destId="{48049A13-8795-4BF4-A651-B3F75D1B6366}" srcOrd="0" destOrd="0" parTransId="{844DB819-2FD4-4D7B-8947-52F2216BCDB9}" sibTransId="{1D275FAD-8522-492A-9EC5-5825CAA4CC4C}"/>
    <dgm:cxn modelId="{F2D905C1-EE16-4CD4-AF58-EB2E24EAEF54}" type="presOf" srcId="{BA61481A-01A5-44AF-9CD7-9B822019A0A8}" destId="{6309218C-0FE4-4F0A-A7A6-599ABB916609}" srcOrd="0" destOrd="0" presId="urn:microsoft.com/office/officeart/2008/layout/VerticalCurvedList"/>
    <dgm:cxn modelId="{283BC1C1-E267-424F-AC96-4EF8986EAA88}" type="presOf" srcId="{1D275FAD-8522-492A-9EC5-5825CAA4CC4C}" destId="{961FEFA5-44B4-437D-8AEE-AFD948E6749B}" srcOrd="0" destOrd="0" presId="urn:microsoft.com/office/officeart/2008/layout/VerticalCurvedList"/>
    <dgm:cxn modelId="{5E3281EE-40ED-4890-9EDF-B82C1D5EBEEA}" type="presOf" srcId="{C134F4F1-C7B5-49BF-8A6D-0F8081FF1480}" destId="{751B5CCB-21AB-49CF-A5AF-34D6FBD664B6}" srcOrd="0" destOrd="0" presId="urn:microsoft.com/office/officeart/2008/layout/VerticalCurvedList"/>
    <dgm:cxn modelId="{E9D88584-4D26-473A-B8B5-F63754D6D0EE}" type="presParOf" srcId="{594C3FE7-64D1-432E-A25B-71C138EC0339}" destId="{B0C8CCF8-3388-468E-A1CC-E65C42609F7C}" srcOrd="0" destOrd="0" presId="urn:microsoft.com/office/officeart/2008/layout/VerticalCurvedList"/>
    <dgm:cxn modelId="{C8135A5D-A52B-4A63-86E2-3B672A5E1EC6}" type="presParOf" srcId="{B0C8CCF8-3388-468E-A1CC-E65C42609F7C}" destId="{995DE5F5-2B08-421E-84CC-5199DBB049BE}" srcOrd="0" destOrd="0" presId="urn:microsoft.com/office/officeart/2008/layout/VerticalCurvedList"/>
    <dgm:cxn modelId="{C66CA51E-9A51-46A2-AA81-283D4FE92072}" type="presParOf" srcId="{995DE5F5-2B08-421E-84CC-5199DBB049BE}" destId="{F5BB6213-CDDC-46F5-AA2A-D9E8306010B5}" srcOrd="0" destOrd="0" presId="urn:microsoft.com/office/officeart/2008/layout/VerticalCurvedList"/>
    <dgm:cxn modelId="{DBFF62E3-8BEF-4F42-AAEE-A9133800329C}" type="presParOf" srcId="{995DE5F5-2B08-421E-84CC-5199DBB049BE}" destId="{961FEFA5-44B4-437D-8AEE-AFD948E6749B}" srcOrd="1" destOrd="0" presId="urn:microsoft.com/office/officeart/2008/layout/VerticalCurvedList"/>
    <dgm:cxn modelId="{7117DDF5-7C29-4E1F-9136-5835DD3C6F68}" type="presParOf" srcId="{995DE5F5-2B08-421E-84CC-5199DBB049BE}" destId="{74475F31-AE5C-44D4-BB8B-9CD5AC55C8F1}" srcOrd="2" destOrd="0" presId="urn:microsoft.com/office/officeart/2008/layout/VerticalCurvedList"/>
    <dgm:cxn modelId="{28F17847-BB90-4905-BDD5-567C69A27A36}" type="presParOf" srcId="{995DE5F5-2B08-421E-84CC-5199DBB049BE}" destId="{3B27E6F6-EEB4-4D85-919B-07E5083CCDA3}" srcOrd="3" destOrd="0" presId="urn:microsoft.com/office/officeart/2008/layout/VerticalCurvedList"/>
    <dgm:cxn modelId="{9D3F995A-0E71-48E7-B033-39A6D42312D1}" type="presParOf" srcId="{B0C8CCF8-3388-468E-A1CC-E65C42609F7C}" destId="{4C452618-1016-4880-8A34-0B64379EF0B2}" srcOrd="1" destOrd="0" presId="urn:microsoft.com/office/officeart/2008/layout/VerticalCurvedList"/>
    <dgm:cxn modelId="{D0449606-7B6C-4437-BE09-30FF31CB77D1}" type="presParOf" srcId="{B0C8CCF8-3388-468E-A1CC-E65C42609F7C}" destId="{B43EA8B0-DF0F-4BC1-9DAA-45E2449AE400}" srcOrd="2" destOrd="0" presId="urn:microsoft.com/office/officeart/2008/layout/VerticalCurvedList"/>
    <dgm:cxn modelId="{6797451F-E06D-483E-94D9-18AD0972F21E}" type="presParOf" srcId="{B43EA8B0-DF0F-4BC1-9DAA-45E2449AE400}" destId="{607B88B3-11E1-444E-9C83-7A80213CEFF7}" srcOrd="0" destOrd="0" presId="urn:microsoft.com/office/officeart/2008/layout/VerticalCurvedList"/>
    <dgm:cxn modelId="{94BF9063-5F19-44F8-A862-042A47F85654}" type="presParOf" srcId="{B0C8CCF8-3388-468E-A1CC-E65C42609F7C}" destId="{6309218C-0FE4-4F0A-A7A6-599ABB916609}" srcOrd="3" destOrd="0" presId="urn:microsoft.com/office/officeart/2008/layout/VerticalCurvedList"/>
    <dgm:cxn modelId="{1E1F8920-319E-4397-B955-36F3729F7D32}" type="presParOf" srcId="{B0C8CCF8-3388-468E-A1CC-E65C42609F7C}" destId="{954F4425-A4BB-4541-9D9A-A7E23EDE3F56}" srcOrd="4" destOrd="0" presId="urn:microsoft.com/office/officeart/2008/layout/VerticalCurvedList"/>
    <dgm:cxn modelId="{93BA5081-9C39-45F6-9A8A-CE1252D8E884}" type="presParOf" srcId="{954F4425-A4BB-4541-9D9A-A7E23EDE3F56}" destId="{9E3B060C-F81F-4154-9395-06F03D6214F4}" srcOrd="0" destOrd="0" presId="urn:microsoft.com/office/officeart/2008/layout/VerticalCurvedList"/>
    <dgm:cxn modelId="{8B61FC66-BF62-4FC9-ADD0-BF6293624299}" type="presParOf" srcId="{B0C8CCF8-3388-468E-A1CC-E65C42609F7C}" destId="{751B5CCB-21AB-49CF-A5AF-34D6FBD664B6}" srcOrd="5" destOrd="0" presId="urn:microsoft.com/office/officeart/2008/layout/VerticalCurvedList"/>
    <dgm:cxn modelId="{641D8FA7-A4AA-4781-9A7C-A20122870A62}" type="presParOf" srcId="{B0C8CCF8-3388-468E-A1CC-E65C42609F7C}" destId="{4103C5BB-75BF-40B7-B153-620D82A4D6B0}" srcOrd="6" destOrd="0" presId="urn:microsoft.com/office/officeart/2008/layout/VerticalCurvedList"/>
    <dgm:cxn modelId="{95822CC0-EBD3-445C-B6CD-F15D43DC03BF}" type="presParOf" srcId="{4103C5BB-75BF-40B7-B153-620D82A4D6B0}" destId="{70675953-55B1-4B3D-B003-E9CDAEB3A7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12640-12D9-4F19-B639-D7ADFF4EB098}" type="doc">
      <dgm:prSet loTypeId="urn:microsoft.com/office/officeart/2005/8/layout/cycle4" loCatId="cycle" qsTypeId="urn:microsoft.com/office/officeart/2005/8/quickstyle/simple1" qsCatId="simple" csTypeId="urn:microsoft.com/office/officeart/2005/8/colors/accent3_5" csCatId="accent3" phldr="1"/>
      <dgm:spPr/>
      <dgm:t>
        <a:bodyPr/>
        <a:lstStyle/>
        <a:p>
          <a:endParaRPr lang="en-US"/>
        </a:p>
      </dgm:t>
    </dgm:pt>
    <dgm:pt modelId="{CA3D346D-004F-4D30-AB4A-0F7D45A176E5}">
      <dgm:prSet phldrT="[Text]"/>
      <dgm:spPr/>
      <dgm:t>
        <a:bodyPr/>
        <a:lstStyle/>
        <a:p>
          <a:r>
            <a:rPr lang="en-US" dirty="0"/>
            <a:t>Compliance with law</a:t>
          </a:r>
        </a:p>
      </dgm:t>
    </dgm:pt>
    <dgm:pt modelId="{7C86C9FD-3DFB-48FD-BE25-085DB4E7DDE9}" type="parTrans" cxnId="{018ECC73-9758-4575-A437-0288260CE99B}">
      <dgm:prSet/>
      <dgm:spPr/>
      <dgm:t>
        <a:bodyPr/>
        <a:lstStyle/>
        <a:p>
          <a:endParaRPr lang="en-US"/>
        </a:p>
      </dgm:t>
    </dgm:pt>
    <dgm:pt modelId="{9DFD2E62-C369-497C-A8C4-15DA9A451FE5}" type="sibTrans" cxnId="{018ECC73-9758-4575-A437-0288260CE99B}">
      <dgm:prSet/>
      <dgm:spPr/>
      <dgm:t>
        <a:bodyPr/>
        <a:lstStyle/>
        <a:p>
          <a:endParaRPr lang="en-US"/>
        </a:p>
      </dgm:t>
    </dgm:pt>
    <dgm:pt modelId="{CCEE49B2-0974-429E-A3E3-6ED546FA349C}">
      <dgm:prSet phldrT="[Text]"/>
      <dgm:spPr/>
      <dgm:t>
        <a:bodyPr/>
        <a:lstStyle/>
        <a:p>
          <a:r>
            <a:rPr lang="en-US" dirty="0"/>
            <a:t>Performing work compliant with Professional standards, applicable legal and regulatory requirements</a:t>
          </a:r>
        </a:p>
      </dgm:t>
    </dgm:pt>
    <dgm:pt modelId="{7AAE3F2A-FE48-4EEF-BC0E-DDD7218568D2}" type="parTrans" cxnId="{D5193596-D174-4A53-BEA4-AB6231E5B0AB}">
      <dgm:prSet/>
      <dgm:spPr/>
      <dgm:t>
        <a:bodyPr/>
        <a:lstStyle/>
        <a:p>
          <a:endParaRPr lang="en-US"/>
        </a:p>
      </dgm:t>
    </dgm:pt>
    <dgm:pt modelId="{513FC229-EDE1-4B5E-A1AE-376587265558}" type="sibTrans" cxnId="{D5193596-D174-4A53-BEA4-AB6231E5B0AB}">
      <dgm:prSet/>
      <dgm:spPr/>
      <dgm:t>
        <a:bodyPr/>
        <a:lstStyle/>
        <a:p>
          <a:endParaRPr lang="en-US"/>
        </a:p>
      </dgm:t>
    </dgm:pt>
    <dgm:pt modelId="{A7B0582F-F606-470B-9E54-37A1CB26F261}">
      <dgm:prSet phldrT="[Text]"/>
      <dgm:spPr/>
      <dgm:t>
        <a:bodyPr/>
        <a:lstStyle/>
        <a:p>
          <a:r>
            <a:rPr lang="en-US" dirty="0"/>
            <a:t>Compliance with a firm’s QC </a:t>
          </a:r>
        </a:p>
      </dgm:t>
    </dgm:pt>
    <dgm:pt modelId="{AC763CED-535E-4636-9176-B066906F3E72}" type="parTrans" cxnId="{F485F1EA-7EC6-4AEF-9D96-49C48A3FFBBF}">
      <dgm:prSet/>
      <dgm:spPr/>
      <dgm:t>
        <a:bodyPr/>
        <a:lstStyle/>
        <a:p>
          <a:endParaRPr lang="en-US"/>
        </a:p>
      </dgm:t>
    </dgm:pt>
    <dgm:pt modelId="{89457B85-146B-444A-9ED9-787FF969AAF4}" type="sibTrans" cxnId="{F485F1EA-7EC6-4AEF-9D96-49C48A3FFBBF}">
      <dgm:prSet/>
      <dgm:spPr/>
      <dgm:t>
        <a:bodyPr/>
        <a:lstStyle/>
        <a:p>
          <a:endParaRPr lang="en-US"/>
        </a:p>
      </dgm:t>
    </dgm:pt>
    <dgm:pt modelId="{22B9BDEB-8EC9-4DCE-A187-15FF3BD52383}">
      <dgm:prSet phldrT="[Text]"/>
      <dgm:spPr/>
      <dgm:t>
        <a:bodyPr/>
        <a:lstStyle/>
        <a:p>
          <a:r>
            <a:rPr lang="en-US" dirty="0"/>
            <a:t>Complying with the firm’s quality control policies and procedures</a:t>
          </a:r>
        </a:p>
      </dgm:t>
    </dgm:pt>
    <dgm:pt modelId="{10C61397-4851-4F36-A300-12408B1EFE23}" type="parTrans" cxnId="{62E49904-B1EB-4D2F-8D1E-3CB36BE4696C}">
      <dgm:prSet/>
      <dgm:spPr/>
      <dgm:t>
        <a:bodyPr/>
        <a:lstStyle/>
        <a:p>
          <a:endParaRPr lang="en-US"/>
        </a:p>
      </dgm:t>
    </dgm:pt>
    <dgm:pt modelId="{0BCB2E0A-85B2-4C68-8E34-BC77A3E83317}" type="sibTrans" cxnId="{62E49904-B1EB-4D2F-8D1E-3CB36BE4696C}">
      <dgm:prSet/>
      <dgm:spPr/>
      <dgm:t>
        <a:bodyPr/>
        <a:lstStyle/>
        <a:p>
          <a:endParaRPr lang="en-US"/>
        </a:p>
      </dgm:t>
    </dgm:pt>
    <dgm:pt modelId="{FF9125A1-9ADA-4147-AE8B-9FEF8D2DE029}">
      <dgm:prSet phldrT="[Text]"/>
      <dgm:spPr/>
      <dgm:t>
        <a:bodyPr/>
        <a:lstStyle/>
        <a:p>
          <a:r>
            <a:rPr lang="en-US" dirty="0"/>
            <a:t>Appropriate reporting </a:t>
          </a:r>
        </a:p>
      </dgm:t>
    </dgm:pt>
    <dgm:pt modelId="{B47622CE-9569-43C8-9F5F-2378497E7E11}" type="parTrans" cxnId="{0D658C5E-25D9-481C-9396-5AC09A97446D}">
      <dgm:prSet/>
      <dgm:spPr/>
      <dgm:t>
        <a:bodyPr/>
        <a:lstStyle/>
        <a:p>
          <a:endParaRPr lang="en-US"/>
        </a:p>
      </dgm:t>
    </dgm:pt>
    <dgm:pt modelId="{1999C73A-41AE-4888-9531-5041F74CD5E5}" type="sibTrans" cxnId="{0D658C5E-25D9-481C-9396-5AC09A97446D}">
      <dgm:prSet/>
      <dgm:spPr/>
      <dgm:t>
        <a:bodyPr/>
        <a:lstStyle/>
        <a:p>
          <a:endParaRPr lang="en-US"/>
        </a:p>
      </dgm:t>
    </dgm:pt>
    <dgm:pt modelId="{A5A1753F-EA7E-434D-9277-AB1B1310608C}">
      <dgm:prSet phldrT="[Text]"/>
      <dgm:spPr/>
      <dgm:t>
        <a:bodyPr/>
        <a:lstStyle/>
        <a:p>
          <a:r>
            <a:rPr lang="en-US" dirty="0"/>
            <a:t>Issuing auditor’s reports that are appropriate in the circumstances</a:t>
          </a:r>
        </a:p>
      </dgm:t>
    </dgm:pt>
    <dgm:pt modelId="{64A53E21-522E-4749-9440-FC6A93EAD197}" type="parTrans" cxnId="{7E5F8C82-3BFB-4432-80A0-80B458D06F34}">
      <dgm:prSet/>
      <dgm:spPr/>
      <dgm:t>
        <a:bodyPr/>
        <a:lstStyle/>
        <a:p>
          <a:endParaRPr lang="en-US"/>
        </a:p>
      </dgm:t>
    </dgm:pt>
    <dgm:pt modelId="{07CE8A7D-5EFB-4E9C-B40A-4FCE357B09B3}" type="sibTrans" cxnId="{7E5F8C82-3BFB-4432-80A0-80B458D06F34}">
      <dgm:prSet/>
      <dgm:spPr/>
      <dgm:t>
        <a:bodyPr/>
        <a:lstStyle/>
        <a:p>
          <a:endParaRPr lang="en-US"/>
        </a:p>
      </dgm:t>
    </dgm:pt>
    <dgm:pt modelId="{DBFAFAE2-1C12-4194-9B53-856D6BD43780}">
      <dgm:prSet phldrT="[Text]"/>
      <dgm:spPr/>
      <dgm:t>
        <a:bodyPr/>
        <a:lstStyle/>
        <a:p>
          <a:r>
            <a:rPr lang="en-US" dirty="0"/>
            <a:t>Ethical team behavior</a:t>
          </a:r>
        </a:p>
      </dgm:t>
    </dgm:pt>
    <dgm:pt modelId="{3A22176C-CF5B-47D2-802B-F30F8D230820}" type="parTrans" cxnId="{2FB94818-002F-4D70-9469-6D1C1E9596FA}">
      <dgm:prSet/>
      <dgm:spPr/>
      <dgm:t>
        <a:bodyPr/>
        <a:lstStyle/>
        <a:p>
          <a:endParaRPr lang="en-US"/>
        </a:p>
      </dgm:t>
    </dgm:pt>
    <dgm:pt modelId="{52C74848-85E2-42F6-B7F8-0C2CBCE9B321}" type="sibTrans" cxnId="{2FB94818-002F-4D70-9469-6D1C1E9596FA}">
      <dgm:prSet/>
      <dgm:spPr/>
      <dgm:t>
        <a:bodyPr/>
        <a:lstStyle/>
        <a:p>
          <a:endParaRPr lang="en-US"/>
        </a:p>
      </dgm:t>
    </dgm:pt>
    <dgm:pt modelId="{28C43061-9FFB-48A0-BCBA-91AB95EC81F8}">
      <dgm:prSet phldrT="[Text]"/>
      <dgm:spPr/>
      <dgm:t>
        <a:bodyPr/>
        <a:lstStyle/>
        <a:p>
          <a:r>
            <a:rPr lang="en-US" dirty="0"/>
            <a:t>The engagement team should be able to raise concerns without fear of reprisals  </a:t>
          </a:r>
        </a:p>
      </dgm:t>
    </dgm:pt>
    <dgm:pt modelId="{6FA24E5F-F4A3-4C3F-B4FA-C6AAA8F6BE61}" type="parTrans" cxnId="{33AD63D0-83A1-4473-A0CE-0AF04C17798C}">
      <dgm:prSet/>
      <dgm:spPr/>
      <dgm:t>
        <a:bodyPr/>
        <a:lstStyle/>
        <a:p>
          <a:endParaRPr lang="en-US"/>
        </a:p>
      </dgm:t>
    </dgm:pt>
    <dgm:pt modelId="{FE4259CC-F27D-4B1C-99DE-985749A667FF}" type="sibTrans" cxnId="{33AD63D0-83A1-4473-A0CE-0AF04C17798C}">
      <dgm:prSet/>
      <dgm:spPr/>
      <dgm:t>
        <a:bodyPr/>
        <a:lstStyle/>
        <a:p>
          <a:endParaRPr lang="en-US"/>
        </a:p>
      </dgm:t>
    </dgm:pt>
    <dgm:pt modelId="{87097091-9BCC-4996-BB48-0E1D90B7652C}" type="pres">
      <dgm:prSet presAssocID="{B4A12640-12D9-4F19-B639-D7ADFF4EB098}" presName="cycleMatrixDiagram" presStyleCnt="0">
        <dgm:presLayoutVars>
          <dgm:chMax val="1"/>
          <dgm:dir/>
          <dgm:animLvl val="lvl"/>
          <dgm:resizeHandles val="exact"/>
        </dgm:presLayoutVars>
      </dgm:prSet>
      <dgm:spPr/>
    </dgm:pt>
    <dgm:pt modelId="{51743B4E-13B3-4E0F-BE7B-42A127D6240E}" type="pres">
      <dgm:prSet presAssocID="{B4A12640-12D9-4F19-B639-D7ADFF4EB098}" presName="children" presStyleCnt="0"/>
      <dgm:spPr/>
    </dgm:pt>
    <dgm:pt modelId="{665E53BC-91FE-4FB1-8427-E2EF6018E5D5}" type="pres">
      <dgm:prSet presAssocID="{B4A12640-12D9-4F19-B639-D7ADFF4EB098}" presName="child1group" presStyleCnt="0"/>
      <dgm:spPr/>
    </dgm:pt>
    <dgm:pt modelId="{58F528A8-E987-4DAF-B285-5713344634FD}" type="pres">
      <dgm:prSet presAssocID="{B4A12640-12D9-4F19-B639-D7ADFF4EB098}" presName="child1" presStyleLbl="bgAcc1" presStyleIdx="0" presStyleCnt="4"/>
      <dgm:spPr/>
    </dgm:pt>
    <dgm:pt modelId="{A966FA30-0C11-42D6-8481-A1F5022038C2}" type="pres">
      <dgm:prSet presAssocID="{B4A12640-12D9-4F19-B639-D7ADFF4EB098}" presName="child1Text" presStyleLbl="bgAcc1" presStyleIdx="0" presStyleCnt="4">
        <dgm:presLayoutVars>
          <dgm:bulletEnabled val="1"/>
        </dgm:presLayoutVars>
      </dgm:prSet>
      <dgm:spPr/>
    </dgm:pt>
    <dgm:pt modelId="{8D497ADD-C37E-45AB-9D4D-95979A48CC66}" type="pres">
      <dgm:prSet presAssocID="{B4A12640-12D9-4F19-B639-D7ADFF4EB098}" presName="child2group" presStyleCnt="0"/>
      <dgm:spPr/>
    </dgm:pt>
    <dgm:pt modelId="{682CCC2A-DD86-45CE-A789-DA2830A1EC68}" type="pres">
      <dgm:prSet presAssocID="{B4A12640-12D9-4F19-B639-D7ADFF4EB098}" presName="child2" presStyleLbl="bgAcc1" presStyleIdx="1" presStyleCnt="4"/>
      <dgm:spPr/>
    </dgm:pt>
    <dgm:pt modelId="{336F3D28-3094-42CE-9943-72EEE8E8A4E1}" type="pres">
      <dgm:prSet presAssocID="{B4A12640-12D9-4F19-B639-D7ADFF4EB098}" presName="child2Text" presStyleLbl="bgAcc1" presStyleIdx="1" presStyleCnt="4">
        <dgm:presLayoutVars>
          <dgm:bulletEnabled val="1"/>
        </dgm:presLayoutVars>
      </dgm:prSet>
      <dgm:spPr/>
    </dgm:pt>
    <dgm:pt modelId="{EA47575A-A36D-4303-8B47-C79B29C18D23}" type="pres">
      <dgm:prSet presAssocID="{B4A12640-12D9-4F19-B639-D7ADFF4EB098}" presName="child3group" presStyleCnt="0"/>
      <dgm:spPr/>
    </dgm:pt>
    <dgm:pt modelId="{F6C3974D-A305-4B96-B43B-B9C58AE70F3E}" type="pres">
      <dgm:prSet presAssocID="{B4A12640-12D9-4F19-B639-D7ADFF4EB098}" presName="child3" presStyleLbl="bgAcc1" presStyleIdx="2" presStyleCnt="4"/>
      <dgm:spPr/>
    </dgm:pt>
    <dgm:pt modelId="{329C2217-32B3-4E8B-8859-D7D9A9677AA4}" type="pres">
      <dgm:prSet presAssocID="{B4A12640-12D9-4F19-B639-D7ADFF4EB098}" presName="child3Text" presStyleLbl="bgAcc1" presStyleIdx="2" presStyleCnt="4">
        <dgm:presLayoutVars>
          <dgm:bulletEnabled val="1"/>
        </dgm:presLayoutVars>
      </dgm:prSet>
      <dgm:spPr/>
    </dgm:pt>
    <dgm:pt modelId="{B16391B9-5AE0-4C92-9022-DEAF3C6DAABD}" type="pres">
      <dgm:prSet presAssocID="{B4A12640-12D9-4F19-B639-D7ADFF4EB098}" presName="child4group" presStyleCnt="0"/>
      <dgm:spPr/>
    </dgm:pt>
    <dgm:pt modelId="{9806E110-AAE3-468B-AE67-A0B99BA1A930}" type="pres">
      <dgm:prSet presAssocID="{B4A12640-12D9-4F19-B639-D7ADFF4EB098}" presName="child4" presStyleLbl="bgAcc1" presStyleIdx="3" presStyleCnt="4"/>
      <dgm:spPr/>
    </dgm:pt>
    <dgm:pt modelId="{2726817A-1610-42DE-8696-E4CB82E9048C}" type="pres">
      <dgm:prSet presAssocID="{B4A12640-12D9-4F19-B639-D7ADFF4EB098}" presName="child4Text" presStyleLbl="bgAcc1" presStyleIdx="3" presStyleCnt="4">
        <dgm:presLayoutVars>
          <dgm:bulletEnabled val="1"/>
        </dgm:presLayoutVars>
      </dgm:prSet>
      <dgm:spPr/>
    </dgm:pt>
    <dgm:pt modelId="{24FD29B0-5E77-4220-93C6-F45D3B5B125A}" type="pres">
      <dgm:prSet presAssocID="{B4A12640-12D9-4F19-B639-D7ADFF4EB098}" presName="childPlaceholder" presStyleCnt="0"/>
      <dgm:spPr/>
    </dgm:pt>
    <dgm:pt modelId="{8B156E1D-5648-47FB-96F2-9511B12A1F16}" type="pres">
      <dgm:prSet presAssocID="{B4A12640-12D9-4F19-B639-D7ADFF4EB098}" presName="circle" presStyleCnt="0"/>
      <dgm:spPr/>
    </dgm:pt>
    <dgm:pt modelId="{0B577ADB-B032-4ED5-8202-AD58DCD5117E}" type="pres">
      <dgm:prSet presAssocID="{B4A12640-12D9-4F19-B639-D7ADFF4EB098}" presName="quadrant1" presStyleLbl="node1" presStyleIdx="0" presStyleCnt="4">
        <dgm:presLayoutVars>
          <dgm:chMax val="1"/>
          <dgm:bulletEnabled val="1"/>
        </dgm:presLayoutVars>
      </dgm:prSet>
      <dgm:spPr/>
    </dgm:pt>
    <dgm:pt modelId="{48199952-C00A-4F46-B3E9-F11163D5D849}" type="pres">
      <dgm:prSet presAssocID="{B4A12640-12D9-4F19-B639-D7ADFF4EB098}" presName="quadrant2" presStyleLbl="node1" presStyleIdx="1" presStyleCnt="4">
        <dgm:presLayoutVars>
          <dgm:chMax val="1"/>
          <dgm:bulletEnabled val="1"/>
        </dgm:presLayoutVars>
      </dgm:prSet>
      <dgm:spPr/>
    </dgm:pt>
    <dgm:pt modelId="{376224FC-76AC-46A1-AC02-5661CE043C06}" type="pres">
      <dgm:prSet presAssocID="{B4A12640-12D9-4F19-B639-D7ADFF4EB098}" presName="quadrant3" presStyleLbl="node1" presStyleIdx="2" presStyleCnt="4">
        <dgm:presLayoutVars>
          <dgm:chMax val="1"/>
          <dgm:bulletEnabled val="1"/>
        </dgm:presLayoutVars>
      </dgm:prSet>
      <dgm:spPr/>
    </dgm:pt>
    <dgm:pt modelId="{747CE95C-1107-4A9C-BB14-A04FAE4273E0}" type="pres">
      <dgm:prSet presAssocID="{B4A12640-12D9-4F19-B639-D7ADFF4EB098}" presName="quadrant4" presStyleLbl="node1" presStyleIdx="3" presStyleCnt="4">
        <dgm:presLayoutVars>
          <dgm:chMax val="1"/>
          <dgm:bulletEnabled val="1"/>
        </dgm:presLayoutVars>
      </dgm:prSet>
      <dgm:spPr/>
    </dgm:pt>
    <dgm:pt modelId="{215D4D8F-80B8-4F97-8FCF-12E4C06E0F2F}" type="pres">
      <dgm:prSet presAssocID="{B4A12640-12D9-4F19-B639-D7ADFF4EB098}" presName="quadrantPlaceholder" presStyleCnt="0"/>
      <dgm:spPr/>
    </dgm:pt>
    <dgm:pt modelId="{47810CD2-D278-40B2-9B2A-C51346C699D5}" type="pres">
      <dgm:prSet presAssocID="{B4A12640-12D9-4F19-B639-D7ADFF4EB098}" presName="center1" presStyleLbl="fgShp" presStyleIdx="0" presStyleCnt="2"/>
      <dgm:spPr/>
    </dgm:pt>
    <dgm:pt modelId="{39366128-56EC-47B4-A8B4-C2E8A244BFF9}" type="pres">
      <dgm:prSet presAssocID="{B4A12640-12D9-4F19-B639-D7ADFF4EB098}" presName="center2" presStyleLbl="fgShp" presStyleIdx="1" presStyleCnt="2"/>
      <dgm:spPr/>
    </dgm:pt>
  </dgm:ptLst>
  <dgm:cxnLst>
    <dgm:cxn modelId="{341A6603-EB2C-49CD-A7F1-F06DFC084CEC}" type="presOf" srcId="{CCEE49B2-0974-429E-A3E3-6ED546FA349C}" destId="{A966FA30-0C11-42D6-8481-A1F5022038C2}" srcOrd="1" destOrd="0" presId="urn:microsoft.com/office/officeart/2005/8/layout/cycle4"/>
    <dgm:cxn modelId="{62E49904-B1EB-4D2F-8D1E-3CB36BE4696C}" srcId="{A7B0582F-F606-470B-9E54-37A1CB26F261}" destId="{22B9BDEB-8EC9-4DCE-A187-15FF3BD52383}" srcOrd="0" destOrd="0" parTransId="{10C61397-4851-4F36-A300-12408B1EFE23}" sibTransId="{0BCB2E0A-85B2-4C68-8E34-BC77A3E83317}"/>
    <dgm:cxn modelId="{A859AB05-AC0F-4017-83D2-B423F75E0658}" type="presOf" srcId="{22B9BDEB-8EC9-4DCE-A187-15FF3BD52383}" destId="{336F3D28-3094-42CE-9943-72EEE8E8A4E1}" srcOrd="1" destOrd="0" presId="urn:microsoft.com/office/officeart/2005/8/layout/cycle4"/>
    <dgm:cxn modelId="{2FB94818-002F-4D70-9469-6D1C1E9596FA}" srcId="{B4A12640-12D9-4F19-B639-D7ADFF4EB098}" destId="{DBFAFAE2-1C12-4194-9B53-856D6BD43780}" srcOrd="3" destOrd="0" parTransId="{3A22176C-CF5B-47D2-802B-F30F8D230820}" sibTransId="{52C74848-85E2-42F6-B7F8-0C2CBCE9B321}"/>
    <dgm:cxn modelId="{7B82881E-D448-4C52-8BD0-36E3B0A9437D}" type="presOf" srcId="{28C43061-9FFB-48A0-BCBA-91AB95EC81F8}" destId="{9806E110-AAE3-468B-AE67-A0B99BA1A930}" srcOrd="0" destOrd="0" presId="urn:microsoft.com/office/officeart/2005/8/layout/cycle4"/>
    <dgm:cxn modelId="{AF327B29-EC4C-4893-BAEA-96435F81D08A}" type="presOf" srcId="{A5A1753F-EA7E-434D-9277-AB1B1310608C}" destId="{F6C3974D-A305-4B96-B43B-B9C58AE70F3E}" srcOrd="0" destOrd="0" presId="urn:microsoft.com/office/officeart/2005/8/layout/cycle4"/>
    <dgm:cxn modelId="{A1A10F2E-209D-48BC-9AAF-E2C5E4239174}" type="presOf" srcId="{CCEE49B2-0974-429E-A3E3-6ED546FA349C}" destId="{58F528A8-E987-4DAF-B285-5713344634FD}" srcOrd="0" destOrd="0" presId="urn:microsoft.com/office/officeart/2005/8/layout/cycle4"/>
    <dgm:cxn modelId="{E9574A35-FC0B-4FF0-B877-ECB704C59BCF}" type="presOf" srcId="{CA3D346D-004F-4D30-AB4A-0F7D45A176E5}" destId="{0B577ADB-B032-4ED5-8202-AD58DCD5117E}" srcOrd="0" destOrd="0" presId="urn:microsoft.com/office/officeart/2005/8/layout/cycle4"/>
    <dgm:cxn modelId="{D4573543-3871-423D-8C51-391CDA2ECC0D}" type="presOf" srcId="{B4A12640-12D9-4F19-B639-D7ADFF4EB098}" destId="{87097091-9BCC-4996-BB48-0E1D90B7652C}" srcOrd="0" destOrd="0" presId="urn:microsoft.com/office/officeart/2005/8/layout/cycle4"/>
    <dgm:cxn modelId="{B634F946-842A-4540-AEC4-8D2E0CFF96D6}" type="presOf" srcId="{22B9BDEB-8EC9-4DCE-A187-15FF3BD52383}" destId="{682CCC2A-DD86-45CE-A789-DA2830A1EC68}" srcOrd="0" destOrd="0" presId="urn:microsoft.com/office/officeart/2005/8/layout/cycle4"/>
    <dgm:cxn modelId="{0D658C5E-25D9-481C-9396-5AC09A97446D}" srcId="{B4A12640-12D9-4F19-B639-D7ADFF4EB098}" destId="{FF9125A1-9ADA-4147-AE8B-9FEF8D2DE029}" srcOrd="2" destOrd="0" parTransId="{B47622CE-9569-43C8-9F5F-2378497E7E11}" sibTransId="{1999C73A-41AE-4888-9531-5041F74CD5E5}"/>
    <dgm:cxn modelId="{018ECC73-9758-4575-A437-0288260CE99B}" srcId="{B4A12640-12D9-4F19-B639-D7ADFF4EB098}" destId="{CA3D346D-004F-4D30-AB4A-0F7D45A176E5}" srcOrd="0" destOrd="0" parTransId="{7C86C9FD-3DFB-48FD-BE25-085DB4E7DDE9}" sibTransId="{9DFD2E62-C369-497C-A8C4-15DA9A451FE5}"/>
    <dgm:cxn modelId="{7E5F8C82-3BFB-4432-80A0-80B458D06F34}" srcId="{FF9125A1-9ADA-4147-AE8B-9FEF8D2DE029}" destId="{A5A1753F-EA7E-434D-9277-AB1B1310608C}" srcOrd="0" destOrd="0" parTransId="{64A53E21-522E-4749-9440-FC6A93EAD197}" sibTransId="{07CE8A7D-5EFB-4E9C-B40A-4FCE357B09B3}"/>
    <dgm:cxn modelId="{D5193596-D174-4A53-BEA4-AB6231E5B0AB}" srcId="{CA3D346D-004F-4D30-AB4A-0F7D45A176E5}" destId="{CCEE49B2-0974-429E-A3E3-6ED546FA349C}" srcOrd="0" destOrd="0" parTransId="{7AAE3F2A-FE48-4EEF-BC0E-DDD7218568D2}" sibTransId="{513FC229-EDE1-4B5E-A1AE-376587265558}"/>
    <dgm:cxn modelId="{571A289E-495C-4D91-B3FA-8BD6FD1A7353}" type="presOf" srcId="{DBFAFAE2-1C12-4194-9B53-856D6BD43780}" destId="{747CE95C-1107-4A9C-BB14-A04FAE4273E0}" srcOrd="0" destOrd="0" presId="urn:microsoft.com/office/officeart/2005/8/layout/cycle4"/>
    <dgm:cxn modelId="{D4D033B2-D29B-4D95-A275-14ED4199ADB6}" type="presOf" srcId="{A5A1753F-EA7E-434D-9277-AB1B1310608C}" destId="{329C2217-32B3-4E8B-8859-D7D9A9677AA4}" srcOrd="1" destOrd="0" presId="urn:microsoft.com/office/officeart/2005/8/layout/cycle4"/>
    <dgm:cxn modelId="{54EE3DC7-87EB-43D9-A6C0-8B3773A17F15}" type="presOf" srcId="{A7B0582F-F606-470B-9E54-37A1CB26F261}" destId="{48199952-C00A-4F46-B3E9-F11163D5D849}" srcOrd="0" destOrd="0" presId="urn:microsoft.com/office/officeart/2005/8/layout/cycle4"/>
    <dgm:cxn modelId="{33AD63D0-83A1-4473-A0CE-0AF04C17798C}" srcId="{DBFAFAE2-1C12-4194-9B53-856D6BD43780}" destId="{28C43061-9FFB-48A0-BCBA-91AB95EC81F8}" srcOrd="0" destOrd="0" parTransId="{6FA24E5F-F4A3-4C3F-B4FA-C6AAA8F6BE61}" sibTransId="{FE4259CC-F27D-4B1C-99DE-985749A667FF}"/>
    <dgm:cxn modelId="{470041E0-BD6A-46D6-B57A-CB6590675073}" type="presOf" srcId="{28C43061-9FFB-48A0-BCBA-91AB95EC81F8}" destId="{2726817A-1610-42DE-8696-E4CB82E9048C}" srcOrd="1" destOrd="0" presId="urn:microsoft.com/office/officeart/2005/8/layout/cycle4"/>
    <dgm:cxn modelId="{851274E2-95C2-4B16-B790-08FFA57116F0}" type="presOf" srcId="{FF9125A1-9ADA-4147-AE8B-9FEF8D2DE029}" destId="{376224FC-76AC-46A1-AC02-5661CE043C06}" srcOrd="0" destOrd="0" presId="urn:microsoft.com/office/officeart/2005/8/layout/cycle4"/>
    <dgm:cxn modelId="{F485F1EA-7EC6-4AEF-9D96-49C48A3FFBBF}" srcId="{B4A12640-12D9-4F19-B639-D7ADFF4EB098}" destId="{A7B0582F-F606-470B-9E54-37A1CB26F261}" srcOrd="1" destOrd="0" parTransId="{AC763CED-535E-4636-9176-B066906F3E72}" sibTransId="{89457B85-146B-444A-9ED9-787FF969AAF4}"/>
    <dgm:cxn modelId="{30377998-AAA0-43F3-9F1F-0667A9C84CCF}" type="presParOf" srcId="{87097091-9BCC-4996-BB48-0E1D90B7652C}" destId="{51743B4E-13B3-4E0F-BE7B-42A127D6240E}" srcOrd="0" destOrd="0" presId="urn:microsoft.com/office/officeart/2005/8/layout/cycle4"/>
    <dgm:cxn modelId="{59E5215C-AD7B-4052-AE52-9851F4EFB1AE}" type="presParOf" srcId="{51743B4E-13B3-4E0F-BE7B-42A127D6240E}" destId="{665E53BC-91FE-4FB1-8427-E2EF6018E5D5}" srcOrd="0" destOrd="0" presId="urn:microsoft.com/office/officeart/2005/8/layout/cycle4"/>
    <dgm:cxn modelId="{88B8FD0A-51F8-4612-B28D-E0223C5F8AFD}" type="presParOf" srcId="{665E53BC-91FE-4FB1-8427-E2EF6018E5D5}" destId="{58F528A8-E987-4DAF-B285-5713344634FD}" srcOrd="0" destOrd="0" presId="urn:microsoft.com/office/officeart/2005/8/layout/cycle4"/>
    <dgm:cxn modelId="{27629974-0A2A-4506-8841-0416DAAA3CC5}" type="presParOf" srcId="{665E53BC-91FE-4FB1-8427-E2EF6018E5D5}" destId="{A966FA30-0C11-42D6-8481-A1F5022038C2}" srcOrd="1" destOrd="0" presId="urn:microsoft.com/office/officeart/2005/8/layout/cycle4"/>
    <dgm:cxn modelId="{EAB45A0B-BCE3-4C80-8D57-32D8B79E0EE8}" type="presParOf" srcId="{51743B4E-13B3-4E0F-BE7B-42A127D6240E}" destId="{8D497ADD-C37E-45AB-9D4D-95979A48CC66}" srcOrd="1" destOrd="0" presId="urn:microsoft.com/office/officeart/2005/8/layout/cycle4"/>
    <dgm:cxn modelId="{6B6EEE11-D3F7-4569-AA3B-FFCF1585E227}" type="presParOf" srcId="{8D497ADD-C37E-45AB-9D4D-95979A48CC66}" destId="{682CCC2A-DD86-45CE-A789-DA2830A1EC68}" srcOrd="0" destOrd="0" presId="urn:microsoft.com/office/officeart/2005/8/layout/cycle4"/>
    <dgm:cxn modelId="{35072B86-B69D-4814-A507-7DF2DB7EEE1B}" type="presParOf" srcId="{8D497ADD-C37E-45AB-9D4D-95979A48CC66}" destId="{336F3D28-3094-42CE-9943-72EEE8E8A4E1}" srcOrd="1" destOrd="0" presId="urn:microsoft.com/office/officeart/2005/8/layout/cycle4"/>
    <dgm:cxn modelId="{BED3E7F0-4249-4B61-ABC0-9D628CD45907}" type="presParOf" srcId="{51743B4E-13B3-4E0F-BE7B-42A127D6240E}" destId="{EA47575A-A36D-4303-8B47-C79B29C18D23}" srcOrd="2" destOrd="0" presId="urn:microsoft.com/office/officeart/2005/8/layout/cycle4"/>
    <dgm:cxn modelId="{BA1B231A-AFAB-4CE5-AD84-A01E73F446E8}" type="presParOf" srcId="{EA47575A-A36D-4303-8B47-C79B29C18D23}" destId="{F6C3974D-A305-4B96-B43B-B9C58AE70F3E}" srcOrd="0" destOrd="0" presId="urn:microsoft.com/office/officeart/2005/8/layout/cycle4"/>
    <dgm:cxn modelId="{3003A838-015C-4E29-BDAB-E77507C8BAA8}" type="presParOf" srcId="{EA47575A-A36D-4303-8B47-C79B29C18D23}" destId="{329C2217-32B3-4E8B-8859-D7D9A9677AA4}" srcOrd="1" destOrd="0" presId="urn:microsoft.com/office/officeart/2005/8/layout/cycle4"/>
    <dgm:cxn modelId="{068F7226-2991-468C-952D-68EDD9E87A50}" type="presParOf" srcId="{51743B4E-13B3-4E0F-BE7B-42A127D6240E}" destId="{B16391B9-5AE0-4C92-9022-DEAF3C6DAABD}" srcOrd="3" destOrd="0" presId="urn:microsoft.com/office/officeart/2005/8/layout/cycle4"/>
    <dgm:cxn modelId="{69449D8A-303C-43A7-BF48-69F23B2D0B65}" type="presParOf" srcId="{B16391B9-5AE0-4C92-9022-DEAF3C6DAABD}" destId="{9806E110-AAE3-468B-AE67-A0B99BA1A930}" srcOrd="0" destOrd="0" presId="urn:microsoft.com/office/officeart/2005/8/layout/cycle4"/>
    <dgm:cxn modelId="{35DB12B6-CC68-4B1E-A3F3-A56B16C3F8D5}" type="presParOf" srcId="{B16391B9-5AE0-4C92-9022-DEAF3C6DAABD}" destId="{2726817A-1610-42DE-8696-E4CB82E9048C}" srcOrd="1" destOrd="0" presId="urn:microsoft.com/office/officeart/2005/8/layout/cycle4"/>
    <dgm:cxn modelId="{DB808FAB-0BD8-4CA9-803B-FC8D901F548D}" type="presParOf" srcId="{51743B4E-13B3-4E0F-BE7B-42A127D6240E}" destId="{24FD29B0-5E77-4220-93C6-F45D3B5B125A}" srcOrd="4" destOrd="0" presId="urn:microsoft.com/office/officeart/2005/8/layout/cycle4"/>
    <dgm:cxn modelId="{4122A852-0E11-40B8-9C24-EC139EF91EDF}" type="presParOf" srcId="{87097091-9BCC-4996-BB48-0E1D90B7652C}" destId="{8B156E1D-5648-47FB-96F2-9511B12A1F16}" srcOrd="1" destOrd="0" presId="urn:microsoft.com/office/officeart/2005/8/layout/cycle4"/>
    <dgm:cxn modelId="{1139687E-3B9D-413C-93A9-E073FA80122C}" type="presParOf" srcId="{8B156E1D-5648-47FB-96F2-9511B12A1F16}" destId="{0B577ADB-B032-4ED5-8202-AD58DCD5117E}" srcOrd="0" destOrd="0" presId="urn:microsoft.com/office/officeart/2005/8/layout/cycle4"/>
    <dgm:cxn modelId="{47C94720-3462-47F3-91E0-68219B1AA1E9}" type="presParOf" srcId="{8B156E1D-5648-47FB-96F2-9511B12A1F16}" destId="{48199952-C00A-4F46-B3E9-F11163D5D849}" srcOrd="1" destOrd="0" presId="urn:microsoft.com/office/officeart/2005/8/layout/cycle4"/>
    <dgm:cxn modelId="{BCBAC7CC-F9AA-41AF-9F08-2886CDF7CF87}" type="presParOf" srcId="{8B156E1D-5648-47FB-96F2-9511B12A1F16}" destId="{376224FC-76AC-46A1-AC02-5661CE043C06}" srcOrd="2" destOrd="0" presId="urn:microsoft.com/office/officeart/2005/8/layout/cycle4"/>
    <dgm:cxn modelId="{25A96F45-6D01-4715-8462-A6F4FC1A854E}" type="presParOf" srcId="{8B156E1D-5648-47FB-96F2-9511B12A1F16}" destId="{747CE95C-1107-4A9C-BB14-A04FAE4273E0}" srcOrd="3" destOrd="0" presId="urn:microsoft.com/office/officeart/2005/8/layout/cycle4"/>
    <dgm:cxn modelId="{D5970A32-C337-48F5-826E-1479B19CCD4B}" type="presParOf" srcId="{8B156E1D-5648-47FB-96F2-9511B12A1F16}" destId="{215D4D8F-80B8-4F97-8FCF-12E4C06E0F2F}" srcOrd="4" destOrd="0" presId="urn:microsoft.com/office/officeart/2005/8/layout/cycle4"/>
    <dgm:cxn modelId="{D4174CB8-F199-443C-9C74-8195FCFCB064}" type="presParOf" srcId="{87097091-9BCC-4996-BB48-0E1D90B7652C}" destId="{47810CD2-D278-40B2-9B2A-C51346C699D5}" srcOrd="2" destOrd="0" presId="urn:microsoft.com/office/officeart/2005/8/layout/cycle4"/>
    <dgm:cxn modelId="{636F038C-3836-4E12-B8DD-B9901C10583A}" type="presParOf" srcId="{87097091-9BCC-4996-BB48-0E1D90B7652C}" destId="{39366128-56EC-47B4-A8B4-C2E8A244BFF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FEFA5-44B4-437D-8AEE-AFD948E6749B}">
      <dsp:nvSpPr>
        <dsp:cNvPr id="0" name=""/>
        <dsp:cNvSpPr/>
      </dsp:nvSpPr>
      <dsp:spPr>
        <a:xfrm>
          <a:off x="-4546245" y="-697096"/>
          <a:ext cx="5415687" cy="5415687"/>
        </a:xfrm>
        <a:prstGeom prst="blockArc">
          <a:avLst>
            <a:gd name="adj1" fmla="val 18900000"/>
            <a:gd name="adj2" fmla="val 2700000"/>
            <a:gd name="adj3" fmla="val 399"/>
          </a:avLst>
        </a:pr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52618-1016-4880-8A34-0B64379EF0B2}">
      <dsp:nvSpPr>
        <dsp:cNvPr id="0" name=""/>
        <dsp:cNvSpPr/>
      </dsp:nvSpPr>
      <dsp:spPr>
        <a:xfrm>
          <a:off x="559164" y="402149"/>
          <a:ext cx="9301354" cy="804298"/>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Users depend on Audit Quality to have confidence in financial statements</a:t>
          </a:r>
        </a:p>
      </dsp:txBody>
      <dsp:txXfrm>
        <a:off x="559164" y="402149"/>
        <a:ext cx="9301354" cy="804298"/>
      </dsp:txXfrm>
    </dsp:sp>
    <dsp:sp modelId="{607B88B3-11E1-444E-9C83-7A80213CEFF7}">
      <dsp:nvSpPr>
        <dsp:cNvPr id="0" name=""/>
        <dsp:cNvSpPr/>
      </dsp:nvSpPr>
      <dsp:spPr>
        <a:xfrm>
          <a:off x="56478" y="301612"/>
          <a:ext cx="1005373" cy="1005373"/>
        </a:xfrm>
        <a:prstGeom prst="ellipse">
          <a:avLst/>
        </a:prstGeom>
        <a:solidFill>
          <a:schemeClr val="lt1">
            <a:hueOff val="0"/>
            <a:satOff val="0"/>
            <a:lumOff val="0"/>
            <a:alphaOff val="0"/>
          </a:schemeClr>
        </a:solidFill>
        <a:ln w="1905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9218C-0FE4-4F0A-A7A6-599ABB916609}">
      <dsp:nvSpPr>
        <dsp:cNvPr id="0" name=""/>
        <dsp:cNvSpPr/>
      </dsp:nvSpPr>
      <dsp:spPr>
        <a:xfrm>
          <a:off x="851527" y="1608597"/>
          <a:ext cx="9008991" cy="804298"/>
        </a:xfrm>
        <a:prstGeom prst="rect">
          <a:avLst/>
        </a:prstGeom>
        <a:solidFill>
          <a:schemeClr val="accent3">
            <a:shade val="50000"/>
            <a:hueOff val="382472"/>
            <a:satOff val="-36891"/>
            <a:lumOff val="35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Audit quality is a complex subject and there is no analysis of it that</a:t>
          </a:r>
        </a:p>
        <a:p>
          <a:pPr marL="0" lvl="0" indent="0" algn="l" defTabSz="977900">
            <a:lnSpc>
              <a:spcPct val="90000"/>
            </a:lnSpc>
            <a:spcBef>
              <a:spcPct val="0"/>
            </a:spcBef>
            <a:spcAft>
              <a:spcPct val="35000"/>
            </a:spcAft>
            <a:buNone/>
          </a:pPr>
          <a:r>
            <a:rPr lang="en-US" sz="2200" kern="1200" dirty="0"/>
            <a:t>has achieved universal recognition</a:t>
          </a:r>
        </a:p>
      </dsp:txBody>
      <dsp:txXfrm>
        <a:off x="851527" y="1608597"/>
        <a:ext cx="9008991" cy="804298"/>
      </dsp:txXfrm>
    </dsp:sp>
    <dsp:sp modelId="{9E3B060C-F81F-4154-9395-06F03D6214F4}">
      <dsp:nvSpPr>
        <dsp:cNvPr id="0" name=""/>
        <dsp:cNvSpPr/>
      </dsp:nvSpPr>
      <dsp:spPr>
        <a:xfrm>
          <a:off x="348840" y="1508060"/>
          <a:ext cx="1005373" cy="1005373"/>
        </a:xfrm>
        <a:prstGeom prst="ellipse">
          <a:avLst/>
        </a:prstGeom>
        <a:solidFill>
          <a:schemeClr val="lt1">
            <a:hueOff val="0"/>
            <a:satOff val="0"/>
            <a:lumOff val="0"/>
            <a:alphaOff val="0"/>
          </a:schemeClr>
        </a:solidFill>
        <a:ln w="19050" cap="flat" cmpd="sng" algn="ctr">
          <a:solidFill>
            <a:schemeClr val="accent3">
              <a:shade val="50000"/>
              <a:hueOff val="382472"/>
              <a:satOff val="-36891"/>
              <a:lumOff val="35457"/>
              <a:alphaOff val="0"/>
            </a:schemeClr>
          </a:solidFill>
          <a:prstDash val="solid"/>
        </a:ln>
        <a:effectLst/>
      </dsp:spPr>
      <dsp:style>
        <a:lnRef idx="2">
          <a:scrgbClr r="0" g="0" b="0"/>
        </a:lnRef>
        <a:fillRef idx="1">
          <a:scrgbClr r="0" g="0" b="0"/>
        </a:fillRef>
        <a:effectRef idx="0">
          <a:scrgbClr r="0" g="0" b="0"/>
        </a:effectRef>
        <a:fontRef idx="minor"/>
      </dsp:style>
    </dsp:sp>
    <dsp:sp modelId="{751B5CCB-21AB-49CF-A5AF-34D6FBD664B6}">
      <dsp:nvSpPr>
        <dsp:cNvPr id="0" name=""/>
        <dsp:cNvSpPr/>
      </dsp:nvSpPr>
      <dsp:spPr>
        <a:xfrm>
          <a:off x="467360" y="2879679"/>
          <a:ext cx="9301354" cy="804298"/>
        </a:xfrm>
        <a:prstGeom prst="rect">
          <a:avLst/>
        </a:prstGeom>
        <a:solidFill>
          <a:schemeClr val="accent3">
            <a:shade val="50000"/>
            <a:hueOff val="382472"/>
            <a:satOff val="-36891"/>
            <a:lumOff val="35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12"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t>Audit quality should be improved at the Engagement, Firm and National levels </a:t>
          </a:r>
          <a:r>
            <a:rPr lang="en-US" sz="2200" kern="1200" dirty="0"/>
            <a:t>  </a:t>
          </a:r>
        </a:p>
      </dsp:txBody>
      <dsp:txXfrm>
        <a:off x="467360" y="2879679"/>
        <a:ext cx="9301354" cy="804298"/>
      </dsp:txXfrm>
    </dsp:sp>
    <dsp:sp modelId="{70675953-55B1-4B3D-B003-E9CDAEB3A70A}">
      <dsp:nvSpPr>
        <dsp:cNvPr id="0" name=""/>
        <dsp:cNvSpPr/>
      </dsp:nvSpPr>
      <dsp:spPr>
        <a:xfrm>
          <a:off x="56478" y="2714508"/>
          <a:ext cx="1005373" cy="1005373"/>
        </a:xfrm>
        <a:prstGeom prst="ellipse">
          <a:avLst/>
        </a:prstGeom>
        <a:solidFill>
          <a:schemeClr val="lt1">
            <a:hueOff val="0"/>
            <a:satOff val="0"/>
            <a:lumOff val="0"/>
            <a:alphaOff val="0"/>
          </a:schemeClr>
        </a:solidFill>
        <a:ln w="19050" cap="flat" cmpd="sng" algn="ctr">
          <a:solidFill>
            <a:schemeClr val="accent3">
              <a:shade val="50000"/>
              <a:hueOff val="382472"/>
              <a:satOff val="-36891"/>
              <a:lumOff val="3545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3974D-A305-4B96-B43B-B9C58AE70F3E}">
      <dsp:nvSpPr>
        <dsp:cNvPr id="0" name=""/>
        <dsp:cNvSpPr/>
      </dsp:nvSpPr>
      <dsp:spPr>
        <a:xfrm>
          <a:off x="5643494" y="296240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Issuing auditor’s reports that are appropriate in the circumstances</a:t>
          </a:r>
        </a:p>
      </dsp:txBody>
      <dsp:txXfrm>
        <a:off x="6319746" y="3341540"/>
        <a:ext cx="1445221" cy="984307"/>
      </dsp:txXfrm>
    </dsp:sp>
    <dsp:sp modelId="{9806E110-AAE3-468B-AE67-A0B99BA1A930}">
      <dsp:nvSpPr>
        <dsp:cNvPr id="0" name=""/>
        <dsp:cNvSpPr/>
      </dsp:nvSpPr>
      <dsp:spPr>
        <a:xfrm>
          <a:off x="2132179" y="296240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engagement team should be able to raise concerns without fear of reprisals  </a:t>
          </a:r>
        </a:p>
      </dsp:txBody>
      <dsp:txXfrm>
        <a:off x="2162802" y="3341540"/>
        <a:ext cx="1445221" cy="984307"/>
      </dsp:txXfrm>
    </dsp:sp>
    <dsp:sp modelId="{682CCC2A-DD86-45CE-A789-DA2830A1EC68}">
      <dsp:nvSpPr>
        <dsp:cNvPr id="0" name=""/>
        <dsp:cNvSpPr/>
      </dsp:nvSpPr>
      <dsp:spPr>
        <a:xfrm>
          <a:off x="5643494" y="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Complying with the firm’s quality control policies and procedures</a:t>
          </a:r>
        </a:p>
      </dsp:txBody>
      <dsp:txXfrm>
        <a:off x="6319746" y="30623"/>
        <a:ext cx="1445221" cy="984307"/>
      </dsp:txXfrm>
    </dsp:sp>
    <dsp:sp modelId="{58F528A8-E987-4DAF-B285-5713344634FD}">
      <dsp:nvSpPr>
        <dsp:cNvPr id="0" name=""/>
        <dsp:cNvSpPr/>
      </dsp:nvSpPr>
      <dsp:spPr>
        <a:xfrm>
          <a:off x="2132179" y="0"/>
          <a:ext cx="2152096" cy="1394070"/>
        </a:xfrm>
        <a:prstGeom prst="roundRect">
          <a:avLst>
            <a:gd name="adj" fmla="val 10000"/>
          </a:avLst>
        </a:prstGeom>
        <a:solidFill>
          <a:schemeClr val="lt1">
            <a:alpha val="90000"/>
            <a:hueOff val="0"/>
            <a:satOff val="0"/>
            <a:lumOff val="0"/>
            <a:alphaOff val="0"/>
          </a:schemeClr>
        </a:solidFill>
        <a:ln w="1905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Performing work compliant with Professional standards, applicable legal and regulatory requirements</a:t>
          </a:r>
        </a:p>
      </dsp:txBody>
      <dsp:txXfrm>
        <a:off x="2162802" y="30623"/>
        <a:ext cx="1445221" cy="984307"/>
      </dsp:txXfrm>
    </dsp:sp>
    <dsp:sp modelId="{0B577ADB-B032-4ED5-8202-AD58DCD5117E}">
      <dsp:nvSpPr>
        <dsp:cNvPr id="0" name=""/>
        <dsp:cNvSpPr/>
      </dsp:nvSpPr>
      <dsp:spPr>
        <a:xfrm>
          <a:off x="3033968" y="248318"/>
          <a:ext cx="1886351" cy="1886351"/>
        </a:xfrm>
        <a:prstGeom prst="pieWedge">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Compliance with law</a:t>
          </a:r>
        </a:p>
      </dsp:txBody>
      <dsp:txXfrm>
        <a:off x="3586467" y="800817"/>
        <a:ext cx="1333852" cy="1333852"/>
      </dsp:txXfrm>
    </dsp:sp>
    <dsp:sp modelId="{48199952-C00A-4F46-B3E9-F11163D5D849}">
      <dsp:nvSpPr>
        <dsp:cNvPr id="0" name=""/>
        <dsp:cNvSpPr/>
      </dsp:nvSpPr>
      <dsp:spPr>
        <a:xfrm rot="5400000">
          <a:off x="5007450" y="248318"/>
          <a:ext cx="1886351" cy="1886351"/>
        </a:xfrm>
        <a:prstGeom prst="pieWedge">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Compliance with a firm’s QC </a:t>
          </a:r>
        </a:p>
      </dsp:txBody>
      <dsp:txXfrm rot="-5400000">
        <a:off x="5007450" y="800817"/>
        <a:ext cx="1333852" cy="1333852"/>
      </dsp:txXfrm>
    </dsp:sp>
    <dsp:sp modelId="{376224FC-76AC-46A1-AC02-5661CE043C06}">
      <dsp:nvSpPr>
        <dsp:cNvPr id="0" name=""/>
        <dsp:cNvSpPr/>
      </dsp:nvSpPr>
      <dsp:spPr>
        <a:xfrm rot="10800000">
          <a:off x="5007450" y="2221800"/>
          <a:ext cx="1886351" cy="1886351"/>
        </a:xfrm>
        <a:prstGeom prst="pieWedge">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Appropriate reporting </a:t>
          </a:r>
        </a:p>
      </dsp:txBody>
      <dsp:txXfrm rot="10800000">
        <a:off x="5007450" y="2221800"/>
        <a:ext cx="1333852" cy="1333852"/>
      </dsp:txXfrm>
    </dsp:sp>
    <dsp:sp modelId="{747CE95C-1107-4A9C-BB14-A04FAE4273E0}">
      <dsp:nvSpPr>
        <dsp:cNvPr id="0" name=""/>
        <dsp:cNvSpPr/>
      </dsp:nvSpPr>
      <dsp:spPr>
        <a:xfrm rot="16200000">
          <a:off x="3033968" y="2221800"/>
          <a:ext cx="1886351" cy="1886351"/>
        </a:xfrm>
        <a:prstGeom prst="pieWedge">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Ethical team behavior</a:t>
          </a:r>
        </a:p>
      </dsp:txBody>
      <dsp:txXfrm rot="5400000">
        <a:off x="3586467" y="2221800"/>
        <a:ext cx="1333852" cy="1333852"/>
      </dsp:txXfrm>
    </dsp:sp>
    <dsp:sp modelId="{47810CD2-D278-40B2-9B2A-C51346C699D5}">
      <dsp:nvSpPr>
        <dsp:cNvPr id="0" name=""/>
        <dsp:cNvSpPr/>
      </dsp:nvSpPr>
      <dsp:spPr>
        <a:xfrm>
          <a:off x="4638239" y="1786153"/>
          <a:ext cx="651292" cy="566341"/>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66128-56EC-47B4-A8B4-C2E8A244BFF9}">
      <dsp:nvSpPr>
        <dsp:cNvPr id="0" name=""/>
        <dsp:cNvSpPr/>
      </dsp:nvSpPr>
      <dsp:spPr>
        <a:xfrm rot="10800000">
          <a:off x="4638239" y="2003976"/>
          <a:ext cx="651292" cy="566341"/>
        </a:xfrm>
        <a:prstGeom prst="circular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B07CC-5377-B447-90D0-9C3A9B6830A2}" type="datetimeFigureOut">
              <a:rPr lang="en-US" smtClean="0"/>
              <a:t>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04F66-7887-3044-974F-B859F57F48BD}" type="slidenum">
              <a:rPr lang="en-US" smtClean="0"/>
              <a:t>‹#›</a:t>
            </a:fld>
            <a:endParaRPr lang="en-US" dirty="0"/>
          </a:p>
        </p:txBody>
      </p:sp>
    </p:spTree>
    <p:extLst>
      <p:ext uri="{BB962C8B-B14F-4D97-AF65-F5344CB8AC3E}">
        <p14:creationId xmlns:p14="http://schemas.microsoft.com/office/powerpoint/2010/main" val="176623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04F66-7887-3044-974F-B859F57F48BD}" type="slidenum">
              <a:rPr lang="en-US" smtClean="0"/>
              <a:t>1</a:t>
            </a:fld>
            <a:endParaRPr lang="en-US" dirty="0"/>
          </a:p>
        </p:txBody>
      </p:sp>
    </p:spTree>
    <p:extLst>
      <p:ext uri="{BB962C8B-B14F-4D97-AF65-F5344CB8AC3E}">
        <p14:creationId xmlns:p14="http://schemas.microsoft.com/office/powerpoint/2010/main" val="140715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The LEVEL  </a:t>
            </a:r>
            <a:r>
              <a:rPr lang="en-IN" dirty="0"/>
              <a:t>self arrived at using AQMM are not to be made publicly available unless these are reviewed by the peer reviewer.</a:t>
            </a:r>
          </a:p>
        </p:txBody>
      </p:sp>
      <p:sp>
        <p:nvSpPr>
          <p:cNvPr id="4" name="Slide Number Placeholder 3"/>
          <p:cNvSpPr>
            <a:spLocks noGrp="1"/>
          </p:cNvSpPr>
          <p:nvPr>
            <p:ph type="sldNum" sz="quarter" idx="5"/>
          </p:nvPr>
        </p:nvSpPr>
        <p:spPr/>
        <p:txBody>
          <a:bodyPr/>
          <a:lstStyle/>
          <a:p>
            <a:fld id="{8A704F66-7887-3044-974F-B859F57F48BD}" type="slidenum">
              <a:rPr lang="en-US" smtClean="0"/>
              <a:t>13</a:t>
            </a:fld>
            <a:endParaRPr lang="en-US" dirty="0"/>
          </a:p>
        </p:txBody>
      </p:sp>
    </p:spTree>
    <p:extLst>
      <p:ext uri="{BB962C8B-B14F-4D97-AF65-F5344CB8AC3E}">
        <p14:creationId xmlns:p14="http://schemas.microsoft.com/office/powerpoint/2010/main" val="23359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AQMM has been divided into 3 sub-sections for the purpose of evaluation. The maximum score has been allocated to Section 1 which is 280 out of 600 points. The least weightage is given to Section 3, which has 80 points. </a:t>
            </a:r>
          </a:p>
        </p:txBody>
      </p:sp>
      <p:sp>
        <p:nvSpPr>
          <p:cNvPr id="4" name="Slide Number Placeholder 3"/>
          <p:cNvSpPr>
            <a:spLocks noGrp="1"/>
          </p:cNvSpPr>
          <p:nvPr>
            <p:ph type="sldNum" sz="quarter" idx="5"/>
          </p:nvPr>
        </p:nvSpPr>
        <p:spPr/>
        <p:txBody>
          <a:bodyPr/>
          <a:lstStyle/>
          <a:p>
            <a:fld id="{8A704F66-7887-3044-974F-B859F57F48BD}" type="slidenum">
              <a:rPr lang="en-US" smtClean="0"/>
              <a:t>14</a:t>
            </a:fld>
            <a:endParaRPr lang="en-US" dirty="0"/>
          </a:p>
        </p:txBody>
      </p:sp>
    </p:spTree>
    <p:extLst>
      <p:ext uri="{BB962C8B-B14F-4D97-AF65-F5344CB8AC3E}">
        <p14:creationId xmlns:p14="http://schemas.microsoft.com/office/powerpoint/2010/main" val="10245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While all the sections are divided into sub-sections, each of the sub-sections have multiple questions , dealing with various parameters against which the firm is to be evaluated. </a:t>
            </a:r>
          </a:p>
          <a:p>
            <a:endParaRPr lang="en-IN" dirty="0"/>
          </a:p>
          <a:p>
            <a:r>
              <a:rPr lang="en-IN" dirty="0"/>
              <a:t>Sub sections under section 1 includes</a:t>
            </a:r>
            <a:r>
              <a:rPr lang="en-IN"/>
              <a:t>: (</a:t>
            </a:r>
            <a:r>
              <a:rPr lang="en-IN" dirty="0"/>
              <a:t>1) </a:t>
            </a:r>
            <a:r>
              <a:rPr lang="en-US" dirty="0"/>
              <a:t>Practice Areas of the Firm </a:t>
            </a:r>
          </a:p>
          <a:p>
            <a:r>
              <a:rPr lang="en-US" dirty="0"/>
              <a:t>                                                              (2) Work Flow - Practice Manuals </a:t>
            </a:r>
          </a:p>
          <a:p>
            <a:r>
              <a:rPr lang="en-US" dirty="0"/>
              <a:t>                                                              (3) Quality Review Manuals or Audit Tool</a:t>
            </a:r>
          </a:p>
          <a:p>
            <a:r>
              <a:rPr lang="en-US" dirty="0"/>
              <a:t>                                                              (4) Service Delivery - Effort monitoring</a:t>
            </a:r>
          </a:p>
          <a:p>
            <a:r>
              <a:rPr lang="en-US" dirty="0"/>
              <a:t>                                                              (5) Quality Control for engagements</a:t>
            </a:r>
          </a:p>
          <a:p>
            <a:r>
              <a:rPr lang="en-US" dirty="0"/>
              <a:t>                                                              (6) Benchmarking of service delivery</a:t>
            </a:r>
          </a:p>
          <a:p>
            <a:r>
              <a:rPr lang="en-US" dirty="0"/>
              <a:t>                                                              (7) Client </a:t>
            </a:r>
            <a:r>
              <a:rPr lang="en-US" dirty="0" err="1"/>
              <a:t>Sensitisation</a:t>
            </a:r>
            <a:endParaRPr lang="en-US" dirty="0"/>
          </a:p>
          <a:p>
            <a:r>
              <a:rPr lang="en-IN" dirty="0"/>
              <a:t>                                                              (8) </a:t>
            </a:r>
            <a:r>
              <a:rPr lang="en-US" dirty="0"/>
              <a:t>Technology Adoption</a:t>
            </a:r>
          </a:p>
          <a:p>
            <a:r>
              <a:rPr lang="en-US" dirty="0"/>
              <a:t>                                                              (9) Revenue, Budgeting &amp; Pricing</a:t>
            </a:r>
          </a:p>
          <a:p>
            <a:endParaRPr lang="en-US" dirty="0"/>
          </a:p>
          <a:p>
            <a:r>
              <a:rPr lang="en-US" dirty="0"/>
              <a:t>Section 2: Human Resource Management has the following sub-sections:</a:t>
            </a:r>
          </a:p>
          <a:p>
            <a:r>
              <a:rPr lang="en-US" dirty="0"/>
              <a:t>                                                              (1) Resource Planning &amp; Monitoring as per the firm’s policy</a:t>
            </a:r>
          </a:p>
          <a:p>
            <a:r>
              <a:rPr lang="en-US" dirty="0"/>
              <a:t>                                                              (2) Employee Training &amp; Development</a:t>
            </a:r>
          </a:p>
          <a:p>
            <a:r>
              <a:rPr lang="en-US" dirty="0"/>
              <a:t>                                                              (3) Resources Turnover &amp; Compensation Management</a:t>
            </a:r>
          </a:p>
          <a:p>
            <a:r>
              <a:rPr lang="en-US" dirty="0"/>
              <a:t>                                                              (4) Qualification Skill Set of employees and use of Experts</a:t>
            </a:r>
          </a:p>
          <a:p>
            <a:r>
              <a:rPr lang="en-US" dirty="0"/>
              <a:t>                                                              (5) Performance evaluation measures carried out by the firm (KPI’s)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3: Practice Management – Strategic/Functional has the following sub-sections: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Practice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Infrastructure – Physical &amp;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Practice Credentials</a:t>
            </a:r>
          </a:p>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15</a:t>
            </a:fld>
            <a:endParaRPr lang="en-US" dirty="0"/>
          </a:p>
        </p:txBody>
      </p:sp>
    </p:spTree>
    <p:extLst>
      <p:ext uri="{BB962C8B-B14F-4D97-AF65-F5344CB8AC3E}">
        <p14:creationId xmlns:p14="http://schemas.microsoft.com/office/powerpoint/2010/main" val="269902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slide shows the scores against each of the parameter of the AQMM under the Section 1. </a:t>
            </a:r>
          </a:p>
        </p:txBody>
      </p:sp>
      <p:sp>
        <p:nvSpPr>
          <p:cNvPr id="4" name="Slide Number Placeholder 3"/>
          <p:cNvSpPr>
            <a:spLocks noGrp="1"/>
          </p:cNvSpPr>
          <p:nvPr>
            <p:ph type="sldNum" sz="quarter" idx="5"/>
          </p:nvPr>
        </p:nvSpPr>
        <p:spPr/>
        <p:txBody>
          <a:bodyPr/>
          <a:lstStyle/>
          <a:p>
            <a:fld id="{8A704F66-7887-3044-974F-B859F57F48BD}" type="slidenum">
              <a:rPr lang="en-US" smtClean="0"/>
              <a:t>16</a:t>
            </a:fld>
            <a:endParaRPr lang="en-US" dirty="0"/>
          </a:p>
        </p:txBody>
      </p:sp>
    </p:spTree>
    <p:extLst>
      <p:ext uri="{BB962C8B-B14F-4D97-AF65-F5344CB8AC3E}">
        <p14:creationId xmlns:p14="http://schemas.microsoft.com/office/powerpoint/2010/main" val="19180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shows Section 2 scores under various parameters. </a:t>
            </a:r>
          </a:p>
        </p:txBody>
      </p:sp>
      <p:sp>
        <p:nvSpPr>
          <p:cNvPr id="4" name="Slide Number Placeholder 3"/>
          <p:cNvSpPr>
            <a:spLocks noGrp="1"/>
          </p:cNvSpPr>
          <p:nvPr>
            <p:ph type="sldNum" sz="quarter" idx="5"/>
          </p:nvPr>
        </p:nvSpPr>
        <p:spPr/>
        <p:txBody>
          <a:bodyPr/>
          <a:lstStyle/>
          <a:p>
            <a:fld id="{8A704F66-7887-3044-974F-B859F57F48BD}" type="slidenum">
              <a:rPr lang="en-US" smtClean="0"/>
              <a:t>17</a:t>
            </a:fld>
            <a:endParaRPr lang="en-US" dirty="0"/>
          </a:p>
        </p:txBody>
      </p:sp>
    </p:spTree>
    <p:extLst>
      <p:ext uri="{BB962C8B-B14F-4D97-AF65-F5344CB8AC3E}">
        <p14:creationId xmlns:p14="http://schemas.microsoft.com/office/powerpoint/2010/main" val="83036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Section 3 score allocation is shown in  this slide. We shall take them individually in the subsequent slides. </a:t>
            </a:r>
          </a:p>
        </p:txBody>
      </p:sp>
      <p:sp>
        <p:nvSpPr>
          <p:cNvPr id="4" name="Slide Number Placeholder 3"/>
          <p:cNvSpPr>
            <a:spLocks noGrp="1"/>
          </p:cNvSpPr>
          <p:nvPr>
            <p:ph type="sldNum" sz="quarter" idx="5"/>
          </p:nvPr>
        </p:nvSpPr>
        <p:spPr/>
        <p:txBody>
          <a:bodyPr/>
          <a:lstStyle/>
          <a:p>
            <a:fld id="{8A704F66-7887-3044-974F-B859F57F48BD}" type="slidenum">
              <a:rPr lang="en-US" smtClean="0"/>
              <a:t>18</a:t>
            </a:fld>
            <a:endParaRPr lang="en-US" dirty="0"/>
          </a:p>
        </p:txBody>
      </p:sp>
    </p:spTree>
    <p:extLst>
      <p:ext uri="{BB962C8B-B14F-4D97-AF65-F5344CB8AC3E}">
        <p14:creationId xmlns:p14="http://schemas.microsoft.com/office/powerpoint/2010/main" val="233852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question you would ask is whether the firms get negative scores under any of the sub-sections? Yes, the firms do score negatively under few of the clauses of the model. Section 1 &amp; 3 of the AQMM has such clauses. While section 1 has two of such clauses. Section 3 has 4 of these. </a:t>
            </a:r>
          </a:p>
        </p:txBody>
      </p:sp>
      <p:sp>
        <p:nvSpPr>
          <p:cNvPr id="4" name="Slide Number Placeholder 3"/>
          <p:cNvSpPr>
            <a:spLocks noGrp="1"/>
          </p:cNvSpPr>
          <p:nvPr>
            <p:ph type="sldNum" sz="quarter" idx="5"/>
          </p:nvPr>
        </p:nvSpPr>
        <p:spPr/>
        <p:txBody>
          <a:bodyPr/>
          <a:lstStyle/>
          <a:p>
            <a:fld id="{8A704F66-7887-3044-974F-B859F57F48BD}" type="slidenum">
              <a:rPr lang="en-US" smtClean="0"/>
              <a:t>19</a:t>
            </a:fld>
            <a:endParaRPr lang="en-US" dirty="0"/>
          </a:p>
        </p:txBody>
      </p:sp>
    </p:spTree>
    <p:extLst>
      <p:ext uri="{BB962C8B-B14F-4D97-AF65-F5344CB8AC3E}">
        <p14:creationId xmlns:p14="http://schemas.microsoft.com/office/powerpoint/2010/main" val="297766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20</a:t>
            </a:fld>
            <a:endParaRPr lang="en-US" dirty="0"/>
          </a:p>
        </p:txBody>
      </p:sp>
    </p:spTree>
    <p:extLst>
      <p:ext uri="{BB962C8B-B14F-4D97-AF65-F5344CB8AC3E}">
        <p14:creationId xmlns:p14="http://schemas.microsoft.com/office/powerpoint/2010/main" val="97774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Its important for the firms to score consistently in each of the sections to arrive at a level otherwise the desired level of the firm may not be achieved. </a:t>
            </a:r>
          </a:p>
        </p:txBody>
      </p:sp>
      <p:sp>
        <p:nvSpPr>
          <p:cNvPr id="4" name="Slide Number Placeholder 3"/>
          <p:cNvSpPr>
            <a:spLocks noGrp="1"/>
          </p:cNvSpPr>
          <p:nvPr>
            <p:ph type="sldNum" sz="quarter" idx="5"/>
          </p:nvPr>
        </p:nvSpPr>
        <p:spPr/>
        <p:txBody>
          <a:bodyPr/>
          <a:lstStyle/>
          <a:p>
            <a:fld id="{8A704F66-7887-3044-974F-B859F57F48BD}" type="slidenum">
              <a:rPr lang="en-US" smtClean="0"/>
              <a:t>21</a:t>
            </a:fld>
            <a:endParaRPr lang="en-US" dirty="0"/>
          </a:p>
        </p:txBody>
      </p:sp>
    </p:spTree>
    <p:extLst>
      <p:ext uri="{BB962C8B-B14F-4D97-AF65-F5344CB8AC3E}">
        <p14:creationId xmlns:p14="http://schemas.microsoft.com/office/powerpoint/2010/main" val="12712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t>
            </a:r>
            <a:r>
              <a:rPr lang="en-US" dirty="0"/>
              <a:t>is not much difference in the version 1.0 &amp; Rev v1.0 of the AQMM. The Version 1.0 and the revised 1.0 has brought out changes in only two clauses . The purpose was to correct the errors in the version 1.0 to bring in line with the intent. Other things remain the same. </a:t>
            </a:r>
          </a:p>
        </p:txBody>
      </p:sp>
      <p:sp>
        <p:nvSpPr>
          <p:cNvPr id="4" name="Slide Number Placeholder 3"/>
          <p:cNvSpPr>
            <a:spLocks noGrp="1"/>
          </p:cNvSpPr>
          <p:nvPr>
            <p:ph type="sldNum" sz="quarter" idx="5"/>
          </p:nvPr>
        </p:nvSpPr>
        <p:spPr/>
        <p:txBody>
          <a:bodyPr/>
          <a:lstStyle/>
          <a:p>
            <a:fld id="{8A704F66-7887-3044-974F-B859F57F48BD}" type="slidenum">
              <a:rPr lang="en-US" smtClean="0"/>
              <a:t>22</a:t>
            </a:fld>
            <a:endParaRPr lang="en-US" dirty="0"/>
          </a:p>
        </p:txBody>
      </p:sp>
    </p:spTree>
    <p:extLst>
      <p:ext uri="{BB962C8B-B14F-4D97-AF65-F5344CB8AC3E}">
        <p14:creationId xmlns:p14="http://schemas.microsoft.com/office/powerpoint/2010/main" val="13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Sa 220 quality control for audit of FS</a:t>
            </a:r>
          </a:p>
          <a:p>
            <a:endParaRPr lang="en-IN" dirty="0"/>
          </a:p>
          <a:p>
            <a:r>
              <a:rPr lang="en-IN" dirty="0"/>
              <a:t>250- consideration of law &amp; regulations in audit of FS</a:t>
            </a:r>
          </a:p>
          <a:p>
            <a:endParaRPr lang="en-IN" dirty="0"/>
          </a:p>
          <a:p>
            <a:r>
              <a:rPr lang="en-IN" dirty="0"/>
              <a:t>300- planning an audit of FS</a:t>
            </a:r>
          </a:p>
          <a:p>
            <a:endParaRPr lang="en-IN" dirty="0"/>
          </a:p>
          <a:p>
            <a:r>
              <a:rPr lang="en-IN" dirty="0"/>
              <a:t>315- identifying and assessing the risk of material misstatement.</a:t>
            </a:r>
          </a:p>
          <a:p>
            <a:endParaRPr lang="en-IN" dirty="0"/>
          </a:p>
          <a:p>
            <a:r>
              <a:rPr lang="en-IN" dirty="0"/>
              <a:t>505- external confirmation </a:t>
            </a:r>
          </a:p>
          <a:p>
            <a:r>
              <a:rPr lang="en-IN" dirty="0"/>
              <a:t>Sufficient and appropriate evidence </a:t>
            </a:r>
          </a:p>
          <a:p>
            <a:endParaRPr lang="en-IN" dirty="0"/>
          </a:p>
          <a:p>
            <a:r>
              <a:rPr lang="en-IN" dirty="0"/>
              <a:t>530- audit sampling</a:t>
            </a:r>
          </a:p>
          <a:p>
            <a:endParaRPr lang="en-IN" dirty="0"/>
          </a:p>
          <a:p>
            <a:r>
              <a:rPr lang="en-IN" dirty="0"/>
              <a:t>580- written representation</a:t>
            </a:r>
          </a:p>
          <a:p>
            <a:endParaRPr lang="en-IN" dirty="0"/>
          </a:p>
          <a:p>
            <a:r>
              <a:rPr lang="en-IN" dirty="0"/>
              <a:t>610- using the work of internal auditors</a:t>
            </a:r>
          </a:p>
          <a:p>
            <a:endParaRPr lang="en-IN" dirty="0"/>
          </a:p>
          <a:p>
            <a:r>
              <a:rPr lang="en-IN" dirty="0"/>
              <a:t>620- using work of an auditors expert</a:t>
            </a:r>
          </a:p>
          <a:p>
            <a:endParaRPr lang="en-IN" dirty="0"/>
          </a:p>
          <a:p>
            <a:r>
              <a:rPr lang="en-IN" dirty="0"/>
              <a:t>700- forming an opinion and reporting on financial statement</a:t>
            </a:r>
          </a:p>
          <a:p>
            <a:endParaRPr lang="en-IN" dirty="0"/>
          </a:p>
          <a:p>
            <a:r>
              <a:rPr lang="en-IN" dirty="0"/>
              <a:t>710–comparative information –corresponding figures and comparative  FS</a:t>
            </a:r>
          </a:p>
          <a:p>
            <a:endParaRPr lang="en-IN" dirty="0"/>
          </a:p>
          <a:p>
            <a:r>
              <a:rPr lang="en-IN" dirty="0"/>
              <a:t>720- auditors responsibility to other informations</a:t>
            </a:r>
            <a:endParaRPr lang="en-US" dirty="0"/>
          </a:p>
        </p:txBody>
      </p:sp>
      <p:sp>
        <p:nvSpPr>
          <p:cNvPr id="4" name="Slide Number Placeholder 3"/>
          <p:cNvSpPr>
            <a:spLocks noGrp="1"/>
          </p:cNvSpPr>
          <p:nvPr>
            <p:ph type="sldNum" sz="quarter" idx="5"/>
          </p:nvPr>
        </p:nvSpPr>
        <p:spPr/>
        <p:txBody>
          <a:bodyPr/>
          <a:lstStyle/>
          <a:p>
            <a:pPr>
              <a:defRPr/>
            </a:pPr>
            <a:fld id="{8CAD715A-07EC-4C8D-9829-17509E75D29A}" type="slidenum">
              <a:rPr lang="en-US" smtClean="0"/>
              <a:pPr>
                <a:defRPr/>
              </a:pPr>
              <a:t>4</a:t>
            </a:fld>
            <a:endParaRPr lang="en-US"/>
          </a:p>
        </p:txBody>
      </p:sp>
    </p:spTree>
    <p:extLst>
      <p:ext uri="{BB962C8B-B14F-4D97-AF65-F5344CB8AC3E}">
        <p14:creationId xmlns:p14="http://schemas.microsoft.com/office/powerpoint/2010/main" val="217079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the firms and the peer reviewers, the digitization of AQMM is underway. </a:t>
            </a:r>
          </a:p>
        </p:txBody>
      </p:sp>
      <p:sp>
        <p:nvSpPr>
          <p:cNvPr id="4" name="Slide Number Placeholder 3"/>
          <p:cNvSpPr>
            <a:spLocks noGrp="1"/>
          </p:cNvSpPr>
          <p:nvPr>
            <p:ph type="sldNum" sz="quarter" idx="5"/>
          </p:nvPr>
        </p:nvSpPr>
        <p:spPr/>
        <p:txBody>
          <a:bodyPr/>
          <a:lstStyle/>
          <a:p>
            <a:fld id="{8A704F66-7887-3044-974F-B859F57F48BD}" type="slidenum">
              <a:rPr lang="en-US" smtClean="0"/>
              <a:t>23</a:t>
            </a:fld>
            <a:endParaRPr lang="en-US" dirty="0"/>
          </a:p>
        </p:txBody>
      </p:sp>
    </p:spTree>
    <p:extLst>
      <p:ext uri="{BB962C8B-B14F-4D97-AF65-F5344CB8AC3E}">
        <p14:creationId xmlns:p14="http://schemas.microsoft.com/office/powerpoint/2010/main" val="1618531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F871F86-4569-A84D-8333-65732DCBF8E6}" type="slidenum">
              <a:rPr lang="en-US" smtClean="0"/>
              <a:t>24</a:t>
            </a:fld>
            <a:endParaRPr lang="en-US" dirty="0"/>
          </a:p>
        </p:txBody>
      </p:sp>
    </p:spTree>
    <p:extLst>
      <p:ext uri="{BB962C8B-B14F-4D97-AF65-F5344CB8AC3E}">
        <p14:creationId xmlns:p14="http://schemas.microsoft.com/office/powerpoint/2010/main" val="236795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6</a:t>
            </a:fld>
            <a:endParaRPr lang="en-US" dirty="0"/>
          </a:p>
        </p:txBody>
      </p:sp>
    </p:spTree>
    <p:extLst>
      <p:ext uri="{BB962C8B-B14F-4D97-AF65-F5344CB8AC3E}">
        <p14:creationId xmlns:p14="http://schemas.microsoft.com/office/powerpoint/2010/main" val="423060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Quality is a complex subject and has not received universal recognition. Different stakeholders have a different expectation of audit quality. </a:t>
            </a:r>
          </a:p>
        </p:txBody>
      </p:sp>
      <p:sp>
        <p:nvSpPr>
          <p:cNvPr id="4" name="Slide Number Placeholder 3"/>
          <p:cNvSpPr>
            <a:spLocks noGrp="1"/>
          </p:cNvSpPr>
          <p:nvPr>
            <p:ph type="sldNum" sz="quarter" idx="5"/>
          </p:nvPr>
        </p:nvSpPr>
        <p:spPr/>
        <p:txBody>
          <a:bodyPr/>
          <a:lstStyle/>
          <a:p>
            <a:fld id="{8A704F66-7887-3044-974F-B859F57F48BD}" type="slidenum">
              <a:rPr lang="en-US" smtClean="0"/>
              <a:t>7</a:t>
            </a:fld>
            <a:endParaRPr lang="en-US" dirty="0"/>
          </a:p>
        </p:txBody>
      </p:sp>
    </p:spTree>
    <p:extLst>
      <p:ext uri="{BB962C8B-B14F-4D97-AF65-F5344CB8AC3E}">
        <p14:creationId xmlns:p14="http://schemas.microsoft.com/office/powerpoint/2010/main" val="180273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per the IAASB, the measurement of audit quality involves Compliance with laws, Compliance with the firm’s Quality Control, depiction of ethical behaviour and appropriate reporting.</a:t>
            </a:r>
          </a:p>
        </p:txBody>
      </p:sp>
      <p:sp>
        <p:nvSpPr>
          <p:cNvPr id="4" name="Slide Number Placeholder 3"/>
          <p:cNvSpPr>
            <a:spLocks noGrp="1"/>
          </p:cNvSpPr>
          <p:nvPr>
            <p:ph type="sldNum" sz="quarter" idx="5"/>
          </p:nvPr>
        </p:nvSpPr>
        <p:spPr/>
        <p:txBody>
          <a:bodyPr/>
          <a:lstStyle/>
          <a:p>
            <a:fld id="{8A704F66-7887-3044-974F-B859F57F48BD}" type="slidenum">
              <a:rPr lang="en-US" smtClean="0"/>
              <a:t>8</a:t>
            </a:fld>
            <a:endParaRPr lang="en-US" dirty="0"/>
          </a:p>
        </p:txBody>
      </p:sp>
    </p:spTree>
    <p:extLst>
      <p:ext uri="{BB962C8B-B14F-4D97-AF65-F5344CB8AC3E}">
        <p14:creationId xmlns:p14="http://schemas.microsoft.com/office/powerpoint/2010/main" val="297296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9</a:t>
            </a:fld>
            <a:endParaRPr lang="en-US" dirty="0"/>
          </a:p>
        </p:txBody>
      </p:sp>
    </p:spTree>
    <p:extLst>
      <p:ext uri="{BB962C8B-B14F-4D97-AF65-F5344CB8AC3E}">
        <p14:creationId xmlns:p14="http://schemas.microsoft.com/office/powerpoint/2010/main" val="16080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10</a:t>
            </a:fld>
            <a:endParaRPr lang="en-US" dirty="0"/>
          </a:p>
        </p:txBody>
      </p:sp>
    </p:spTree>
    <p:extLst>
      <p:ext uri="{BB962C8B-B14F-4D97-AF65-F5344CB8AC3E}">
        <p14:creationId xmlns:p14="http://schemas.microsoft.com/office/powerpoint/2010/main" val="311374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04F66-7887-3044-974F-B859F57F48BD}" type="slidenum">
              <a:rPr lang="en-US" smtClean="0"/>
              <a:t>11</a:t>
            </a:fld>
            <a:endParaRPr lang="en-US" dirty="0"/>
          </a:p>
        </p:txBody>
      </p:sp>
    </p:spTree>
    <p:extLst>
      <p:ext uri="{BB962C8B-B14F-4D97-AF65-F5344CB8AC3E}">
        <p14:creationId xmlns:p14="http://schemas.microsoft.com/office/powerpoint/2010/main" val="14004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AQMM reviewer is also a reviewer which is empanelled by the peer review board with a difference that the reviewer is not reviewing alongside the peer review cycle. </a:t>
            </a:r>
          </a:p>
        </p:txBody>
      </p:sp>
      <p:sp>
        <p:nvSpPr>
          <p:cNvPr id="4" name="Slide Number Placeholder 3"/>
          <p:cNvSpPr>
            <a:spLocks noGrp="1"/>
          </p:cNvSpPr>
          <p:nvPr>
            <p:ph type="sldNum" sz="quarter" idx="5"/>
          </p:nvPr>
        </p:nvSpPr>
        <p:spPr/>
        <p:txBody>
          <a:bodyPr/>
          <a:lstStyle/>
          <a:p>
            <a:fld id="{8A704F66-7887-3044-974F-B859F57F48BD}" type="slidenum">
              <a:rPr lang="en-US" smtClean="0"/>
              <a:t>12</a:t>
            </a:fld>
            <a:endParaRPr lang="en-US" dirty="0"/>
          </a:p>
        </p:txBody>
      </p:sp>
    </p:spTree>
    <p:extLst>
      <p:ext uri="{BB962C8B-B14F-4D97-AF65-F5344CB8AC3E}">
        <p14:creationId xmlns:p14="http://schemas.microsoft.com/office/powerpoint/2010/main" val="303993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2070100" y="6337300"/>
            <a:ext cx="8572500" cy="276999"/>
          </a:xfrm>
          <a:prstGeom prst="rect">
            <a:avLst/>
          </a:prstGeom>
          <a:noFill/>
        </p:spPr>
        <p:txBody>
          <a:bodyPr wrap="square" rtlCol="0">
            <a:spAutoFit/>
          </a:bodyPr>
          <a:lstStyle/>
          <a:p>
            <a:pPr algn="ctr"/>
            <a:r>
              <a:rPr lang="en-US" sz="1200" dirty="0">
                <a:solidFill>
                  <a:schemeClr val="bg1"/>
                </a:solidFill>
              </a:rPr>
              <a:t>Centre for Audit Quality</a:t>
            </a:r>
          </a:p>
        </p:txBody>
      </p:sp>
      <p:sp>
        <p:nvSpPr>
          <p:cNvPr id="3" name="TextBox 2"/>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t>‹#›</a:t>
            </a:fld>
            <a:endParaRPr lang="en-US" sz="2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0677525" y="1"/>
            <a:ext cx="1129240" cy="164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484" y="317188"/>
            <a:ext cx="1038847" cy="1028059"/>
          </a:xfrm>
          <a:prstGeom prst="rect">
            <a:avLst/>
          </a:prstGeom>
        </p:spPr>
      </p:pic>
      <p:sp>
        <p:nvSpPr>
          <p:cNvPr id="9" name="TextBox 8"/>
          <p:cNvSpPr txBox="1"/>
          <p:nvPr userDrawn="1"/>
        </p:nvSpPr>
        <p:spPr>
          <a:xfrm>
            <a:off x="11242144" y="6287699"/>
            <a:ext cx="949855" cy="461665"/>
          </a:xfrm>
          <a:prstGeom prst="rect">
            <a:avLst/>
          </a:prstGeom>
          <a:noFill/>
        </p:spPr>
        <p:txBody>
          <a:bodyPr wrap="square" rtlCol="0">
            <a:spAutoFit/>
          </a:bodyPr>
          <a:lstStyle/>
          <a:p>
            <a:pPr algn="ctr"/>
            <a:fld id="{C27CCDF8-79E2-4C95-BBA8-1A4C8D780DFC}" type="slidenum">
              <a:rPr lang="en-US" sz="2400" smtClean="0">
                <a:solidFill>
                  <a:schemeClr val="bg1"/>
                </a:solidFill>
              </a:rPr>
              <a:t>‹#›</a:t>
            </a:fld>
            <a:endParaRPr lang="en-US" sz="2400" dirty="0">
              <a:solidFill>
                <a:schemeClr val="bg1"/>
              </a:solidFill>
            </a:endParaRPr>
          </a:p>
        </p:txBody>
      </p:sp>
      <p:sp>
        <p:nvSpPr>
          <p:cNvPr id="10" name="TextBox 9"/>
          <p:cNvSpPr txBox="1"/>
          <p:nvPr userDrawn="1"/>
        </p:nvSpPr>
        <p:spPr>
          <a:xfrm>
            <a:off x="2070099" y="6337300"/>
            <a:ext cx="8607425" cy="276999"/>
          </a:xfrm>
          <a:prstGeom prst="rect">
            <a:avLst/>
          </a:prstGeom>
          <a:noFill/>
        </p:spPr>
        <p:txBody>
          <a:bodyPr wrap="square" rtlCol="0">
            <a:spAutoFit/>
          </a:bodyPr>
          <a:lstStyle/>
          <a:p>
            <a:pPr algn="ctr"/>
            <a:r>
              <a:rPr lang="en-US" sz="1200" dirty="0">
                <a:solidFill>
                  <a:schemeClr val="bg1"/>
                </a:solidFill>
              </a:rPr>
              <a:t>Centre for Audit Quality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7AF2EE5-8189-4C96-99FB-D47ABF6213A7}" type="datetime1">
              <a:rPr lang="en-US" smtClean="0"/>
              <a:t>4/20/23</a:t>
            </a:fld>
            <a:endParaRPr lang="en-US"/>
          </a:p>
        </p:txBody>
      </p:sp>
      <p:sp>
        <p:nvSpPr>
          <p:cNvPr id="6" name="Footer Placeholder 5"/>
          <p:cNvSpPr>
            <a:spLocks noGrp="1"/>
          </p:cNvSpPr>
          <p:nvPr>
            <p:ph type="ftr" sz="quarter" idx="11"/>
          </p:nvPr>
        </p:nvSpPr>
        <p:spPr/>
        <p:txBody>
          <a:bodyPr/>
          <a:lstStyle/>
          <a:p>
            <a:pPr>
              <a:defRPr/>
            </a:pPr>
            <a:r>
              <a:rPr lang="en-US"/>
              <a:t>Durgesh Kabra</a:t>
            </a:r>
          </a:p>
        </p:txBody>
      </p:sp>
    </p:spTree>
    <p:extLst>
      <p:ext uri="{BB962C8B-B14F-4D97-AF65-F5344CB8AC3E}">
        <p14:creationId xmlns:p14="http://schemas.microsoft.com/office/powerpoint/2010/main" val="168070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44E65B5-0AD3-4C6A-9574-ECC7D5EE6943}" type="datetime1">
              <a:rPr lang="en-US" smtClean="0"/>
              <a:t>4/20/23</a:t>
            </a:fld>
            <a:endParaRPr lang="en-US"/>
          </a:p>
        </p:txBody>
      </p:sp>
      <p:sp>
        <p:nvSpPr>
          <p:cNvPr id="5" name="Footer Placeholder 4"/>
          <p:cNvSpPr>
            <a:spLocks noGrp="1"/>
          </p:cNvSpPr>
          <p:nvPr>
            <p:ph type="ftr" sz="quarter" idx="11"/>
          </p:nvPr>
        </p:nvSpPr>
        <p:spPr>
          <a:xfrm>
            <a:off x="2438400" y="6492876"/>
            <a:ext cx="7621984" cy="365125"/>
          </a:xfrm>
        </p:spPr>
        <p:txBody>
          <a:bodyPr/>
          <a:lstStyle>
            <a:lvl1pPr>
              <a:defRPr sz="1200" b="1"/>
            </a:lvl1pPr>
          </a:lstStyle>
          <a:p>
            <a:pPr>
              <a:defRPr/>
            </a:pPr>
            <a:r>
              <a:rPr lang="en-US" dirty="0"/>
              <a:t>Durgesh Kabra</a:t>
            </a:r>
          </a:p>
        </p:txBody>
      </p:sp>
    </p:spTree>
    <p:extLst>
      <p:ext uri="{BB962C8B-B14F-4D97-AF65-F5344CB8AC3E}">
        <p14:creationId xmlns:p14="http://schemas.microsoft.com/office/powerpoint/2010/main" val="2273047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6170821"/>
            <a:ext cx="233997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172" y="6164472"/>
            <a:ext cx="12195172" cy="69353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32459 h 532459"/>
              <a:gd name="connsiteX1" fmla="*/ 491595 w 3352800"/>
              <a:gd name="connsiteY1" fmla="*/ 0 h 532459"/>
              <a:gd name="connsiteX2" fmla="*/ 3352800 w 3352800"/>
              <a:gd name="connsiteY2" fmla="*/ 5146 h 532459"/>
              <a:gd name="connsiteX3" fmla="*/ 3352800 w 3352800"/>
              <a:gd name="connsiteY3" fmla="*/ 532459 h 532459"/>
              <a:gd name="connsiteX4" fmla="*/ 0 w 3352800"/>
              <a:gd name="connsiteY4" fmla="*/ 532459 h 53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32459">
                <a:moveTo>
                  <a:pt x="0" y="532459"/>
                </a:moveTo>
                <a:lnTo>
                  <a:pt x="491595" y="0"/>
                </a:lnTo>
                <a:lnTo>
                  <a:pt x="3352800" y="5146"/>
                </a:lnTo>
                <a:lnTo>
                  <a:pt x="3352800" y="532459"/>
                </a:lnTo>
                <a:lnTo>
                  <a:pt x="0" y="532459"/>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9" name="Freeform 8"/>
          <p:cNvSpPr/>
          <p:nvPr userDrawn="1"/>
        </p:nvSpPr>
        <p:spPr>
          <a:xfrm flipH="1">
            <a:off x="10564514" y="6163094"/>
            <a:ext cx="1627485" cy="6871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176" y="0"/>
            <a:ext cx="12195175" cy="1638300"/>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722" r:id="rId1"/>
    <p:sldLayoutId id="2147483726" r:id="rId2"/>
    <p:sldLayoutId id="2147483728" r:id="rId3"/>
    <p:sldLayoutId id="2147483729" r:id="rId4"/>
    <p:sldLayoutId id="2147483730" r:id="rId5"/>
    <p:sldLayoutId id="2147483731"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aq@icai.i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icai.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AC7CB61-BE85-EC47-A39F-3F8991D9D132}"/>
              </a:ext>
            </a:extLst>
          </p:cNvPr>
          <p:cNvPicPr>
            <a:picLocks noChangeAspect="1"/>
          </p:cNvPicPr>
          <p:nvPr/>
        </p:nvPicPr>
        <p:blipFill>
          <a:blip r:embed="rId3"/>
          <a:stretch>
            <a:fillRect/>
          </a:stretch>
        </p:blipFill>
        <p:spPr>
          <a:xfrm>
            <a:off x="6419460" y="0"/>
            <a:ext cx="5772539" cy="3541486"/>
          </a:xfrm>
          <a:prstGeom prst="rect">
            <a:avLst/>
          </a:prstGeom>
        </p:spPr>
      </p:pic>
      <p:sp>
        <p:nvSpPr>
          <p:cNvPr id="23" name="TextBox 22">
            <a:extLst>
              <a:ext uri="{FF2B5EF4-FFF2-40B4-BE49-F238E27FC236}">
                <a16:creationId xmlns:a16="http://schemas.microsoft.com/office/drawing/2014/main" id="{94D56D7D-8B0A-E04D-A29C-85A9A15920E2}"/>
              </a:ext>
            </a:extLst>
          </p:cNvPr>
          <p:cNvSpPr txBox="1"/>
          <p:nvPr/>
        </p:nvSpPr>
        <p:spPr>
          <a:xfrm>
            <a:off x="6504128" y="3769653"/>
            <a:ext cx="5772538" cy="2339102"/>
          </a:xfrm>
          <a:prstGeom prst="rect">
            <a:avLst/>
          </a:prstGeom>
          <a:noFill/>
        </p:spPr>
        <p:txBody>
          <a:bodyPr wrap="square" rtlCol="0">
            <a:spAutoFit/>
          </a:bodyPr>
          <a:lstStyle/>
          <a:p>
            <a:pPr algn="ctr"/>
            <a:endParaRPr lang="en-IN" b="1" dirty="0">
              <a:solidFill>
                <a:schemeClr val="accent3">
                  <a:lumMod val="75000"/>
                </a:schemeClr>
              </a:solidFill>
              <a:latin typeface="+mj-lt"/>
              <a:ea typeface="Adobe Fan Heiti Std B" pitchFamily="34" charset="-128"/>
            </a:endParaRPr>
          </a:p>
          <a:p>
            <a:pPr algn="ctr"/>
            <a:endParaRPr lang="en-IN" b="1" dirty="0">
              <a:solidFill>
                <a:schemeClr val="accent3">
                  <a:lumMod val="75000"/>
                </a:schemeClr>
              </a:solidFill>
              <a:latin typeface="+mj-lt"/>
              <a:ea typeface="Adobe Fan Heiti Std B" pitchFamily="34" charset="-128"/>
            </a:endParaRPr>
          </a:p>
          <a:p>
            <a:pPr algn="ctr"/>
            <a:r>
              <a:rPr lang="en-US" b="1" dirty="0">
                <a:solidFill>
                  <a:schemeClr val="accent3">
                    <a:lumMod val="75000"/>
                  </a:schemeClr>
                </a:solidFill>
                <a:latin typeface="+mj-lt"/>
                <a:ea typeface="Adobe Fan Heiti Std B" pitchFamily="34" charset="-128"/>
              </a:rPr>
              <a:t>SPECIAL PURPOSE DIRECTORATE </a:t>
            </a:r>
          </a:p>
          <a:p>
            <a:pPr algn="ctr"/>
            <a:r>
              <a:rPr lang="en-US" sz="3400" b="1" dirty="0">
                <a:solidFill>
                  <a:schemeClr val="accent3">
                    <a:lumMod val="75000"/>
                  </a:schemeClr>
                </a:solidFill>
                <a:latin typeface="+mj-lt"/>
                <a:ea typeface="Adobe Fan Heiti Std B" pitchFamily="34" charset="-128"/>
              </a:rPr>
              <a:t> </a:t>
            </a:r>
            <a:r>
              <a:rPr lang="en-US" sz="2800" b="1" dirty="0">
                <a:solidFill>
                  <a:schemeClr val="accent3">
                    <a:lumMod val="75000"/>
                  </a:schemeClr>
                </a:solidFill>
                <a:latin typeface="+mj-lt"/>
                <a:ea typeface="Adobe Fan Heiti Std B" pitchFamily="34" charset="-128"/>
              </a:rPr>
              <a:t>CENTRE FOR AUDIT QUALITY</a:t>
            </a:r>
            <a:endParaRPr lang="en-IN" sz="2800" b="1" dirty="0">
              <a:solidFill>
                <a:schemeClr val="accent3">
                  <a:lumMod val="75000"/>
                </a:schemeClr>
              </a:solidFill>
              <a:latin typeface="+mj-lt"/>
              <a:ea typeface="Adobe Fan Heiti Std B" pitchFamily="34" charset="-128"/>
            </a:endParaRPr>
          </a:p>
          <a:p>
            <a:pPr algn="ctr"/>
            <a:r>
              <a:rPr lang="en-IN" sz="3400" b="1" dirty="0">
                <a:solidFill>
                  <a:schemeClr val="accent3">
                    <a:lumMod val="75000"/>
                  </a:schemeClr>
                </a:solidFill>
                <a:latin typeface="+mj-lt"/>
                <a:ea typeface="Adobe Fan Heiti Std B" pitchFamily="34" charset="-128"/>
              </a:rPr>
              <a:t>Audit Quality Maturity Model</a:t>
            </a:r>
          </a:p>
          <a:p>
            <a:pPr algn="ctr"/>
            <a:r>
              <a:rPr lang="en-IN" sz="2400" b="1" dirty="0">
                <a:solidFill>
                  <a:schemeClr val="accent3">
                    <a:lumMod val="75000"/>
                  </a:schemeClr>
                </a:solidFill>
                <a:latin typeface="+mj-lt"/>
                <a:ea typeface="Adobe Fan Heiti Std B" pitchFamily="34" charset="-128"/>
              </a:rPr>
              <a:t>By CA Durgesh Kabra</a:t>
            </a:r>
            <a:endParaRPr lang="en-US" sz="2400" b="1" dirty="0">
              <a:solidFill>
                <a:schemeClr val="accent3">
                  <a:lumMod val="75000"/>
                </a:schemeClr>
              </a:solidFill>
              <a:latin typeface="+mj-lt"/>
              <a:ea typeface="Adobe Fan Heiti Std B" pitchFamily="34" charset="-128"/>
            </a:endParaRPr>
          </a:p>
        </p:txBody>
      </p:sp>
      <p:pic>
        <p:nvPicPr>
          <p:cNvPr id="3" name="Picture 2" descr="A person holding a piece of paper&#10;&#10;Description automatically generated with low confidence">
            <a:extLst>
              <a:ext uri="{FF2B5EF4-FFF2-40B4-BE49-F238E27FC236}">
                <a16:creationId xmlns:a16="http://schemas.microsoft.com/office/drawing/2014/main" id="{B6EE62AD-7294-91A5-919C-03718CC6203F}"/>
              </a:ext>
            </a:extLst>
          </p:cNvPr>
          <p:cNvPicPr>
            <a:picLocks noChangeAspect="1"/>
          </p:cNvPicPr>
          <p:nvPr/>
        </p:nvPicPr>
        <p:blipFill rotWithShape="1">
          <a:blip r:embed="rId4"/>
          <a:srcRect l="31452" t="20502" r="10937" b="8134"/>
          <a:stretch/>
        </p:blipFill>
        <p:spPr>
          <a:xfrm>
            <a:off x="0" y="0"/>
            <a:ext cx="6419460" cy="6858000"/>
          </a:xfrm>
          <a:prstGeom prst="rect">
            <a:avLst/>
          </a:prstGeom>
        </p:spPr>
      </p:pic>
    </p:spTree>
    <p:extLst>
      <p:ext uri="{BB962C8B-B14F-4D97-AF65-F5344CB8AC3E}">
        <p14:creationId xmlns:p14="http://schemas.microsoft.com/office/powerpoint/2010/main" val="114340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Entities to which AQMM apply</a:t>
            </a:r>
          </a:p>
        </p:txBody>
      </p:sp>
      <p:sp>
        <p:nvSpPr>
          <p:cNvPr id="4" name="TextBox 3"/>
          <p:cNvSpPr txBox="1"/>
          <p:nvPr/>
        </p:nvSpPr>
        <p:spPr>
          <a:xfrm>
            <a:off x="351970" y="1985922"/>
            <a:ext cx="10826103" cy="4401205"/>
          </a:xfrm>
          <a:prstGeom prst="rect">
            <a:avLst/>
          </a:prstGeom>
          <a:noFill/>
        </p:spPr>
        <p:txBody>
          <a:bodyPr wrap="square" rtlCol="0">
            <a:spAutoFit/>
          </a:bodyPr>
          <a:lstStyle/>
          <a:p>
            <a:r>
              <a:rPr lang="en-US" sz="2800" dirty="0"/>
              <a:t>The AQMM mandatorily applies to the </a:t>
            </a:r>
            <a:r>
              <a:rPr lang="en-US" sz="2800" b="1" dirty="0"/>
              <a:t>firms auditing </a:t>
            </a:r>
            <a:r>
              <a:rPr lang="en-US" sz="2800" dirty="0"/>
              <a:t>the following entities from the 1</a:t>
            </a:r>
            <a:r>
              <a:rPr lang="en-US" sz="2800" baseline="30000" dirty="0"/>
              <a:t>st</a:t>
            </a:r>
            <a:r>
              <a:rPr lang="en-US" sz="2800" dirty="0"/>
              <a:t> April 2023:</a:t>
            </a:r>
          </a:p>
          <a:p>
            <a:endParaRPr lang="en-US" sz="2800" dirty="0"/>
          </a:p>
          <a:p>
            <a:pPr marL="514350" indent="-514350">
              <a:buAutoNum type="alphaLcParenBoth"/>
            </a:pPr>
            <a:r>
              <a:rPr lang="en-US" sz="2800" dirty="0"/>
              <a:t>A listed entity; or </a:t>
            </a:r>
          </a:p>
          <a:p>
            <a:r>
              <a:rPr lang="en-US" sz="2800" dirty="0"/>
              <a:t>(b) Banks other than co-operative banks </a:t>
            </a:r>
            <a:r>
              <a:rPr lang="en-US" sz="2800" i="1" dirty="0"/>
              <a:t>(except multi-state co-operative banks); or</a:t>
            </a:r>
            <a:endParaRPr lang="en-US" sz="2800" dirty="0"/>
          </a:p>
          <a:p>
            <a:r>
              <a:rPr lang="en-US" sz="2800" dirty="0"/>
              <a:t>(c) Insurance Companies </a:t>
            </a:r>
          </a:p>
          <a:p>
            <a:endParaRPr lang="en-US" sz="2800" dirty="0"/>
          </a:p>
          <a:p>
            <a:r>
              <a:rPr lang="en-US" sz="2800" dirty="0"/>
              <a:t>However, firms doing only branch audits are not covered.</a:t>
            </a:r>
          </a:p>
          <a:p>
            <a:r>
              <a:rPr lang="en-US" sz="2800" dirty="0"/>
              <a:t> </a:t>
            </a:r>
          </a:p>
        </p:txBody>
      </p:sp>
    </p:spTree>
    <p:extLst>
      <p:ext uri="{BB962C8B-B14F-4D97-AF65-F5344CB8AC3E}">
        <p14:creationId xmlns:p14="http://schemas.microsoft.com/office/powerpoint/2010/main" val="30858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Applicability of AQMM</a:t>
            </a:r>
          </a:p>
        </p:txBody>
      </p:sp>
      <p:sp>
        <p:nvSpPr>
          <p:cNvPr id="4" name="TextBox 3"/>
          <p:cNvSpPr txBox="1"/>
          <p:nvPr/>
        </p:nvSpPr>
        <p:spPr>
          <a:xfrm>
            <a:off x="351970" y="1985922"/>
            <a:ext cx="10826103" cy="3108543"/>
          </a:xfrm>
          <a:prstGeom prst="rect">
            <a:avLst/>
          </a:prstGeom>
          <a:noFill/>
        </p:spPr>
        <p:txBody>
          <a:bodyPr wrap="square" rtlCol="0">
            <a:spAutoFit/>
          </a:bodyPr>
          <a:lstStyle/>
          <a:p>
            <a:r>
              <a:rPr lang="en-US" sz="2800" dirty="0"/>
              <a:t>AQMM needs to be evaluated for </a:t>
            </a:r>
            <a:r>
              <a:rPr lang="en-US" sz="2800" b="1" dirty="0"/>
              <a:t>each firm </a:t>
            </a:r>
            <a:r>
              <a:rPr lang="en-US" sz="2800" dirty="0"/>
              <a:t>in a network even if the firm follow the same SQC, HR &amp; operational practices.</a:t>
            </a:r>
          </a:p>
          <a:p>
            <a:endParaRPr lang="en-US" sz="2800" dirty="0"/>
          </a:p>
          <a:p>
            <a:r>
              <a:rPr lang="en-US" sz="2800" dirty="0"/>
              <a:t>Evaluation of AQMM requires exercise of professional judgment.</a:t>
            </a:r>
          </a:p>
          <a:p>
            <a:endParaRPr lang="en-US" sz="2800" dirty="0"/>
          </a:p>
          <a:p>
            <a:r>
              <a:rPr lang="en-US" sz="2800" dirty="0"/>
              <a:t>Audit firms are required to maintain documentation justifying the judgement underlined the scores considered. </a:t>
            </a:r>
          </a:p>
        </p:txBody>
      </p:sp>
    </p:spTree>
    <p:extLst>
      <p:ext uri="{BB962C8B-B14F-4D97-AF65-F5344CB8AC3E}">
        <p14:creationId xmlns:p14="http://schemas.microsoft.com/office/powerpoint/2010/main" val="42279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Evaluation of AQMM by firms </a:t>
            </a:r>
          </a:p>
        </p:txBody>
      </p:sp>
      <p:sp>
        <p:nvSpPr>
          <p:cNvPr id="5" name="TextBox 4">
            <a:extLst>
              <a:ext uri="{FF2B5EF4-FFF2-40B4-BE49-F238E27FC236}">
                <a16:creationId xmlns:a16="http://schemas.microsoft.com/office/drawing/2014/main" id="{8DBAB73C-98BA-A253-1921-ADEB2D7DFE03}"/>
              </a:ext>
            </a:extLst>
          </p:cNvPr>
          <p:cNvSpPr txBox="1"/>
          <p:nvPr/>
        </p:nvSpPr>
        <p:spPr>
          <a:xfrm>
            <a:off x="220120" y="1738221"/>
            <a:ext cx="11491981" cy="2092881"/>
          </a:xfrm>
          <a:prstGeom prst="rect">
            <a:avLst/>
          </a:prstGeom>
          <a:noFill/>
        </p:spPr>
        <p:txBody>
          <a:bodyPr wrap="square" rtlCol="0">
            <a:spAutoFit/>
          </a:bodyPr>
          <a:lstStyle/>
          <a:p>
            <a:pPr algn="ctr"/>
            <a:r>
              <a:rPr lang="en-US" sz="2800" b="1" dirty="0"/>
              <a:t>Periodicity </a:t>
            </a:r>
          </a:p>
          <a:p>
            <a:pPr algn="ctr"/>
            <a:endParaRPr lang="en-US" sz="2800" b="1" dirty="0"/>
          </a:p>
          <a:p>
            <a:pPr algn="just"/>
            <a:r>
              <a:rPr lang="en-US" sz="2800" dirty="0"/>
              <a:t>The firms will need to </a:t>
            </a:r>
            <a:r>
              <a:rPr lang="en-US" sz="2800" b="1" dirty="0"/>
              <a:t>Self-evaluate</a:t>
            </a:r>
            <a:r>
              <a:rPr lang="en-US" sz="2800" dirty="0"/>
              <a:t> the level of audit maturity using AQMM rev v 1.0  as at March 31.</a:t>
            </a:r>
          </a:p>
          <a:p>
            <a:endParaRPr lang="en-US" dirty="0"/>
          </a:p>
        </p:txBody>
      </p:sp>
      <p:sp>
        <p:nvSpPr>
          <p:cNvPr id="6" name="TextBox 5">
            <a:extLst>
              <a:ext uri="{FF2B5EF4-FFF2-40B4-BE49-F238E27FC236}">
                <a16:creationId xmlns:a16="http://schemas.microsoft.com/office/drawing/2014/main" id="{860F3350-DA04-81B7-C260-9779AA65AE09}"/>
              </a:ext>
            </a:extLst>
          </p:cNvPr>
          <p:cNvSpPr txBox="1"/>
          <p:nvPr/>
        </p:nvSpPr>
        <p:spPr>
          <a:xfrm>
            <a:off x="220121" y="4073338"/>
            <a:ext cx="11491980" cy="1384995"/>
          </a:xfrm>
          <a:prstGeom prst="rect">
            <a:avLst/>
          </a:prstGeom>
          <a:noFill/>
        </p:spPr>
        <p:txBody>
          <a:bodyPr wrap="square" rtlCol="0">
            <a:spAutoFit/>
          </a:bodyPr>
          <a:lstStyle/>
          <a:p>
            <a:r>
              <a:rPr lang="en-US" sz="2800" dirty="0"/>
              <a:t>The scores evaluated under AQMM shall be reviewed by Peer /AQMM reviewer. The peer reviewer shall review the scores and the level alongside the peer review cycle of the firms. </a:t>
            </a:r>
            <a:endParaRPr lang="en-IN" sz="2800" dirty="0"/>
          </a:p>
        </p:txBody>
      </p:sp>
    </p:spTree>
    <p:extLst>
      <p:ext uri="{BB962C8B-B14F-4D97-AF65-F5344CB8AC3E}">
        <p14:creationId xmlns:p14="http://schemas.microsoft.com/office/powerpoint/2010/main" val="61774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83D5F0-9C33-2D39-4482-A82714F2F7D7}"/>
              </a:ext>
            </a:extLst>
          </p:cNvPr>
          <p:cNvSpPr txBox="1"/>
          <p:nvPr/>
        </p:nvSpPr>
        <p:spPr>
          <a:xfrm>
            <a:off x="317241" y="2496170"/>
            <a:ext cx="11457992" cy="3816429"/>
          </a:xfrm>
          <a:prstGeom prst="rect">
            <a:avLst/>
          </a:prstGeom>
          <a:noFill/>
        </p:spPr>
        <p:txBody>
          <a:bodyPr wrap="square">
            <a:spAutoFit/>
          </a:bodyPr>
          <a:lstStyle/>
          <a:p>
            <a:pPr algn="just"/>
            <a:r>
              <a:rPr lang="en-US" sz="2800" dirty="0"/>
              <a:t>The AQMM Status (self evaluated) should not be publicized or mentioned on the public domain e.g. on professional documents, visiting Cards, letterheads, or signboards, etc. as it may amount to solicitation in view of the provisions of Chartered Accountants Act, 1949. It should not be disclosed even on a website.</a:t>
            </a:r>
          </a:p>
          <a:p>
            <a:pPr algn="just"/>
            <a:endParaRPr lang="en-US" sz="2800" dirty="0"/>
          </a:p>
          <a:p>
            <a:pPr algn="just"/>
            <a:r>
              <a:rPr lang="en-US" sz="2800" dirty="0"/>
              <a:t>The level arrived for the firm and reviewed by the peer reviewer shall be hosted on the website of ICAI alongside the peer review details.</a:t>
            </a:r>
          </a:p>
          <a:p>
            <a:pPr algn="r"/>
            <a:endParaRPr lang="en-IN" dirty="0"/>
          </a:p>
        </p:txBody>
      </p:sp>
      <p:sp>
        <p:nvSpPr>
          <p:cNvPr id="10" name="TextBox 9">
            <a:extLst>
              <a:ext uri="{FF2B5EF4-FFF2-40B4-BE49-F238E27FC236}">
                <a16:creationId xmlns:a16="http://schemas.microsoft.com/office/drawing/2014/main" id="{B5D93B32-7094-54C0-48EE-BB66C27CEB06}"/>
              </a:ext>
            </a:extLst>
          </p:cNvPr>
          <p:cNvSpPr txBox="1"/>
          <p:nvPr/>
        </p:nvSpPr>
        <p:spPr>
          <a:xfrm>
            <a:off x="191729" y="544693"/>
            <a:ext cx="10003196"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Scores evaluated using AQMM </a:t>
            </a:r>
          </a:p>
        </p:txBody>
      </p:sp>
    </p:spTree>
    <p:extLst>
      <p:ext uri="{BB962C8B-B14F-4D97-AF65-F5344CB8AC3E}">
        <p14:creationId xmlns:p14="http://schemas.microsoft.com/office/powerpoint/2010/main" val="72323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Scores under Audit Quality Maturity Rating</a:t>
            </a:r>
          </a:p>
        </p:txBody>
      </p:sp>
      <p:graphicFrame>
        <p:nvGraphicFramePr>
          <p:cNvPr id="37" name="Table 36"/>
          <p:cNvGraphicFramePr>
            <a:graphicFrameLocks noGrp="1"/>
          </p:cNvGraphicFramePr>
          <p:nvPr>
            <p:extLst>
              <p:ext uri="{D42A27DB-BD31-4B8C-83A1-F6EECF244321}">
                <p14:modId xmlns:p14="http://schemas.microsoft.com/office/powerpoint/2010/main" val="352589907"/>
              </p:ext>
            </p:extLst>
          </p:nvPr>
        </p:nvGraphicFramePr>
        <p:xfrm>
          <a:off x="242597" y="2377890"/>
          <a:ext cx="11719248" cy="3700202"/>
        </p:xfrm>
        <a:graphic>
          <a:graphicData uri="http://schemas.openxmlformats.org/drawingml/2006/table">
            <a:tbl>
              <a:tblPr/>
              <a:tblGrid>
                <a:gridCol w="8714791">
                  <a:extLst>
                    <a:ext uri="{9D8B030D-6E8A-4147-A177-3AD203B41FA5}">
                      <a16:colId xmlns:a16="http://schemas.microsoft.com/office/drawing/2014/main" val="879902872"/>
                    </a:ext>
                  </a:extLst>
                </a:gridCol>
                <a:gridCol w="3004457">
                  <a:extLst>
                    <a:ext uri="{9D8B030D-6E8A-4147-A177-3AD203B41FA5}">
                      <a16:colId xmlns:a16="http://schemas.microsoft.com/office/drawing/2014/main" val="2476807631"/>
                    </a:ext>
                  </a:extLst>
                </a:gridCol>
              </a:tblGrid>
              <a:tr h="821585">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Reference</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839567">
                <a:tc>
                  <a:txBody>
                    <a:bodyPr/>
                    <a:lstStyle/>
                    <a:p>
                      <a:pPr algn="l" fontAlgn="b"/>
                      <a:r>
                        <a:rPr lang="en-US" sz="2800" b="0" i="0" u="none" strike="noStrike" dirty="0">
                          <a:solidFill>
                            <a:srgbClr val="231F20"/>
                          </a:solidFill>
                          <a:effectLst/>
                          <a:latin typeface="Calibri" panose="020F0502020204030204" pitchFamily="34" charset="0"/>
                          <a:cs typeface="Calibri" panose="020F0502020204030204" pitchFamily="34" charset="0"/>
                        </a:rPr>
                        <a:t> Section 1. Practice Management – Operation</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583814">
                <a:tc>
                  <a:txBody>
                    <a:bodyPr/>
                    <a:lstStyle/>
                    <a:p>
                      <a:pPr algn="l" fontAlgn="ctr"/>
                      <a:r>
                        <a:rPr lang="en-US" sz="2800" b="0" i="0" u="none" strike="noStrike" dirty="0">
                          <a:solidFill>
                            <a:srgbClr val="231F20"/>
                          </a:solidFill>
                          <a:effectLst/>
                          <a:latin typeface="Calibri" panose="020F0502020204030204" pitchFamily="34" charset="0"/>
                          <a:cs typeface="Calibri" panose="020F0502020204030204" pitchFamily="34" charset="0"/>
                        </a:rPr>
                        <a:t> Section 2. Human Resource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839567">
                <a:tc>
                  <a:txBody>
                    <a:bodyPr/>
                    <a:lstStyle/>
                    <a:p>
                      <a:pPr algn="l" fontAlgn="ctr"/>
                      <a:r>
                        <a:rPr lang="en-US" sz="2800" b="0" i="0" u="none" strike="noStrike" dirty="0">
                          <a:solidFill>
                            <a:srgbClr val="231F20"/>
                          </a:solidFill>
                          <a:effectLst/>
                          <a:latin typeface="Calibri" panose="020F0502020204030204" pitchFamily="34" charset="0"/>
                          <a:cs typeface="Calibri" panose="020F0502020204030204" pitchFamily="34" charset="0"/>
                        </a:rPr>
                        <a:t> Section 3. Practice Management - Strategic/Functional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231F20"/>
                          </a:solidFill>
                          <a:effectLst/>
                          <a:latin typeface="Calibri" panose="020F0502020204030204" pitchFamily="34" charset="0"/>
                          <a:cs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r h="583814">
                <a:tc>
                  <a:txBody>
                    <a:bodyPr/>
                    <a:lstStyle/>
                    <a:p>
                      <a:pPr algn="l" fontAlgn="ctr"/>
                      <a:r>
                        <a:rPr lang="en-US" sz="2800" b="1" i="0" u="none" strike="noStrike" dirty="0">
                          <a:solidFill>
                            <a:srgbClr val="000000"/>
                          </a:solidFill>
                          <a:effectLst/>
                          <a:latin typeface="Calibri" panose="020F0502020204030204" pitchFamily="34" charset="0"/>
                          <a:cs typeface="Calibri" panose="020F0502020204030204" pitchFamily="34" charset="0"/>
                        </a:rPr>
                        <a: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cs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406731"/>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
        <p:nvSpPr>
          <p:cNvPr id="3" name="Rectangle 2">
            <a:extLst>
              <a:ext uri="{FF2B5EF4-FFF2-40B4-BE49-F238E27FC236}">
                <a16:creationId xmlns:a16="http://schemas.microsoft.com/office/drawing/2014/main" id="{9CB950FE-94BA-8D2D-BA73-C4CDC3AEC45C}"/>
              </a:ext>
            </a:extLst>
          </p:cNvPr>
          <p:cNvSpPr/>
          <p:nvPr/>
        </p:nvSpPr>
        <p:spPr>
          <a:xfrm>
            <a:off x="0" y="1735494"/>
            <a:ext cx="12192000" cy="6423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dirty="0">
              <a:solidFill>
                <a:schemeClr val="tx1"/>
              </a:solidFill>
            </a:endParaRPr>
          </a:p>
          <a:p>
            <a:pPr algn="ctr"/>
            <a:r>
              <a:rPr lang="en-IN" sz="2800" dirty="0">
                <a:solidFill>
                  <a:schemeClr val="tx1"/>
                </a:solidFill>
              </a:rPr>
              <a:t>The scoring under AQMM Rev 1.0 has been divided into 3 broad Sections</a:t>
            </a:r>
          </a:p>
          <a:p>
            <a:pPr algn="ctr"/>
            <a:endParaRPr lang="en-IN" sz="2800" dirty="0">
              <a:solidFill>
                <a:schemeClr val="tx1"/>
              </a:solidFill>
            </a:endParaRPr>
          </a:p>
        </p:txBody>
      </p:sp>
    </p:spTree>
    <p:extLst>
      <p:ext uri="{BB962C8B-B14F-4D97-AF65-F5344CB8AC3E}">
        <p14:creationId xmlns:p14="http://schemas.microsoft.com/office/powerpoint/2010/main" val="13275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Sub-sections under the sections</a:t>
            </a:r>
          </a:p>
        </p:txBody>
      </p:sp>
      <p:graphicFrame>
        <p:nvGraphicFramePr>
          <p:cNvPr id="37" name="Table 36"/>
          <p:cNvGraphicFramePr>
            <a:graphicFrameLocks noGrp="1"/>
          </p:cNvGraphicFramePr>
          <p:nvPr>
            <p:extLst>
              <p:ext uri="{D42A27DB-BD31-4B8C-83A1-F6EECF244321}">
                <p14:modId xmlns:p14="http://schemas.microsoft.com/office/powerpoint/2010/main" val="1810834162"/>
              </p:ext>
            </p:extLst>
          </p:nvPr>
        </p:nvGraphicFramePr>
        <p:xfrm>
          <a:off x="242597" y="1810139"/>
          <a:ext cx="11719248" cy="3360202"/>
        </p:xfrm>
        <a:graphic>
          <a:graphicData uri="http://schemas.openxmlformats.org/drawingml/2006/table">
            <a:tbl>
              <a:tblPr/>
              <a:tblGrid>
                <a:gridCol w="11719248">
                  <a:extLst>
                    <a:ext uri="{9D8B030D-6E8A-4147-A177-3AD203B41FA5}">
                      <a16:colId xmlns:a16="http://schemas.microsoft.com/office/drawing/2014/main" val="879902872"/>
                    </a:ext>
                  </a:extLst>
                </a:gridCol>
              </a:tblGrid>
              <a:tr h="1045028">
                <a:tc>
                  <a:txBody>
                    <a:bodyPr/>
                    <a:lstStyle/>
                    <a:p>
                      <a:pPr algn="l" fontAlgn="b"/>
                      <a:r>
                        <a:rPr lang="en-US" sz="2800" b="0" i="0" u="none" strike="noStrike" dirty="0">
                          <a:solidFill>
                            <a:srgbClr val="231F20"/>
                          </a:solidFill>
                          <a:effectLst/>
                          <a:latin typeface="Calibri" panose="020F0502020204030204" pitchFamily="34" charset="0"/>
                          <a:cs typeface="Calibri" panose="020F0502020204030204" pitchFamily="34" charset="0"/>
                        </a:rPr>
                        <a:t> The 3 sections of AQMM are bifurcated into various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2315174">
                <a:tc>
                  <a:txBody>
                    <a:bodyPr/>
                    <a:lstStyle/>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1 has been divided into 9 sub-sections </a:t>
                      </a: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2 has been divided into 5 sub-sections</a:t>
                      </a: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Section 3 has been divided into 3 sub-sections</a:t>
                      </a:r>
                    </a:p>
                    <a:p>
                      <a:pPr marL="457200" indent="-457200" algn="l" fontAlgn="ctr">
                        <a:buFont typeface="Arial" panose="020B0604020202020204" pitchFamily="34" charset="0"/>
                        <a:buChar char="•"/>
                      </a:pPr>
                      <a:endParaRPr lang="en-US" sz="2800" b="0" i="0" u="none" strike="noStrike" dirty="0">
                        <a:solidFill>
                          <a:srgbClr val="231F20"/>
                        </a:solidFill>
                        <a:effectLst/>
                        <a:latin typeface="Calibri" panose="020F0502020204030204" pitchFamily="34" charset="0"/>
                        <a:cs typeface="Calibri" panose="020F0502020204030204" pitchFamily="34" charset="0"/>
                      </a:endParaRPr>
                    </a:p>
                    <a:p>
                      <a:pPr marL="457200" indent="-457200" algn="l" fontAlgn="ctr">
                        <a:buFont typeface="Arial" panose="020B0604020202020204" pitchFamily="34" charset="0"/>
                        <a:buChar char="•"/>
                      </a:pPr>
                      <a:r>
                        <a:rPr lang="en-US" sz="2800" b="0" i="0" u="none" strike="noStrike" dirty="0">
                          <a:solidFill>
                            <a:srgbClr val="231F20"/>
                          </a:solidFill>
                          <a:effectLst/>
                          <a:latin typeface="Calibri" panose="020F0502020204030204" pitchFamily="34" charset="0"/>
                          <a:cs typeface="Calibri" panose="020F0502020204030204" pitchFamily="34" charset="0"/>
                        </a:rPr>
                        <a:t>In total we have 17 sub-sections under the AQMM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Tree>
    <p:extLst>
      <p:ext uri="{BB962C8B-B14F-4D97-AF65-F5344CB8AC3E}">
        <p14:creationId xmlns:p14="http://schemas.microsoft.com/office/powerpoint/2010/main" val="41418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1 - Practice Management - Operation</a:t>
            </a: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1772817"/>
          <a:ext cx="10396377" cy="4230565"/>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340187">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340187">
                <a:tc>
                  <a:txBody>
                    <a:bodyPr/>
                    <a:lstStyle/>
                    <a:p>
                      <a:r>
                        <a:rPr lang="en-IN" sz="1600" dirty="0"/>
                        <a:t>1.1</a:t>
                      </a:r>
                    </a:p>
                  </a:txBody>
                  <a:tcPr/>
                </a:tc>
                <a:tc>
                  <a:txBody>
                    <a:bodyPr/>
                    <a:lstStyle/>
                    <a:p>
                      <a:r>
                        <a:rPr lang="en-IN" sz="1600" dirty="0">
                          <a:effectLst/>
                          <a:latin typeface="Calibri" panose="020F0502020204030204" pitchFamily="34" charset="0"/>
                          <a:cs typeface="Calibri" panose="020F0502020204030204" pitchFamily="34" charset="0"/>
                        </a:rPr>
                        <a:t>Practice Areas  of the Firm </a:t>
                      </a:r>
                      <a:endParaRPr lang="en-IN" sz="1600" dirty="0"/>
                    </a:p>
                  </a:txBody>
                  <a:tcPr/>
                </a:tc>
                <a:tc>
                  <a:txBody>
                    <a:bodyPr/>
                    <a:lstStyle/>
                    <a:p>
                      <a:pPr algn="ctr"/>
                      <a:r>
                        <a:rPr lang="en-IN" dirty="0"/>
                        <a:t>12</a:t>
                      </a:r>
                    </a:p>
                  </a:txBody>
                  <a:tcPr/>
                </a:tc>
                <a:extLst>
                  <a:ext uri="{0D108BD9-81ED-4DB2-BD59-A6C34878D82A}">
                    <a16:rowId xmlns:a16="http://schemas.microsoft.com/office/drawing/2014/main" val="3126050739"/>
                  </a:ext>
                </a:extLst>
              </a:tr>
              <a:tr h="340187">
                <a:tc>
                  <a:txBody>
                    <a:bodyPr/>
                    <a:lstStyle/>
                    <a:p>
                      <a:r>
                        <a:rPr lang="en-IN" sz="1600" dirty="0"/>
                        <a:t>1.2</a:t>
                      </a:r>
                    </a:p>
                  </a:txBody>
                  <a:tcPr/>
                </a:tc>
                <a:tc>
                  <a:txBody>
                    <a:bodyPr/>
                    <a:lstStyle/>
                    <a:p>
                      <a:r>
                        <a:rPr lang="en-IN" sz="1600" dirty="0">
                          <a:effectLst/>
                          <a:latin typeface="Calibri" panose="020F0502020204030204" pitchFamily="34" charset="0"/>
                          <a:cs typeface="Calibri" panose="020F0502020204030204" pitchFamily="34" charset="0"/>
                        </a:rPr>
                        <a:t>Work Flow - Practice Manuals </a:t>
                      </a:r>
                      <a:endParaRPr lang="en-IN" sz="1600" dirty="0"/>
                    </a:p>
                  </a:txBody>
                  <a:tcPr/>
                </a:tc>
                <a:tc>
                  <a:txBody>
                    <a:bodyPr/>
                    <a:lstStyle/>
                    <a:p>
                      <a:pPr algn="ctr"/>
                      <a:r>
                        <a:rPr lang="en-IN" dirty="0"/>
                        <a:t>16</a:t>
                      </a:r>
                    </a:p>
                  </a:txBody>
                  <a:tcPr/>
                </a:tc>
                <a:extLst>
                  <a:ext uri="{0D108BD9-81ED-4DB2-BD59-A6C34878D82A}">
                    <a16:rowId xmlns:a16="http://schemas.microsoft.com/office/drawing/2014/main" val="1046799520"/>
                  </a:ext>
                </a:extLst>
              </a:tr>
              <a:tr h="340187">
                <a:tc>
                  <a:txBody>
                    <a:bodyPr/>
                    <a:lstStyle/>
                    <a:p>
                      <a:r>
                        <a:rPr lang="en-IN" sz="1600" dirty="0"/>
                        <a:t>1.3</a:t>
                      </a:r>
                    </a:p>
                  </a:txBody>
                  <a:tcPr/>
                </a:tc>
                <a:tc>
                  <a:txBody>
                    <a:bodyPr/>
                    <a:lstStyle/>
                    <a:p>
                      <a:r>
                        <a:rPr lang="en-IN" sz="1600" dirty="0">
                          <a:effectLst/>
                          <a:latin typeface="Calibri" panose="020F0502020204030204" pitchFamily="34" charset="0"/>
                          <a:cs typeface="Calibri" panose="020F0502020204030204" pitchFamily="34" charset="0"/>
                        </a:rPr>
                        <a:t>Quality Review Manuals or Audit Tool</a:t>
                      </a:r>
                      <a:endParaRPr lang="en-IN" sz="1600" dirty="0"/>
                    </a:p>
                  </a:txBody>
                  <a:tcPr/>
                </a:tc>
                <a:tc>
                  <a:txBody>
                    <a:bodyPr/>
                    <a:lstStyle/>
                    <a:p>
                      <a:pPr algn="ctr"/>
                      <a:r>
                        <a:rPr lang="en-IN" dirty="0"/>
                        <a:t>24</a:t>
                      </a:r>
                    </a:p>
                  </a:txBody>
                  <a:tcPr/>
                </a:tc>
                <a:extLst>
                  <a:ext uri="{0D108BD9-81ED-4DB2-BD59-A6C34878D82A}">
                    <a16:rowId xmlns:a16="http://schemas.microsoft.com/office/drawing/2014/main" val="991673497"/>
                  </a:ext>
                </a:extLst>
              </a:tr>
              <a:tr h="340187">
                <a:tc>
                  <a:txBody>
                    <a:bodyPr/>
                    <a:lstStyle/>
                    <a:p>
                      <a:r>
                        <a:rPr lang="en-IN" sz="1600" dirty="0"/>
                        <a:t>1.4</a:t>
                      </a:r>
                    </a:p>
                  </a:txBody>
                  <a:tcPr/>
                </a:tc>
                <a:tc>
                  <a:txBody>
                    <a:bodyPr/>
                    <a:lstStyle/>
                    <a:p>
                      <a:r>
                        <a:rPr lang="en-IN" sz="1600" dirty="0">
                          <a:effectLst/>
                          <a:latin typeface="Calibri" panose="020F0502020204030204" pitchFamily="34" charset="0"/>
                          <a:cs typeface="Calibri" panose="020F0502020204030204" pitchFamily="34" charset="0"/>
                        </a:rPr>
                        <a:t>Service Delivery - Effort monitoring</a:t>
                      </a:r>
                      <a:endParaRPr lang="en-IN" sz="1600" dirty="0"/>
                    </a:p>
                  </a:txBody>
                  <a:tcPr/>
                </a:tc>
                <a:tc>
                  <a:txBody>
                    <a:bodyPr/>
                    <a:lstStyle/>
                    <a:p>
                      <a:pPr algn="ctr"/>
                      <a:r>
                        <a:rPr lang="en-IN" dirty="0"/>
                        <a:t>36</a:t>
                      </a:r>
                    </a:p>
                  </a:txBody>
                  <a:tcPr/>
                </a:tc>
                <a:extLst>
                  <a:ext uri="{0D108BD9-81ED-4DB2-BD59-A6C34878D82A}">
                    <a16:rowId xmlns:a16="http://schemas.microsoft.com/office/drawing/2014/main" val="1383894979"/>
                  </a:ext>
                </a:extLst>
              </a:tr>
              <a:tr h="340187">
                <a:tc>
                  <a:txBody>
                    <a:bodyPr/>
                    <a:lstStyle/>
                    <a:p>
                      <a:r>
                        <a:rPr lang="en-IN" sz="1600" dirty="0"/>
                        <a:t>1.5</a:t>
                      </a:r>
                    </a:p>
                  </a:txBody>
                  <a:tcPr/>
                </a:tc>
                <a:tc>
                  <a:txBody>
                    <a:bodyPr/>
                    <a:lstStyle/>
                    <a:p>
                      <a:r>
                        <a:rPr lang="en-IN" sz="1600" dirty="0">
                          <a:effectLst/>
                          <a:latin typeface="Calibri" panose="020F0502020204030204" pitchFamily="34" charset="0"/>
                          <a:cs typeface="Calibri" panose="020F0502020204030204" pitchFamily="34" charset="0"/>
                        </a:rPr>
                        <a:t>Quality Control  for engagements </a:t>
                      </a:r>
                      <a:endParaRPr lang="en-IN" sz="1600" dirty="0"/>
                    </a:p>
                  </a:txBody>
                  <a:tcPr/>
                </a:tc>
                <a:tc>
                  <a:txBody>
                    <a:bodyPr/>
                    <a:lstStyle/>
                    <a:p>
                      <a:pPr algn="ctr"/>
                      <a:r>
                        <a:rPr lang="en-IN" dirty="0"/>
                        <a:t>80</a:t>
                      </a:r>
                    </a:p>
                  </a:txBody>
                  <a:tcPr/>
                </a:tc>
                <a:extLst>
                  <a:ext uri="{0D108BD9-81ED-4DB2-BD59-A6C34878D82A}">
                    <a16:rowId xmlns:a16="http://schemas.microsoft.com/office/drawing/2014/main" val="3961472464"/>
                  </a:ext>
                </a:extLst>
              </a:tr>
              <a:tr h="340187">
                <a:tc>
                  <a:txBody>
                    <a:bodyPr/>
                    <a:lstStyle/>
                    <a:p>
                      <a:r>
                        <a:rPr lang="en-IN" sz="1600" dirty="0"/>
                        <a:t>1.6</a:t>
                      </a:r>
                    </a:p>
                  </a:txBody>
                  <a:tcPr/>
                </a:tc>
                <a:tc>
                  <a:txBody>
                    <a:bodyPr/>
                    <a:lstStyle/>
                    <a:p>
                      <a:r>
                        <a:rPr lang="en-IN" sz="1600" dirty="0">
                          <a:effectLst/>
                          <a:latin typeface="Calibri" panose="020F0502020204030204" pitchFamily="34" charset="0"/>
                          <a:cs typeface="Calibri" panose="020F0502020204030204" pitchFamily="34" charset="0"/>
                        </a:rPr>
                        <a:t>Benchmarking of Service delivery </a:t>
                      </a:r>
                      <a:endParaRPr lang="en-IN" sz="1600" dirty="0"/>
                    </a:p>
                  </a:txBody>
                  <a:tcPr/>
                </a:tc>
                <a:tc>
                  <a:txBody>
                    <a:bodyPr/>
                    <a:lstStyle/>
                    <a:p>
                      <a:pPr algn="ctr"/>
                      <a:r>
                        <a:rPr lang="en-IN" dirty="0"/>
                        <a:t>16</a:t>
                      </a:r>
                    </a:p>
                  </a:txBody>
                  <a:tcPr/>
                </a:tc>
                <a:extLst>
                  <a:ext uri="{0D108BD9-81ED-4DB2-BD59-A6C34878D82A}">
                    <a16:rowId xmlns:a16="http://schemas.microsoft.com/office/drawing/2014/main" val="1408390026"/>
                  </a:ext>
                </a:extLst>
              </a:tr>
              <a:tr h="340187">
                <a:tc>
                  <a:txBody>
                    <a:bodyPr/>
                    <a:lstStyle/>
                    <a:p>
                      <a:r>
                        <a:rPr lang="en-IN" sz="1600"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Client Sensitisation </a:t>
                      </a:r>
                      <a:endParaRPr lang="en-IN" sz="1600" dirty="0"/>
                    </a:p>
                  </a:txBody>
                  <a:tcPr/>
                </a:tc>
                <a:tc>
                  <a:txBody>
                    <a:bodyPr/>
                    <a:lstStyle/>
                    <a:p>
                      <a:pPr algn="ctr"/>
                      <a:r>
                        <a:rPr lang="en-IN" dirty="0"/>
                        <a:t>16</a:t>
                      </a:r>
                    </a:p>
                  </a:txBody>
                  <a:tcPr/>
                </a:tc>
                <a:extLst>
                  <a:ext uri="{0D108BD9-81ED-4DB2-BD59-A6C34878D82A}">
                    <a16:rowId xmlns:a16="http://schemas.microsoft.com/office/drawing/2014/main" val="316193912"/>
                  </a:ext>
                </a:extLst>
              </a:tr>
              <a:tr h="340187">
                <a:tc>
                  <a:txBody>
                    <a:bodyPr/>
                    <a:lstStyle/>
                    <a:p>
                      <a:r>
                        <a:rPr lang="en-IN" sz="1600"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Technology Adoption </a:t>
                      </a:r>
                      <a:endParaRPr lang="en-IN" sz="1600" dirty="0"/>
                    </a:p>
                  </a:txBody>
                  <a:tcPr/>
                </a:tc>
                <a:tc>
                  <a:txBody>
                    <a:bodyPr/>
                    <a:lstStyle/>
                    <a:p>
                      <a:pPr algn="ctr"/>
                      <a:r>
                        <a:rPr lang="en-IN" dirty="0"/>
                        <a:t>64</a:t>
                      </a:r>
                    </a:p>
                  </a:txBody>
                  <a:tcPr/>
                </a:tc>
                <a:extLst>
                  <a:ext uri="{0D108BD9-81ED-4DB2-BD59-A6C34878D82A}">
                    <a16:rowId xmlns:a16="http://schemas.microsoft.com/office/drawing/2014/main" val="3039427928"/>
                  </a:ext>
                </a:extLst>
              </a:tr>
              <a:tr h="340187">
                <a:tc>
                  <a:txBody>
                    <a:bodyPr/>
                    <a:lstStyle/>
                    <a:p>
                      <a:r>
                        <a:rPr lang="en-IN" sz="1600" dirty="0"/>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effectLst/>
                          <a:latin typeface="Calibri" panose="020F0502020204030204" pitchFamily="34" charset="0"/>
                          <a:cs typeface="Calibri" panose="020F0502020204030204" pitchFamily="34" charset="0"/>
                        </a:rPr>
                        <a:t>Revenue, Budgeting &amp; Pricing </a:t>
                      </a:r>
                      <a:endParaRPr lang="en-IN" sz="1600" dirty="0"/>
                    </a:p>
                  </a:txBody>
                  <a:tcPr/>
                </a:tc>
                <a:tc>
                  <a:txBody>
                    <a:bodyPr/>
                    <a:lstStyle/>
                    <a:p>
                      <a:pPr algn="ctr"/>
                      <a:r>
                        <a:rPr lang="en-IN" dirty="0"/>
                        <a:t>16</a:t>
                      </a:r>
                    </a:p>
                  </a:txBody>
                  <a:tcPr/>
                </a:tc>
                <a:extLst>
                  <a:ext uri="{0D108BD9-81ED-4DB2-BD59-A6C34878D82A}">
                    <a16:rowId xmlns:a16="http://schemas.microsoft.com/office/drawing/2014/main" val="3472421768"/>
                  </a:ext>
                </a:extLst>
              </a:tr>
              <a:tr h="572965">
                <a:tc gridSpan="2">
                  <a:txBody>
                    <a:bodyPr/>
                    <a:lstStyle/>
                    <a:p>
                      <a:pPr algn="ctr"/>
                      <a:r>
                        <a:rPr lang="en-IN" b="1" dirty="0"/>
                        <a:t>Total of Section 1</a:t>
                      </a:r>
                    </a:p>
                  </a:txBody>
                  <a:tcPr/>
                </a:tc>
                <a:tc hMerge="1">
                  <a:txBody>
                    <a:bodyPr/>
                    <a:lstStyle/>
                    <a:p>
                      <a:endParaRPr lang="en-IN" dirty="0"/>
                    </a:p>
                  </a:txBody>
                  <a:tcPr/>
                </a:tc>
                <a:tc>
                  <a:txBody>
                    <a:bodyPr/>
                    <a:lstStyle/>
                    <a:p>
                      <a:pPr algn="ctr"/>
                      <a:r>
                        <a:rPr lang="en-IN" b="1" dirty="0"/>
                        <a:t>280</a:t>
                      </a:r>
                    </a:p>
                  </a:txBody>
                  <a:tcPr/>
                </a:tc>
                <a:extLst>
                  <a:ext uri="{0D108BD9-81ED-4DB2-BD59-A6C34878D82A}">
                    <a16:rowId xmlns:a16="http://schemas.microsoft.com/office/drawing/2014/main" val="3300227607"/>
                  </a:ext>
                </a:extLst>
              </a:tr>
            </a:tbl>
          </a:graphicData>
        </a:graphic>
      </p:graphicFrame>
    </p:spTree>
    <p:extLst>
      <p:ext uri="{BB962C8B-B14F-4D97-AF65-F5344CB8AC3E}">
        <p14:creationId xmlns:p14="http://schemas.microsoft.com/office/powerpoint/2010/main" val="405865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2 – Human Resource Management</a:t>
            </a: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2537926"/>
          <a:ext cx="10396377" cy="2740917"/>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273903">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438122">
                <a:tc>
                  <a:txBody>
                    <a:bodyPr/>
                    <a:lstStyle/>
                    <a:p>
                      <a:r>
                        <a:rPr lang="en-IN" sz="1600" dirty="0"/>
                        <a:t>2.1</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Resource Planning &amp; Monitoring as per firm’s policy</a:t>
                      </a:r>
                      <a:endParaRPr lang="en-IN" sz="1600" dirty="0"/>
                    </a:p>
                  </a:txBody>
                  <a:tcPr/>
                </a:tc>
                <a:tc>
                  <a:txBody>
                    <a:bodyPr/>
                    <a:lstStyle/>
                    <a:p>
                      <a:pPr algn="ctr"/>
                      <a:r>
                        <a:rPr lang="en-IN" dirty="0"/>
                        <a:t>28</a:t>
                      </a:r>
                    </a:p>
                  </a:txBody>
                  <a:tcPr/>
                </a:tc>
                <a:extLst>
                  <a:ext uri="{0D108BD9-81ED-4DB2-BD59-A6C34878D82A}">
                    <a16:rowId xmlns:a16="http://schemas.microsoft.com/office/drawing/2014/main" val="3126050739"/>
                  </a:ext>
                </a:extLst>
              </a:tr>
              <a:tr h="261257">
                <a:tc>
                  <a:txBody>
                    <a:bodyPr/>
                    <a:lstStyle/>
                    <a:p>
                      <a:r>
                        <a:rPr lang="en-IN" sz="1600" dirty="0"/>
                        <a:t>2.2</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Employee Training &amp; Development </a:t>
                      </a:r>
                      <a:endParaRPr lang="en-IN" sz="1600" dirty="0"/>
                    </a:p>
                  </a:txBody>
                  <a:tcPr/>
                </a:tc>
                <a:tc>
                  <a:txBody>
                    <a:bodyPr/>
                    <a:lstStyle/>
                    <a:p>
                      <a:pPr algn="ctr"/>
                      <a:r>
                        <a:rPr lang="en-IN" dirty="0"/>
                        <a:t>44</a:t>
                      </a:r>
                    </a:p>
                  </a:txBody>
                  <a:tcPr/>
                </a:tc>
                <a:extLst>
                  <a:ext uri="{0D108BD9-81ED-4DB2-BD59-A6C34878D82A}">
                    <a16:rowId xmlns:a16="http://schemas.microsoft.com/office/drawing/2014/main" val="1046799520"/>
                  </a:ext>
                </a:extLst>
              </a:tr>
              <a:tr h="273903">
                <a:tc>
                  <a:txBody>
                    <a:bodyPr/>
                    <a:lstStyle/>
                    <a:p>
                      <a:r>
                        <a:rPr lang="en-IN" sz="1600" dirty="0"/>
                        <a:t>2.3</a:t>
                      </a:r>
                    </a:p>
                  </a:txBody>
                  <a:tcPr/>
                </a:tc>
                <a:tc>
                  <a:txBody>
                    <a:bodyPr/>
                    <a:lstStyle/>
                    <a:p>
                      <a:r>
                        <a:rPr lang="fr-FR" sz="1600" dirty="0">
                          <a:effectLst/>
                          <a:latin typeface="Calibri" panose="020F0502020204030204" pitchFamily="34" charset="0"/>
                          <a:ea typeface="Times New Roman" panose="02020603050405020304" pitchFamily="18" charset="0"/>
                          <a:cs typeface="Calibri" panose="020F0502020204030204" pitchFamily="34" charset="0"/>
                        </a:rPr>
                        <a:t>Ressources Turnover &amp; Compensation Management</a:t>
                      </a:r>
                      <a:endParaRPr lang="en-IN" sz="1600" dirty="0"/>
                    </a:p>
                  </a:txBody>
                  <a:tcPr/>
                </a:tc>
                <a:tc>
                  <a:txBody>
                    <a:bodyPr/>
                    <a:lstStyle/>
                    <a:p>
                      <a:pPr algn="ctr"/>
                      <a:r>
                        <a:rPr lang="en-IN" dirty="0"/>
                        <a:t>104</a:t>
                      </a:r>
                    </a:p>
                  </a:txBody>
                  <a:tcPr/>
                </a:tc>
                <a:extLst>
                  <a:ext uri="{0D108BD9-81ED-4DB2-BD59-A6C34878D82A}">
                    <a16:rowId xmlns:a16="http://schemas.microsoft.com/office/drawing/2014/main" val="991673497"/>
                  </a:ext>
                </a:extLst>
              </a:tr>
              <a:tr h="273903">
                <a:tc>
                  <a:txBody>
                    <a:bodyPr/>
                    <a:lstStyle/>
                    <a:p>
                      <a:r>
                        <a:rPr lang="en-IN" sz="1600" dirty="0"/>
                        <a:t>2.4</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Qualification Skill Set of employees and use of experts</a:t>
                      </a:r>
                      <a:endParaRPr lang="en-IN" sz="1600" dirty="0"/>
                    </a:p>
                  </a:txBody>
                  <a:tcPr/>
                </a:tc>
                <a:tc>
                  <a:txBody>
                    <a:bodyPr/>
                    <a:lstStyle/>
                    <a:p>
                      <a:pPr algn="ctr"/>
                      <a:r>
                        <a:rPr lang="en-IN" dirty="0"/>
                        <a:t>32</a:t>
                      </a:r>
                    </a:p>
                  </a:txBody>
                  <a:tcPr/>
                </a:tc>
                <a:extLst>
                  <a:ext uri="{0D108BD9-81ED-4DB2-BD59-A6C34878D82A}">
                    <a16:rowId xmlns:a16="http://schemas.microsoft.com/office/drawing/2014/main" val="1383894979"/>
                  </a:ext>
                </a:extLst>
              </a:tr>
              <a:tr h="273903">
                <a:tc>
                  <a:txBody>
                    <a:bodyPr/>
                    <a:lstStyle/>
                    <a:p>
                      <a:r>
                        <a:rPr lang="en-IN" sz="1600" dirty="0"/>
                        <a:t>2.5</a:t>
                      </a:r>
                    </a:p>
                  </a:txBody>
                  <a:tcPr/>
                </a:tc>
                <a:tc>
                  <a:txBody>
                    <a:bodyPr/>
                    <a:lstStyle/>
                    <a:p>
                      <a:r>
                        <a:rPr lang="en-US" sz="1600" dirty="0"/>
                        <a:t>Performance evaluation measures carried out by the firm (KPI’s)</a:t>
                      </a:r>
                      <a:endParaRPr lang="en-IN" sz="1600" dirty="0"/>
                    </a:p>
                  </a:txBody>
                  <a:tcPr/>
                </a:tc>
                <a:tc>
                  <a:txBody>
                    <a:bodyPr/>
                    <a:lstStyle/>
                    <a:p>
                      <a:pPr algn="ctr"/>
                      <a:r>
                        <a:rPr lang="en-IN" dirty="0"/>
                        <a:t>32</a:t>
                      </a:r>
                    </a:p>
                  </a:txBody>
                  <a:tcPr/>
                </a:tc>
                <a:extLst>
                  <a:ext uri="{0D108BD9-81ED-4DB2-BD59-A6C34878D82A}">
                    <a16:rowId xmlns:a16="http://schemas.microsoft.com/office/drawing/2014/main" val="3961472464"/>
                  </a:ext>
                </a:extLst>
              </a:tr>
              <a:tr h="473995">
                <a:tc gridSpan="2">
                  <a:txBody>
                    <a:bodyPr/>
                    <a:lstStyle/>
                    <a:p>
                      <a:pPr algn="ctr"/>
                      <a:r>
                        <a:rPr lang="en-IN" b="1" dirty="0"/>
                        <a:t>Total of Section 2</a:t>
                      </a:r>
                    </a:p>
                  </a:txBody>
                  <a:tcPr/>
                </a:tc>
                <a:tc hMerge="1">
                  <a:txBody>
                    <a:bodyPr/>
                    <a:lstStyle/>
                    <a:p>
                      <a:r>
                        <a:rPr lang="en-IN" sz="1600" dirty="0">
                          <a:effectLst/>
                          <a:latin typeface="Calibri" panose="020F0502020204030204" pitchFamily="34" charset="0"/>
                          <a:cs typeface="Calibri" panose="020F0502020204030204" pitchFamily="34" charset="0"/>
                        </a:rPr>
                        <a:t>Benchmarking of Service delivery </a:t>
                      </a:r>
                      <a:endParaRPr lang="en-IN" sz="1600" dirty="0"/>
                    </a:p>
                  </a:txBody>
                  <a:tcPr/>
                </a:tc>
                <a:tc>
                  <a:txBody>
                    <a:bodyPr/>
                    <a:lstStyle/>
                    <a:p>
                      <a:pPr algn="ctr"/>
                      <a:r>
                        <a:rPr lang="en-IN" b="1" dirty="0"/>
                        <a:t>240</a:t>
                      </a:r>
                    </a:p>
                  </a:txBody>
                  <a:tcPr/>
                </a:tc>
                <a:extLst>
                  <a:ext uri="{0D108BD9-81ED-4DB2-BD59-A6C34878D82A}">
                    <a16:rowId xmlns:a16="http://schemas.microsoft.com/office/drawing/2014/main" val="1408390026"/>
                  </a:ext>
                </a:extLst>
              </a:tr>
            </a:tbl>
          </a:graphicData>
        </a:graphic>
      </p:graphicFrame>
    </p:spTree>
    <p:extLst>
      <p:ext uri="{BB962C8B-B14F-4D97-AF65-F5344CB8AC3E}">
        <p14:creationId xmlns:p14="http://schemas.microsoft.com/office/powerpoint/2010/main" val="105275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02" y="223935"/>
            <a:ext cx="9878216" cy="1569660"/>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Section 3 - Practice Management- Strategic/ Functional</a:t>
            </a:r>
          </a:p>
          <a:p>
            <a:endParaRPr lang="en-US" sz="3200" b="1" dirty="0">
              <a:solidFill>
                <a:schemeClr val="bg1"/>
              </a:solidFill>
              <a:latin typeface="Adobe Gothic Std B" pitchFamily="34" charset="-128"/>
              <a:ea typeface="Adobe Gothic Std B" pitchFamily="34" charset="-128"/>
            </a:endParaRPr>
          </a:p>
        </p:txBody>
      </p:sp>
      <p:graphicFrame>
        <p:nvGraphicFramePr>
          <p:cNvPr id="3" name="Table 4">
            <a:extLst>
              <a:ext uri="{FF2B5EF4-FFF2-40B4-BE49-F238E27FC236}">
                <a16:creationId xmlns:a16="http://schemas.microsoft.com/office/drawing/2014/main" id="{A73E5D29-7279-57E6-448E-595427B10131}"/>
              </a:ext>
            </a:extLst>
          </p:cNvPr>
          <p:cNvGraphicFramePr>
            <a:graphicFrameLocks noGrp="1"/>
          </p:cNvGraphicFramePr>
          <p:nvPr/>
        </p:nvGraphicFramePr>
        <p:xfrm>
          <a:off x="837681" y="2948472"/>
          <a:ext cx="10396377" cy="1996751"/>
        </p:xfrm>
        <a:graphic>
          <a:graphicData uri="http://schemas.openxmlformats.org/drawingml/2006/table">
            <a:tbl>
              <a:tblPr firstRow="1" bandRow="1">
                <a:tableStyleId>{D27102A9-8310-4765-A935-A1911B00CA55}</a:tableStyleId>
              </a:tblPr>
              <a:tblGrid>
                <a:gridCol w="935135">
                  <a:extLst>
                    <a:ext uri="{9D8B030D-6E8A-4147-A177-3AD203B41FA5}">
                      <a16:colId xmlns:a16="http://schemas.microsoft.com/office/drawing/2014/main" val="3858489878"/>
                    </a:ext>
                  </a:extLst>
                </a:gridCol>
                <a:gridCol w="5995783">
                  <a:extLst>
                    <a:ext uri="{9D8B030D-6E8A-4147-A177-3AD203B41FA5}">
                      <a16:colId xmlns:a16="http://schemas.microsoft.com/office/drawing/2014/main" val="1713509664"/>
                    </a:ext>
                  </a:extLst>
                </a:gridCol>
                <a:gridCol w="3465459">
                  <a:extLst>
                    <a:ext uri="{9D8B030D-6E8A-4147-A177-3AD203B41FA5}">
                      <a16:colId xmlns:a16="http://schemas.microsoft.com/office/drawing/2014/main" val="1160993866"/>
                    </a:ext>
                  </a:extLst>
                </a:gridCol>
              </a:tblGrid>
              <a:tr h="273903">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Calibri" panose="020F0502020204030204" pitchFamily="34" charset="0"/>
                          <a:cs typeface="Calibri" panose="020F0502020204030204" pitchFamily="34" charset="0"/>
                        </a:rPr>
                        <a:t>Evaluation Criteria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dirty="0"/>
                        <a:t>                    Max Score</a:t>
                      </a:r>
                    </a:p>
                  </a:txBody>
                  <a:tcPr/>
                </a:tc>
                <a:extLst>
                  <a:ext uri="{0D108BD9-81ED-4DB2-BD59-A6C34878D82A}">
                    <a16:rowId xmlns:a16="http://schemas.microsoft.com/office/drawing/2014/main" val="1034947279"/>
                  </a:ext>
                </a:extLst>
              </a:tr>
              <a:tr h="438122">
                <a:tc>
                  <a:txBody>
                    <a:bodyPr/>
                    <a:lstStyle/>
                    <a:p>
                      <a:r>
                        <a:rPr lang="en-IN" sz="1600" dirty="0"/>
                        <a:t>3.1</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Practice Management </a:t>
                      </a:r>
                      <a:endParaRPr lang="en-IN" sz="1600" dirty="0"/>
                    </a:p>
                  </a:txBody>
                  <a:tcPr/>
                </a:tc>
                <a:tc>
                  <a:txBody>
                    <a:bodyPr/>
                    <a:lstStyle/>
                    <a:p>
                      <a:pPr algn="ctr"/>
                      <a:r>
                        <a:rPr lang="en-IN" dirty="0"/>
                        <a:t>20</a:t>
                      </a:r>
                    </a:p>
                  </a:txBody>
                  <a:tcPr/>
                </a:tc>
                <a:extLst>
                  <a:ext uri="{0D108BD9-81ED-4DB2-BD59-A6C34878D82A}">
                    <a16:rowId xmlns:a16="http://schemas.microsoft.com/office/drawing/2014/main" val="3126050739"/>
                  </a:ext>
                </a:extLst>
              </a:tr>
              <a:tr h="261257">
                <a:tc>
                  <a:txBody>
                    <a:bodyPr/>
                    <a:lstStyle/>
                    <a:p>
                      <a:r>
                        <a:rPr lang="en-IN" sz="1600" dirty="0"/>
                        <a:t>3.2</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Infrastructure – Physical &amp; Others</a:t>
                      </a:r>
                      <a:endParaRPr lang="en-IN" sz="1600" dirty="0"/>
                    </a:p>
                  </a:txBody>
                  <a:tcPr/>
                </a:tc>
                <a:tc>
                  <a:txBody>
                    <a:bodyPr/>
                    <a:lstStyle/>
                    <a:p>
                      <a:pPr algn="ctr"/>
                      <a:r>
                        <a:rPr lang="en-IN" dirty="0"/>
                        <a:t>48</a:t>
                      </a:r>
                    </a:p>
                  </a:txBody>
                  <a:tcPr/>
                </a:tc>
                <a:extLst>
                  <a:ext uri="{0D108BD9-81ED-4DB2-BD59-A6C34878D82A}">
                    <a16:rowId xmlns:a16="http://schemas.microsoft.com/office/drawing/2014/main" val="1046799520"/>
                  </a:ext>
                </a:extLst>
              </a:tr>
              <a:tr h="273903">
                <a:tc>
                  <a:txBody>
                    <a:bodyPr/>
                    <a:lstStyle/>
                    <a:p>
                      <a:r>
                        <a:rPr lang="en-IN" sz="1600" dirty="0"/>
                        <a:t>3.3</a:t>
                      </a:r>
                    </a:p>
                  </a:txBody>
                  <a:tcPr/>
                </a:tc>
                <a:tc>
                  <a:txBody>
                    <a:bodyPr/>
                    <a:lstStyle/>
                    <a:p>
                      <a:r>
                        <a:rPr lang="en-IN" sz="1600" dirty="0">
                          <a:effectLst/>
                          <a:latin typeface="Calibri" panose="020F0502020204030204" pitchFamily="34" charset="0"/>
                          <a:ea typeface="Times New Roman" panose="02020603050405020304" pitchFamily="18" charset="0"/>
                          <a:cs typeface="Calibri" panose="020F0502020204030204" pitchFamily="34" charset="0"/>
                        </a:rPr>
                        <a:t>Practice Credentials </a:t>
                      </a:r>
                      <a:endParaRPr lang="en-IN" sz="1600" dirty="0"/>
                    </a:p>
                  </a:txBody>
                  <a:tcPr/>
                </a:tc>
                <a:tc>
                  <a:txBody>
                    <a:bodyPr/>
                    <a:lstStyle/>
                    <a:p>
                      <a:pPr algn="ctr"/>
                      <a:r>
                        <a:rPr lang="en-IN" dirty="0"/>
                        <a:t>12</a:t>
                      </a:r>
                    </a:p>
                  </a:txBody>
                  <a:tcPr/>
                </a:tc>
                <a:extLst>
                  <a:ext uri="{0D108BD9-81ED-4DB2-BD59-A6C34878D82A}">
                    <a16:rowId xmlns:a16="http://schemas.microsoft.com/office/drawing/2014/main" val="991673497"/>
                  </a:ext>
                </a:extLst>
              </a:tr>
              <a:tr h="461349">
                <a:tc gridSpan="2">
                  <a:txBody>
                    <a:bodyPr/>
                    <a:lstStyle/>
                    <a:p>
                      <a:pPr algn="ctr"/>
                      <a:r>
                        <a:rPr lang="en-IN" b="1" dirty="0"/>
                        <a:t>Total of Section 3</a:t>
                      </a:r>
                    </a:p>
                  </a:txBody>
                  <a:tcPr/>
                </a:tc>
                <a:tc hMerge="1">
                  <a:txBody>
                    <a:bodyPr/>
                    <a:lstStyle/>
                    <a:p>
                      <a:endParaRPr lang="en-IN" sz="1600" dirty="0"/>
                    </a:p>
                  </a:txBody>
                  <a:tcPr/>
                </a:tc>
                <a:tc>
                  <a:txBody>
                    <a:bodyPr/>
                    <a:lstStyle/>
                    <a:p>
                      <a:pPr algn="ctr"/>
                      <a:r>
                        <a:rPr lang="en-IN" b="1" dirty="0"/>
                        <a:t>80</a:t>
                      </a:r>
                    </a:p>
                  </a:txBody>
                  <a:tcPr/>
                </a:tc>
                <a:extLst>
                  <a:ext uri="{0D108BD9-81ED-4DB2-BD59-A6C34878D82A}">
                    <a16:rowId xmlns:a16="http://schemas.microsoft.com/office/drawing/2014/main" val="1383894979"/>
                  </a:ext>
                </a:extLst>
              </a:tr>
            </a:tbl>
          </a:graphicData>
        </a:graphic>
      </p:graphicFrame>
    </p:spTree>
    <p:extLst>
      <p:ext uri="{BB962C8B-B14F-4D97-AF65-F5344CB8AC3E}">
        <p14:creationId xmlns:p14="http://schemas.microsoft.com/office/powerpoint/2010/main" val="336473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EA0D0E-1559-E0D5-4A66-614D077EC1B9}"/>
              </a:ext>
            </a:extLst>
          </p:cNvPr>
          <p:cNvGraphicFramePr>
            <a:graphicFrameLocks noGrp="1"/>
          </p:cNvGraphicFramePr>
          <p:nvPr>
            <p:extLst>
              <p:ext uri="{D42A27DB-BD31-4B8C-83A1-F6EECF244321}">
                <p14:modId xmlns:p14="http://schemas.microsoft.com/office/powerpoint/2010/main" val="2434283165"/>
              </p:ext>
            </p:extLst>
          </p:nvPr>
        </p:nvGraphicFramePr>
        <p:xfrm>
          <a:off x="1" y="2377892"/>
          <a:ext cx="12192000" cy="4598599"/>
        </p:xfrm>
        <a:graphic>
          <a:graphicData uri="http://schemas.openxmlformats.org/drawingml/2006/table">
            <a:tbl>
              <a:tblPr/>
              <a:tblGrid>
                <a:gridCol w="1253612">
                  <a:extLst>
                    <a:ext uri="{9D8B030D-6E8A-4147-A177-3AD203B41FA5}">
                      <a16:colId xmlns:a16="http://schemas.microsoft.com/office/drawing/2014/main" val="879902872"/>
                    </a:ext>
                  </a:extLst>
                </a:gridCol>
                <a:gridCol w="6733391">
                  <a:extLst>
                    <a:ext uri="{9D8B030D-6E8A-4147-A177-3AD203B41FA5}">
                      <a16:colId xmlns:a16="http://schemas.microsoft.com/office/drawing/2014/main" val="965399354"/>
                    </a:ext>
                  </a:extLst>
                </a:gridCol>
                <a:gridCol w="4204997">
                  <a:extLst>
                    <a:ext uri="{9D8B030D-6E8A-4147-A177-3AD203B41FA5}">
                      <a16:colId xmlns:a16="http://schemas.microsoft.com/office/drawing/2014/main" val="2476807631"/>
                    </a:ext>
                  </a:extLst>
                </a:gridCol>
              </a:tblGrid>
              <a:tr h="361369">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marL="0" algn="ctr" defTabSz="914400" rtl="0" eaLnBrk="1" fontAlgn="b" latinLnBrk="0" hangingPunct="1"/>
                      <a:r>
                        <a:rPr lang="en-US" sz="2800" b="1" i="0" u="none" strike="noStrike" kern="1200" dirty="0">
                          <a:solidFill>
                            <a:srgbClr val="231F20"/>
                          </a:solidFill>
                          <a:effectLst/>
                          <a:latin typeface="Calibri" panose="020F0502020204030204" pitchFamily="34" charset="0"/>
                          <a:ea typeface="+mn-ea"/>
                          <a:cs typeface="Calibri" panose="020F0502020204030204" pitchFamily="34" charset="0"/>
                        </a:rPr>
                        <a:t>Particulars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1290602">
                <a:tc>
                  <a:txBody>
                    <a:bodyPr/>
                    <a:lstStyle/>
                    <a:p>
                      <a:pPr algn="ctr" fontAlgn="b"/>
                      <a:r>
                        <a:rPr lang="en-US" sz="2000" b="0" i="0" u="none" strike="noStrike" dirty="0">
                          <a:solidFill>
                            <a:srgbClr val="000000"/>
                          </a:solidFill>
                          <a:effectLst/>
                          <a:latin typeface="Calibri" panose="020F0502020204030204" pitchFamily="34" charset="0"/>
                          <a:cs typeface="Calibri" panose="020F0502020204030204" pitchFamily="34" charset="0"/>
                        </a:rPr>
                        <a:t>1.6(ii)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kern="1200" dirty="0">
                          <a:solidFill>
                            <a:schemeClr val="tx1"/>
                          </a:solidFill>
                          <a:effectLst/>
                          <a:latin typeface="+mn-lt"/>
                          <a:ea typeface="+mn-ea"/>
                          <a:cs typeface="+mn-cs"/>
                        </a:rPr>
                        <a:t>The number of statutory audit engagements re- worked (filing errors, information insufficiency, wrong interpretation of provisions, etc.)</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Less then 5% : 0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 to 15%: (-1)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15% to 30%: (-2)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30% to 50%: (-3)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50%: (-4) Points</a:t>
                      </a:r>
                    </a:p>
                    <a:p>
                      <a:endParaRPr lang="en-US" sz="2000"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12906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1.6(iii)</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Number of client disputes (other than fees disputes) and how they are addressed.</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Less then 5% : 0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 to 15%: (-1) Point</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15% to 30%: (-2)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30% to 50%: (-3) Points</a:t>
                      </a:r>
                      <a:endParaRPr lang="en-IN"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More than 50%: (-4) Points</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819079">
                <a:tc>
                  <a:txBody>
                    <a:bodyPr/>
                    <a:lstStyle/>
                    <a:p>
                      <a:pPr algn="l" fontAlgn="ct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bl>
          </a:graphicData>
        </a:graphic>
      </p:graphicFrame>
      <p:sp>
        <p:nvSpPr>
          <p:cNvPr id="4" name="TextBox 3">
            <a:extLst>
              <a:ext uri="{FF2B5EF4-FFF2-40B4-BE49-F238E27FC236}">
                <a16:creationId xmlns:a16="http://schemas.microsoft.com/office/drawing/2014/main" id="{3827D800-AD17-2C58-611D-00A59DC636F4}"/>
              </a:ext>
            </a:extLst>
          </p:cNvPr>
          <p:cNvSpPr txBox="1"/>
          <p:nvPr/>
        </p:nvSpPr>
        <p:spPr>
          <a:xfrm>
            <a:off x="482599" y="544693"/>
            <a:ext cx="10194925" cy="1077218"/>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Does the firms get negative scoring using AQMM? Section 1</a:t>
            </a:r>
          </a:p>
        </p:txBody>
      </p:sp>
    </p:spTree>
    <p:extLst>
      <p:ext uri="{BB962C8B-B14F-4D97-AF65-F5344CB8AC3E}">
        <p14:creationId xmlns:p14="http://schemas.microsoft.com/office/powerpoint/2010/main" val="42550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114DCD1-4C4F-C052-215B-39F24F94BF1E}"/>
              </a:ext>
            </a:extLst>
          </p:cNvPr>
          <p:cNvSpPr>
            <a:spLocks noGrp="1"/>
          </p:cNvSpPr>
          <p:nvPr>
            <p:ph type="title"/>
          </p:nvPr>
        </p:nvSpPr>
        <p:spPr>
          <a:xfrm>
            <a:off x="1981200" y="228600"/>
            <a:ext cx="8229600" cy="1066800"/>
          </a:xfrm>
        </p:spPr>
        <p:txBody>
          <a:bodyPr>
            <a:normAutofit fontScale="90000"/>
          </a:bodyPr>
          <a:lstStyle/>
          <a:p>
            <a:r>
              <a:rPr lang="en-IN" altLang="en-US" sz="4000" b="1"/>
              <a:t>Overall Trend </a:t>
            </a:r>
            <a:br>
              <a:rPr lang="en-IN" altLang="en-US" sz="4000" b="1"/>
            </a:br>
            <a:r>
              <a:rPr lang="en-IN" altLang="en-US" sz="4000" b="1"/>
              <a:t>(</a:t>
            </a:r>
            <a:r>
              <a:rPr lang="en-US" altLang="en-US" sz="4000" b="1"/>
              <a:t>FY 2012-13 to FY 2021-22)</a:t>
            </a:r>
            <a:r>
              <a:rPr lang="en-IN" altLang="en-US" sz="4000" b="1"/>
              <a:t> </a:t>
            </a:r>
          </a:p>
        </p:txBody>
      </p:sp>
      <p:sp>
        <p:nvSpPr>
          <p:cNvPr id="5" name="Slide Number Placeholder 4">
            <a:extLst>
              <a:ext uri="{FF2B5EF4-FFF2-40B4-BE49-F238E27FC236}">
                <a16:creationId xmlns:a16="http://schemas.microsoft.com/office/drawing/2014/main" id="{3A71E7DE-C476-3C05-7CC9-01E2C863996A}"/>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682284F7-9881-4F37-B9C9-9B1BFC7E1C8A}" type="slidenum">
              <a:rPr lang="en-US" altLang="en-US" smtClean="0"/>
              <a:pPr eaLnBrk="1" hangingPunct="1"/>
              <a:t>2</a:t>
            </a:fld>
            <a:endParaRPr lang="en-US" altLang="en-US">
              <a:solidFill>
                <a:srgbClr val="898989"/>
              </a:solidFill>
            </a:endParaRPr>
          </a:p>
        </p:txBody>
      </p:sp>
      <p:graphicFrame>
        <p:nvGraphicFramePr>
          <p:cNvPr id="7" name="Content Placeholder 6">
            <a:extLst>
              <a:ext uri="{FF2B5EF4-FFF2-40B4-BE49-F238E27FC236}">
                <a16:creationId xmlns:a16="http://schemas.microsoft.com/office/drawing/2014/main" id="{D2345066-4B14-CC64-D5C5-864DED026B7C}"/>
              </a:ext>
            </a:extLst>
          </p:cNvPr>
          <p:cNvGraphicFramePr>
            <a:graphicFrameLocks noGrp="1"/>
          </p:cNvGraphicFramePr>
          <p:nvPr>
            <p:ph sz="half" idx="1"/>
          </p:nvPr>
        </p:nvGraphicFramePr>
        <p:xfrm>
          <a:off x="2057400" y="160020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823D29F1-AE98-84B6-29C4-36B2E892C99E}"/>
              </a:ext>
            </a:extLst>
          </p:cNvPr>
          <p:cNvGraphicFramePr>
            <a:graphicFrameLocks noGrp="1"/>
          </p:cNvGraphicFramePr>
          <p:nvPr>
            <p:ph sz="half" idx="2"/>
          </p:nvPr>
        </p:nvGraphicFramePr>
        <p:xfrm>
          <a:off x="62484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0F88850-4E52-281C-D734-AAAC237846E3}"/>
              </a:ext>
            </a:extLst>
          </p:cNvPr>
          <p:cNvGraphicFramePr/>
          <p:nvPr/>
        </p:nvGraphicFramePr>
        <p:xfrm>
          <a:off x="2133600" y="1676400"/>
          <a:ext cx="3810000" cy="3886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5DA365F-FDCA-CC93-8C91-DC03F62B9A6B}"/>
              </a:ext>
            </a:extLst>
          </p:cNvPr>
          <p:cNvGraphicFramePr/>
          <p:nvPr/>
        </p:nvGraphicFramePr>
        <p:xfrm>
          <a:off x="5943600" y="1752600"/>
          <a:ext cx="38862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530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97" y="280304"/>
            <a:ext cx="10434927" cy="1077218"/>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Does the firm get negative Marking under AQMM?... Section 3</a:t>
            </a:r>
          </a:p>
        </p:txBody>
      </p:sp>
      <p:graphicFrame>
        <p:nvGraphicFramePr>
          <p:cNvPr id="37" name="Table 36"/>
          <p:cNvGraphicFramePr>
            <a:graphicFrameLocks noGrp="1"/>
          </p:cNvGraphicFramePr>
          <p:nvPr/>
        </p:nvGraphicFramePr>
        <p:xfrm>
          <a:off x="1" y="2235991"/>
          <a:ext cx="12192000" cy="3672350"/>
        </p:xfrm>
        <a:graphic>
          <a:graphicData uri="http://schemas.openxmlformats.org/drawingml/2006/table">
            <a:tbl>
              <a:tblPr/>
              <a:tblGrid>
                <a:gridCol w="1399591">
                  <a:extLst>
                    <a:ext uri="{9D8B030D-6E8A-4147-A177-3AD203B41FA5}">
                      <a16:colId xmlns:a16="http://schemas.microsoft.com/office/drawing/2014/main" val="879902872"/>
                    </a:ext>
                  </a:extLst>
                </a:gridCol>
                <a:gridCol w="6587412">
                  <a:extLst>
                    <a:ext uri="{9D8B030D-6E8A-4147-A177-3AD203B41FA5}">
                      <a16:colId xmlns:a16="http://schemas.microsoft.com/office/drawing/2014/main" val="965399354"/>
                    </a:ext>
                  </a:extLst>
                </a:gridCol>
                <a:gridCol w="4204997">
                  <a:extLst>
                    <a:ext uri="{9D8B030D-6E8A-4147-A177-3AD203B41FA5}">
                      <a16:colId xmlns:a16="http://schemas.microsoft.com/office/drawing/2014/main" val="2476807631"/>
                    </a:ext>
                  </a:extLst>
                </a:gridCol>
              </a:tblGrid>
              <a:tr h="461700">
                <a:tc>
                  <a:txBody>
                    <a:bodyPr/>
                    <a:lstStyle/>
                    <a:p>
                      <a:pPr algn="l" fontAlgn="b"/>
                      <a:r>
                        <a:rPr lang="en-US" sz="2800" b="1" i="0" u="none" strike="noStrike" dirty="0">
                          <a:solidFill>
                            <a:srgbClr val="231F20"/>
                          </a:solidFill>
                          <a:effectLst/>
                          <a:latin typeface="Calibri" panose="020F0502020204030204" pitchFamily="34" charset="0"/>
                          <a:cs typeface="Calibri" panose="020F0502020204030204" pitchFamily="34" charset="0"/>
                        </a:rPr>
                        <a:t> Section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marL="0" algn="ctr" defTabSz="914400" rtl="0" eaLnBrk="1" fontAlgn="b" latinLnBrk="0" hangingPunct="1"/>
                      <a:r>
                        <a:rPr lang="en-US" sz="2800" b="1" i="0" u="none" strike="noStrike" kern="1200" dirty="0">
                          <a:solidFill>
                            <a:srgbClr val="231F20"/>
                          </a:solidFill>
                          <a:effectLst/>
                          <a:latin typeface="Calibri" panose="020F0502020204030204" pitchFamily="34" charset="0"/>
                          <a:ea typeface="+mn-ea"/>
                          <a:cs typeface="Calibri" panose="020F0502020204030204" pitchFamily="34" charset="0"/>
                        </a:rPr>
                        <a:t>Particulars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tc>
                  <a:txBody>
                    <a:bodyPr/>
                    <a:lstStyle/>
                    <a:p>
                      <a:pPr algn="ctr" fontAlgn="ctr"/>
                      <a:r>
                        <a:rPr lang="en-US" sz="2800" b="1" i="0" u="none" strike="noStrike" dirty="0">
                          <a:solidFill>
                            <a:srgbClr val="231F20"/>
                          </a:solidFill>
                          <a:effectLst/>
                          <a:latin typeface="Calibri" panose="020F0502020204030204" pitchFamily="34" charset="0"/>
                          <a:cs typeface="Calibri" panose="020F0502020204030204" pitchFamily="34" charset="0"/>
                        </a:rPr>
                        <a:t>Total Possible Points</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C438"/>
                    </a:solidFill>
                  </a:tcPr>
                </a:tc>
                <a:extLst>
                  <a:ext uri="{0D108BD9-81ED-4DB2-BD59-A6C34878D82A}">
                    <a16:rowId xmlns:a16="http://schemas.microsoft.com/office/drawing/2014/main" val="2591402822"/>
                  </a:ext>
                </a:extLst>
              </a:tr>
              <a:tr h="631228">
                <a:tc>
                  <a:txBody>
                    <a:bodyPr/>
                    <a:lstStyle/>
                    <a:p>
                      <a:pPr algn="ctr" fontAlgn="b"/>
                      <a:r>
                        <a:rPr lang="en-US" sz="2000" b="0" i="0" u="none" strike="noStrike" kern="1200" dirty="0">
                          <a:solidFill>
                            <a:srgbClr val="000000"/>
                          </a:solidFill>
                          <a:effectLst/>
                          <a:latin typeface="Calibri" panose="020F0502020204030204" pitchFamily="34" charset="0"/>
                          <a:ea typeface="+mn-ea"/>
                          <a:cs typeface="Calibri" panose="020F0502020204030204" pitchFamily="34" charset="0"/>
                        </a:rPr>
                        <a:t>3.3 (iii)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kern="1200">
                          <a:solidFill>
                            <a:schemeClr val="tx1"/>
                          </a:solidFill>
                          <a:effectLst/>
                          <a:latin typeface="+mn-lt"/>
                          <a:ea typeface="+mn-ea"/>
                          <a:cs typeface="+mn-cs"/>
                        </a:rPr>
                        <a:t>Is </a:t>
                      </a:r>
                      <a:r>
                        <a:rPr lang="en-US" sz="2000" kern="1200" dirty="0">
                          <a:solidFill>
                            <a:schemeClr val="tx1"/>
                          </a:solidFill>
                          <a:effectLst/>
                          <a:latin typeface="+mn-lt"/>
                          <a:ea typeface="+mn-ea"/>
                          <a:cs typeface="+mn-cs"/>
                        </a:rPr>
                        <a:t>there an advisory as well as a decision, to not allot work due to unsatisfactory performance by the CAG office?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 </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51501"/>
                  </a:ext>
                </a:extLst>
              </a:tr>
              <a:tr h="9891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3.3(iv)</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kern="1200" dirty="0">
                          <a:solidFill>
                            <a:schemeClr val="tx1"/>
                          </a:solidFill>
                          <a:effectLst/>
                          <a:latin typeface="+mn-lt"/>
                          <a:ea typeface="+mn-ea"/>
                          <a:cs typeface="+mn-cs"/>
                        </a:rPr>
                        <a:t>Have any Government Bodies/ Authorities evaluated the performance of the firm to the extent of debarment/ blacklisting?</a:t>
                      </a:r>
                      <a:endParaRPr lang="en-IN" sz="2000" kern="1200" dirty="0">
                        <a:solidFill>
                          <a:schemeClr val="tx1"/>
                        </a:solidFill>
                        <a:effectLst/>
                        <a:latin typeface="+mn-lt"/>
                        <a:ea typeface="+mn-ea"/>
                        <a:cs typeface="+mn-cs"/>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(-10)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000" b="0" i="0" u="none" strike="noStrike" dirty="0">
                        <a:solidFill>
                          <a:srgbClr val="231F2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041875"/>
                  </a:ext>
                </a:extLst>
              </a:tr>
              <a:tr h="6433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3.3(v)</a:t>
                      </a:r>
                      <a:endParaRPr lang="en-US" sz="2000" b="0" i="0" u="none" strike="noStrike" dirty="0">
                        <a:solidFill>
                          <a:srgbClr val="231F20"/>
                        </a:solidFill>
                        <a:effectLst/>
                        <a:latin typeface="Calibri" panose="020F0502020204030204" pitchFamily="34" charset="0"/>
                        <a:cs typeface="Calibri" panose="020F0502020204030204" pitchFamily="34" charset="0"/>
                      </a:endParaRPr>
                    </a:p>
                    <a:p>
                      <a:pPr algn="ctr" fontAlgn="ct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Any negative assessment in the report of the Quality Review Board?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49652"/>
                  </a:ext>
                </a:extLst>
              </a:tr>
              <a:tr h="94684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cs typeface="Calibri" panose="020F0502020204030204" pitchFamily="34" charset="0"/>
                        </a:rPr>
                        <a:t>3.3(vi)</a:t>
                      </a:r>
                      <a:endParaRPr lang="en-US" sz="2000" b="0" i="0" u="none" strike="noStrike" dirty="0">
                        <a:solidFill>
                          <a:srgbClr val="231F20"/>
                        </a:solidFill>
                        <a:effectLst/>
                        <a:latin typeface="Calibri" panose="020F0502020204030204" pitchFamily="34" charset="0"/>
                        <a:cs typeface="Calibri" panose="020F0502020204030204" pitchFamily="34" charset="0"/>
                      </a:endParaRPr>
                    </a:p>
                    <a:p>
                      <a:pPr algn="ctr" fontAlgn="ct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tx1"/>
                          </a:solidFill>
                          <a:effectLst/>
                          <a:latin typeface="+mn-lt"/>
                          <a:ea typeface="+mn-ea"/>
                          <a:cs typeface="+mn-cs"/>
                        </a:rPr>
                        <a:t>Has there been a case of professional misconduct on the part of a member of the firm where he has been proved guilty?</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800" kern="1200" dirty="0">
                          <a:solidFill>
                            <a:schemeClr val="tx1"/>
                          </a:solidFill>
                          <a:effectLst/>
                          <a:latin typeface="+mn-lt"/>
                          <a:ea typeface="+mn-ea"/>
                          <a:cs typeface="+mn-cs"/>
                        </a:rPr>
                        <a:t>For Yes – (-5) Points</a:t>
                      </a:r>
                      <a:endParaRPr lang="en-IN" sz="1800" kern="1200" dirty="0">
                        <a:solidFill>
                          <a:schemeClr val="tx1"/>
                        </a:solidFill>
                        <a:effectLst/>
                        <a:latin typeface="+mn-lt"/>
                        <a:ea typeface="+mn-ea"/>
                        <a:cs typeface="+mn-cs"/>
                      </a:endParaRPr>
                    </a:p>
                    <a:p>
                      <a:pPr algn="ctr"/>
                      <a:r>
                        <a:rPr lang="en-US" sz="1800" kern="1200" dirty="0">
                          <a:solidFill>
                            <a:schemeClr val="tx1"/>
                          </a:solidFill>
                          <a:effectLst/>
                          <a:latin typeface="+mn-lt"/>
                          <a:ea typeface="+mn-ea"/>
                          <a:cs typeface="+mn-cs"/>
                        </a:rPr>
                        <a:t>For No – 0 Point</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207595"/>
                  </a:ext>
                </a:extLst>
              </a:tr>
            </a:tbl>
          </a:graphicData>
        </a:graphic>
      </p:graphicFrame>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
        <p:nvSpPr>
          <p:cNvPr id="3" name="Rectangle 2">
            <a:extLst>
              <a:ext uri="{FF2B5EF4-FFF2-40B4-BE49-F238E27FC236}">
                <a16:creationId xmlns:a16="http://schemas.microsoft.com/office/drawing/2014/main" id="{9CB950FE-94BA-8D2D-BA73-C4CDC3AEC45C}"/>
              </a:ext>
            </a:extLst>
          </p:cNvPr>
          <p:cNvSpPr/>
          <p:nvPr/>
        </p:nvSpPr>
        <p:spPr>
          <a:xfrm>
            <a:off x="0" y="1593596"/>
            <a:ext cx="12192000" cy="6423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2"/>
              </a:solidFill>
              <a:latin typeface="Calibri" panose="020F0502020204030204" pitchFamily="34" charset="0"/>
              <a:ea typeface="Calibri" panose="020F0502020204030204" pitchFamily="34" charset="0"/>
            </a:endParaRPr>
          </a:p>
          <a:p>
            <a:r>
              <a:rPr lang="en-US" sz="2800" dirty="0">
                <a:solidFill>
                  <a:schemeClr val="tx2"/>
                </a:solidFill>
                <a:effectLst/>
                <a:latin typeface="Calibri" panose="020F0502020204030204" pitchFamily="34" charset="0"/>
                <a:ea typeface="Calibri" panose="020F0502020204030204" pitchFamily="34" charset="0"/>
              </a:rPr>
              <a:t>Yes, AQMM provides for negative marking under the following sections: </a:t>
            </a:r>
            <a:endParaRPr lang="en-IN" sz="2800" dirty="0">
              <a:solidFill>
                <a:schemeClr val="tx2"/>
              </a:solidFill>
            </a:endParaRPr>
          </a:p>
          <a:p>
            <a:pPr algn="ctr"/>
            <a:endParaRPr lang="en-IN" sz="2800" b="1" dirty="0">
              <a:solidFill>
                <a:schemeClr val="tx2"/>
              </a:solidFill>
            </a:endParaRPr>
          </a:p>
        </p:txBody>
      </p:sp>
    </p:spTree>
    <p:extLst>
      <p:ext uri="{BB962C8B-B14F-4D97-AF65-F5344CB8AC3E}">
        <p14:creationId xmlns:p14="http://schemas.microsoft.com/office/powerpoint/2010/main" val="16631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r>
              <a:rPr lang="en-US" sz="3200" b="1" dirty="0">
                <a:solidFill>
                  <a:schemeClr val="bg1"/>
                </a:solidFill>
                <a:latin typeface="Adobe Gothic Std B" pitchFamily="34" charset="-128"/>
                <a:ea typeface="Adobe Gothic Std B" pitchFamily="34" charset="-128"/>
              </a:rPr>
              <a:t>Levels of Firm under Audit Quality Maturity Rating</a:t>
            </a:r>
          </a:p>
        </p:txBody>
      </p:sp>
      <p:grpSp>
        <p:nvGrpSpPr>
          <p:cNvPr id="38" name="Group 37"/>
          <p:cNvGrpSpPr/>
          <p:nvPr/>
        </p:nvGrpSpPr>
        <p:grpSpPr>
          <a:xfrm flipH="1" flipV="1">
            <a:off x="3328914" y="3341408"/>
            <a:ext cx="55537" cy="61174"/>
            <a:chOff x="0" y="0"/>
            <a:chExt cx="2" cy="3"/>
          </a:xfrm>
        </p:grpSpPr>
        <p:grpSp>
          <p:nvGrpSpPr>
            <p:cNvPr id="39" name="Group 38"/>
            <p:cNvGrpSpPr>
              <a:grpSpLocks/>
            </p:cNvGrpSpPr>
            <p:nvPr/>
          </p:nvGrpSpPr>
          <p:grpSpPr bwMode="auto">
            <a:xfrm>
              <a:off x="0" y="1"/>
              <a:ext cx="2" cy="2"/>
              <a:chOff x="0" y="1"/>
              <a:chExt cx="2" cy="2"/>
            </a:xfrm>
          </p:grpSpPr>
          <p:sp>
            <p:nvSpPr>
              <p:cNvPr id="44" name="Freeform 43"/>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 name="Group 39"/>
            <p:cNvGrpSpPr>
              <a:grpSpLocks/>
            </p:cNvGrpSpPr>
            <p:nvPr/>
          </p:nvGrpSpPr>
          <p:grpSpPr bwMode="auto">
            <a:xfrm>
              <a:off x="0" y="1"/>
              <a:ext cx="2" cy="2"/>
              <a:chOff x="0" y="1"/>
              <a:chExt cx="2" cy="2"/>
            </a:xfrm>
          </p:grpSpPr>
          <p:sp>
            <p:nvSpPr>
              <p:cNvPr id="43" name="Freeform 42"/>
              <p:cNvSpPr>
                <a:spLocks/>
              </p:cNvSpPr>
              <p:nvPr/>
            </p:nvSpPr>
            <p:spPr bwMode="auto">
              <a:xfrm>
                <a:off x="0" y="1"/>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 name="Group 40"/>
            <p:cNvGrpSpPr>
              <a:grpSpLocks/>
            </p:cNvGrpSpPr>
            <p:nvPr/>
          </p:nvGrpSpPr>
          <p:grpSpPr bwMode="auto">
            <a:xfrm>
              <a:off x="0" y="0"/>
              <a:ext cx="2" cy="2"/>
              <a:chOff x="0" y="0"/>
              <a:chExt cx="2" cy="2"/>
            </a:xfrm>
          </p:grpSpPr>
          <p:sp>
            <p:nvSpPr>
              <p:cNvPr id="42" name="Freeform 41"/>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5" name="Group 44"/>
          <p:cNvGrpSpPr/>
          <p:nvPr/>
        </p:nvGrpSpPr>
        <p:grpSpPr>
          <a:xfrm flipH="1" flipV="1">
            <a:off x="3328914" y="3341408"/>
            <a:ext cx="55537" cy="61174"/>
            <a:chOff x="0" y="0"/>
            <a:chExt cx="2" cy="2"/>
          </a:xfrm>
        </p:grpSpPr>
        <p:grpSp>
          <p:nvGrpSpPr>
            <p:cNvPr id="46" name="Group 45"/>
            <p:cNvGrpSpPr>
              <a:grpSpLocks/>
            </p:cNvGrpSpPr>
            <p:nvPr/>
          </p:nvGrpSpPr>
          <p:grpSpPr bwMode="auto">
            <a:xfrm>
              <a:off x="0" y="0"/>
              <a:ext cx="2" cy="2"/>
              <a:chOff x="0" y="0"/>
              <a:chExt cx="2" cy="2"/>
            </a:xfrm>
          </p:grpSpPr>
          <p:sp>
            <p:nvSpPr>
              <p:cNvPr id="49" name="Freeform 4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 name="Group 46"/>
            <p:cNvGrpSpPr>
              <a:grpSpLocks/>
            </p:cNvGrpSpPr>
            <p:nvPr/>
          </p:nvGrpSpPr>
          <p:grpSpPr bwMode="auto">
            <a:xfrm>
              <a:off x="0" y="0"/>
              <a:ext cx="2" cy="2"/>
              <a:chOff x="0" y="0"/>
              <a:chExt cx="2" cy="2"/>
            </a:xfrm>
          </p:grpSpPr>
          <p:sp>
            <p:nvSpPr>
              <p:cNvPr id="48" name="Freeform 4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0" name="Group 49"/>
          <p:cNvGrpSpPr/>
          <p:nvPr/>
        </p:nvGrpSpPr>
        <p:grpSpPr>
          <a:xfrm flipH="1" flipV="1">
            <a:off x="3328914" y="3341408"/>
            <a:ext cx="55537" cy="61174"/>
            <a:chOff x="0" y="0"/>
            <a:chExt cx="2" cy="2"/>
          </a:xfrm>
        </p:grpSpPr>
        <p:grpSp>
          <p:nvGrpSpPr>
            <p:cNvPr id="51" name="Group 50"/>
            <p:cNvGrpSpPr>
              <a:grpSpLocks/>
            </p:cNvGrpSpPr>
            <p:nvPr/>
          </p:nvGrpSpPr>
          <p:grpSpPr bwMode="auto">
            <a:xfrm>
              <a:off x="0" y="0"/>
              <a:ext cx="2" cy="2"/>
              <a:chOff x="0" y="0"/>
              <a:chExt cx="2" cy="2"/>
            </a:xfrm>
          </p:grpSpPr>
          <p:sp>
            <p:nvSpPr>
              <p:cNvPr id="54" name="Freeform 53"/>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 name="Group 51"/>
            <p:cNvGrpSpPr>
              <a:grpSpLocks/>
            </p:cNvGrpSpPr>
            <p:nvPr/>
          </p:nvGrpSpPr>
          <p:grpSpPr bwMode="auto">
            <a:xfrm>
              <a:off x="0" y="0"/>
              <a:ext cx="2" cy="2"/>
              <a:chOff x="0" y="0"/>
              <a:chExt cx="2" cy="2"/>
            </a:xfrm>
          </p:grpSpPr>
          <p:sp>
            <p:nvSpPr>
              <p:cNvPr id="53" name="Freeform 52"/>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5" name="Group 54"/>
          <p:cNvGrpSpPr/>
          <p:nvPr/>
        </p:nvGrpSpPr>
        <p:grpSpPr>
          <a:xfrm flipH="1" flipV="1">
            <a:off x="3328914" y="3341408"/>
            <a:ext cx="55537" cy="61174"/>
            <a:chOff x="0" y="0"/>
            <a:chExt cx="2" cy="2"/>
          </a:xfrm>
        </p:grpSpPr>
        <p:grpSp>
          <p:nvGrpSpPr>
            <p:cNvPr id="56" name="Group 55"/>
            <p:cNvGrpSpPr>
              <a:grpSpLocks/>
            </p:cNvGrpSpPr>
            <p:nvPr/>
          </p:nvGrpSpPr>
          <p:grpSpPr bwMode="auto">
            <a:xfrm>
              <a:off x="0" y="0"/>
              <a:ext cx="2" cy="2"/>
              <a:chOff x="0" y="0"/>
              <a:chExt cx="2" cy="2"/>
            </a:xfrm>
          </p:grpSpPr>
          <p:sp>
            <p:nvSpPr>
              <p:cNvPr id="61" name="Freeform 60"/>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 name="Group 56"/>
            <p:cNvGrpSpPr>
              <a:grpSpLocks/>
            </p:cNvGrpSpPr>
            <p:nvPr/>
          </p:nvGrpSpPr>
          <p:grpSpPr bwMode="auto">
            <a:xfrm>
              <a:off x="0" y="0"/>
              <a:ext cx="2" cy="2"/>
              <a:chOff x="0" y="0"/>
              <a:chExt cx="2" cy="2"/>
            </a:xfrm>
          </p:grpSpPr>
          <p:sp>
            <p:nvSpPr>
              <p:cNvPr id="60" name="Freeform 59"/>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57"/>
            <p:cNvGrpSpPr>
              <a:grpSpLocks/>
            </p:cNvGrpSpPr>
            <p:nvPr/>
          </p:nvGrpSpPr>
          <p:grpSpPr bwMode="auto">
            <a:xfrm>
              <a:off x="0" y="0"/>
              <a:ext cx="2" cy="2"/>
              <a:chOff x="0" y="0"/>
              <a:chExt cx="2" cy="2"/>
            </a:xfrm>
          </p:grpSpPr>
          <p:sp>
            <p:nvSpPr>
              <p:cNvPr id="59" name="Freeform 58"/>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62" name="Group 61"/>
          <p:cNvGrpSpPr/>
          <p:nvPr/>
        </p:nvGrpSpPr>
        <p:grpSpPr>
          <a:xfrm flipH="1" flipV="1">
            <a:off x="3328914" y="3341408"/>
            <a:ext cx="55537" cy="61174"/>
            <a:chOff x="0" y="0"/>
            <a:chExt cx="2" cy="2"/>
          </a:xfrm>
        </p:grpSpPr>
        <p:grpSp>
          <p:nvGrpSpPr>
            <p:cNvPr id="63" name="Group 62"/>
            <p:cNvGrpSpPr>
              <a:grpSpLocks/>
            </p:cNvGrpSpPr>
            <p:nvPr/>
          </p:nvGrpSpPr>
          <p:grpSpPr bwMode="auto">
            <a:xfrm>
              <a:off x="0" y="0"/>
              <a:ext cx="2" cy="2"/>
              <a:chOff x="0" y="0"/>
              <a:chExt cx="2" cy="2"/>
            </a:xfrm>
          </p:grpSpPr>
          <p:sp>
            <p:nvSpPr>
              <p:cNvPr id="68" name="Freeform 67"/>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63"/>
            <p:cNvGrpSpPr>
              <a:grpSpLocks/>
            </p:cNvGrpSpPr>
            <p:nvPr/>
          </p:nvGrpSpPr>
          <p:grpSpPr bwMode="auto">
            <a:xfrm>
              <a:off x="0" y="0"/>
              <a:ext cx="2" cy="2"/>
              <a:chOff x="0" y="0"/>
              <a:chExt cx="2" cy="2"/>
            </a:xfrm>
          </p:grpSpPr>
          <p:sp>
            <p:nvSpPr>
              <p:cNvPr id="67" name="Freeform 66"/>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64"/>
            <p:cNvGrpSpPr>
              <a:grpSpLocks/>
            </p:cNvGrpSpPr>
            <p:nvPr/>
          </p:nvGrpSpPr>
          <p:grpSpPr bwMode="auto">
            <a:xfrm>
              <a:off x="0" y="0"/>
              <a:ext cx="2" cy="2"/>
              <a:chOff x="0" y="0"/>
              <a:chExt cx="2" cy="2"/>
            </a:xfrm>
          </p:grpSpPr>
          <p:sp>
            <p:nvSpPr>
              <p:cNvPr id="66" name="Freeform 65"/>
              <p:cNvSpPr>
                <a:spLocks/>
              </p:cNvSpPr>
              <p:nvPr/>
            </p:nvSpPr>
            <p:spPr bwMode="auto">
              <a:xfrm>
                <a:off x="0" y="0"/>
                <a:ext cx="2" cy="2"/>
              </a:xfrm>
              <a:custGeom>
                <a:avLst/>
                <a:gdLst/>
                <a:ahLst/>
                <a:cxnLst>
                  <a:cxn ang="0">
                    <a:pos x="0" y="0"/>
                  </a:cxn>
                  <a:cxn ang="0">
                    <a:pos x="0" y="0"/>
                  </a:cxn>
                </a:cxnLst>
                <a:rect l="0" t="0" r="r" b="b"/>
                <a:pathLst>
                  <a:path>
                    <a:moveTo>
                      <a:pt x="0" y="0"/>
                    </a:moveTo>
                    <a:lnTo>
                      <a:pt x="0" y="0"/>
                    </a:lnTo>
                  </a:path>
                </a:pathLst>
              </a:custGeom>
              <a:noFill/>
              <a:ln w="6350">
                <a:solidFill>
                  <a:srgbClr val="80828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71" name="Table 70"/>
          <p:cNvGraphicFramePr>
            <a:graphicFrameLocks noGrp="1"/>
          </p:cNvGraphicFramePr>
          <p:nvPr>
            <p:extLst>
              <p:ext uri="{D42A27DB-BD31-4B8C-83A1-F6EECF244321}">
                <p14:modId xmlns:p14="http://schemas.microsoft.com/office/powerpoint/2010/main" val="4015938517"/>
              </p:ext>
            </p:extLst>
          </p:nvPr>
        </p:nvGraphicFramePr>
        <p:xfrm>
          <a:off x="0" y="1735493"/>
          <a:ext cx="12192000" cy="4348065"/>
        </p:xfrm>
        <a:graphic>
          <a:graphicData uri="http://schemas.openxmlformats.org/drawingml/2006/table">
            <a:tbl>
              <a:tblPr firstRow="1" firstCol="1" lastRow="1" lastCol="1" bandRow="1" bandCol="1"/>
              <a:tblGrid>
                <a:gridCol w="2429690">
                  <a:extLst>
                    <a:ext uri="{9D8B030D-6E8A-4147-A177-3AD203B41FA5}">
                      <a16:colId xmlns:a16="http://schemas.microsoft.com/office/drawing/2014/main" val="1111487408"/>
                    </a:ext>
                  </a:extLst>
                </a:gridCol>
                <a:gridCol w="1228995">
                  <a:extLst>
                    <a:ext uri="{9D8B030D-6E8A-4147-A177-3AD203B41FA5}">
                      <a16:colId xmlns:a16="http://schemas.microsoft.com/office/drawing/2014/main" val="1993155789"/>
                    </a:ext>
                  </a:extLst>
                </a:gridCol>
                <a:gridCol w="8533315">
                  <a:extLst>
                    <a:ext uri="{9D8B030D-6E8A-4147-A177-3AD203B41FA5}">
                      <a16:colId xmlns:a16="http://schemas.microsoft.com/office/drawing/2014/main" val="4033464914"/>
                    </a:ext>
                  </a:extLst>
                </a:gridCol>
              </a:tblGrid>
              <a:tr h="687664">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Score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Level of Firm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0" algn="ctr">
                        <a:lnSpc>
                          <a:spcPts val="1320"/>
                        </a:lnSpc>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Interpretation of the result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343162809"/>
                  </a:ext>
                </a:extLst>
              </a:tr>
              <a:tr h="1122583">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Mangal" panose="02040503050203030202" pitchFamily="18" charset="0"/>
                        </a:rPr>
                        <a:t>Up</a:t>
                      </a:r>
                      <a:r>
                        <a:rPr lang="en-US" sz="2000" b="1" baseline="0" dirty="0">
                          <a:solidFill>
                            <a:srgbClr val="002060"/>
                          </a:solidFill>
                          <a:effectLst/>
                          <a:latin typeface="+mn-lt"/>
                          <a:ea typeface="Calibri" panose="020F0502020204030204" pitchFamily="34" charset="0"/>
                          <a:cs typeface="Mangal" panose="02040503050203030202" pitchFamily="18" charset="0"/>
                        </a:rPr>
                        <a:t> to 25% in each section</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l">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ctr"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1 Firm </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ctr">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0" kern="1200" baseline="0" dirty="0">
                          <a:solidFill>
                            <a:srgbClr val="002060"/>
                          </a:solidFill>
                          <a:effectLst/>
                          <a:latin typeface="+mn-lt"/>
                          <a:ea typeface="Calibri" panose="020F0502020204030204" pitchFamily="34" charset="0"/>
                          <a:cs typeface="Mangal" panose="02040503050203030202" pitchFamily="18" charset="0"/>
                        </a:rPr>
                        <a:t>Indicates that the firm is </a:t>
                      </a:r>
                      <a:r>
                        <a:rPr lang="en-US" sz="2000" b="1" kern="1200" baseline="0" dirty="0">
                          <a:solidFill>
                            <a:srgbClr val="002060"/>
                          </a:solidFill>
                          <a:effectLst/>
                          <a:latin typeface="+mn-lt"/>
                          <a:ea typeface="Calibri" panose="020F0502020204030204" pitchFamily="34" charset="0"/>
                          <a:cs typeface="Mangal" panose="02040503050203030202" pitchFamily="18" charset="0"/>
                        </a:rPr>
                        <a:t>very nascent </a:t>
                      </a:r>
                      <a:r>
                        <a:rPr lang="en-US" sz="2000" b="0" kern="1200" baseline="0" dirty="0">
                          <a:solidFill>
                            <a:srgbClr val="002060"/>
                          </a:solidFill>
                          <a:effectLst/>
                          <a:latin typeface="+mn-lt"/>
                          <a:ea typeface="Calibri" panose="020F0502020204030204" pitchFamily="34" charset="0"/>
                          <a:cs typeface="Mangal" panose="02040503050203030202" pitchFamily="18" charset="0"/>
                        </a:rPr>
                        <a:t>– will have to take immediate steps to upgrade its competency or will be left lagging behind.</a:t>
                      </a:r>
                      <a:endParaRPr lang="en-US" sz="2000" b="1" kern="1200" baseline="0"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4288661368"/>
                  </a:ext>
                </a:extLst>
              </a:tr>
              <a:tr h="745998">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25% to 50%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2</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l" defTabSz="914400" rtl="0" eaLnBrk="1" fontAlgn="auto" latinLnBrk="0" hangingPunct="1">
                        <a:lnSpc>
                          <a:spcPct val="100000"/>
                        </a:lnSpc>
                        <a:spcBef>
                          <a:spcPts val="105"/>
                        </a:spcBef>
                        <a:spcAft>
                          <a:spcPts val="0"/>
                        </a:spcAft>
                        <a:buClrTx/>
                        <a:buSzTx/>
                        <a:buFontTx/>
                        <a:buNone/>
                        <a:tabLst/>
                        <a:defRPr/>
                      </a:pPr>
                      <a:r>
                        <a:rPr lang="en-US" sz="2000" b="0" kern="1200" baseline="0" dirty="0">
                          <a:solidFill>
                            <a:srgbClr val="002060"/>
                          </a:solidFill>
                          <a:effectLst/>
                          <a:latin typeface="+mn-lt"/>
                          <a:ea typeface="Calibri" panose="020F0502020204030204" pitchFamily="34" charset="0"/>
                          <a:cs typeface="Mangal" panose="02040503050203030202" pitchFamily="18" charset="0"/>
                        </a:rPr>
                        <a:t>Indicates firm has made </a:t>
                      </a:r>
                      <a:r>
                        <a:rPr lang="en-US" sz="2000" b="1" kern="1200" baseline="0" dirty="0">
                          <a:solidFill>
                            <a:srgbClr val="002060"/>
                          </a:solidFill>
                          <a:effectLst/>
                          <a:latin typeface="+mn-lt"/>
                          <a:ea typeface="Calibri" panose="020F0502020204030204" pitchFamily="34" charset="0"/>
                          <a:cs typeface="Mangal" panose="02040503050203030202" pitchFamily="18" charset="0"/>
                        </a:rPr>
                        <a:t>some progress </a:t>
                      </a:r>
                      <a:r>
                        <a:rPr lang="en-US" sz="2000" b="0" kern="1200" baseline="0" dirty="0">
                          <a:solidFill>
                            <a:srgbClr val="002060"/>
                          </a:solidFill>
                          <a:effectLst/>
                          <a:latin typeface="+mn-lt"/>
                          <a:ea typeface="Calibri" panose="020F0502020204030204" pitchFamily="34" charset="0"/>
                          <a:cs typeface="Mangal" panose="02040503050203030202" pitchFamily="18" charset="0"/>
                        </a:rPr>
                        <a:t>-will have to fine tune further to reach the highest level of competency.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3154868253"/>
                  </a:ext>
                </a:extLst>
              </a:tr>
              <a:tr h="745998">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50% to 75%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algn="ctr">
                        <a:spcBef>
                          <a:spcPts val="105"/>
                        </a:spcBef>
                        <a:spcAft>
                          <a:spcPts val="0"/>
                        </a:spcAft>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a:t>
                      </a:r>
                      <a:r>
                        <a:rPr lang="en-US" sz="2000" b="1" dirty="0">
                          <a:solidFill>
                            <a:srgbClr val="002060"/>
                          </a:solidFill>
                          <a:effectLst/>
                          <a:latin typeface="+mn-lt"/>
                          <a:ea typeface="Calibri" panose="020F0502020204030204" pitchFamily="34" charset="0"/>
                          <a:cs typeface="Calibri" panose="020F0502020204030204" pitchFamily="34" charset="0"/>
                        </a:rPr>
                        <a:t>3</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46355">
                        <a:spcBef>
                          <a:spcPts val="105"/>
                        </a:spcBef>
                        <a:spcAft>
                          <a:spcPts val="0"/>
                        </a:spcAft>
                      </a:pPr>
                      <a:r>
                        <a:rPr lang="en-US" sz="2000" dirty="0">
                          <a:solidFill>
                            <a:srgbClr val="002060"/>
                          </a:solidFill>
                          <a:effectLst/>
                          <a:latin typeface="+mn-lt"/>
                          <a:ea typeface="Calibri" panose="020F0502020204030204" pitchFamily="34" charset="0"/>
                          <a:cs typeface="Calibri" panose="020F0502020204030204" pitchFamily="34" charset="0"/>
                        </a:rPr>
                        <a:t>Indicates</a:t>
                      </a:r>
                      <a:r>
                        <a:rPr lang="en-US" sz="2000" spc="85" dirty="0">
                          <a:solidFill>
                            <a:srgbClr val="002060"/>
                          </a:solidFill>
                          <a:effectLst/>
                          <a:latin typeface="+mn-lt"/>
                          <a:ea typeface="Calibri" panose="020F0502020204030204" pitchFamily="34" charset="0"/>
                          <a:cs typeface="Calibri" panose="020F0502020204030204" pitchFamily="34" charset="0"/>
                        </a:rPr>
                        <a:t> the </a:t>
                      </a:r>
                      <a:r>
                        <a:rPr lang="en-US" sz="2000" dirty="0">
                          <a:solidFill>
                            <a:srgbClr val="002060"/>
                          </a:solidFill>
                          <a:effectLst/>
                          <a:latin typeface="+mn-lt"/>
                          <a:ea typeface="Calibri" panose="020F0502020204030204" pitchFamily="34" charset="0"/>
                          <a:cs typeface="Calibri" panose="020F0502020204030204" pitchFamily="34" charset="0"/>
                        </a:rPr>
                        <a:t>firm has made </a:t>
                      </a:r>
                      <a:r>
                        <a:rPr lang="en-US" sz="2000" b="1" dirty="0">
                          <a:solidFill>
                            <a:srgbClr val="002060"/>
                          </a:solidFill>
                          <a:effectLst/>
                          <a:latin typeface="+mn-lt"/>
                          <a:ea typeface="Calibri" panose="020F0502020204030204" pitchFamily="34" charset="0"/>
                          <a:cs typeface="Calibri" panose="020F0502020204030204" pitchFamily="34" charset="0"/>
                        </a:rPr>
                        <a:t>substantial progress </a:t>
                      </a:r>
                      <a:r>
                        <a:rPr lang="en-US" sz="2000" dirty="0">
                          <a:solidFill>
                            <a:srgbClr val="002060"/>
                          </a:solidFill>
                          <a:effectLst/>
                          <a:latin typeface="+mn-lt"/>
                          <a:ea typeface="Calibri" panose="020F0502020204030204" pitchFamily="34" charset="0"/>
                          <a:cs typeface="Calibri" panose="020F0502020204030204" pitchFamily="34" charset="0"/>
                        </a:rPr>
                        <a:t>– will have to fine-tune further to reach the highest level of competency.</a:t>
                      </a:r>
                      <a:endParaRPr lang="en-US" sz="2000"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617970462"/>
                  </a:ext>
                </a:extLst>
              </a:tr>
              <a:tr h="1045822">
                <a:tc>
                  <a:txBody>
                    <a:bodyPr/>
                    <a:lstStyle/>
                    <a:p>
                      <a:pPr marL="46990" marR="0">
                        <a:spcBef>
                          <a:spcPts val="105"/>
                        </a:spcBef>
                        <a:spcAft>
                          <a:spcPts val="0"/>
                        </a:spcAft>
                      </a:pPr>
                      <a:r>
                        <a:rPr lang="en-US" sz="2000" b="1" dirty="0">
                          <a:solidFill>
                            <a:srgbClr val="002060"/>
                          </a:solidFill>
                          <a:effectLst/>
                          <a:latin typeface="+mn-lt"/>
                          <a:ea typeface="Calibri" panose="020F0502020204030204" pitchFamily="34" charset="0"/>
                          <a:cs typeface="Mangal" panose="02040503050203030202" pitchFamily="18" charset="0"/>
                        </a:rPr>
                        <a:t>Above 75% in each section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6990" marR="0" lvl="0" indent="0" algn="ctr" defTabSz="914400" rtl="0" eaLnBrk="1" fontAlgn="auto" latinLnBrk="0" hangingPunct="1">
                        <a:lnSpc>
                          <a:spcPct val="100000"/>
                        </a:lnSpc>
                        <a:spcBef>
                          <a:spcPts val="105"/>
                        </a:spcBef>
                        <a:spcAft>
                          <a:spcPts val="0"/>
                        </a:spcAft>
                        <a:buClrTx/>
                        <a:buSzTx/>
                        <a:buFontTx/>
                        <a:buNone/>
                        <a:tabLst/>
                        <a:defRPr/>
                      </a:pPr>
                      <a:r>
                        <a:rPr lang="en-US" sz="2000" b="1" dirty="0">
                          <a:solidFill>
                            <a:srgbClr val="002060"/>
                          </a:solidFill>
                          <a:effectLst/>
                          <a:latin typeface="+mn-lt"/>
                          <a:ea typeface="Calibri" panose="020F0502020204030204" pitchFamily="34" charset="0"/>
                          <a:cs typeface="Calibri" panose="020F0502020204030204" pitchFamily="34" charset="0"/>
                        </a:rPr>
                        <a:t>Level</a:t>
                      </a:r>
                      <a:r>
                        <a:rPr lang="en-US" sz="2000" b="1" spc="90" dirty="0">
                          <a:solidFill>
                            <a:srgbClr val="002060"/>
                          </a:solidFill>
                          <a:effectLst/>
                          <a:latin typeface="+mn-lt"/>
                          <a:ea typeface="Calibri" panose="020F0502020204030204" pitchFamily="34" charset="0"/>
                          <a:cs typeface="Calibri" panose="020F0502020204030204" pitchFamily="34" charset="0"/>
                        </a:rPr>
                        <a:t> 4</a:t>
                      </a:r>
                      <a:r>
                        <a:rPr lang="en-US" sz="2000" b="1" baseline="0" dirty="0">
                          <a:solidFill>
                            <a:srgbClr val="002060"/>
                          </a:solidFill>
                          <a:effectLst/>
                          <a:latin typeface="+mn-lt"/>
                          <a:ea typeface="Calibri" panose="020F0502020204030204" pitchFamily="34" charset="0"/>
                          <a:cs typeface="Mangal" panose="02040503050203030202" pitchFamily="18" charset="0"/>
                        </a:rPr>
                        <a:t> </a:t>
                      </a:r>
                      <a:r>
                        <a:rPr lang="en-US" sz="2000" b="1" dirty="0">
                          <a:solidFill>
                            <a:srgbClr val="002060"/>
                          </a:solidFill>
                          <a:effectLst/>
                          <a:latin typeface="+mn-lt"/>
                          <a:ea typeface="Calibri" panose="020F0502020204030204" pitchFamily="34" charset="0"/>
                          <a:cs typeface="Calibri" panose="020F0502020204030204" pitchFamily="34" charset="0"/>
                        </a:rPr>
                        <a:t>Firm</a:t>
                      </a:r>
                      <a:endParaRPr lang="en-US" sz="2000" b="1" dirty="0">
                        <a:solidFill>
                          <a:srgbClr val="002060"/>
                        </a:solidFill>
                        <a:effectLst/>
                        <a:latin typeface="+mn-lt"/>
                        <a:ea typeface="Calibri" panose="020F0502020204030204" pitchFamily="34" charset="0"/>
                        <a:cs typeface="Mangal" panose="02040503050203030202" pitchFamily="18" charset="0"/>
                      </a:endParaRPr>
                    </a:p>
                    <a:p>
                      <a:pPr marL="46990" marR="0" algn="ctr">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tc>
                  <a:txBody>
                    <a:bodyPr/>
                    <a:lstStyle/>
                    <a:p>
                      <a:pPr marL="47625" marR="46355">
                        <a:spcBef>
                          <a:spcPts val="105"/>
                        </a:spcBef>
                        <a:spcAft>
                          <a:spcPts val="0"/>
                        </a:spcAft>
                      </a:pPr>
                      <a:r>
                        <a:rPr lang="en-US" sz="2000" dirty="0">
                          <a:solidFill>
                            <a:srgbClr val="002060"/>
                          </a:solidFill>
                          <a:effectLst/>
                          <a:latin typeface="+mn-lt"/>
                          <a:ea typeface="Calibri" panose="020F0502020204030204" pitchFamily="34" charset="0"/>
                          <a:cs typeface="Mangal" panose="02040503050203030202" pitchFamily="18" charset="0"/>
                        </a:rPr>
                        <a:t>Indicates firms that have made </a:t>
                      </a:r>
                      <a:r>
                        <a:rPr lang="en-US" sz="2000" b="1" dirty="0">
                          <a:solidFill>
                            <a:srgbClr val="002060"/>
                          </a:solidFill>
                          <a:effectLst/>
                          <a:latin typeface="+mn-lt"/>
                          <a:ea typeface="Calibri" panose="020F0502020204030204" pitchFamily="34" charset="0"/>
                          <a:cs typeface="Mangal" panose="02040503050203030202" pitchFamily="18" charset="0"/>
                        </a:rPr>
                        <a:t>significant adoption </a:t>
                      </a:r>
                      <a:r>
                        <a:rPr lang="en-US" sz="2000" dirty="0">
                          <a:solidFill>
                            <a:srgbClr val="002060"/>
                          </a:solidFill>
                          <a:effectLst/>
                          <a:latin typeface="+mn-lt"/>
                          <a:ea typeface="Calibri" panose="020F0502020204030204" pitchFamily="34" charset="0"/>
                          <a:cs typeface="Mangal" panose="02040503050203030202" pitchFamily="18" charset="0"/>
                        </a:rPr>
                        <a:t>of standards and procedures – should focus on optimizing further.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812218135"/>
                  </a:ext>
                </a:extLst>
              </a:tr>
            </a:tbl>
          </a:graphicData>
        </a:graphic>
      </p:graphicFrame>
      <p:grpSp>
        <p:nvGrpSpPr>
          <p:cNvPr id="4121" name="Group 54"/>
          <p:cNvGrpSpPr>
            <a:grpSpLocks/>
          </p:cNvGrpSpPr>
          <p:nvPr/>
        </p:nvGrpSpPr>
        <p:grpSpPr bwMode="auto">
          <a:xfrm>
            <a:off x="244475" y="168275"/>
            <a:ext cx="7938" cy="7938"/>
            <a:chOff x="850" y="885"/>
            <a:chExt cx="10" cy="10"/>
          </a:xfrm>
        </p:grpSpPr>
        <p:grpSp>
          <p:nvGrpSpPr>
            <p:cNvPr id="4126" name="Group 59"/>
            <p:cNvGrpSpPr>
              <a:grpSpLocks/>
            </p:cNvGrpSpPr>
            <p:nvPr/>
          </p:nvGrpSpPr>
          <p:grpSpPr bwMode="auto">
            <a:xfrm>
              <a:off x="855" y="891"/>
              <a:ext cx="2" cy="2"/>
              <a:chOff x="855" y="891"/>
              <a:chExt cx="2" cy="2"/>
            </a:xfrm>
          </p:grpSpPr>
        </p:grpSp>
        <p:grpSp>
          <p:nvGrpSpPr>
            <p:cNvPr id="4124" name="Group 57"/>
            <p:cNvGrpSpPr>
              <a:grpSpLocks/>
            </p:cNvGrpSpPr>
            <p:nvPr/>
          </p:nvGrpSpPr>
          <p:grpSpPr bwMode="auto">
            <a:xfrm>
              <a:off x="855" y="891"/>
              <a:ext cx="2" cy="2"/>
              <a:chOff x="855" y="891"/>
              <a:chExt cx="2" cy="2"/>
            </a:xfrm>
          </p:grpSpPr>
        </p:grpSp>
        <p:grpSp>
          <p:nvGrpSpPr>
            <p:cNvPr id="4122" name="Group 55"/>
            <p:cNvGrpSpPr>
              <a:grpSpLocks/>
            </p:cNvGrpSpPr>
            <p:nvPr/>
          </p:nvGrpSpPr>
          <p:grpSpPr bwMode="auto">
            <a:xfrm>
              <a:off x="855" y="890"/>
              <a:ext cx="2" cy="2"/>
              <a:chOff x="855" y="890"/>
              <a:chExt cx="2" cy="2"/>
            </a:xfrm>
          </p:grpSpPr>
        </p:grpSp>
      </p:grpSp>
      <p:grpSp>
        <p:nvGrpSpPr>
          <p:cNvPr id="4116" name="Group 44"/>
          <p:cNvGrpSpPr>
            <a:grpSpLocks/>
          </p:cNvGrpSpPr>
          <p:nvPr/>
        </p:nvGrpSpPr>
        <p:grpSpPr bwMode="auto">
          <a:xfrm>
            <a:off x="244475" y="182563"/>
            <a:ext cx="7938" cy="0"/>
            <a:chOff x="850" y="1208"/>
            <a:chExt cx="10" cy="10"/>
          </a:xfrm>
        </p:grpSpPr>
        <p:grpSp>
          <p:nvGrpSpPr>
            <p:cNvPr id="4119" name="Group 47"/>
            <p:cNvGrpSpPr>
              <a:grpSpLocks/>
            </p:cNvGrpSpPr>
            <p:nvPr/>
          </p:nvGrpSpPr>
          <p:grpSpPr bwMode="auto">
            <a:xfrm>
              <a:off x="855" y="1213"/>
              <a:ext cx="2" cy="2"/>
              <a:chOff x="855" y="1213"/>
              <a:chExt cx="2" cy="2"/>
            </a:xfrm>
          </p:grpSpPr>
        </p:grpSp>
        <p:grpSp>
          <p:nvGrpSpPr>
            <p:cNvPr id="4117" name="Group 45"/>
            <p:cNvGrpSpPr>
              <a:grpSpLocks/>
            </p:cNvGrpSpPr>
            <p:nvPr/>
          </p:nvGrpSpPr>
          <p:grpSpPr bwMode="auto">
            <a:xfrm>
              <a:off x="855" y="1213"/>
              <a:ext cx="2" cy="2"/>
              <a:chOff x="855" y="1213"/>
              <a:chExt cx="2" cy="2"/>
            </a:xfrm>
          </p:grpSpPr>
        </p:grpSp>
      </p:grpSp>
      <p:grpSp>
        <p:nvGrpSpPr>
          <p:cNvPr id="4104" name="Group 152"/>
          <p:cNvGrpSpPr>
            <a:grpSpLocks/>
          </p:cNvGrpSpPr>
          <p:nvPr/>
        </p:nvGrpSpPr>
        <p:grpSpPr bwMode="auto">
          <a:xfrm>
            <a:off x="541338" y="288925"/>
            <a:ext cx="7937" cy="7938"/>
            <a:chOff x="850" y="7272"/>
            <a:chExt cx="10" cy="10"/>
          </a:xfrm>
        </p:grpSpPr>
        <p:grpSp>
          <p:nvGrpSpPr>
            <p:cNvPr id="4107" name="Group 155"/>
            <p:cNvGrpSpPr>
              <a:grpSpLocks/>
            </p:cNvGrpSpPr>
            <p:nvPr/>
          </p:nvGrpSpPr>
          <p:grpSpPr bwMode="auto">
            <a:xfrm>
              <a:off x="855" y="7277"/>
              <a:ext cx="2" cy="2"/>
              <a:chOff x="855" y="7277"/>
              <a:chExt cx="2" cy="2"/>
            </a:xfrm>
          </p:grpSpPr>
        </p:grpSp>
        <p:grpSp>
          <p:nvGrpSpPr>
            <p:cNvPr id="4105" name="Group 153"/>
            <p:cNvGrpSpPr>
              <a:grpSpLocks/>
            </p:cNvGrpSpPr>
            <p:nvPr/>
          </p:nvGrpSpPr>
          <p:grpSpPr bwMode="auto">
            <a:xfrm>
              <a:off x="855" y="7277"/>
              <a:ext cx="2" cy="2"/>
              <a:chOff x="855" y="7277"/>
              <a:chExt cx="2" cy="2"/>
            </a:xfrm>
          </p:grpSpPr>
        </p:grpSp>
      </p:grpSp>
      <p:grpSp>
        <p:nvGrpSpPr>
          <p:cNvPr id="4109" name="Group 140"/>
          <p:cNvGrpSpPr>
            <a:grpSpLocks/>
          </p:cNvGrpSpPr>
          <p:nvPr/>
        </p:nvGrpSpPr>
        <p:grpSpPr bwMode="auto">
          <a:xfrm>
            <a:off x="541338" y="365125"/>
            <a:ext cx="7937" cy="0"/>
            <a:chOff x="850" y="7594"/>
            <a:chExt cx="10" cy="10"/>
          </a:xfrm>
        </p:grpSpPr>
        <p:grpSp>
          <p:nvGrpSpPr>
            <p:cNvPr id="4114" name="Group 145"/>
            <p:cNvGrpSpPr>
              <a:grpSpLocks/>
            </p:cNvGrpSpPr>
            <p:nvPr/>
          </p:nvGrpSpPr>
          <p:grpSpPr bwMode="auto">
            <a:xfrm>
              <a:off x="855" y="7599"/>
              <a:ext cx="2" cy="2"/>
              <a:chOff x="855" y="7599"/>
              <a:chExt cx="2" cy="2"/>
            </a:xfrm>
          </p:grpSpPr>
        </p:grpSp>
        <p:grpSp>
          <p:nvGrpSpPr>
            <p:cNvPr id="4112" name="Group 143"/>
            <p:cNvGrpSpPr>
              <a:grpSpLocks/>
            </p:cNvGrpSpPr>
            <p:nvPr/>
          </p:nvGrpSpPr>
          <p:grpSpPr bwMode="auto">
            <a:xfrm>
              <a:off x="855" y="7599"/>
              <a:ext cx="2" cy="2"/>
              <a:chOff x="855" y="7599"/>
              <a:chExt cx="2" cy="2"/>
            </a:xfrm>
          </p:grpSpPr>
        </p:grpSp>
        <p:grpSp>
          <p:nvGrpSpPr>
            <p:cNvPr id="4110" name="Group 141"/>
            <p:cNvGrpSpPr>
              <a:grpSpLocks/>
            </p:cNvGrpSpPr>
            <p:nvPr/>
          </p:nvGrpSpPr>
          <p:grpSpPr bwMode="auto">
            <a:xfrm>
              <a:off x="855" y="7599"/>
              <a:ext cx="2" cy="2"/>
              <a:chOff x="855" y="7599"/>
              <a:chExt cx="2" cy="2"/>
            </a:xfrm>
          </p:grpSpPr>
        </p:grpSp>
      </p:grpSp>
      <p:grpSp>
        <p:nvGrpSpPr>
          <p:cNvPr id="4097" name="Group 101"/>
          <p:cNvGrpSpPr>
            <a:grpSpLocks/>
          </p:cNvGrpSpPr>
          <p:nvPr/>
        </p:nvGrpSpPr>
        <p:grpSpPr bwMode="auto">
          <a:xfrm>
            <a:off x="541338" y="715963"/>
            <a:ext cx="7937" cy="0"/>
            <a:chOff x="850" y="11501"/>
            <a:chExt cx="10" cy="10"/>
          </a:xfrm>
        </p:grpSpPr>
        <p:grpSp>
          <p:nvGrpSpPr>
            <p:cNvPr id="4102" name="Group 106"/>
            <p:cNvGrpSpPr>
              <a:grpSpLocks/>
            </p:cNvGrpSpPr>
            <p:nvPr/>
          </p:nvGrpSpPr>
          <p:grpSpPr bwMode="auto">
            <a:xfrm>
              <a:off x="855" y="11506"/>
              <a:ext cx="2" cy="2"/>
              <a:chOff x="855" y="11506"/>
              <a:chExt cx="2" cy="2"/>
            </a:xfrm>
          </p:grpSpPr>
        </p:grpSp>
        <p:grpSp>
          <p:nvGrpSpPr>
            <p:cNvPr id="4100" name="Group 104"/>
            <p:cNvGrpSpPr>
              <a:grpSpLocks/>
            </p:cNvGrpSpPr>
            <p:nvPr/>
          </p:nvGrpSpPr>
          <p:grpSpPr bwMode="auto">
            <a:xfrm>
              <a:off x="855" y="11506"/>
              <a:ext cx="2" cy="2"/>
              <a:chOff x="855" y="11506"/>
              <a:chExt cx="2" cy="2"/>
            </a:xfrm>
          </p:grpSpPr>
        </p:grpSp>
        <p:grpSp>
          <p:nvGrpSpPr>
            <p:cNvPr id="4098" name="Group 102"/>
            <p:cNvGrpSpPr>
              <a:grpSpLocks/>
            </p:cNvGrpSpPr>
            <p:nvPr/>
          </p:nvGrpSpPr>
          <p:grpSpPr bwMode="auto">
            <a:xfrm>
              <a:off x="855" y="11506"/>
              <a:ext cx="2" cy="2"/>
              <a:chOff x="855" y="11506"/>
              <a:chExt cx="2" cy="2"/>
            </a:xfrm>
          </p:grpSpPr>
        </p:grpSp>
      </p:grpSp>
    </p:spTree>
    <p:extLst>
      <p:ext uri="{BB962C8B-B14F-4D97-AF65-F5344CB8AC3E}">
        <p14:creationId xmlns:p14="http://schemas.microsoft.com/office/powerpoint/2010/main" val="27711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3AAC072-EA9E-93FC-66B6-2467EBB3AD9C}"/>
              </a:ext>
            </a:extLst>
          </p:cNvPr>
          <p:cNvGraphicFramePr>
            <a:graphicFrameLocks noGrp="1"/>
          </p:cNvGraphicFramePr>
          <p:nvPr>
            <p:extLst>
              <p:ext uri="{D42A27DB-BD31-4B8C-83A1-F6EECF244321}">
                <p14:modId xmlns:p14="http://schemas.microsoft.com/office/powerpoint/2010/main" val="1292262732"/>
              </p:ext>
            </p:extLst>
          </p:nvPr>
        </p:nvGraphicFramePr>
        <p:xfrm>
          <a:off x="0" y="1810138"/>
          <a:ext cx="12191999" cy="4401568"/>
        </p:xfrm>
        <a:graphic>
          <a:graphicData uri="http://schemas.openxmlformats.org/drawingml/2006/table">
            <a:tbl>
              <a:tblPr firstRow="1" bandRow="1">
                <a:tableStyleId>{F5AB1C69-6EDB-4FF4-983F-18BD219EF322}</a:tableStyleId>
              </a:tblPr>
              <a:tblGrid>
                <a:gridCol w="2520522">
                  <a:extLst>
                    <a:ext uri="{9D8B030D-6E8A-4147-A177-3AD203B41FA5}">
                      <a16:colId xmlns:a16="http://schemas.microsoft.com/office/drawing/2014/main" val="1966626856"/>
                    </a:ext>
                  </a:extLst>
                </a:gridCol>
                <a:gridCol w="2027788">
                  <a:extLst>
                    <a:ext uri="{9D8B030D-6E8A-4147-A177-3AD203B41FA5}">
                      <a16:colId xmlns:a16="http://schemas.microsoft.com/office/drawing/2014/main" val="1079826828"/>
                    </a:ext>
                  </a:extLst>
                </a:gridCol>
                <a:gridCol w="4595689">
                  <a:extLst>
                    <a:ext uri="{9D8B030D-6E8A-4147-A177-3AD203B41FA5}">
                      <a16:colId xmlns:a16="http://schemas.microsoft.com/office/drawing/2014/main" val="3468982620"/>
                    </a:ext>
                  </a:extLst>
                </a:gridCol>
                <a:gridCol w="3048000">
                  <a:extLst>
                    <a:ext uri="{9D8B030D-6E8A-4147-A177-3AD203B41FA5}">
                      <a16:colId xmlns:a16="http://schemas.microsoft.com/office/drawing/2014/main" val="3529519055"/>
                    </a:ext>
                  </a:extLst>
                </a:gridCol>
              </a:tblGrid>
              <a:tr h="1319735">
                <a:tc>
                  <a:txBody>
                    <a:bodyPr/>
                    <a:lstStyle/>
                    <a:p>
                      <a:r>
                        <a:rPr lang="en-IN" sz="2800" b="1" i="0" kern="1200" dirty="0">
                          <a:solidFill>
                            <a:schemeClr val="lt1"/>
                          </a:solidFill>
                          <a:effectLst/>
                          <a:latin typeface="+mn-lt"/>
                          <a:ea typeface="+mn-ea"/>
                          <a:cs typeface="+mn-cs"/>
                        </a:rPr>
                        <a:t>Section Reference of AQMM</a:t>
                      </a:r>
                      <a:endParaRPr lang="en-IN" sz="2800" dirty="0"/>
                    </a:p>
                  </a:txBody>
                  <a:tcPr/>
                </a:tc>
                <a:tc>
                  <a:txBody>
                    <a:bodyPr/>
                    <a:lstStyle/>
                    <a:p>
                      <a:r>
                        <a:rPr lang="en-IN" sz="2600" b="1" i="0" kern="1200" dirty="0">
                          <a:solidFill>
                            <a:schemeClr val="lt1"/>
                          </a:solidFill>
                          <a:effectLst/>
                          <a:latin typeface="+mn-lt"/>
                          <a:ea typeface="+mn-ea"/>
                          <a:cs typeface="+mn-cs"/>
                        </a:rPr>
                        <a:t>PARA UNDER AQMM</a:t>
                      </a:r>
                      <a:endParaRPr lang="en-IN" sz="2600" dirty="0"/>
                    </a:p>
                  </a:txBody>
                  <a:tcPr/>
                </a:tc>
                <a:tc>
                  <a:txBody>
                    <a:bodyPr/>
                    <a:lstStyle/>
                    <a:p>
                      <a:pPr algn="ctr"/>
                      <a:r>
                        <a:rPr lang="en-IN" sz="2800" b="1" i="0" kern="1200" dirty="0">
                          <a:solidFill>
                            <a:schemeClr val="lt1"/>
                          </a:solidFill>
                          <a:effectLst/>
                          <a:latin typeface="+mn-lt"/>
                          <a:ea typeface="+mn-ea"/>
                          <a:cs typeface="+mn-cs"/>
                        </a:rPr>
                        <a:t>AQMM v1.0</a:t>
                      </a:r>
                      <a:endParaRPr lang="en-IN" sz="2800" dirty="0"/>
                    </a:p>
                  </a:txBody>
                  <a:tcPr/>
                </a:tc>
                <a:tc>
                  <a:txBody>
                    <a:bodyPr/>
                    <a:lstStyle/>
                    <a:p>
                      <a:pPr algn="ctr"/>
                      <a:r>
                        <a:rPr lang="en-IN" sz="2800" b="1" i="0" kern="1200" dirty="0">
                          <a:solidFill>
                            <a:schemeClr val="lt1"/>
                          </a:solidFill>
                          <a:effectLst/>
                          <a:latin typeface="+mn-lt"/>
                          <a:ea typeface="+mn-ea"/>
                          <a:cs typeface="+mn-cs"/>
                        </a:rPr>
                        <a:t>AQMM Rev v1.0</a:t>
                      </a:r>
                      <a:endParaRPr lang="en-IN" sz="2800" dirty="0"/>
                    </a:p>
                  </a:txBody>
                  <a:tcPr/>
                </a:tc>
                <a:extLst>
                  <a:ext uri="{0D108BD9-81ED-4DB2-BD59-A6C34878D82A}">
                    <a16:rowId xmlns:a16="http://schemas.microsoft.com/office/drawing/2014/main" val="1191222187"/>
                  </a:ext>
                </a:extLst>
              </a:tr>
              <a:tr h="1935612">
                <a:tc>
                  <a:txBody>
                    <a:bodyPr/>
                    <a:lstStyle/>
                    <a:p>
                      <a:r>
                        <a:rPr lang="en-US" sz="1800" b="0" i="0" kern="1200" dirty="0">
                          <a:solidFill>
                            <a:schemeClr val="dk1"/>
                          </a:solidFill>
                          <a:effectLst/>
                          <a:latin typeface="+mn-lt"/>
                          <a:ea typeface="+mn-ea"/>
                          <a:cs typeface="+mn-cs"/>
                        </a:rPr>
                        <a:t>1.5 Quality Control for engagements</a:t>
                      </a:r>
                      <a:endParaRPr lang="en-IN" dirty="0"/>
                    </a:p>
                  </a:txBody>
                  <a:tcPr/>
                </a:tc>
                <a:tc>
                  <a:txBody>
                    <a:bodyPr/>
                    <a:lstStyle/>
                    <a:p>
                      <a:pPr algn="ctr"/>
                      <a:r>
                        <a:rPr lang="en-IN" dirty="0"/>
                        <a:t> (</a:t>
                      </a:r>
                      <a:r>
                        <a:rPr lang="en-IN" dirty="0" err="1"/>
                        <a:t>i</a:t>
                      </a:r>
                      <a:r>
                        <a:rPr lang="en-IN" dirty="0"/>
                        <a:t>)</a:t>
                      </a:r>
                    </a:p>
                  </a:txBody>
                  <a:tcPr/>
                </a:tc>
                <a:tc>
                  <a:txBody>
                    <a:bodyPr/>
                    <a:lstStyle/>
                    <a:p>
                      <a:r>
                        <a:rPr lang="en-US" dirty="0">
                          <a:effectLst/>
                        </a:rPr>
                        <a:t>Does the firm have a Partner Review/Quality Review for all audit engagements and is there a document of time spent for review of all engagements ?</a:t>
                      </a:r>
                    </a:p>
                  </a:txBody>
                  <a:tcPr/>
                </a:tc>
                <a:tc>
                  <a:txBody>
                    <a:bodyPr/>
                    <a:lstStyle/>
                    <a:p>
                      <a:r>
                        <a:rPr lang="en-US" sz="1800" b="0" i="0" kern="1200" dirty="0">
                          <a:solidFill>
                            <a:schemeClr val="dk1"/>
                          </a:solidFill>
                          <a:effectLst/>
                          <a:latin typeface="+mn-lt"/>
                          <a:ea typeface="+mn-ea"/>
                          <a:cs typeface="+mn-cs"/>
                        </a:rPr>
                        <a:t>Does the firm have a Quality Review of all listed audit engagements as per para 60 of the SQC1?</a:t>
                      </a:r>
                      <a:br>
                        <a:rPr lang="en-US" dirty="0"/>
                      </a:br>
                      <a:r>
                        <a:rPr lang="en-US" sz="1800" b="0" i="0" kern="1200" dirty="0">
                          <a:solidFill>
                            <a:schemeClr val="dk1"/>
                          </a:solidFill>
                          <a:effectLst/>
                          <a:latin typeface="+mn-lt"/>
                          <a:ea typeface="+mn-ea"/>
                          <a:cs typeface="+mn-cs"/>
                        </a:rPr>
                        <a:t>Is there a document of time spent for review of all engagements?</a:t>
                      </a:r>
                      <a:endParaRPr lang="en-IN" dirty="0"/>
                    </a:p>
                  </a:txBody>
                  <a:tcPr/>
                </a:tc>
                <a:extLst>
                  <a:ext uri="{0D108BD9-81ED-4DB2-BD59-A6C34878D82A}">
                    <a16:rowId xmlns:a16="http://schemas.microsoft.com/office/drawing/2014/main" val="1659279047"/>
                  </a:ext>
                </a:extLst>
              </a:tr>
              <a:tr h="1018288">
                <a:tc>
                  <a:txBody>
                    <a:bodyPr/>
                    <a:lstStyle/>
                    <a:p>
                      <a:r>
                        <a:rPr lang="en-IN" sz="1800" b="0" i="0" kern="1200" dirty="0">
                          <a:solidFill>
                            <a:schemeClr val="dk1"/>
                          </a:solidFill>
                          <a:effectLst/>
                          <a:latin typeface="+mn-lt"/>
                          <a:ea typeface="+mn-ea"/>
                          <a:cs typeface="+mn-cs"/>
                        </a:rPr>
                        <a:t>3.3 Practice Credentials</a:t>
                      </a:r>
                      <a:endParaRPr lang="en-IN" dirty="0"/>
                    </a:p>
                  </a:txBody>
                  <a:tcPr/>
                </a:tc>
                <a:tc>
                  <a:txBody>
                    <a:bodyPr/>
                    <a:lstStyle/>
                    <a:p>
                      <a:pPr algn="ctr"/>
                      <a:r>
                        <a:rPr lang="en-IN" dirty="0"/>
                        <a:t>(ii)</a:t>
                      </a:r>
                    </a:p>
                  </a:txBody>
                  <a:tcPr/>
                </a:tc>
                <a:tc>
                  <a:txBody>
                    <a:bodyPr/>
                    <a:lstStyle/>
                    <a:p>
                      <a:r>
                        <a:rPr lang="en-US" sz="1800" b="0" i="0" kern="1200" dirty="0">
                          <a:solidFill>
                            <a:schemeClr val="dk1"/>
                          </a:solidFill>
                          <a:effectLst/>
                          <a:latin typeface="+mn-lt"/>
                          <a:ea typeface="+mn-ea"/>
                          <a:cs typeface="+mn-cs"/>
                        </a:rPr>
                        <a:t>Empanelment with RBI and C&amp;AG.</a:t>
                      </a:r>
                      <a:endParaRPr lang="en-IN" dirty="0"/>
                    </a:p>
                  </a:txBody>
                  <a:tcPr/>
                </a:tc>
                <a:tc>
                  <a:txBody>
                    <a:bodyPr/>
                    <a:lstStyle/>
                    <a:p>
                      <a:r>
                        <a:rPr lang="en-US" dirty="0">
                          <a:effectLst/>
                        </a:rPr>
                        <a:t>Empanelment with RBI / C&amp;AG.</a:t>
                      </a:r>
                    </a:p>
                  </a:txBody>
                  <a:tcPr/>
                </a:tc>
                <a:extLst>
                  <a:ext uri="{0D108BD9-81ED-4DB2-BD59-A6C34878D82A}">
                    <a16:rowId xmlns:a16="http://schemas.microsoft.com/office/drawing/2014/main" val="2581121773"/>
                  </a:ext>
                </a:extLst>
              </a:tr>
            </a:tbl>
          </a:graphicData>
        </a:graphic>
      </p:graphicFrame>
      <p:sp>
        <p:nvSpPr>
          <p:cNvPr id="3" name="TextBox 2">
            <a:extLst>
              <a:ext uri="{FF2B5EF4-FFF2-40B4-BE49-F238E27FC236}">
                <a16:creationId xmlns:a16="http://schemas.microsoft.com/office/drawing/2014/main" id="{1514C468-D571-8589-750B-A96451195689}"/>
              </a:ext>
            </a:extLst>
          </p:cNvPr>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Comparison of AQMM v 1.0  &amp; Rev v 1.0</a:t>
            </a:r>
          </a:p>
        </p:txBody>
      </p:sp>
    </p:spTree>
    <p:extLst>
      <p:ext uri="{BB962C8B-B14F-4D97-AF65-F5344CB8AC3E}">
        <p14:creationId xmlns:p14="http://schemas.microsoft.com/office/powerpoint/2010/main" val="75112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0784F-1F67-E949-0B83-16B4A7E1AA18}"/>
              </a:ext>
            </a:extLst>
          </p:cNvPr>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In the pipeline.....</a:t>
            </a:r>
          </a:p>
        </p:txBody>
      </p:sp>
      <p:graphicFrame>
        <p:nvGraphicFramePr>
          <p:cNvPr id="4" name="Table 3">
            <a:extLst>
              <a:ext uri="{FF2B5EF4-FFF2-40B4-BE49-F238E27FC236}">
                <a16:creationId xmlns:a16="http://schemas.microsoft.com/office/drawing/2014/main" id="{2C93385A-D24B-0519-202E-84B7DEBAC165}"/>
              </a:ext>
            </a:extLst>
          </p:cNvPr>
          <p:cNvGraphicFramePr>
            <a:graphicFrameLocks noGrp="1"/>
          </p:cNvGraphicFramePr>
          <p:nvPr>
            <p:extLst>
              <p:ext uri="{D42A27DB-BD31-4B8C-83A1-F6EECF244321}">
                <p14:modId xmlns:p14="http://schemas.microsoft.com/office/powerpoint/2010/main" val="2621536873"/>
              </p:ext>
            </p:extLst>
          </p:nvPr>
        </p:nvGraphicFramePr>
        <p:xfrm>
          <a:off x="0" y="1735493"/>
          <a:ext cx="12192000" cy="4348065"/>
        </p:xfrm>
        <a:graphic>
          <a:graphicData uri="http://schemas.openxmlformats.org/drawingml/2006/table">
            <a:tbl>
              <a:tblPr firstRow="1" firstCol="1" lastRow="1" lastCol="1" bandRow="1" bandCol="1"/>
              <a:tblGrid>
                <a:gridCol w="12192000">
                  <a:extLst>
                    <a:ext uri="{9D8B030D-6E8A-4147-A177-3AD203B41FA5}">
                      <a16:colId xmlns:a16="http://schemas.microsoft.com/office/drawing/2014/main" val="1111487408"/>
                    </a:ext>
                  </a:extLst>
                </a:gridCol>
              </a:tblGrid>
              <a:tr h="4348065">
                <a:tc>
                  <a:txBody>
                    <a:bodyPr/>
                    <a:lstStyle/>
                    <a:p>
                      <a:pPr marL="504190" marR="0" indent="-457200" algn="l">
                        <a:spcBef>
                          <a:spcPts val="105"/>
                        </a:spcBef>
                        <a:spcAft>
                          <a:spcPts val="0"/>
                        </a:spcAft>
                        <a:buFont typeface="Arial" panose="020B0604020202020204" pitchFamily="34" charset="0"/>
                        <a:buChar char="•"/>
                      </a:pPr>
                      <a:r>
                        <a:rPr lang="en-US" sz="2800" b="1" dirty="0">
                          <a:solidFill>
                            <a:srgbClr val="002060"/>
                          </a:solidFill>
                          <a:effectLst/>
                          <a:latin typeface="+mn-lt"/>
                          <a:ea typeface="Calibri" panose="020F0502020204030204" pitchFamily="34" charset="0"/>
                          <a:cs typeface="Mangal" panose="02040503050203030202" pitchFamily="18" charset="0"/>
                        </a:rPr>
                        <a:t>The digitization of the AQMM is under pipeline. It would help the firms to save the AQMM scores over the years and help in chalking out a roadmap</a:t>
                      </a:r>
                    </a:p>
                    <a:p>
                      <a:pPr marL="46990" marR="0" algn="l">
                        <a:spcBef>
                          <a:spcPts val="105"/>
                        </a:spcBef>
                        <a:spcAft>
                          <a:spcPts val="0"/>
                        </a:spcAft>
                      </a:pPr>
                      <a:endParaRPr lang="en-US" sz="2800" b="1" dirty="0">
                        <a:solidFill>
                          <a:srgbClr val="002060"/>
                        </a:solidFill>
                        <a:effectLst/>
                        <a:latin typeface="+mn-lt"/>
                        <a:ea typeface="Calibri" panose="020F0502020204030204" pitchFamily="34" charset="0"/>
                        <a:cs typeface="Mangal" panose="02040503050203030202" pitchFamily="18" charset="0"/>
                      </a:endParaRPr>
                    </a:p>
                    <a:p>
                      <a:pPr marL="504190" marR="0" indent="-457200" algn="l">
                        <a:spcBef>
                          <a:spcPts val="105"/>
                        </a:spcBef>
                        <a:spcAft>
                          <a:spcPts val="0"/>
                        </a:spcAft>
                        <a:buFont typeface="Arial" panose="020B0604020202020204" pitchFamily="34" charset="0"/>
                        <a:buChar char="•"/>
                      </a:pPr>
                      <a:r>
                        <a:rPr lang="en-US" sz="2800" b="1" dirty="0">
                          <a:solidFill>
                            <a:srgbClr val="002060"/>
                          </a:solidFill>
                          <a:effectLst/>
                          <a:latin typeface="+mn-lt"/>
                          <a:ea typeface="Calibri" panose="020F0502020204030204" pitchFamily="34" charset="0"/>
                          <a:cs typeface="Mangal" panose="02040503050203030202" pitchFamily="18" charset="0"/>
                        </a:rPr>
                        <a:t>The digitization would also help the peer reviewer to award the scores against the self-evaluated scores</a:t>
                      </a:r>
                    </a:p>
                    <a:p>
                      <a:pPr marL="46990" marR="0" algn="l">
                        <a:spcBef>
                          <a:spcPts val="105"/>
                        </a:spcBef>
                        <a:spcAft>
                          <a:spcPts val="0"/>
                        </a:spcAft>
                      </a:pPr>
                      <a:endParaRPr lang="en-US" sz="2000" b="1" dirty="0">
                        <a:solidFill>
                          <a:srgbClr val="002060"/>
                        </a:solidFill>
                        <a:effectLst/>
                        <a:latin typeface="+mn-lt"/>
                        <a:ea typeface="Calibri" panose="020F0502020204030204" pitchFamily="34" charset="0"/>
                        <a:cs typeface="Mangal" panose="02040503050203030202"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4FD"/>
                    </a:solidFill>
                  </a:tcPr>
                </a:tc>
                <a:extLst>
                  <a:ext uri="{0D108BD9-81ED-4DB2-BD59-A6C34878D82A}">
                    <a16:rowId xmlns:a16="http://schemas.microsoft.com/office/drawing/2014/main" val="1343162809"/>
                  </a:ext>
                </a:extLst>
              </a:tr>
            </a:tbl>
          </a:graphicData>
        </a:graphic>
      </p:graphicFrame>
    </p:spTree>
    <p:extLst>
      <p:ext uri="{BB962C8B-B14F-4D97-AF65-F5344CB8AC3E}">
        <p14:creationId xmlns:p14="http://schemas.microsoft.com/office/powerpoint/2010/main" val="27897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75640" y="1923393"/>
            <a:ext cx="8891753" cy="4360675"/>
          </a:xfrm>
          <a:prstGeom prst="rect">
            <a:avLst/>
          </a:prstGeom>
        </p:spPr>
        <p:txBody>
          <a:bodyPr>
            <a:normAutofit fontScale="25000" lnSpcReduction="20000"/>
          </a:bodyPr>
          <a:lstStyle/>
          <a:p>
            <a:pPr marL="0" indent="0">
              <a:buNone/>
            </a:pPr>
            <a:r>
              <a:rPr lang="en-US" sz="14400" dirty="0">
                <a:solidFill>
                  <a:schemeClr val="accent3">
                    <a:lumMod val="75000"/>
                  </a:schemeClr>
                </a:solidFill>
              </a:rPr>
              <a:t>Thank You!</a:t>
            </a:r>
          </a:p>
          <a:p>
            <a:pPr marL="0" indent="0">
              <a:buNone/>
            </a:pPr>
            <a:endParaRPr lang="en-US" sz="8533" b="0" dirty="0"/>
          </a:p>
          <a:p>
            <a:pPr marL="0" indent="0">
              <a:buNone/>
            </a:pPr>
            <a:r>
              <a:rPr lang="en-US" sz="9600" dirty="0" err="1"/>
              <a:t>CA.Durgesh</a:t>
            </a:r>
            <a:r>
              <a:rPr lang="en-US" sz="9600" dirty="0"/>
              <a:t> Kumar </a:t>
            </a:r>
            <a:r>
              <a:rPr lang="en-US" sz="9600" dirty="0" err="1"/>
              <a:t>Kabra</a:t>
            </a:r>
            <a:r>
              <a:rPr lang="en-US" sz="9600" dirty="0"/>
              <a:t>, Convenor</a:t>
            </a:r>
            <a:endParaRPr lang="en-US" sz="8533" dirty="0"/>
          </a:p>
          <a:p>
            <a:pPr marL="0" indent="0">
              <a:buNone/>
            </a:pPr>
            <a:r>
              <a:rPr lang="en-US" sz="8533" b="0" dirty="0"/>
              <a:t>Centre for Audit Quality</a:t>
            </a:r>
          </a:p>
          <a:p>
            <a:pPr algn="l" fontAlgn="base"/>
            <a:r>
              <a:rPr lang="en-US" sz="7200" b="0" i="0" dirty="0">
                <a:solidFill>
                  <a:srgbClr val="201F1E"/>
                </a:solidFill>
                <a:effectLst/>
                <a:latin typeface="Calibri" panose="020F0502020204030204" pitchFamily="34" charset="0"/>
              </a:rPr>
              <a:t>The Institute of Chartered Accountants of India</a:t>
            </a:r>
          </a:p>
          <a:p>
            <a:pPr algn="l" fontAlgn="base"/>
            <a:r>
              <a:rPr lang="en-US" sz="7200" b="0" i="0" dirty="0">
                <a:solidFill>
                  <a:srgbClr val="201F1E"/>
                </a:solidFill>
                <a:effectLst/>
                <a:latin typeface="Calibri" panose="020F0502020204030204" pitchFamily="34" charset="0"/>
              </a:rPr>
              <a:t>ICAI Bhawan</a:t>
            </a:r>
          </a:p>
          <a:p>
            <a:pPr algn="l" fontAlgn="base"/>
            <a:r>
              <a:rPr lang="en-US" sz="7200" b="0" i="0" dirty="0">
                <a:solidFill>
                  <a:srgbClr val="201F1E"/>
                </a:solidFill>
                <a:effectLst/>
                <a:latin typeface="Calibri" panose="020F0502020204030204" pitchFamily="34" charset="0"/>
              </a:rPr>
              <a:t>Indraprastha Marg</a:t>
            </a:r>
          </a:p>
          <a:p>
            <a:pPr algn="l" fontAlgn="base"/>
            <a:r>
              <a:rPr lang="en-US" sz="7200" b="0" i="0" dirty="0">
                <a:solidFill>
                  <a:srgbClr val="201F1E"/>
                </a:solidFill>
                <a:effectLst/>
                <a:latin typeface="Calibri" panose="020F0502020204030204" pitchFamily="34" charset="0"/>
              </a:rPr>
              <a:t>Post Box No.7100,</a:t>
            </a:r>
          </a:p>
          <a:p>
            <a:pPr algn="l" fontAlgn="base"/>
            <a:r>
              <a:rPr lang="en-US" sz="7200" b="0" i="0" dirty="0">
                <a:solidFill>
                  <a:srgbClr val="201F1E"/>
                </a:solidFill>
                <a:effectLst/>
                <a:latin typeface="Calibri" panose="020F0502020204030204" pitchFamily="34" charset="0"/>
              </a:rPr>
              <a:t>New Delhi -110002</a:t>
            </a:r>
          </a:p>
          <a:p>
            <a:pPr algn="l" fontAlgn="base"/>
            <a:r>
              <a:rPr lang="en-US" sz="7200" b="0" i="0" dirty="0">
                <a:solidFill>
                  <a:srgbClr val="201F1E"/>
                </a:solidFill>
                <a:effectLst/>
                <a:latin typeface="Calibri" panose="020F0502020204030204" pitchFamily="34" charset="0"/>
              </a:rPr>
              <a:t>Ph: 011-30110509</a:t>
            </a:r>
            <a:br>
              <a:rPr lang="en-US" sz="7200" b="0" i="0" dirty="0">
                <a:solidFill>
                  <a:srgbClr val="201F1E"/>
                </a:solidFill>
                <a:effectLst/>
                <a:latin typeface="Calibri" panose="020F0502020204030204" pitchFamily="34" charset="0"/>
              </a:rPr>
            </a:br>
            <a:endParaRPr lang="en-US" sz="7200" b="0" i="0" dirty="0">
              <a:solidFill>
                <a:srgbClr val="201F1E"/>
              </a:solidFill>
              <a:effectLst/>
              <a:latin typeface="Calibri" panose="020F0502020204030204" pitchFamily="34" charset="0"/>
            </a:endParaRPr>
          </a:p>
          <a:p>
            <a:pPr algn="l" fontAlgn="base"/>
            <a:r>
              <a:rPr lang="en-US" sz="7200" b="1" i="0" dirty="0">
                <a:solidFill>
                  <a:srgbClr val="201F1E"/>
                </a:solidFill>
                <a:effectLst/>
                <a:latin typeface="Times New Roman" panose="02020603050405020304" pitchFamily="18" charset="0"/>
                <a:hlinkClick r:id="rId3"/>
              </a:rPr>
              <a:t>caq@icai.in</a:t>
            </a:r>
            <a:r>
              <a:rPr lang="en-US" sz="7200" b="0" i="0" dirty="0">
                <a:solidFill>
                  <a:srgbClr val="201F1E"/>
                </a:solidFill>
                <a:effectLst/>
                <a:latin typeface="Times New Roman" panose="02020603050405020304" pitchFamily="18" charset="0"/>
              </a:rPr>
              <a:t> , </a:t>
            </a:r>
            <a:r>
              <a:rPr lang="en-US" sz="7200" b="0" dirty="0">
                <a:solidFill>
                  <a:srgbClr val="201F1E"/>
                </a:solidFill>
                <a:latin typeface="Times New Roman" panose="02020603050405020304" pitchFamily="18" charset="0"/>
                <a:hlinkClick r:id="rId4"/>
              </a:rPr>
              <a:t>www.icai.org</a:t>
            </a:r>
            <a:endParaRPr lang="en-US" sz="7200" b="0" dirty="0">
              <a:solidFill>
                <a:srgbClr val="201F1E"/>
              </a:solidFill>
              <a:latin typeface="Times New Roman" panose="02020603050405020304" pitchFamily="18" charset="0"/>
            </a:endParaRPr>
          </a:p>
          <a:p>
            <a:pPr algn="l" fontAlgn="base"/>
            <a:endParaRPr lang="en-US" sz="7200" b="0" i="0" dirty="0">
              <a:solidFill>
                <a:srgbClr val="201F1E"/>
              </a:solidFill>
              <a:effectLst/>
              <a:latin typeface="Calibri" panose="020F0502020204030204" pitchFamily="34" charset="0"/>
            </a:endParaRP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55" y="3174272"/>
            <a:ext cx="1543060" cy="1527040"/>
          </a:xfrm>
          <a:prstGeom prst="rect">
            <a:avLst/>
          </a:prstGeom>
        </p:spPr>
      </p:pic>
    </p:spTree>
    <p:extLst>
      <p:ext uri="{BB962C8B-B14F-4D97-AF65-F5344CB8AC3E}">
        <p14:creationId xmlns:p14="http://schemas.microsoft.com/office/powerpoint/2010/main" val="340485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D7C340A-A561-C5A4-0E0B-15879751DBA7}"/>
              </a:ext>
            </a:extLst>
          </p:cNvPr>
          <p:cNvSpPr>
            <a:spLocks noGrp="1"/>
          </p:cNvSpPr>
          <p:nvPr>
            <p:ph type="title"/>
          </p:nvPr>
        </p:nvSpPr>
        <p:spPr>
          <a:xfrm>
            <a:off x="1981200" y="228601"/>
            <a:ext cx="8229600" cy="1173163"/>
          </a:xfrm>
        </p:spPr>
        <p:txBody>
          <a:bodyPr>
            <a:noAutofit/>
          </a:bodyPr>
          <a:lstStyle/>
          <a:p>
            <a:r>
              <a:rPr lang="en-IN" altLang="en-US" sz="4000" b="1"/>
              <a:t>Audit Quality Reviews </a:t>
            </a:r>
            <a:br>
              <a:rPr lang="en-IN" altLang="en-US" sz="4000" b="1"/>
            </a:br>
            <a:r>
              <a:rPr lang="en-IN" altLang="en-US" sz="4000" b="1"/>
              <a:t>- Key Figures (FY 2021-22)</a:t>
            </a:r>
          </a:p>
        </p:txBody>
      </p:sp>
      <p:sp>
        <p:nvSpPr>
          <p:cNvPr id="4" name="Slide Number Placeholder 3">
            <a:extLst>
              <a:ext uri="{FF2B5EF4-FFF2-40B4-BE49-F238E27FC236}">
                <a16:creationId xmlns:a16="http://schemas.microsoft.com/office/drawing/2014/main" id="{B331E5AC-777C-BEBB-97E7-5C550434CA04}"/>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76EB3121-02F5-412E-958F-6754448740F5}" type="slidenum">
              <a:rPr lang="en-US" altLang="en-US" smtClean="0"/>
              <a:pPr eaLnBrk="1" hangingPunct="1"/>
              <a:t>3</a:t>
            </a:fld>
            <a:endParaRPr lang="en-US" altLang="en-US">
              <a:solidFill>
                <a:srgbClr val="898989"/>
              </a:solidFill>
            </a:endParaRPr>
          </a:p>
        </p:txBody>
      </p:sp>
      <p:sp>
        <p:nvSpPr>
          <p:cNvPr id="8196" name="Text Box 28">
            <a:extLst>
              <a:ext uri="{FF2B5EF4-FFF2-40B4-BE49-F238E27FC236}">
                <a16:creationId xmlns:a16="http://schemas.microsoft.com/office/drawing/2014/main" id="{D64534C8-3AE4-4C2F-36F8-32A661430002}"/>
              </a:ext>
            </a:extLst>
          </p:cNvPr>
          <p:cNvSpPr txBox="1">
            <a:spLocks noChangeArrowheads="1"/>
          </p:cNvSpPr>
          <p:nvPr/>
        </p:nvSpPr>
        <p:spPr bwMode="auto">
          <a:xfrm>
            <a:off x="6705600" y="1917700"/>
            <a:ext cx="29718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IN" altLang="en-US" sz="2000">
                <a:latin typeface="Calibri" panose="020F0502020204030204" pitchFamily="34" charset="0"/>
                <a:cs typeface="Times New Roman" panose="02020603050405020304" pitchFamily="18" charset="0"/>
              </a:rPr>
              <a:t>Audit firms reviewed    22</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a:p>
            <a:pPr eaLnBrk="1" hangingPunct="1">
              <a:lnSpc>
                <a:spcPct val="115000"/>
              </a:lnSpc>
            </a:pPr>
            <a:r>
              <a:rPr lang="en-IN" altLang="en-US" sz="2000">
                <a:latin typeface="Calibri" panose="020F0502020204030204" pitchFamily="34" charset="0"/>
                <a:cs typeface="Times New Roman" panose="02020603050405020304" pitchFamily="18" charset="0"/>
              </a:rPr>
              <a:t>Entities covered             23</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a:p>
            <a:pPr eaLnBrk="1" hangingPunct="1">
              <a:lnSpc>
                <a:spcPct val="115000"/>
              </a:lnSpc>
            </a:pPr>
            <a:r>
              <a:rPr lang="en-IN" altLang="en-US" sz="2000">
                <a:latin typeface="Calibri" panose="020F0502020204030204" pitchFamily="34" charset="0"/>
                <a:cs typeface="Times New Roman" panose="02020603050405020304" pitchFamily="18" charset="0"/>
              </a:rPr>
              <a:t>Audit files reviewed      24</a:t>
            </a:r>
          </a:p>
          <a:p>
            <a:pPr eaLnBrk="1" hangingPunct="1">
              <a:lnSpc>
                <a:spcPct val="115000"/>
              </a:lnSpc>
            </a:pPr>
            <a:r>
              <a:rPr lang="en-IN" altLang="en-US" sz="2000">
                <a:latin typeface="Calibri" panose="020F0502020204030204" pitchFamily="34" charset="0"/>
                <a:cs typeface="Times New Roman" panose="02020603050405020304" pitchFamily="18" charset="0"/>
              </a:rPr>
              <a:t> </a:t>
            </a:r>
          </a:p>
        </p:txBody>
      </p:sp>
      <p:graphicFrame>
        <p:nvGraphicFramePr>
          <p:cNvPr id="8" name="Content Placeholder 7">
            <a:extLst>
              <a:ext uri="{FF2B5EF4-FFF2-40B4-BE49-F238E27FC236}">
                <a16:creationId xmlns:a16="http://schemas.microsoft.com/office/drawing/2014/main" id="{3516A591-FA8D-B0EC-AC4F-3B9F8CAF5661}"/>
              </a:ext>
            </a:extLst>
          </p:cNvPr>
          <p:cNvGraphicFramePr>
            <a:graphicFrameLocks noGrp="1"/>
          </p:cNvGraphicFramePr>
          <p:nvPr>
            <p:ph idx="1"/>
          </p:nvPr>
        </p:nvGraphicFramePr>
        <p:xfrm>
          <a:off x="1981200" y="1600201"/>
          <a:ext cx="4724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CED77F7D-ACD4-6A0A-E269-3E682DB4A507}"/>
              </a:ext>
            </a:extLst>
          </p:cNvPr>
          <p:cNvGraphicFramePr/>
          <p:nvPr/>
        </p:nvGraphicFramePr>
        <p:xfrm>
          <a:off x="1828800" y="1524000"/>
          <a:ext cx="48006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912B9A7-5817-149E-3E7D-DAE3F419DBFF}"/>
              </a:ext>
            </a:extLst>
          </p:cNvPr>
          <p:cNvSpPr>
            <a:spLocks noGrp="1"/>
          </p:cNvSpPr>
          <p:nvPr>
            <p:ph type="title"/>
          </p:nvPr>
        </p:nvSpPr>
        <p:spPr>
          <a:xfrm>
            <a:off x="1981200" y="274638"/>
            <a:ext cx="8229600" cy="868362"/>
          </a:xfrm>
        </p:spPr>
        <p:txBody>
          <a:bodyPr>
            <a:normAutofit fontScale="90000"/>
          </a:bodyPr>
          <a:lstStyle/>
          <a:p>
            <a:r>
              <a:rPr lang="en-IN" altLang="en-US" sz="3200" b="1"/>
              <a:t>% of Reviewed Audit Firms having Observations on Standards on Auditing (SA) in FY 2021-22</a:t>
            </a:r>
            <a:endParaRPr lang="en-IN" altLang="en-US" sz="3200"/>
          </a:p>
        </p:txBody>
      </p:sp>
      <p:sp>
        <p:nvSpPr>
          <p:cNvPr id="4" name="Slide Number Placeholder 3">
            <a:extLst>
              <a:ext uri="{FF2B5EF4-FFF2-40B4-BE49-F238E27FC236}">
                <a16:creationId xmlns:a16="http://schemas.microsoft.com/office/drawing/2014/main" id="{738A5000-A94C-05FB-83D4-A8CC55B4AD44}"/>
              </a:ext>
            </a:extLst>
          </p:cNvPr>
          <p:cNvSpPr>
            <a:spLocks noGrp="1"/>
          </p:cNvSpPr>
          <p:nvPr>
            <p:ph type="sldNum" sz="quarter" idx="12"/>
          </p:nvPr>
        </p:nvSpPr>
        <p:spPr>
          <a:xfrm>
            <a:off x="8077200" y="63563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76EB3121-02F5-412E-958F-6754448740F5}" type="slidenum">
              <a:rPr lang="en-US" altLang="en-US" smtClean="0"/>
              <a:pPr eaLnBrk="1" hangingPunct="1"/>
              <a:t>4</a:t>
            </a:fld>
            <a:endParaRPr lang="en-US" altLang="en-US">
              <a:solidFill>
                <a:srgbClr val="898989"/>
              </a:solidFill>
            </a:endParaRPr>
          </a:p>
        </p:txBody>
      </p:sp>
      <p:graphicFrame>
        <p:nvGraphicFramePr>
          <p:cNvPr id="6" name="Content Placeholder 5">
            <a:extLst>
              <a:ext uri="{FF2B5EF4-FFF2-40B4-BE49-F238E27FC236}">
                <a16:creationId xmlns:a16="http://schemas.microsoft.com/office/drawing/2014/main" id="{8C908318-2296-F64D-D924-FD40631F6E89}"/>
              </a:ext>
            </a:extLst>
          </p:cNvPr>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4047" y="-1"/>
            <a:ext cx="1129240" cy="16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006" y="302897"/>
            <a:ext cx="1038847" cy="1028059"/>
          </a:xfrm>
          <a:prstGeom prst="rect">
            <a:avLst/>
          </a:prstGeom>
        </p:spPr>
      </p:pic>
      <p:sp>
        <p:nvSpPr>
          <p:cNvPr id="10" name="Pentagon 9"/>
          <p:cNvSpPr/>
          <p:nvPr/>
        </p:nvSpPr>
        <p:spPr>
          <a:xfrm>
            <a:off x="0" y="2"/>
            <a:ext cx="6654285" cy="6858000"/>
          </a:xfrm>
          <a:prstGeom prst="homePlate">
            <a:avLst>
              <a:gd name="adj" fmla="val 13194"/>
            </a:avLst>
          </a:prstGeom>
          <a:gradFill flip="none" rotWithShape="1">
            <a:gsLst>
              <a:gs pos="0">
                <a:schemeClr val="accent2">
                  <a:lumMod val="75000"/>
                </a:schemeClr>
              </a:gs>
              <a:gs pos="100000">
                <a:schemeClr val="accent3">
                  <a:lumMod val="75000"/>
                </a:scheme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3103689"/>
            <a:ext cx="6094411" cy="1754326"/>
          </a:xfrm>
          <a:prstGeom prst="rect">
            <a:avLst/>
          </a:prstGeom>
          <a:noFill/>
        </p:spPr>
        <p:txBody>
          <a:bodyPr wrap="square" rtlCol="0">
            <a:spAutoFit/>
          </a:bodyPr>
          <a:lstStyle/>
          <a:p>
            <a:pPr lvl="0" algn="ctr"/>
            <a:r>
              <a:rPr lang="en-US" sz="3600" b="1" dirty="0">
                <a:solidFill>
                  <a:schemeClr val="bg1"/>
                </a:solidFill>
                <a:latin typeface="Adobe Gothic Std B" pitchFamily="34" charset="-128"/>
                <a:ea typeface="Adobe Gothic Std B" pitchFamily="34" charset="-128"/>
              </a:rPr>
              <a:t>Audit Quality Maturity Model – Revised Version 1.0 (AQMM Rev v1.0)</a:t>
            </a:r>
          </a:p>
        </p:txBody>
      </p:sp>
    </p:spTree>
    <p:extLst>
      <p:ext uri="{BB962C8B-B14F-4D97-AF65-F5344CB8AC3E}">
        <p14:creationId xmlns:p14="http://schemas.microsoft.com/office/powerpoint/2010/main" val="143656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4047" y="-1"/>
            <a:ext cx="1129240" cy="16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675" y="845"/>
            <a:ext cx="1038847" cy="1028059"/>
          </a:xfrm>
          <a:prstGeom prst="rect">
            <a:avLst/>
          </a:prstGeom>
        </p:spPr>
      </p:pic>
      <p:sp>
        <p:nvSpPr>
          <p:cNvPr id="10" name="Pentagon 9"/>
          <p:cNvSpPr/>
          <p:nvPr/>
        </p:nvSpPr>
        <p:spPr>
          <a:xfrm>
            <a:off x="0" y="2"/>
            <a:ext cx="4590661" cy="6858000"/>
          </a:xfrm>
          <a:prstGeom prst="homePlate">
            <a:avLst>
              <a:gd name="adj" fmla="val 13194"/>
            </a:avLst>
          </a:prstGeom>
          <a:gradFill flip="none" rotWithShape="1">
            <a:gsLst>
              <a:gs pos="0">
                <a:schemeClr val="accent2">
                  <a:lumMod val="75000"/>
                </a:schemeClr>
              </a:gs>
              <a:gs pos="100000">
                <a:schemeClr val="accent3">
                  <a:lumMod val="75000"/>
                </a:scheme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3103689"/>
            <a:ext cx="4068147" cy="646331"/>
          </a:xfrm>
          <a:prstGeom prst="rect">
            <a:avLst/>
          </a:prstGeom>
          <a:noFill/>
        </p:spPr>
        <p:txBody>
          <a:bodyPr wrap="square" rtlCol="0">
            <a:spAutoFit/>
          </a:bodyPr>
          <a:lstStyle/>
          <a:p>
            <a:pPr lvl="0" algn="ctr"/>
            <a:r>
              <a:rPr lang="en-US" sz="3600" b="1" dirty="0">
                <a:solidFill>
                  <a:schemeClr val="bg1"/>
                </a:solidFill>
                <a:latin typeface="Adobe Gothic Std B" pitchFamily="34" charset="-128"/>
                <a:ea typeface="Adobe Gothic Std B" pitchFamily="34" charset="-128"/>
              </a:rPr>
              <a:t>Audit Quality</a:t>
            </a:r>
          </a:p>
        </p:txBody>
      </p:sp>
      <p:sp>
        <p:nvSpPr>
          <p:cNvPr id="2" name="TextBox 1">
            <a:extLst>
              <a:ext uri="{FF2B5EF4-FFF2-40B4-BE49-F238E27FC236}">
                <a16:creationId xmlns:a16="http://schemas.microsoft.com/office/drawing/2014/main" id="{06663228-CA03-EF8C-4FCF-742074265622}"/>
              </a:ext>
            </a:extLst>
          </p:cNvPr>
          <p:cNvSpPr txBox="1"/>
          <p:nvPr/>
        </p:nvSpPr>
        <p:spPr>
          <a:xfrm>
            <a:off x="4739950" y="2949800"/>
            <a:ext cx="7184572" cy="954107"/>
          </a:xfrm>
          <a:prstGeom prst="rect">
            <a:avLst/>
          </a:prstGeom>
          <a:noFill/>
        </p:spPr>
        <p:txBody>
          <a:bodyPr wrap="square" rtlCol="0">
            <a:spAutoFit/>
          </a:bodyPr>
          <a:lstStyle/>
          <a:p>
            <a:r>
              <a:rPr lang="en-US" sz="2800" dirty="0"/>
              <a:t>Audit Quality has always been a significant aspect of the audit profession. </a:t>
            </a:r>
            <a:endParaRPr lang="en-IN" sz="2800" dirty="0"/>
          </a:p>
        </p:txBody>
      </p:sp>
    </p:spTree>
    <p:extLst>
      <p:ext uri="{BB962C8B-B14F-4D97-AF65-F5344CB8AC3E}">
        <p14:creationId xmlns:p14="http://schemas.microsoft.com/office/powerpoint/2010/main" val="30749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53998"/>
          </a:xfrm>
          <a:prstGeom prst="rect">
            <a:avLst/>
          </a:prstGeom>
          <a:noFill/>
        </p:spPr>
        <p:txBody>
          <a:bodyPr wrap="square" rtlCol="0">
            <a:spAutoFit/>
          </a:bodyPr>
          <a:lstStyle/>
          <a:p>
            <a:r>
              <a:rPr lang="en-US" sz="3000" dirty="0">
                <a:solidFill>
                  <a:schemeClr val="bg1"/>
                </a:solidFill>
                <a:latin typeface="+mj-lt"/>
              </a:rPr>
              <a:t>Enhancing Audit Quality</a:t>
            </a:r>
          </a:p>
        </p:txBody>
      </p:sp>
      <p:graphicFrame>
        <p:nvGraphicFramePr>
          <p:cNvPr id="5" name="Diagram 4"/>
          <p:cNvGraphicFramePr/>
          <p:nvPr/>
        </p:nvGraphicFramePr>
        <p:xfrm>
          <a:off x="933061" y="1922107"/>
          <a:ext cx="9915034" cy="4021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8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53998"/>
          </a:xfrm>
          <a:prstGeom prst="rect">
            <a:avLst/>
          </a:prstGeom>
          <a:noFill/>
        </p:spPr>
        <p:txBody>
          <a:bodyPr wrap="square" rtlCol="0">
            <a:spAutoFit/>
          </a:bodyPr>
          <a:lstStyle/>
          <a:p>
            <a:r>
              <a:rPr lang="en-US" sz="3000" dirty="0">
                <a:solidFill>
                  <a:schemeClr val="bg1"/>
                </a:solidFill>
                <a:latin typeface="+mj-lt"/>
              </a:rPr>
              <a:t>How does one measure Audit Quality?</a:t>
            </a:r>
          </a:p>
        </p:txBody>
      </p:sp>
      <p:graphicFrame>
        <p:nvGraphicFramePr>
          <p:cNvPr id="3" name="Diagram 2"/>
          <p:cNvGraphicFramePr/>
          <p:nvPr/>
        </p:nvGraphicFramePr>
        <p:xfrm>
          <a:off x="970383" y="1762812"/>
          <a:ext cx="9927771" cy="435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07389" y="5842284"/>
            <a:ext cx="6344239" cy="276999"/>
          </a:xfrm>
          <a:prstGeom prst="rect">
            <a:avLst/>
          </a:prstGeom>
          <a:noFill/>
        </p:spPr>
        <p:txBody>
          <a:bodyPr wrap="square" rtlCol="0">
            <a:spAutoFit/>
          </a:bodyPr>
          <a:lstStyle/>
          <a:p>
            <a:r>
              <a:rPr lang="en-US" sz="1200" dirty="0">
                <a:solidFill>
                  <a:srgbClr val="002060"/>
                </a:solidFill>
              </a:rPr>
              <a:t>Source: IAASB</a:t>
            </a:r>
          </a:p>
        </p:txBody>
      </p:sp>
    </p:spTree>
    <p:extLst>
      <p:ext uri="{BB962C8B-B14F-4D97-AF65-F5344CB8AC3E}">
        <p14:creationId xmlns:p14="http://schemas.microsoft.com/office/powerpoint/2010/main" val="26015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99" y="544693"/>
            <a:ext cx="10194925" cy="584775"/>
          </a:xfrm>
          <a:prstGeom prst="rect">
            <a:avLst/>
          </a:prstGeom>
          <a:noFill/>
        </p:spPr>
        <p:txBody>
          <a:bodyPr wrap="square" rtlCol="0">
            <a:spAutoFit/>
          </a:bodyPr>
          <a:lstStyle/>
          <a:p>
            <a:pPr algn="ctr"/>
            <a:r>
              <a:rPr lang="en-US" sz="3200" b="1" dirty="0">
                <a:solidFill>
                  <a:schemeClr val="bg1"/>
                </a:solidFill>
                <a:latin typeface="Adobe Gothic Std B" pitchFamily="34" charset="-128"/>
                <a:ea typeface="Adobe Gothic Std B" pitchFamily="34" charset="-128"/>
              </a:rPr>
              <a:t>AQMM &amp; its purpose</a:t>
            </a:r>
          </a:p>
        </p:txBody>
      </p:sp>
      <p:sp>
        <p:nvSpPr>
          <p:cNvPr id="4" name="TextBox 3"/>
          <p:cNvSpPr txBox="1"/>
          <p:nvPr/>
        </p:nvSpPr>
        <p:spPr>
          <a:xfrm>
            <a:off x="351970" y="1985922"/>
            <a:ext cx="10826103" cy="4585871"/>
          </a:xfrm>
          <a:prstGeom prst="rect">
            <a:avLst/>
          </a:prstGeom>
          <a:noFill/>
        </p:spPr>
        <p:txBody>
          <a:bodyPr wrap="square" rtlCol="0">
            <a:spAutoFit/>
          </a:bodyPr>
          <a:lstStyle/>
          <a:p>
            <a:pPr algn="just"/>
            <a:r>
              <a:rPr lang="en-US" sz="2400" dirty="0"/>
              <a:t>The AQMM is a model developed to enable the audit firms to </a:t>
            </a:r>
            <a:r>
              <a:rPr lang="en-US" sz="2400" b="1" dirty="0"/>
              <a:t>self-evaluate</a:t>
            </a:r>
            <a:r>
              <a:rPr lang="en-US" sz="2400" dirty="0"/>
              <a:t> their level of Audit Maturity, identify strength and lacking areas, and accordingly develop a road map for upgrading to a higher level of maturity.</a:t>
            </a:r>
          </a:p>
          <a:p>
            <a:pPr algn="just"/>
            <a:endParaRPr lang="en-US" sz="2400" dirty="0"/>
          </a:p>
          <a:p>
            <a:pPr algn="just"/>
            <a:r>
              <a:rPr lang="en-US" sz="2400" dirty="0"/>
              <a:t>It is a cross-functional evaluation model covering key areas of not only audit engagements but also audit practice at the firm level. It includes operations of the firm include revenue budgeting and pricing, audit practice manual, budgeting of engagements, time sheet, use of technology adoption, quality control for engagements, Human Resource Management including resource  planning and monitoring, performance evaluation and compensation, physical and IT infrastructure. </a:t>
            </a:r>
          </a:p>
          <a:p>
            <a:r>
              <a:rPr lang="en-US" sz="2800" dirty="0"/>
              <a:t> </a:t>
            </a:r>
          </a:p>
        </p:txBody>
      </p:sp>
    </p:spTree>
    <p:extLst>
      <p:ext uri="{BB962C8B-B14F-4D97-AF65-F5344CB8AC3E}">
        <p14:creationId xmlns:p14="http://schemas.microsoft.com/office/powerpoint/2010/main" val="7357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7E142A3FCEED4AAB8EE49863C60586" ma:contentTypeVersion="10" ma:contentTypeDescription="Create a new document." ma:contentTypeScope="" ma:versionID="282863abfd3b62a98592e0b897d5237b">
  <xsd:schema xmlns:xsd="http://www.w3.org/2001/XMLSchema" xmlns:xs="http://www.w3.org/2001/XMLSchema" xmlns:p="http://schemas.microsoft.com/office/2006/metadata/properties" xmlns:ns3="861b4d29-30e0-45b4-b569-352821097318" targetNamespace="http://schemas.microsoft.com/office/2006/metadata/properties" ma:root="true" ma:fieldsID="adf927772da1d3d3e1e7a98b0571b343" ns3:_="">
    <xsd:import namespace="861b4d29-30e0-45b4-b569-3528210973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b4d29-30e0-45b4-b569-35282109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CC04AA-A05A-431A-9197-85ED57D9D6D7}">
  <ds:schemaRefs>
    <ds:schemaRef ds:uri="http://schemas.microsoft.com/office/2006/metadata/contentType"/>
    <ds:schemaRef ds:uri="http://schemas.microsoft.com/office/2006/metadata/properties/metaAttributes"/>
    <ds:schemaRef ds:uri="http://www.w3.org/2000/xmlns/"/>
    <ds:schemaRef ds:uri="http://www.w3.org/2001/XMLSchema"/>
    <ds:schemaRef ds:uri="861b4d29-30e0-45b4-b569-352821097318"/>
  </ds:schemaRefs>
</ds:datastoreItem>
</file>

<file path=customXml/itemProps2.xml><?xml version="1.0" encoding="utf-8"?>
<ds:datastoreItem xmlns:ds="http://schemas.openxmlformats.org/officeDocument/2006/customXml" ds:itemID="{5955BCAD-CBE7-4D84-8A5A-F2EE87D59304}">
  <ds:schemaRefs>
    <ds:schemaRef ds:uri="http://schemas.microsoft.com/sharepoint/v3/contenttype/forms"/>
  </ds:schemaRefs>
</ds:datastoreItem>
</file>

<file path=customXml/itemProps3.xml><?xml version="1.0" encoding="utf-8"?>
<ds:datastoreItem xmlns:ds="http://schemas.openxmlformats.org/officeDocument/2006/customXml" ds:itemID="{25907B81-B76B-4F58-92A0-58DE0EF16BFE}">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Thatch</Template>
  <TotalTime>4490</TotalTime>
  <Words>1685</Words>
  <Application>Microsoft Office PowerPoint</Application>
  <PresentationFormat>Widescreen</PresentationFormat>
  <Paragraphs>178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Angles</vt:lpstr>
      <vt:lpstr>PowerPoint Presentation</vt:lpstr>
      <vt:lpstr>Overall Trend  (FY 2012-13 to FY 2021-22) </vt:lpstr>
      <vt:lpstr>Audit Quality Reviews  - Key Figures (FY 2021-22)</vt:lpstr>
      <vt:lpstr>% of Reviewed Audit Firms having Observations on Standards on Auditing (SA) in FY 2021-22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durgeshkabra@icai.in</cp:lastModifiedBy>
  <cp:revision>377</cp:revision>
  <cp:lastPrinted>2020-06-23T17:41:15Z</cp:lastPrinted>
  <dcterms:created xsi:type="dcterms:W3CDTF">2020-05-23T06:05:53Z</dcterms:created>
  <dcterms:modified xsi:type="dcterms:W3CDTF">2023-04-20T05:55:37Z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0x010100A17E142A3FCEED4AAB8EE49863C60586</vt:lpwstr>
  </property>
</Properties>
</file>