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notesSlides/notesSlide1.xml" ContentType="application/vnd.openxmlformats-officedocument.presentationml.notesSl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0"/>
  </p:notesMasterIdLst>
  <p:handoutMasterIdLst>
    <p:handoutMasterId r:id="rId21"/>
  </p:handoutMasterIdLst>
  <p:sldIdLst>
    <p:sldId id="256" r:id="rId2"/>
    <p:sldId id="257" r:id="rId3"/>
    <p:sldId id="269" r:id="rId4"/>
    <p:sldId id="258" r:id="rId5"/>
    <p:sldId id="259" r:id="rId6"/>
    <p:sldId id="260" r:id="rId7"/>
    <p:sldId id="271" r:id="rId8"/>
    <p:sldId id="261" r:id="rId9"/>
    <p:sldId id="272" r:id="rId10"/>
    <p:sldId id="262" r:id="rId11"/>
    <p:sldId id="263" r:id="rId12"/>
    <p:sldId id="264" r:id="rId13"/>
    <p:sldId id="265" r:id="rId14"/>
    <p:sldId id="266" r:id="rId15"/>
    <p:sldId id="267" r:id="rId16"/>
    <p:sldId id="268" r:id="rId17"/>
    <p:sldId id="273"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F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24" autoAdjust="0"/>
  </p:normalViewPr>
  <p:slideViewPr>
    <p:cSldViewPr>
      <p:cViewPr varScale="1">
        <p:scale>
          <a:sx n="80" d="100"/>
          <a:sy n="80" d="100"/>
        </p:scale>
        <p:origin x="1522"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5" d="100"/>
          <a:sy n="55" d="100"/>
        </p:scale>
        <p:origin x="-1278"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97B85BE-7B9F-4317-9F28-55C4C9F974A7}" type="datetimeFigureOut">
              <a:rPr lang="en-US" smtClean="0"/>
              <a:pPr/>
              <a:t>4/20/2023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F117D6C-81A0-4D7B-AD87-F35D96AC42BF}" type="slidenum">
              <a:rPr lang="en-US" smtClean="0"/>
              <a:pPr/>
              <a:t>‹#›</a:t>
            </a:fld>
            <a:endParaRPr lang="en-US"/>
          </a:p>
        </p:txBody>
      </p:sp>
    </p:spTree>
    <p:extLst>
      <p:ext uri="{BB962C8B-B14F-4D97-AF65-F5344CB8AC3E}">
        <p14:creationId xmlns:p14="http://schemas.microsoft.com/office/powerpoint/2010/main" val="27624818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0DDFBD-DC6A-478D-A052-45241E538934}" type="datetimeFigureOut">
              <a:rPr lang="en-US" smtClean="0"/>
              <a:pPr/>
              <a:t>4/20/2023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11DC09-CF6F-450D-B70B-AD4CC873123B}" type="slidenum">
              <a:rPr lang="en-US" smtClean="0"/>
              <a:pPr/>
              <a:t>‹#›</a:t>
            </a:fld>
            <a:endParaRPr lang="en-US"/>
          </a:p>
        </p:txBody>
      </p:sp>
    </p:spTree>
    <p:extLst>
      <p:ext uri="{BB962C8B-B14F-4D97-AF65-F5344CB8AC3E}">
        <p14:creationId xmlns:p14="http://schemas.microsoft.com/office/powerpoint/2010/main" val="3528332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811DC09-CF6F-450D-B70B-AD4CC873123B}" type="slidenum">
              <a:rPr lang="en-US" smtClean="0"/>
              <a:pPr/>
              <a:t>5</a:t>
            </a:fld>
            <a:endParaRPr lang="en-US"/>
          </a:p>
        </p:txBody>
      </p:sp>
    </p:spTree>
    <p:extLst>
      <p:ext uri="{BB962C8B-B14F-4D97-AF65-F5344CB8AC3E}">
        <p14:creationId xmlns:p14="http://schemas.microsoft.com/office/powerpoint/2010/main" val="2203031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7F66E49-C0E0-477C-A201-402CBD6B15E1}" type="datetimeFigureOut">
              <a:rPr lang="en-US" smtClean="0"/>
              <a:pPr/>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2FB6C-141E-44C3-AF3E-B5F4B6271C5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F66E49-C0E0-477C-A201-402CBD6B15E1}" type="datetimeFigureOut">
              <a:rPr lang="en-US" smtClean="0"/>
              <a:pPr/>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2FB6C-141E-44C3-AF3E-B5F4B6271C5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F66E49-C0E0-477C-A201-402CBD6B15E1}" type="datetimeFigureOut">
              <a:rPr lang="en-US" smtClean="0"/>
              <a:pPr/>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2FB6C-141E-44C3-AF3E-B5F4B6271C5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F66E49-C0E0-477C-A201-402CBD6B15E1}" type="datetimeFigureOut">
              <a:rPr lang="en-US" smtClean="0"/>
              <a:pPr/>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2FB6C-141E-44C3-AF3E-B5F4B6271C5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F66E49-C0E0-477C-A201-402CBD6B15E1}" type="datetimeFigureOut">
              <a:rPr lang="en-US" smtClean="0"/>
              <a:pPr/>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2FB6C-141E-44C3-AF3E-B5F4B6271C5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7F66E49-C0E0-477C-A201-402CBD6B15E1}" type="datetimeFigureOut">
              <a:rPr lang="en-US" smtClean="0"/>
              <a:pPr/>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92FB6C-141E-44C3-AF3E-B5F4B6271C5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7F66E49-C0E0-477C-A201-402CBD6B15E1}" type="datetimeFigureOut">
              <a:rPr lang="en-US" smtClean="0"/>
              <a:pPr/>
              <a:t>4/20/2023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92FB6C-141E-44C3-AF3E-B5F4B6271C5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7F66E49-C0E0-477C-A201-402CBD6B15E1}" type="datetimeFigureOut">
              <a:rPr lang="en-US" smtClean="0"/>
              <a:pPr/>
              <a:t>4/20/2023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92FB6C-141E-44C3-AF3E-B5F4B6271C5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F66E49-C0E0-477C-A201-402CBD6B15E1}" type="datetimeFigureOut">
              <a:rPr lang="en-US" smtClean="0"/>
              <a:pPr/>
              <a:t>4/20/2023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92FB6C-141E-44C3-AF3E-B5F4B6271C5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F66E49-C0E0-477C-A201-402CBD6B15E1}" type="datetimeFigureOut">
              <a:rPr lang="en-US" smtClean="0"/>
              <a:pPr/>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92FB6C-141E-44C3-AF3E-B5F4B6271C5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F66E49-C0E0-477C-A201-402CBD6B15E1}" type="datetimeFigureOut">
              <a:rPr lang="en-US" smtClean="0"/>
              <a:pPr/>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92FB6C-141E-44C3-AF3E-B5F4B6271C5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66E49-C0E0-477C-A201-402CBD6B15E1}" type="datetimeFigureOut">
              <a:rPr lang="en-US" smtClean="0"/>
              <a:pPr/>
              <a:t>4/20/2023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92FB6C-141E-44C3-AF3E-B5F4B6271C5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9.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3.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slideLayout" Target="../slideLayouts/slideLayout8.xml"/><Relationship Id="rId1" Type="http://schemas.openxmlformats.org/officeDocument/2006/relationships/themeOverride" Target="../theme/themeOverride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7.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7.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themeOverride" Target="../theme/themeOverride4.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bright="7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514600"/>
            <a:ext cx="7772400" cy="1470025"/>
          </a:xfrm>
          <a:noFill/>
        </p:spPr>
        <p:txBody>
          <a:bodyPr/>
          <a:lstStyle/>
          <a:p>
            <a:r>
              <a:rPr lang="en-US" b="1" dirty="0">
                <a:ln w="12700">
                  <a:solidFill>
                    <a:schemeClr val="tx1">
                      <a:lumMod val="95000"/>
                      <a:lumOff val="5000"/>
                    </a:schemeClr>
                  </a:solidFill>
                  <a:prstDash val="solid"/>
                </a:ln>
                <a:solidFill>
                  <a:schemeClr val="bg2">
                    <a:tint val="85000"/>
                    <a:satMod val="155000"/>
                  </a:schemeClr>
                </a:solidFill>
                <a:effectLst>
                  <a:outerShdw blurRad="50800" dist="38100" algn="l" rotWithShape="0">
                    <a:prstClr val="black">
                      <a:alpha val="40000"/>
                    </a:prstClr>
                  </a:outerShdw>
                </a:effectLst>
              </a:rPr>
              <a:t>PRIVATE COMPANIES</a:t>
            </a:r>
          </a:p>
        </p:txBody>
      </p:sp>
      <p:sp>
        <p:nvSpPr>
          <p:cNvPr id="3" name="Subtitle 2"/>
          <p:cNvSpPr>
            <a:spLocks noGrp="1"/>
          </p:cNvSpPr>
          <p:nvPr>
            <p:ph type="subTitle" idx="1"/>
          </p:nvPr>
        </p:nvSpPr>
        <p:spPr>
          <a:xfrm>
            <a:off x="1371600" y="3733800"/>
            <a:ext cx="6400800" cy="762000"/>
          </a:xfrm>
          <a:noFill/>
        </p:spPr>
        <p:txBody>
          <a:bodyPr/>
          <a:lstStyle/>
          <a:p>
            <a:r>
              <a:rPr lang="en-US" dirty="0">
                <a:solidFill>
                  <a:schemeClr val="tx1"/>
                </a:solidFill>
              </a:rPr>
              <a:t>And Applicable Exemptions</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par>
                          <p:cTn id="8" fill="hold">
                            <p:stCondLst>
                              <p:cond delay="2000"/>
                            </p:stCondLst>
                            <p:childTnLst>
                              <p:par>
                                <p:cTn id="9" presetID="55" presetClass="entr" presetSubtype="0" fill="hold" grpId="1"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2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2" dur="2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3"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1"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fontScale="90000"/>
          </a:bodyPr>
          <a:lstStyle/>
          <a:p>
            <a:r>
              <a:rPr lang="en-US" b="1" u="sng" dirty="0">
                <a:solidFill>
                  <a:schemeClr val="bg1"/>
                </a:solidFill>
              </a:rPr>
              <a:t>SECTIONS 101-107 AND 109(GENERAL MEETINGS)</a:t>
            </a:r>
            <a:br>
              <a:rPr lang="en-US" dirty="0"/>
            </a:br>
            <a:endParaRPr lang="en-US" dirty="0"/>
          </a:p>
        </p:txBody>
      </p:sp>
      <p:sp>
        <p:nvSpPr>
          <p:cNvPr id="3" name="Content Placeholder 2"/>
          <p:cNvSpPr>
            <a:spLocks noGrp="1"/>
          </p:cNvSpPr>
          <p:nvPr>
            <p:ph idx="1"/>
          </p:nvPr>
        </p:nvSpPr>
        <p:spPr>
          <a:xfrm>
            <a:off x="228600" y="1676400"/>
            <a:ext cx="4876800" cy="4724399"/>
          </a:xfrm>
        </p:spPr>
        <p:txBody>
          <a:bodyPr numCol="1">
            <a:normAutofit/>
          </a:bodyPr>
          <a:lstStyle/>
          <a:p>
            <a:r>
              <a:rPr lang="en-US" sz="2200" b="1" dirty="0">
                <a:solidFill>
                  <a:schemeClr val="bg1"/>
                </a:solidFill>
              </a:rPr>
              <a:t>SECTION 101 </a:t>
            </a:r>
            <a:r>
              <a:rPr lang="en-US" sz="2200" dirty="0">
                <a:solidFill>
                  <a:schemeClr val="bg1"/>
                </a:solidFill>
              </a:rPr>
              <a:t>- Notice of Meeting</a:t>
            </a:r>
          </a:p>
          <a:p>
            <a:r>
              <a:rPr lang="en-US" sz="2200" b="1" dirty="0">
                <a:solidFill>
                  <a:schemeClr val="bg1"/>
                </a:solidFill>
              </a:rPr>
              <a:t>SECTION 102 </a:t>
            </a:r>
            <a:r>
              <a:rPr lang="en-US" sz="2200" dirty="0">
                <a:solidFill>
                  <a:schemeClr val="bg1"/>
                </a:solidFill>
              </a:rPr>
              <a:t>- Statement to be annexed to Notice</a:t>
            </a:r>
          </a:p>
          <a:p>
            <a:r>
              <a:rPr lang="en-US" sz="2200" b="1" dirty="0">
                <a:solidFill>
                  <a:schemeClr val="bg1"/>
                </a:solidFill>
              </a:rPr>
              <a:t>SECTION 103 </a:t>
            </a:r>
            <a:r>
              <a:rPr lang="en-US" sz="2200" dirty="0">
                <a:solidFill>
                  <a:schemeClr val="bg1"/>
                </a:solidFill>
              </a:rPr>
              <a:t>- Quorum of Meetings</a:t>
            </a:r>
          </a:p>
          <a:p>
            <a:r>
              <a:rPr lang="en-US" sz="2200" b="1" dirty="0">
                <a:solidFill>
                  <a:schemeClr val="bg1"/>
                </a:solidFill>
              </a:rPr>
              <a:t>SECTION 104 </a:t>
            </a:r>
            <a:r>
              <a:rPr lang="en-US" sz="2200" dirty="0">
                <a:solidFill>
                  <a:schemeClr val="bg1"/>
                </a:solidFill>
              </a:rPr>
              <a:t>- Chairman of Meetings</a:t>
            </a:r>
          </a:p>
          <a:p>
            <a:r>
              <a:rPr lang="en-US" sz="2200" b="1" dirty="0">
                <a:solidFill>
                  <a:schemeClr val="bg1"/>
                </a:solidFill>
              </a:rPr>
              <a:t>SECTION 105 </a:t>
            </a:r>
            <a:r>
              <a:rPr lang="en-US" sz="2200" dirty="0">
                <a:solidFill>
                  <a:schemeClr val="bg1"/>
                </a:solidFill>
              </a:rPr>
              <a:t>- Proxies</a:t>
            </a:r>
          </a:p>
          <a:p>
            <a:r>
              <a:rPr lang="en-US" sz="2200" b="1" dirty="0">
                <a:solidFill>
                  <a:schemeClr val="bg1"/>
                </a:solidFill>
              </a:rPr>
              <a:t>SECTION 106 </a:t>
            </a:r>
            <a:r>
              <a:rPr lang="en-US" sz="2200" dirty="0">
                <a:solidFill>
                  <a:schemeClr val="bg1"/>
                </a:solidFill>
              </a:rPr>
              <a:t>- Restriction on Voting Rights</a:t>
            </a:r>
          </a:p>
          <a:p>
            <a:r>
              <a:rPr lang="en-US" sz="2200" b="1" dirty="0">
                <a:solidFill>
                  <a:schemeClr val="bg1"/>
                </a:solidFill>
              </a:rPr>
              <a:t>SECTION 107 </a:t>
            </a:r>
            <a:r>
              <a:rPr lang="en-US" sz="2200" dirty="0">
                <a:solidFill>
                  <a:schemeClr val="bg1"/>
                </a:solidFill>
              </a:rPr>
              <a:t>- Voting by Show of Hands</a:t>
            </a:r>
          </a:p>
          <a:p>
            <a:r>
              <a:rPr lang="en-US" sz="2200" b="1" dirty="0">
                <a:solidFill>
                  <a:schemeClr val="bg1"/>
                </a:solidFill>
              </a:rPr>
              <a:t>SECTION 109 </a:t>
            </a:r>
            <a:r>
              <a:rPr lang="en-US" sz="2200" dirty="0">
                <a:solidFill>
                  <a:schemeClr val="bg1"/>
                </a:solidFill>
              </a:rPr>
              <a:t>- Demand for Poll</a:t>
            </a:r>
          </a:p>
          <a:p>
            <a:endParaRPr lang="en-US" sz="1600" dirty="0"/>
          </a:p>
          <a:p>
            <a:endParaRPr lang="en-US" sz="1600" dirty="0"/>
          </a:p>
        </p:txBody>
      </p:sp>
      <p:sp>
        <p:nvSpPr>
          <p:cNvPr id="4" name="Right Brace 3"/>
          <p:cNvSpPr/>
          <p:nvPr/>
        </p:nvSpPr>
        <p:spPr>
          <a:xfrm>
            <a:off x="4800600" y="1752600"/>
            <a:ext cx="1143000" cy="4114800"/>
          </a:xfrm>
          <a:prstGeom prst="rightBrace">
            <a:avLst/>
          </a:prstGeom>
          <a:ln>
            <a:solidFill>
              <a:schemeClr val="accent6">
                <a:lumMod val="60000"/>
                <a:lumOff val="40000"/>
              </a:schemeClr>
            </a:solidFill>
          </a:ln>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a:p>
        </p:txBody>
      </p:sp>
      <p:sp>
        <p:nvSpPr>
          <p:cNvPr id="5" name="TextBox 4"/>
          <p:cNvSpPr txBox="1"/>
          <p:nvPr/>
        </p:nvSpPr>
        <p:spPr>
          <a:xfrm>
            <a:off x="6400800" y="2209801"/>
            <a:ext cx="2286000" cy="3139321"/>
          </a:xfrm>
          <a:prstGeom prst="rect">
            <a:avLst/>
          </a:prstGeom>
          <a:noFill/>
        </p:spPr>
        <p:txBody>
          <a:bodyPr wrap="square" rtlCol="0">
            <a:spAutoFit/>
          </a:bodyPr>
          <a:lstStyle/>
          <a:p>
            <a:pPr algn="ctr"/>
            <a:r>
              <a:rPr lang="en-US" b="1" dirty="0">
                <a:solidFill>
                  <a:schemeClr val="bg1"/>
                </a:solidFill>
              </a:rPr>
              <a:t>In case of Private Companies</a:t>
            </a:r>
            <a:r>
              <a:rPr lang="en-US" dirty="0">
                <a:solidFill>
                  <a:schemeClr val="bg1"/>
                </a:solidFill>
              </a:rPr>
              <a:t>: The said provisions shall apply, unless otherwise specified in respective Sections or the Articles of the company provide otherwise.</a:t>
            </a:r>
          </a:p>
          <a:p>
            <a:r>
              <a:rPr lang="en-US" dirty="0">
                <a:solidFill>
                  <a:schemeClr val="bg1"/>
                </a:solidFill>
              </a:rPr>
              <a:t> </a:t>
            </a:r>
          </a:p>
          <a:p>
            <a:endParaRPr lang="en-US" dirty="0"/>
          </a:p>
        </p:txBody>
      </p:sp>
      <p:pic>
        <p:nvPicPr>
          <p:cNvPr id="6" name="Picture 5" descr="meetings.jpg"/>
          <p:cNvPicPr>
            <a:picLocks noChangeAspect="1"/>
          </p:cNvPicPr>
          <p:nvPr/>
        </p:nvPicPr>
        <p:blipFill>
          <a:blip r:embed="rId3">
            <a:clrChange>
              <a:clrFrom>
                <a:srgbClr val="F5F5F5"/>
              </a:clrFrom>
              <a:clrTo>
                <a:srgbClr val="F5F5F5">
                  <a:alpha val="0"/>
                </a:srgbClr>
              </a:clrTo>
            </a:clrChange>
            <a:lum bright="-10000"/>
          </a:blip>
          <a:stretch>
            <a:fillRect/>
          </a:stretch>
        </p:blipFill>
        <p:spPr>
          <a:xfrm>
            <a:off x="6248400" y="4981575"/>
            <a:ext cx="2438400" cy="1876425"/>
          </a:xfrm>
          <a:prstGeom prst="rect">
            <a:avLst/>
          </a:prstGeom>
          <a:ln>
            <a:noFill/>
          </a:ln>
          <a:effectLst>
            <a:outerShdw blurRad="292100" dist="139700" dir="2700000" algn="tl" rotWithShape="0">
              <a:srgbClr val="333333">
                <a:alpha val="65000"/>
              </a:srgbClr>
            </a:outerShdw>
          </a:effectLst>
        </p:spPr>
      </p:pic>
    </p:spTree>
  </p:cSld>
  <p:clrMapOvr>
    <a:overrideClrMapping bg1="lt1" tx1="dk1" bg2="lt2" tx2="dk2" accent1="accent1" accent2="accent2" accent3="accent3" accent4="accent4" accent5="accent5" accent6="accent6" hlink="hlink" folHlink="folHlink"/>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childTnLst>
                                </p:cTn>
                              </p:par>
                              <p:par>
                                <p:cTn id="9" presetID="29"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1000" fill="hold"/>
                                        <p:tgtEl>
                                          <p:spTgt spid="6"/>
                                        </p:tgtEl>
                                        <p:attrNameLst>
                                          <p:attrName>ppt_x</p:attrName>
                                        </p:attrNameLst>
                                      </p:cBhvr>
                                      <p:tavLst>
                                        <p:tav tm="0">
                                          <p:val>
                                            <p:strVal val="#ppt_x-.2"/>
                                          </p:val>
                                        </p:tav>
                                        <p:tav tm="100000">
                                          <p:val>
                                            <p:strVal val="#ppt_x"/>
                                          </p:val>
                                        </p:tav>
                                      </p:tavLst>
                                    </p:anim>
                                    <p:anim calcmode="lin" valueType="num">
                                      <p:cBhvr>
                                        <p:cTn id="12"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13" dur="1000"/>
                                        <p:tgtEl>
                                          <p:spTgt spid="6"/>
                                        </p:tgtEl>
                                      </p:cBhvr>
                                    </p:animEffect>
                                  </p:childTnLst>
                                </p:cTn>
                              </p:par>
                            </p:childTnLst>
                          </p:cTn>
                        </p:par>
                        <p:par>
                          <p:cTn id="14" fill="hold">
                            <p:stCondLst>
                              <p:cond delay="1000"/>
                            </p:stCondLst>
                            <p:childTnLst>
                              <p:par>
                                <p:cTn id="15" presetID="23" presetClass="entr" presetSubtype="16" fill="hold" nodeType="after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8" dur="1000" fill="hold"/>
                                        <p:tgtEl>
                                          <p:spTgt spid="3">
                                            <p:txEl>
                                              <p:pRg st="0" end="0"/>
                                            </p:txEl>
                                          </p:spTgt>
                                        </p:tgtEl>
                                        <p:attrNameLst>
                                          <p:attrName>ppt_h</p:attrName>
                                        </p:attrNameLst>
                                      </p:cBhvr>
                                      <p:tavLst>
                                        <p:tav tm="0">
                                          <p:val>
                                            <p:fltVal val="0"/>
                                          </p:val>
                                        </p:tav>
                                        <p:tav tm="100000">
                                          <p:val>
                                            <p:strVal val="#ppt_h"/>
                                          </p:val>
                                        </p:tav>
                                      </p:tavLst>
                                    </p:anim>
                                  </p:childTnLst>
                                </p:cTn>
                              </p:par>
                              <p:par>
                                <p:cTn id="19" presetID="23" presetClass="entr" presetSubtype="16" fill="hold" nodeType="with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1" end="1"/>
                                            </p:txEl>
                                          </p:spTgt>
                                        </p:tgtEl>
                                        <p:attrNameLst>
                                          <p:attrName>ppt_h</p:attrName>
                                        </p:attrNameLst>
                                      </p:cBhvr>
                                      <p:tavLst>
                                        <p:tav tm="0">
                                          <p:val>
                                            <p:fltVal val="0"/>
                                          </p:val>
                                        </p:tav>
                                        <p:tav tm="100000">
                                          <p:val>
                                            <p:strVal val="#ppt_h"/>
                                          </p:val>
                                        </p:tav>
                                      </p:tavLst>
                                    </p:anim>
                                  </p:childTnLst>
                                </p:cTn>
                              </p:par>
                              <p:par>
                                <p:cTn id="23" presetID="23" presetClass="entr" presetSubtype="16"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2" end="2"/>
                                            </p:txEl>
                                          </p:spTgt>
                                        </p:tgtEl>
                                        <p:attrNameLst>
                                          <p:attrName>ppt_h</p:attrName>
                                        </p:attrNameLst>
                                      </p:cBhvr>
                                      <p:tavLst>
                                        <p:tav tm="0">
                                          <p:val>
                                            <p:fltVal val="0"/>
                                          </p:val>
                                        </p:tav>
                                        <p:tav tm="100000">
                                          <p:val>
                                            <p:strVal val="#ppt_h"/>
                                          </p:val>
                                        </p:tav>
                                      </p:tavLst>
                                    </p:anim>
                                  </p:childTnLst>
                                </p:cTn>
                              </p:par>
                              <p:par>
                                <p:cTn id="27" presetID="23" presetClass="entr" presetSubtype="16"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3" end="3"/>
                                            </p:txEl>
                                          </p:spTgt>
                                        </p:tgtEl>
                                        <p:attrNameLst>
                                          <p:attrName>ppt_h</p:attrName>
                                        </p:attrNameLst>
                                      </p:cBhvr>
                                      <p:tavLst>
                                        <p:tav tm="0">
                                          <p:val>
                                            <p:fltVal val="0"/>
                                          </p:val>
                                        </p:tav>
                                        <p:tav tm="100000">
                                          <p:val>
                                            <p:strVal val="#ppt_h"/>
                                          </p:val>
                                        </p:tav>
                                      </p:tavLst>
                                    </p:anim>
                                  </p:childTnLst>
                                </p:cTn>
                              </p:par>
                              <p:par>
                                <p:cTn id="31" presetID="23" presetClass="entr" presetSubtype="16" fill="hold"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4" end="4"/>
                                            </p:txEl>
                                          </p:spTgt>
                                        </p:tgtEl>
                                        <p:attrNameLst>
                                          <p:attrName>ppt_h</p:attrName>
                                        </p:attrNameLst>
                                      </p:cBhvr>
                                      <p:tavLst>
                                        <p:tav tm="0">
                                          <p:val>
                                            <p:fltVal val="0"/>
                                          </p:val>
                                        </p:tav>
                                        <p:tav tm="100000">
                                          <p:val>
                                            <p:strVal val="#ppt_h"/>
                                          </p:val>
                                        </p:tav>
                                      </p:tavLst>
                                    </p:anim>
                                  </p:childTnLst>
                                </p:cTn>
                              </p:par>
                              <p:par>
                                <p:cTn id="35" presetID="23" presetClass="entr" presetSubtype="16"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childTnLst>
                                </p:cTn>
                              </p:par>
                              <p:par>
                                <p:cTn id="39" presetID="23" presetClass="entr" presetSubtype="16" fill="hold"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p:cTn id="4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6" end="6"/>
                                            </p:txEl>
                                          </p:spTgt>
                                        </p:tgtEl>
                                        <p:attrNameLst>
                                          <p:attrName>ppt_h</p:attrName>
                                        </p:attrNameLst>
                                      </p:cBhvr>
                                      <p:tavLst>
                                        <p:tav tm="0">
                                          <p:val>
                                            <p:fltVal val="0"/>
                                          </p:val>
                                        </p:tav>
                                        <p:tav tm="100000">
                                          <p:val>
                                            <p:strVal val="#ppt_h"/>
                                          </p:val>
                                        </p:tav>
                                      </p:tavLst>
                                    </p:anim>
                                  </p:childTnLst>
                                </p:cTn>
                              </p:par>
                              <p:par>
                                <p:cTn id="43" presetID="23" presetClass="entr" presetSubtype="16" fill="hold" nodeType="with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p:cTn id="4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7" end="7"/>
                                            </p:txEl>
                                          </p:spTgt>
                                        </p:tgtEl>
                                        <p:attrNameLst>
                                          <p:attrName>ppt_h</p:attrName>
                                        </p:attrNameLst>
                                      </p:cBhvr>
                                      <p:tavLst>
                                        <p:tav tm="0">
                                          <p:val>
                                            <p:fltVal val="0"/>
                                          </p:val>
                                        </p:tav>
                                        <p:tav tm="100000">
                                          <p:val>
                                            <p:strVal val="#ppt_h"/>
                                          </p:val>
                                        </p:tav>
                                      </p:tavLst>
                                    </p:anim>
                                  </p:childTnLst>
                                </p:cTn>
                              </p:par>
                            </p:childTnLst>
                          </p:cTn>
                        </p:par>
                        <p:par>
                          <p:cTn id="47" fill="hold">
                            <p:stCondLst>
                              <p:cond delay="2000"/>
                            </p:stCondLst>
                            <p:childTnLst>
                              <p:par>
                                <p:cTn id="48" presetID="23" presetClass="entr" presetSubtype="16" fill="hold" grpId="0" nodeType="afterEffect">
                                  <p:stCondLst>
                                    <p:cond delay="0"/>
                                  </p:stCondLst>
                                  <p:childTnLst>
                                    <p:set>
                                      <p:cBhvr>
                                        <p:cTn id="49" dur="1" fill="hold">
                                          <p:stCondLst>
                                            <p:cond delay="0"/>
                                          </p:stCondLst>
                                        </p:cTn>
                                        <p:tgtEl>
                                          <p:spTgt spid="4"/>
                                        </p:tgtEl>
                                        <p:attrNameLst>
                                          <p:attrName>style.visibility</p:attrName>
                                        </p:attrNameLst>
                                      </p:cBhvr>
                                      <p:to>
                                        <p:strVal val="visible"/>
                                      </p:to>
                                    </p:set>
                                    <p:anim calcmode="lin" valueType="num">
                                      <p:cBhvr>
                                        <p:cTn id="50" dur="1000" fill="hold"/>
                                        <p:tgtEl>
                                          <p:spTgt spid="4"/>
                                        </p:tgtEl>
                                        <p:attrNameLst>
                                          <p:attrName>ppt_w</p:attrName>
                                        </p:attrNameLst>
                                      </p:cBhvr>
                                      <p:tavLst>
                                        <p:tav tm="0">
                                          <p:val>
                                            <p:fltVal val="0"/>
                                          </p:val>
                                        </p:tav>
                                        <p:tav tm="100000">
                                          <p:val>
                                            <p:strVal val="#ppt_w"/>
                                          </p:val>
                                        </p:tav>
                                      </p:tavLst>
                                    </p:anim>
                                    <p:anim calcmode="lin" valueType="num">
                                      <p:cBhvr>
                                        <p:cTn id="51" dur="1000" fill="hold"/>
                                        <p:tgtEl>
                                          <p:spTgt spid="4"/>
                                        </p:tgtEl>
                                        <p:attrNameLst>
                                          <p:attrName>ppt_h</p:attrName>
                                        </p:attrNameLst>
                                      </p:cBhvr>
                                      <p:tavLst>
                                        <p:tav tm="0">
                                          <p:val>
                                            <p:fltVal val="0"/>
                                          </p:val>
                                        </p:tav>
                                        <p:tav tm="100000">
                                          <p:val>
                                            <p:strVal val="#ppt_h"/>
                                          </p:val>
                                        </p:tav>
                                      </p:tavLst>
                                    </p:anim>
                                  </p:childTnLst>
                                </p:cTn>
                              </p:par>
                            </p:childTnLst>
                          </p:cTn>
                        </p:par>
                        <p:par>
                          <p:cTn id="52" fill="hold">
                            <p:stCondLst>
                              <p:cond delay="3000"/>
                            </p:stCondLst>
                            <p:childTnLst>
                              <p:par>
                                <p:cTn id="53" presetID="23" presetClass="entr" presetSubtype="16" fill="hold" grpId="0" nodeType="afterEffect">
                                  <p:stCondLst>
                                    <p:cond delay="0"/>
                                  </p:stCondLst>
                                  <p:childTnLst>
                                    <p:set>
                                      <p:cBhvr>
                                        <p:cTn id="54" dur="1" fill="hold">
                                          <p:stCondLst>
                                            <p:cond delay="0"/>
                                          </p:stCondLst>
                                        </p:cTn>
                                        <p:tgtEl>
                                          <p:spTgt spid="5"/>
                                        </p:tgtEl>
                                        <p:attrNameLst>
                                          <p:attrName>style.visibility</p:attrName>
                                        </p:attrNameLst>
                                      </p:cBhvr>
                                      <p:to>
                                        <p:strVal val="visible"/>
                                      </p:to>
                                    </p:set>
                                    <p:anim calcmode="lin" valueType="num">
                                      <p:cBhvr>
                                        <p:cTn id="55" dur="1000" fill="hold"/>
                                        <p:tgtEl>
                                          <p:spTgt spid="5"/>
                                        </p:tgtEl>
                                        <p:attrNameLst>
                                          <p:attrName>ppt_w</p:attrName>
                                        </p:attrNameLst>
                                      </p:cBhvr>
                                      <p:tavLst>
                                        <p:tav tm="0">
                                          <p:val>
                                            <p:fltVal val="0"/>
                                          </p:val>
                                        </p:tav>
                                        <p:tav tm="100000">
                                          <p:val>
                                            <p:strVal val="#ppt_w"/>
                                          </p:val>
                                        </p:tav>
                                      </p:tavLst>
                                    </p:anim>
                                    <p:anim calcmode="lin" valueType="num">
                                      <p:cBhvr>
                                        <p:cTn id="56" dur="10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10" name="Rectangle 9"/>
          <p:cNvSpPr/>
          <p:nvPr/>
        </p:nvSpPr>
        <p:spPr>
          <a:xfrm>
            <a:off x="0" y="0"/>
            <a:ext cx="9144000" cy="4572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457200"/>
            <a:ext cx="4114800" cy="1173162"/>
          </a:xfrm>
          <a:noFill/>
          <a:ln>
            <a:solidFill>
              <a:schemeClr val="bg1"/>
            </a:solidFill>
          </a:ln>
        </p:spPr>
        <p:style>
          <a:lnRef idx="2">
            <a:schemeClr val="dk1"/>
          </a:lnRef>
          <a:fillRef idx="1">
            <a:schemeClr val="lt1"/>
          </a:fillRef>
          <a:effectRef idx="0">
            <a:schemeClr val="dk1"/>
          </a:effectRef>
          <a:fontRef idx="minor">
            <a:schemeClr val="dk1"/>
          </a:fontRef>
        </p:style>
        <p:txBody>
          <a:bodyPr numCol="1">
            <a:normAutofit/>
          </a:bodyPr>
          <a:lstStyle/>
          <a:p>
            <a:r>
              <a:rPr lang="en-US" sz="2200" b="1" dirty="0">
                <a:solidFill>
                  <a:schemeClr val="bg1"/>
                </a:solidFill>
              </a:rPr>
              <a:t>SECTION 117(3)(g): RESOLUTIONS AND AGREEMENTS TO BE FILED</a:t>
            </a:r>
            <a:endParaRPr lang="en-US" dirty="0">
              <a:solidFill>
                <a:schemeClr val="bg1"/>
              </a:solidFill>
            </a:endParaRPr>
          </a:p>
        </p:txBody>
      </p:sp>
      <p:sp>
        <p:nvSpPr>
          <p:cNvPr id="4" name="Title 1"/>
          <p:cNvSpPr>
            <a:spLocks noGrp="1"/>
          </p:cNvSpPr>
          <p:nvPr>
            <p:ph idx="1"/>
          </p:nvPr>
        </p:nvSpPr>
        <p:spPr>
          <a:xfrm>
            <a:off x="457200" y="1905000"/>
            <a:ext cx="3962400" cy="4572000"/>
          </a:xfrm>
        </p:spPr>
        <p:txBody>
          <a:bodyPr numCol="1"/>
          <a:lstStyle/>
          <a:p>
            <a:pPr algn="just">
              <a:buNone/>
            </a:pPr>
            <a:endParaRPr lang="en-US" sz="1800" dirty="0"/>
          </a:p>
          <a:p>
            <a:pPr algn="just">
              <a:buNone/>
            </a:pPr>
            <a:endParaRPr lang="en-US" sz="1800" dirty="0"/>
          </a:p>
          <a:p>
            <a:pPr algn="just">
              <a:buNone/>
            </a:pPr>
            <a:r>
              <a:rPr lang="en-US" sz="1800" dirty="0">
                <a:solidFill>
                  <a:schemeClr val="bg1"/>
                </a:solidFill>
              </a:rPr>
              <a:t>No need to file Board resolution to MCA</a:t>
            </a:r>
          </a:p>
          <a:p>
            <a:pPr algn="just">
              <a:buNone/>
            </a:pPr>
            <a:r>
              <a:rPr lang="en-US" sz="1800" dirty="0">
                <a:solidFill>
                  <a:schemeClr val="bg1"/>
                </a:solidFill>
              </a:rPr>
              <a:t>in respect of Disclosure of MBP 1,</a:t>
            </a:r>
          </a:p>
          <a:p>
            <a:pPr algn="just">
              <a:buNone/>
            </a:pPr>
            <a:r>
              <a:rPr lang="en-US" sz="1800" dirty="0">
                <a:solidFill>
                  <a:schemeClr val="bg1"/>
                </a:solidFill>
              </a:rPr>
              <a:t>adoption of Board report, accounts</a:t>
            </a:r>
          </a:p>
          <a:p>
            <a:pPr algn="just">
              <a:buNone/>
            </a:pPr>
            <a:r>
              <a:rPr lang="en-US" sz="1800" dirty="0">
                <a:solidFill>
                  <a:schemeClr val="bg1"/>
                </a:solidFill>
              </a:rPr>
              <a:t>approval , Investments and borrowings.</a:t>
            </a:r>
          </a:p>
          <a:p>
            <a:pPr algn="just">
              <a:buNone/>
            </a:pPr>
            <a:endParaRPr lang="en-US" sz="1800" dirty="0">
              <a:solidFill>
                <a:schemeClr val="bg1"/>
              </a:solidFill>
            </a:endParaRPr>
          </a:p>
          <a:p>
            <a:pPr algn="just">
              <a:buNone/>
            </a:pPr>
            <a:r>
              <a:rPr lang="en-US" sz="2000" dirty="0">
                <a:solidFill>
                  <a:schemeClr val="bg1"/>
                </a:solidFill>
              </a:rPr>
              <a:t>Notification dated : 05</a:t>
            </a:r>
            <a:r>
              <a:rPr lang="en-US" sz="2000" baseline="30000" dirty="0">
                <a:solidFill>
                  <a:schemeClr val="bg1"/>
                </a:solidFill>
              </a:rPr>
              <a:t>th</a:t>
            </a:r>
            <a:r>
              <a:rPr lang="en-US" sz="2000" dirty="0">
                <a:solidFill>
                  <a:schemeClr val="bg1"/>
                </a:solidFill>
              </a:rPr>
              <a:t> June, 2015</a:t>
            </a:r>
          </a:p>
          <a:p>
            <a:pPr>
              <a:buNone/>
            </a:pPr>
            <a:endParaRPr lang="en-US" dirty="0"/>
          </a:p>
        </p:txBody>
      </p:sp>
      <p:sp>
        <p:nvSpPr>
          <p:cNvPr id="5" name="Title 1"/>
          <p:cNvSpPr txBox="1">
            <a:spLocks/>
          </p:cNvSpPr>
          <p:nvPr/>
        </p:nvSpPr>
        <p:spPr>
          <a:xfrm>
            <a:off x="4724400" y="457200"/>
            <a:ext cx="4114800" cy="1143000"/>
          </a:xfrm>
          <a:prstGeom prst="rect">
            <a:avLst/>
          </a:prstGeom>
          <a:noFill/>
          <a:ln w="28575">
            <a:solidFill>
              <a:schemeClr val="bg1"/>
            </a:solidFill>
          </a:ln>
        </p:spPr>
        <p:style>
          <a:lnRef idx="2">
            <a:schemeClr val="dk1"/>
          </a:lnRef>
          <a:fillRef idx="1">
            <a:schemeClr val="lt1"/>
          </a:fillRef>
          <a:effectRef idx="0">
            <a:schemeClr val="dk1"/>
          </a:effectRef>
          <a:fontRef idx="minor">
            <a:schemeClr val="dk1"/>
          </a:fontRef>
        </p:style>
        <p:txBody>
          <a:bodyPr vert="horz" lIns="91440" tIns="45720" rIns="91440" bIns="45720" numCol="1" rtlCol="0" anchor="ctr">
            <a:normAutofit fontScale="47500" lnSpcReduction="20000"/>
          </a:bodyPr>
          <a:lstStyle/>
          <a:p>
            <a:pPr lvl="0" algn="ctr">
              <a:spcBef>
                <a:spcPct val="0"/>
              </a:spcBef>
            </a:pPr>
            <a:endParaRPr lang="en-US" sz="2400" b="1" dirty="0">
              <a:ea typeface="+mj-ea"/>
              <a:cs typeface="+mj-cs"/>
            </a:endParaRPr>
          </a:p>
          <a:p>
            <a:pPr lvl="0" algn="ctr">
              <a:spcBef>
                <a:spcPct val="0"/>
              </a:spcBef>
            </a:pPr>
            <a:endParaRPr lang="en-US" sz="2400" b="1" dirty="0">
              <a:ea typeface="+mj-ea"/>
              <a:cs typeface="+mj-cs"/>
            </a:endParaRPr>
          </a:p>
          <a:p>
            <a:pPr lvl="0" algn="ctr">
              <a:spcBef>
                <a:spcPct val="0"/>
              </a:spcBef>
            </a:pPr>
            <a:r>
              <a:rPr lang="en-US" sz="4400" b="1" dirty="0">
                <a:solidFill>
                  <a:schemeClr val="bg1"/>
                </a:solidFill>
                <a:ea typeface="+mj-ea"/>
                <a:cs typeface="+mj-cs"/>
              </a:rPr>
              <a:t>SECTION 141(3)(g): Eligibility, qualifications and disqualifications of auditors</a:t>
            </a:r>
            <a:r>
              <a:rPr lang="en-US" sz="4400" b="1" dirty="0">
                <a:solidFill>
                  <a:schemeClr val="bg1"/>
                </a:solidFill>
                <a:latin typeface="+mj-lt"/>
                <a:ea typeface="+mj-ea"/>
                <a:cs typeface="+mj-cs"/>
              </a:rPr>
              <a:t>.</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6" name="Title 1"/>
          <p:cNvSpPr txBox="1">
            <a:spLocks/>
          </p:cNvSpPr>
          <p:nvPr/>
        </p:nvSpPr>
        <p:spPr>
          <a:xfrm>
            <a:off x="4800600" y="2438400"/>
            <a:ext cx="3962400" cy="4114800"/>
          </a:xfrm>
          <a:prstGeom prst="rect">
            <a:avLst/>
          </a:prstGeom>
        </p:spPr>
        <p:txBody>
          <a:bodyPr vert="horz" lIns="91440" tIns="45720" rIns="91440" bIns="45720" numCol="1" rtlCol="0">
            <a:normAutofit/>
          </a:bodyPr>
          <a:lstStyle/>
          <a:p>
            <a:r>
              <a:rPr lang="en-US" sz="1900" dirty="0">
                <a:solidFill>
                  <a:schemeClr val="bg1"/>
                </a:solidFill>
              </a:rPr>
              <a:t>Section 141 (3) (g) deals with the restriction on acceptance of the auditorships after 20 companies. But as per amendment of 05</a:t>
            </a:r>
            <a:r>
              <a:rPr lang="en-US" sz="1900" baseline="30000" dirty="0">
                <a:solidFill>
                  <a:schemeClr val="bg1"/>
                </a:solidFill>
              </a:rPr>
              <a:t>th</a:t>
            </a:r>
            <a:r>
              <a:rPr lang="en-US" sz="1900" dirty="0">
                <a:solidFill>
                  <a:schemeClr val="bg1"/>
                </a:solidFill>
              </a:rPr>
              <a:t> June 2015, the said restriction is dispensed with  for small, dormant and private companies with paid up capital less than 100 Crores.</a:t>
            </a:r>
          </a:p>
          <a:p>
            <a:endParaRPr lang="en-US" sz="1900" dirty="0">
              <a:solidFill>
                <a:schemeClr val="bg1"/>
              </a:solidFill>
            </a:endParaRPr>
          </a:p>
          <a:p>
            <a:r>
              <a:rPr lang="en-US" sz="1900" dirty="0">
                <a:solidFill>
                  <a:schemeClr val="bg1"/>
                </a:solidFill>
              </a:rPr>
              <a:t>To summarize, no need to restrict the audit to 20 companies provided they are private companies with paid up capital less than 100 Crores.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Down Arrow 6"/>
          <p:cNvSpPr/>
          <p:nvPr/>
        </p:nvSpPr>
        <p:spPr>
          <a:xfrm>
            <a:off x="2286000" y="1676400"/>
            <a:ext cx="304800" cy="762000"/>
          </a:xfrm>
          <a:prstGeom prst="down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8" name="Down Arrow 7"/>
          <p:cNvSpPr/>
          <p:nvPr/>
        </p:nvSpPr>
        <p:spPr>
          <a:xfrm>
            <a:off x="6629400" y="1828800"/>
            <a:ext cx="304800" cy="609600"/>
          </a:xfrm>
          <a:prstGeom prst="down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9" name="Rectangle 8"/>
          <p:cNvSpPr/>
          <p:nvPr/>
        </p:nvSpPr>
        <p:spPr>
          <a:xfrm>
            <a:off x="0" y="6400800"/>
            <a:ext cx="9144000" cy="4572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transition spd="med">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2"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2950"/>
                            </p:stCondLst>
                            <p:childTnLst>
                              <p:par>
                                <p:cTn id="13" presetID="23" presetClass="entr" presetSubtype="16" fill="hold" grpId="3" nodeType="after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500" fill="hold"/>
                                        <p:tgtEl>
                                          <p:spTgt spid="7"/>
                                        </p:tgtEl>
                                        <p:attrNameLst>
                                          <p:attrName>ppt_w</p:attrName>
                                        </p:attrNameLst>
                                      </p:cBhvr>
                                      <p:tavLst>
                                        <p:tav tm="0">
                                          <p:val>
                                            <p:fltVal val="0"/>
                                          </p:val>
                                        </p:tav>
                                        <p:tav tm="100000">
                                          <p:val>
                                            <p:strVal val="#ppt_w"/>
                                          </p:val>
                                        </p:tav>
                                      </p:tavLst>
                                    </p:anim>
                                    <p:anim calcmode="lin" valueType="num">
                                      <p:cBhvr>
                                        <p:cTn id="16" dur="500" fill="hold"/>
                                        <p:tgtEl>
                                          <p:spTgt spid="7"/>
                                        </p:tgtEl>
                                        <p:attrNameLst>
                                          <p:attrName>ppt_h</p:attrName>
                                        </p:attrNameLst>
                                      </p:cBhvr>
                                      <p:tavLst>
                                        <p:tav tm="0">
                                          <p:val>
                                            <p:fltVal val="0"/>
                                          </p:val>
                                        </p:tav>
                                        <p:tav tm="100000">
                                          <p:val>
                                            <p:strVal val="#ppt_h"/>
                                          </p:val>
                                        </p:tav>
                                      </p:tavLst>
                                    </p:anim>
                                  </p:childTnLst>
                                </p:cTn>
                              </p:par>
                            </p:childTnLst>
                          </p:cTn>
                        </p:par>
                        <p:par>
                          <p:cTn id="17" fill="hold">
                            <p:stCondLst>
                              <p:cond delay="3450"/>
                            </p:stCondLst>
                            <p:childTnLst>
                              <p:par>
                                <p:cTn id="18" presetID="37" presetClass="entr" presetSubtype="0" fill="hold" nodeType="after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fade">
                                      <p:cBhvr>
                                        <p:cTn id="20" dur="1000"/>
                                        <p:tgtEl>
                                          <p:spTgt spid="4">
                                            <p:txEl>
                                              <p:pRg st="2" end="2"/>
                                            </p:txEl>
                                          </p:spTgt>
                                        </p:tgtEl>
                                      </p:cBhvr>
                                    </p:animEffect>
                                    <p:anim calcmode="lin" valueType="num">
                                      <p:cBhvr>
                                        <p:cTn id="21"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2" dur="900" decel="100000" fill="hold"/>
                                        <p:tgtEl>
                                          <p:spTgt spid="4">
                                            <p:txEl>
                                              <p:pRg st="2" end="2"/>
                                            </p:txEl>
                                          </p:spTgt>
                                        </p:tgtEl>
                                        <p:attrNameLst>
                                          <p:attrName>ppt_y</p:attrName>
                                        </p:attrNameLst>
                                      </p:cBhvr>
                                      <p:tavLst>
                                        <p:tav tm="0">
                                          <p:val>
                                            <p:strVal val="#ppt_y+1"/>
                                          </p:val>
                                        </p:tav>
                                        <p:tav tm="100000">
                                          <p:val>
                                            <p:strVal val="#ppt_y-.03"/>
                                          </p:val>
                                        </p:tav>
                                      </p:tavLst>
                                    </p:anim>
                                    <p:anim calcmode="lin" valueType="num">
                                      <p:cBhvr>
                                        <p:cTn id="23" dur="100" accel="100000" fill="hold">
                                          <p:stCondLst>
                                            <p:cond delay="900"/>
                                          </p:stCondLst>
                                        </p:cTn>
                                        <p:tgtEl>
                                          <p:spTgt spid="4">
                                            <p:txEl>
                                              <p:pRg st="2" end="2"/>
                                            </p:txEl>
                                          </p:spTgt>
                                        </p:tgtEl>
                                        <p:attrNameLst>
                                          <p:attrName>ppt_y</p:attrName>
                                        </p:attrNameLst>
                                      </p:cBhvr>
                                      <p:tavLst>
                                        <p:tav tm="0">
                                          <p:val>
                                            <p:strVal val="#ppt_y-.03"/>
                                          </p:val>
                                        </p:tav>
                                        <p:tav tm="100000">
                                          <p:val>
                                            <p:strVal val="#ppt_y"/>
                                          </p:val>
                                        </p:tav>
                                      </p:tavLst>
                                    </p:anim>
                                  </p:childTnLst>
                                </p:cTn>
                              </p:par>
                            </p:childTnLst>
                          </p:cTn>
                        </p:par>
                        <p:par>
                          <p:cTn id="24" fill="hold">
                            <p:stCondLst>
                              <p:cond delay="4450"/>
                            </p:stCondLst>
                            <p:childTnLst>
                              <p:par>
                                <p:cTn id="25" presetID="37" presetClass="entr" presetSubtype="0" fill="hold" nodeType="after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1000"/>
                                        <p:tgtEl>
                                          <p:spTgt spid="4">
                                            <p:txEl>
                                              <p:pRg st="3" end="3"/>
                                            </p:txEl>
                                          </p:spTgt>
                                        </p:tgtEl>
                                      </p:cBhvr>
                                    </p:animEffect>
                                    <p:anim calcmode="lin" valueType="num">
                                      <p:cBhvr>
                                        <p:cTn id="2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4">
                                            <p:txEl>
                                              <p:pRg st="3" end="3"/>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4">
                                            <p:txEl>
                                              <p:pRg st="3" end="3"/>
                                            </p:txEl>
                                          </p:spTgt>
                                        </p:tgtEl>
                                        <p:attrNameLst>
                                          <p:attrName>ppt_y</p:attrName>
                                        </p:attrNameLst>
                                      </p:cBhvr>
                                      <p:tavLst>
                                        <p:tav tm="0">
                                          <p:val>
                                            <p:strVal val="#ppt_y-.03"/>
                                          </p:val>
                                        </p:tav>
                                        <p:tav tm="100000">
                                          <p:val>
                                            <p:strVal val="#ppt_y"/>
                                          </p:val>
                                        </p:tav>
                                      </p:tavLst>
                                    </p:anim>
                                  </p:childTnLst>
                                </p:cTn>
                              </p:par>
                            </p:childTnLst>
                          </p:cTn>
                        </p:par>
                        <p:par>
                          <p:cTn id="31" fill="hold">
                            <p:stCondLst>
                              <p:cond delay="5450"/>
                            </p:stCondLst>
                            <p:childTnLst>
                              <p:par>
                                <p:cTn id="32" presetID="37" presetClass="entr" presetSubtype="0" fill="hold" nodeType="afterEffect">
                                  <p:stCondLst>
                                    <p:cond delay="0"/>
                                  </p:stCondLst>
                                  <p:childTnLst>
                                    <p:set>
                                      <p:cBhvr>
                                        <p:cTn id="33" dur="1" fill="hold">
                                          <p:stCondLst>
                                            <p:cond delay="0"/>
                                          </p:stCondLst>
                                        </p:cTn>
                                        <p:tgtEl>
                                          <p:spTgt spid="4">
                                            <p:txEl>
                                              <p:pRg st="4" end="4"/>
                                            </p:txEl>
                                          </p:spTgt>
                                        </p:tgtEl>
                                        <p:attrNameLst>
                                          <p:attrName>style.visibility</p:attrName>
                                        </p:attrNameLst>
                                      </p:cBhvr>
                                      <p:to>
                                        <p:strVal val="visible"/>
                                      </p:to>
                                    </p:set>
                                    <p:animEffect transition="in" filter="fade">
                                      <p:cBhvr>
                                        <p:cTn id="34" dur="1000"/>
                                        <p:tgtEl>
                                          <p:spTgt spid="4">
                                            <p:txEl>
                                              <p:pRg st="4" end="4"/>
                                            </p:txEl>
                                          </p:spTgt>
                                        </p:tgtEl>
                                      </p:cBhvr>
                                    </p:animEffect>
                                    <p:anim calcmode="lin" valueType="num">
                                      <p:cBhvr>
                                        <p:cTn id="35"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6" dur="900" decel="100000" fill="hold"/>
                                        <p:tgtEl>
                                          <p:spTgt spid="4">
                                            <p:txEl>
                                              <p:pRg st="4" end="4"/>
                                            </p:txEl>
                                          </p:spTgt>
                                        </p:tgtEl>
                                        <p:attrNameLst>
                                          <p:attrName>ppt_y</p:attrName>
                                        </p:attrNameLst>
                                      </p:cBhvr>
                                      <p:tavLst>
                                        <p:tav tm="0">
                                          <p:val>
                                            <p:strVal val="#ppt_y+1"/>
                                          </p:val>
                                        </p:tav>
                                        <p:tav tm="100000">
                                          <p:val>
                                            <p:strVal val="#ppt_y-.03"/>
                                          </p:val>
                                        </p:tav>
                                      </p:tavLst>
                                    </p:anim>
                                    <p:anim calcmode="lin" valueType="num">
                                      <p:cBhvr>
                                        <p:cTn id="37" dur="100" accel="100000" fill="hold">
                                          <p:stCondLst>
                                            <p:cond delay="900"/>
                                          </p:stCondLst>
                                        </p:cTn>
                                        <p:tgtEl>
                                          <p:spTgt spid="4">
                                            <p:txEl>
                                              <p:pRg st="4" end="4"/>
                                            </p:txEl>
                                          </p:spTgt>
                                        </p:tgtEl>
                                        <p:attrNameLst>
                                          <p:attrName>ppt_y</p:attrName>
                                        </p:attrNameLst>
                                      </p:cBhvr>
                                      <p:tavLst>
                                        <p:tav tm="0">
                                          <p:val>
                                            <p:strVal val="#ppt_y-.03"/>
                                          </p:val>
                                        </p:tav>
                                        <p:tav tm="100000">
                                          <p:val>
                                            <p:strVal val="#ppt_y"/>
                                          </p:val>
                                        </p:tav>
                                      </p:tavLst>
                                    </p:anim>
                                  </p:childTnLst>
                                </p:cTn>
                              </p:par>
                            </p:childTnLst>
                          </p:cTn>
                        </p:par>
                        <p:par>
                          <p:cTn id="38" fill="hold">
                            <p:stCondLst>
                              <p:cond delay="6450"/>
                            </p:stCondLst>
                            <p:childTnLst>
                              <p:par>
                                <p:cTn id="39" presetID="37" presetClass="entr" presetSubtype="0" fill="hold" nodeType="afterEffect">
                                  <p:stCondLst>
                                    <p:cond delay="0"/>
                                  </p:stCondLst>
                                  <p:childTnLst>
                                    <p:set>
                                      <p:cBhvr>
                                        <p:cTn id="40" dur="1" fill="hold">
                                          <p:stCondLst>
                                            <p:cond delay="0"/>
                                          </p:stCondLst>
                                        </p:cTn>
                                        <p:tgtEl>
                                          <p:spTgt spid="4">
                                            <p:txEl>
                                              <p:pRg st="5" end="5"/>
                                            </p:txEl>
                                          </p:spTgt>
                                        </p:tgtEl>
                                        <p:attrNameLst>
                                          <p:attrName>style.visibility</p:attrName>
                                        </p:attrNameLst>
                                      </p:cBhvr>
                                      <p:to>
                                        <p:strVal val="visible"/>
                                      </p:to>
                                    </p:set>
                                    <p:animEffect transition="in" filter="fade">
                                      <p:cBhvr>
                                        <p:cTn id="41" dur="1000"/>
                                        <p:tgtEl>
                                          <p:spTgt spid="4">
                                            <p:txEl>
                                              <p:pRg st="5" end="5"/>
                                            </p:txEl>
                                          </p:spTgt>
                                        </p:tgtEl>
                                      </p:cBhvr>
                                    </p:animEffect>
                                    <p:anim calcmode="lin" valueType="num">
                                      <p:cBhvr>
                                        <p:cTn id="42"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3" dur="900" decel="100000" fill="hold"/>
                                        <p:tgtEl>
                                          <p:spTgt spid="4">
                                            <p:txEl>
                                              <p:pRg st="5" end="5"/>
                                            </p:txEl>
                                          </p:spTgt>
                                        </p:tgtEl>
                                        <p:attrNameLst>
                                          <p:attrName>ppt_y</p:attrName>
                                        </p:attrNameLst>
                                      </p:cBhvr>
                                      <p:tavLst>
                                        <p:tav tm="0">
                                          <p:val>
                                            <p:strVal val="#ppt_y+1"/>
                                          </p:val>
                                        </p:tav>
                                        <p:tav tm="100000">
                                          <p:val>
                                            <p:strVal val="#ppt_y-.03"/>
                                          </p:val>
                                        </p:tav>
                                      </p:tavLst>
                                    </p:anim>
                                    <p:anim calcmode="lin" valueType="num">
                                      <p:cBhvr>
                                        <p:cTn id="44" dur="100" accel="100000" fill="hold">
                                          <p:stCondLst>
                                            <p:cond delay="900"/>
                                          </p:stCondLst>
                                        </p:cTn>
                                        <p:tgtEl>
                                          <p:spTgt spid="4">
                                            <p:txEl>
                                              <p:pRg st="5" end="5"/>
                                            </p:txEl>
                                          </p:spTgt>
                                        </p:tgtEl>
                                        <p:attrNameLst>
                                          <p:attrName>ppt_y</p:attrName>
                                        </p:attrNameLst>
                                      </p:cBhvr>
                                      <p:tavLst>
                                        <p:tav tm="0">
                                          <p:val>
                                            <p:strVal val="#ppt_y-.03"/>
                                          </p:val>
                                        </p:tav>
                                        <p:tav tm="100000">
                                          <p:val>
                                            <p:strVal val="#ppt_y"/>
                                          </p:val>
                                        </p:tav>
                                      </p:tavLst>
                                    </p:anim>
                                  </p:childTnLst>
                                </p:cTn>
                              </p:par>
                            </p:childTnLst>
                          </p:cTn>
                        </p:par>
                        <p:par>
                          <p:cTn id="45" fill="hold">
                            <p:stCondLst>
                              <p:cond delay="7450"/>
                            </p:stCondLst>
                            <p:childTnLst>
                              <p:par>
                                <p:cTn id="46" presetID="37" presetClass="entr" presetSubtype="0" fill="hold" nodeType="afterEffect">
                                  <p:stCondLst>
                                    <p:cond delay="0"/>
                                  </p:stCondLst>
                                  <p:childTnLst>
                                    <p:set>
                                      <p:cBhvr>
                                        <p:cTn id="47" dur="1" fill="hold">
                                          <p:stCondLst>
                                            <p:cond delay="0"/>
                                          </p:stCondLst>
                                        </p:cTn>
                                        <p:tgtEl>
                                          <p:spTgt spid="4">
                                            <p:txEl>
                                              <p:pRg st="7" end="7"/>
                                            </p:txEl>
                                          </p:spTgt>
                                        </p:tgtEl>
                                        <p:attrNameLst>
                                          <p:attrName>style.visibility</p:attrName>
                                        </p:attrNameLst>
                                      </p:cBhvr>
                                      <p:to>
                                        <p:strVal val="visible"/>
                                      </p:to>
                                    </p:set>
                                    <p:animEffect transition="in" filter="fade">
                                      <p:cBhvr>
                                        <p:cTn id="48" dur="1000"/>
                                        <p:tgtEl>
                                          <p:spTgt spid="4">
                                            <p:txEl>
                                              <p:pRg st="7" end="7"/>
                                            </p:txEl>
                                          </p:spTgt>
                                        </p:tgtEl>
                                      </p:cBhvr>
                                    </p:animEffect>
                                    <p:anim calcmode="lin" valueType="num">
                                      <p:cBhvr>
                                        <p:cTn id="49"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0" dur="900" decel="100000" fill="hold"/>
                                        <p:tgtEl>
                                          <p:spTgt spid="4">
                                            <p:txEl>
                                              <p:pRg st="7" end="7"/>
                                            </p:txEl>
                                          </p:spTgt>
                                        </p:tgtEl>
                                        <p:attrNameLst>
                                          <p:attrName>ppt_y</p:attrName>
                                        </p:attrNameLst>
                                      </p:cBhvr>
                                      <p:tavLst>
                                        <p:tav tm="0">
                                          <p:val>
                                            <p:strVal val="#ppt_y+1"/>
                                          </p:val>
                                        </p:tav>
                                        <p:tav tm="100000">
                                          <p:val>
                                            <p:strVal val="#ppt_y-.03"/>
                                          </p:val>
                                        </p:tav>
                                      </p:tavLst>
                                    </p:anim>
                                    <p:anim calcmode="lin" valueType="num">
                                      <p:cBhvr>
                                        <p:cTn id="51" dur="100" accel="100000" fill="hold">
                                          <p:stCondLst>
                                            <p:cond delay="900"/>
                                          </p:stCondLst>
                                        </p:cTn>
                                        <p:tgtEl>
                                          <p:spTgt spid="4">
                                            <p:txEl>
                                              <p:pRg st="7" end="7"/>
                                            </p:txEl>
                                          </p:spTgt>
                                        </p:tgtEl>
                                        <p:attrNameLst>
                                          <p:attrName>ppt_y</p:attrName>
                                        </p:attrNameLst>
                                      </p:cBhvr>
                                      <p:tavLst>
                                        <p:tav tm="0">
                                          <p:val>
                                            <p:strVal val="#ppt_y-.03"/>
                                          </p:val>
                                        </p:tav>
                                        <p:tav tm="100000">
                                          <p:val>
                                            <p:strVal val="#ppt_y"/>
                                          </p:val>
                                        </p:tav>
                                      </p:tavLst>
                                    </p:anim>
                                  </p:childTnLst>
                                </p:cTn>
                              </p:par>
                            </p:childTnLst>
                          </p:cTn>
                        </p:par>
                        <p:par>
                          <p:cTn id="52" fill="hold">
                            <p:stCondLst>
                              <p:cond delay="8450"/>
                            </p:stCondLst>
                            <p:childTnLst>
                              <p:par>
                                <p:cTn id="53" presetID="29" presetClass="entr" presetSubtype="0" fill="hold" grpId="0" nodeType="afterEffect">
                                  <p:stCondLst>
                                    <p:cond delay="0"/>
                                  </p:stCondLst>
                                  <p:childTnLst>
                                    <p:set>
                                      <p:cBhvr>
                                        <p:cTn id="54" dur="1" fill="hold">
                                          <p:stCondLst>
                                            <p:cond delay="0"/>
                                          </p:stCondLst>
                                        </p:cTn>
                                        <p:tgtEl>
                                          <p:spTgt spid="5"/>
                                        </p:tgtEl>
                                        <p:attrNameLst>
                                          <p:attrName>style.visibility</p:attrName>
                                        </p:attrNameLst>
                                      </p:cBhvr>
                                      <p:to>
                                        <p:strVal val="visible"/>
                                      </p:to>
                                    </p:set>
                                    <p:anim calcmode="lin" valueType="num">
                                      <p:cBhvr>
                                        <p:cTn id="55" dur="1000" fill="hold"/>
                                        <p:tgtEl>
                                          <p:spTgt spid="5"/>
                                        </p:tgtEl>
                                        <p:attrNameLst>
                                          <p:attrName>ppt_x</p:attrName>
                                        </p:attrNameLst>
                                      </p:cBhvr>
                                      <p:tavLst>
                                        <p:tav tm="0">
                                          <p:val>
                                            <p:strVal val="#ppt_x-.2"/>
                                          </p:val>
                                        </p:tav>
                                        <p:tav tm="100000">
                                          <p:val>
                                            <p:strVal val="#ppt_x"/>
                                          </p:val>
                                        </p:tav>
                                      </p:tavLst>
                                    </p:anim>
                                    <p:anim calcmode="lin" valueType="num">
                                      <p:cBhvr>
                                        <p:cTn id="56"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57" dur="1000"/>
                                        <p:tgtEl>
                                          <p:spTgt spid="5"/>
                                        </p:tgtEl>
                                      </p:cBhvr>
                                    </p:animEffect>
                                  </p:childTnLst>
                                </p:cTn>
                              </p:par>
                            </p:childTnLst>
                          </p:cTn>
                        </p:par>
                        <p:par>
                          <p:cTn id="58" fill="hold">
                            <p:stCondLst>
                              <p:cond delay="9450"/>
                            </p:stCondLst>
                            <p:childTnLst>
                              <p:par>
                                <p:cTn id="59" presetID="23" presetClass="entr" presetSubtype="16" fill="hold" grpId="1" nodeType="afterEffect">
                                  <p:stCondLst>
                                    <p:cond delay="0"/>
                                  </p:stCondLst>
                                  <p:childTnLst>
                                    <p:set>
                                      <p:cBhvr>
                                        <p:cTn id="60" dur="1" fill="hold">
                                          <p:stCondLst>
                                            <p:cond delay="0"/>
                                          </p:stCondLst>
                                        </p:cTn>
                                        <p:tgtEl>
                                          <p:spTgt spid="8"/>
                                        </p:tgtEl>
                                        <p:attrNameLst>
                                          <p:attrName>style.visibility</p:attrName>
                                        </p:attrNameLst>
                                      </p:cBhvr>
                                      <p:to>
                                        <p:strVal val="visible"/>
                                      </p:to>
                                    </p:set>
                                    <p:anim calcmode="lin" valueType="num">
                                      <p:cBhvr>
                                        <p:cTn id="61" dur="500" fill="hold"/>
                                        <p:tgtEl>
                                          <p:spTgt spid="8"/>
                                        </p:tgtEl>
                                        <p:attrNameLst>
                                          <p:attrName>ppt_w</p:attrName>
                                        </p:attrNameLst>
                                      </p:cBhvr>
                                      <p:tavLst>
                                        <p:tav tm="0">
                                          <p:val>
                                            <p:fltVal val="0"/>
                                          </p:val>
                                        </p:tav>
                                        <p:tav tm="100000">
                                          <p:val>
                                            <p:strVal val="#ppt_w"/>
                                          </p:val>
                                        </p:tav>
                                      </p:tavLst>
                                    </p:anim>
                                    <p:anim calcmode="lin" valueType="num">
                                      <p:cBhvr>
                                        <p:cTn id="62" dur="500" fill="hold"/>
                                        <p:tgtEl>
                                          <p:spTgt spid="8"/>
                                        </p:tgtEl>
                                        <p:attrNameLst>
                                          <p:attrName>ppt_h</p:attrName>
                                        </p:attrNameLst>
                                      </p:cBhvr>
                                      <p:tavLst>
                                        <p:tav tm="0">
                                          <p:val>
                                            <p:fltVal val="0"/>
                                          </p:val>
                                        </p:tav>
                                        <p:tav tm="100000">
                                          <p:val>
                                            <p:strVal val="#ppt_h"/>
                                          </p:val>
                                        </p:tav>
                                      </p:tavLst>
                                    </p:anim>
                                  </p:childTnLst>
                                </p:cTn>
                              </p:par>
                            </p:childTnLst>
                          </p:cTn>
                        </p:par>
                        <p:par>
                          <p:cTn id="63" fill="hold">
                            <p:stCondLst>
                              <p:cond delay="9950"/>
                            </p:stCondLst>
                            <p:childTnLst>
                              <p:par>
                                <p:cTn id="64" presetID="37" presetClass="entr" presetSubtype="0" fill="hold" nodeType="afterEffect">
                                  <p:stCondLst>
                                    <p:cond delay="0"/>
                                  </p:stCondLst>
                                  <p:childTnLst>
                                    <p:set>
                                      <p:cBhvr>
                                        <p:cTn id="65" dur="1" fill="hold">
                                          <p:stCondLst>
                                            <p:cond delay="0"/>
                                          </p:stCondLst>
                                        </p:cTn>
                                        <p:tgtEl>
                                          <p:spTgt spid="6">
                                            <p:txEl>
                                              <p:pRg st="0" end="0"/>
                                            </p:txEl>
                                          </p:spTgt>
                                        </p:tgtEl>
                                        <p:attrNameLst>
                                          <p:attrName>style.visibility</p:attrName>
                                        </p:attrNameLst>
                                      </p:cBhvr>
                                      <p:to>
                                        <p:strVal val="visible"/>
                                      </p:to>
                                    </p:set>
                                    <p:animEffect transition="in" filter="fade">
                                      <p:cBhvr>
                                        <p:cTn id="66" dur="1000"/>
                                        <p:tgtEl>
                                          <p:spTgt spid="6">
                                            <p:txEl>
                                              <p:pRg st="0" end="0"/>
                                            </p:txEl>
                                          </p:spTgt>
                                        </p:tgtEl>
                                      </p:cBhvr>
                                    </p:animEffect>
                                    <p:anim calcmode="lin" valueType="num">
                                      <p:cBhvr>
                                        <p:cTn id="67"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68" dur="900" decel="100000" fill="hold"/>
                                        <p:tgtEl>
                                          <p:spTgt spid="6">
                                            <p:txEl>
                                              <p:pRg st="0" end="0"/>
                                            </p:txEl>
                                          </p:spTgt>
                                        </p:tgtEl>
                                        <p:attrNameLst>
                                          <p:attrName>ppt_y</p:attrName>
                                        </p:attrNameLst>
                                      </p:cBhvr>
                                      <p:tavLst>
                                        <p:tav tm="0">
                                          <p:val>
                                            <p:strVal val="#ppt_y+1"/>
                                          </p:val>
                                        </p:tav>
                                        <p:tav tm="100000">
                                          <p:val>
                                            <p:strVal val="#ppt_y-.03"/>
                                          </p:val>
                                        </p:tav>
                                      </p:tavLst>
                                    </p:anim>
                                    <p:anim calcmode="lin" valueType="num">
                                      <p:cBhvr>
                                        <p:cTn id="69" dur="100" accel="100000" fill="hold">
                                          <p:stCondLst>
                                            <p:cond delay="900"/>
                                          </p:stCondLst>
                                        </p:cTn>
                                        <p:tgtEl>
                                          <p:spTgt spid="6">
                                            <p:txEl>
                                              <p:pRg st="0" end="0"/>
                                            </p:txEl>
                                          </p:spTgt>
                                        </p:tgtEl>
                                        <p:attrNameLst>
                                          <p:attrName>ppt_y</p:attrName>
                                        </p:attrNameLst>
                                      </p:cBhvr>
                                      <p:tavLst>
                                        <p:tav tm="0">
                                          <p:val>
                                            <p:strVal val="#ppt_y-.03"/>
                                          </p:val>
                                        </p:tav>
                                        <p:tav tm="100000">
                                          <p:val>
                                            <p:strVal val="#ppt_y"/>
                                          </p:val>
                                        </p:tav>
                                      </p:tavLst>
                                    </p:anim>
                                  </p:childTnLst>
                                </p:cTn>
                              </p:par>
                            </p:childTnLst>
                          </p:cTn>
                        </p:par>
                        <p:par>
                          <p:cTn id="70" fill="hold">
                            <p:stCondLst>
                              <p:cond delay="10950"/>
                            </p:stCondLst>
                            <p:childTnLst>
                              <p:par>
                                <p:cTn id="71" presetID="37" presetClass="entr" presetSubtype="0" fill="hold" nodeType="afterEffect">
                                  <p:stCondLst>
                                    <p:cond delay="0"/>
                                  </p:stCondLst>
                                  <p:childTnLst>
                                    <p:set>
                                      <p:cBhvr>
                                        <p:cTn id="72" dur="1" fill="hold">
                                          <p:stCondLst>
                                            <p:cond delay="0"/>
                                          </p:stCondLst>
                                        </p:cTn>
                                        <p:tgtEl>
                                          <p:spTgt spid="6">
                                            <p:txEl>
                                              <p:pRg st="2" end="2"/>
                                            </p:txEl>
                                          </p:spTgt>
                                        </p:tgtEl>
                                        <p:attrNameLst>
                                          <p:attrName>style.visibility</p:attrName>
                                        </p:attrNameLst>
                                      </p:cBhvr>
                                      <p:to>
                                        <p:strVal val="visible"/>
                                      </p:to>
                                    </p:set>
                                    <p:animEffect transition="in" filter="fade">
                                      <p:cBhvr>
                                        <p:cTn id="73" dur="1000"/>
                                        <p:tgtEl>
                                          <p:spTgt spid="6">
                                            <p:txEl>
                                              <p:pRg st="2" end="2"/>
                                            </p:txEl>
                                          </p:spTgt>
                                        </p:tgtEl>
                                      </p:cBhvr>
                                    </p:animEffect>
                                    <p:anim calcmode="lin" valueType="num">
                                      <p:cBhvr>
                                        <p:cTn id="74"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75" dur="900" decel="100000" fill="hold"/>
                                        <p:tgtEl>
                                          <p:spTgt spid="6">
                                            <p:txEl>
                                              <p:pRg st="2" end="2"/>
                                            </p:txEl>
                                          </p:spTgt>
                                        </p:tgtEl>
                                        <p:attrNameLst>
                                          <p:attrName>ppt_y</p:attrName>
                                        </p:attrNameLst>
                                      </p:cBhvr>
                                      <p:tavLst>
                                        <p:tav tm="0">
                                          <p:val>
                                            <p:strVal val="#ppt_y+1"/>
                                          </p:val>
                                        </p:tav>
                                        <p:tav tm="100000">
                                          <p:val>
                                            <p:strVal val="#ppt_y-.03"/>
                                          </p:val>
                                        </p:tav>
                                      </p:tavLst>
                                    </p:anim>
                                    <p:anim calcmode="lin" valueType="num">
                                      <p:cBhvr>
                                        <p:cTn id="76" dur="100" accel="100000" fill="hold">
                                          <p:stCondLst>
                                            <p:cond delay="900"/>
                                          </p:stCondLst>
                                        </p:cTn>
                                        <p:tgtEl>
                                          <p:spTgt spid="6">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2" animBg="1"/>
      <p:bldP spid="5" grpId="0" animBg="1"/>
      <p:bldP spid="7" grpId="3" animBg="1"/>
      <p:bldP spid="8"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5" name="Rectangular Callout 4"/>
          <p:cNvSpPr/>
          <p:nvPr/>
        </p:nvSpPr>
        <p:spPr>
          <a:xfrm>
            <a:off x="533400" y="381000"/>
            <a:ext cx="8077200" cy="2667000"/>
          </a:xfrm>
          <a:prstGeom prst="wedgeRectCallou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IN"/>
          </a:p>
        </p:txBody>
      </p:sp>
      <p:sp>
        <p:nvSpPr>
          <p:cNvPr id="4" name="TextBox 3"/>
          <p:cNvSpPr txBox="1"/>
          <p:nvPr/>
        </p:nvSpPr>
        <p:spPr>
          <a:xfrm>
            <a:off x="533400" y="381000"/>
            <a:ext cx="8077200" cy="2893100"/>
          </a:xfrm>
          <a:prstGeom prst="rect">
            <a:avLst/>
          </a:prstGeom>
          <a:noFill/>
        </p:spPr>
        <p:txBody>
          <a:bodyPr wrap="square" rtlCol="0">
            <a:spAutoFit/>
          </a:bodyPr>
          <a:lstStyle/>
          <a:p>
            <a:r>
              <a:rPr lang="en-US" sz="2000" b="1" dirty="0"/>
              <a:t>SECTION 143:  Powers and duties of auditors and auditing standards</a:t>
            </a:r>
          </a:p>
          <a:p>
            <a:endParaRPr lang="en-US" b="1" dirty="0"/>
          </a:p>
          <a:p>
            <a:r>
              <a:rPr lang="en-US" dirty="0"/>
              <a:t>In case of Private Company - Clause (i) of Sub-Section (3) of Section 143( </a:t>
            </a:r>
            <a:r>
              <a:rPr lang="en-US" dirty="0" err="1"/>
              <a:t>i.e</a:t>
            </a:r>
            <a:r>
              <a:rPr lang="en-US" dirty="0"/>
              <a:t> reporting of Internal Financial control) shall not apply to a private company:-</a:t>
            </a:r>
            <a:endParaRPr lang="en-IN" dirty="0"/>
          </a:p>
          <a:p>
            <a:r>
              <a:rPr lang="en-US" dirty="0"/>
              <a:t>(i) which is a one person company or a small company; or</a:t>
            </a:r>
            <a:endParaRPr lang="en-IN" dirty="0"/>
          </a:p>
          <a:p>
            <a:r>
              <a:rPr lang="en-US" dirty="0"/>
              <a:t>(ii) which has </a:t>
            </a:r>
            <a:r>
              <a:rPr lang="en-US" b="1" dirty="0"/>
              <a:t>turnover</a:t>
            </a:r>
            <a:r>
              <a:rPr lang="en-US" dirty="0"/>
              <a:t> less than </a:t>
            </a:r>
            <a:r>
              <a:rPr lang="en-US" b="1" dirty="0"/>
              <a:t>Rupees Fifty Crores </a:t>
            </a:r>
            <a:r>
              <a:rPr lang="en-US" dirty="0"/>
              <a:t>as per latest audited financial statement and which has aggregate </a:t>
            </a:r>
            <a:r>
              <a:rPr lang="en-US" b="1" dirty="0"/>
              <a:t>borrowing</a:t>
            </a:r>
            <a:r>
              <a:rPr lang="en-US" dirty="0"/>
              <a:t>s from banks or financial institutions or any body corporate at any point of time during the financial year less than Rupees </a:t>
            </a:r>
            <a:r>
              <a:rPr lang="en-US" b="1" dirty="0"/>
              <a:t>Twenty Five Crores</a:t>
            </a:r>
            <a:r>
              <a:rPr lang="en-US" dirty="0"/>
              <a:t>.”. - Notification Dated 13th June, 2017</a:t>
            </a:r>
            <a:endParaRPr lang="en-IN" dirty="0"/>
          </a:p>
          <a:p>
            <a:endParaRPr lang="en-IN" b="1" dirty="0"/>
          </a:p>
        </p:txBody>
      </p:sp>
      <p:sp>
        <p:nvSpPr>
          <p:cNvPr id="6" name="Rectangular Callout 5"/>
          <p:cNvSpPr/>
          <p:nvPr/>
        </p:nvSpPr>
        <p:spPr>
          <a:xfrm rot="10800000">
            <a:off x="533400" y="4114800"/>
            <a:ext cx="8077200" cy="2514600"/>
          </a:xfrm>
          <a:prstGeom prst="wedgeRectCallou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IN"/>
          </a:p>
        </p:txBody>
      </p:sp>
      <p:sp>
        <p:nvSpPr>
          <p:cNvPr id="7" name="TextBox 6"/>
          <p:cNvSpPr txBox="1"/>
          <p:nvPr/>
        </p:nvSpPr>
        <p:spPr>
          <a:xfrm>
            <a:off x="533400" y="4114800"/>
            <a:ext cx="8077200" cy="2246769"/>
          </a:xfrm>
          <a:prstGeom prst="rect">
            <a:avLst/>
          </a:prstGeom>
          <a:noFill/>
        </p:spPr>
        <p:txBody>
          <a:bodyPr wrap="square" rtlCol="0">
            <a:spAutoFit/>
          </a:bodyPr>
          <a:lstStyle/>
          <a:p>
            <a:r>
              <a:rPr lang="en-US" sz="2000" b="1" dirty="0"/>
              <a:t>SECTION 160:  Right of Persons Other than retiring Directors to Stand for Directorship:</a:t>
            </a:r>
          </a:p>
          <a:p>
            <a:endParaRPr lang="en-US" sz="2000" b="1" dirty="0"/>
          </a:p>
          <a:p>
            <a:r>
              <a:rPr lang="en-US" sz="2000" dirty="0"/>
              <a:t>It means that for a private company/ small companies, the candidate need not to comply with formality or follow procedure of giving 14 days notice of his candidature along with the deposit of Rs. 1 lakh to the company.</a:t>
            </a:r>
            <a:endParaRPr lang="en-IN" sz="2000" dirty="0"/>
          </a:p>
          <a:p>
            <a:endParaRPr lang="en-IN" sz="2000" b="1" dirty="0"/>
          </a:p>
        </p:txBody>
      </p:sp>
    </p:spTree>
    <p:extLst>
      <p:ext uri="{BB962C8B-B14F-4D97-AF65-F5344CB8AC3E}">
        <p14:creationId xmlns:p14="http://schemas.microsoft.com/office/powerpoint/2010/main" val="1044545323"/>
      </p:ext>
    </p:extLst>
  </p:cSld>
  <p:clrMapOvr>
    <a:overrideClrMapping bg1="lt1" tx1="dk1" bg2="lt2" tx2="dk2" accent1="accent1" accent2="accent2" accent3="accent3" accent4="accent4" accent5="accent5" accent6="accent6" hlink="hlink" folHlink="folHlink"/>
  </p:clrMapOvr>
  <p:transition spd="slow">
    <p:spli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childTnLst>
                                </p:cTn>
                              </p:par>
                            </p:childTnLst>
                          </p:cTn>
                        </p:par>
                        <p:par>
                          <p:cTn id="9" fill="hold">
                            <p:stCondLst>
                              <p:cond delay="1000"/>
                            </p:stCondLst>
                            <p:childTnLst>
                              <p:par>
                                <p:cTn id="10" presetID="5" presetClass="entr" presetSubtype="10" fill="hold" grpId="1" nodeType="after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1000"/>
                                        <p:tgtEl>
                                          <p:spTgt spid="4"/>
                                        </p:tgtEl>
                                      </p:cBhvr>
                                    </p:animEffect>
                                  </p:childTnLst>
                                </p:cTn>
                              </p:par>
                            </p:childTnLst>
                          </p:cTn>
                        </p:par>
                        <p:par>
                          <p:cTn id="13" fill="hold">
                            <p:stCondLst>
                              <p:cond delay="2000"/>
                            </p:stCondLst>
                            <p:childTnLst>
                              <p:par>
                                <p:cTn id="14" presetID="23" presetClass="entr" presetSubtype="16"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p:cTn id="16" dur="1000" fill="hold"/>
                                        <p:tgtEl>
                                          <p:spTgt spid="6"/>
                                        </p:tgtEl>
                                        <p:attrNameLst>
                                          <p:attrName>ppt_w</p:attrName>
                                        </p:attrNameLst>
                                      </p:cBhvr>
                                      <p:tavLst>
                                        <p:tav tm="0">
                                          <p:val>
                                            <p:fltVal val="0"/>
                                          </p:val>
                                        </p:tav>
                                        <p:tav tm="100000">
                                          <p:val>
                                            <p:strVal val="#ppt_w"/>
                                          </p:val>
                                        </p:tav>
                                      </p:tavLst>
                                    </p:anim>
                                    <p:anim calcmode="lin" valueType="num">
                                      <p:cBhvr>
                                        <p:cTn id="17" dur="1000" fill="hold"/>
                                        <p:tgtEl>
                                          <p:spTgt spid="6"/>
                                        </p:tgtEl>
                                        <p:attrNameLst>
                                          <p:attrName>ppt_h</p:attrName>
                                        </p:attrNameLst>
                                      </p:cBhvr>
                                      <p:tavLst>
                                        <p:tav tm="0">
                                          <p:val>
                                            <p:fltVal val="0"/>
                                          </p:val>
                                        </p:tav>
                                        <p:tav tm="100000">
                                          <p:val>
                                            <p:strVal val="#ppt_h"/>
                                          </p:val>
                                        </p:tav>
                                      </p:tavLst>
                                    </p:anim>
                                  </p:childTnLst>
                                </p:cTn>
                              </p:par>
                            </p:childTnLst>
                          </p:cTn>
                        </p:par>
                        <p:par>
                          <p:cTn id="18" fill="hold">
                            <p:stCondLst>
                              <p:cond delay="3000"/>
                            </p:stCondLst>
                            <p:childTnLst>
                              <p:par>
                                <p:cTn id="19" presetID="5" presetClass="entr" presetSubtype="10" fill="hold" grpId="0" nodeType="after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checkerboard(across)">
                                      <p:cBhvr>
                                        <p:cTn id="21"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1"/>
      <p:bldP spid="6" grpId="0" animBg="1"/>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7" name="Rounded Rectangle 6"/>
          <p:cNvSpPr/>
          <p:nvPr/>
        </p:nvSpPr>
        <p:spPr>
          <a:xfrm>
            <a:off x="4267200" y="2438400"/>
            <a:ext cx="4876800" cy="44196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IN"/>
          </a:p>
        </p:txBody>
      </p:sp>
      <p:sp>
        <p:nvSpPr>
          <p:cNvPr id="2" name="Teardrop 1"/>
          <p:cNvSpPr/>
          <p:nvPr/>
        </p:nvSpPr>
        <p:spPr>
          <a:xfrm rot="7950758">
            <a:off x="-22083" y="-131892"/>
            <a:ext cx="4463766" cy="4473953"/>
          </a:xfrm>
          <a:prstGeom prst="teardrop">
            <a:avLst>
              <a:gd name="adj" fmla="val 97504"/>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IN"/>
          </a:p>
        </p:txBody>
      </p:sp>
      <p:sp>
        <p:nvSpPr>
          <p:cNvPr id="3" name="TextBox 2"/>
          <p:cNvSpPr txBox="1"/>
          <p:nvPr/>
        </p:nvSpPr>
        <p:spPr>
          <a:xfrm>
            <a:off x="457200" y="838200"/>
            <a:ext cx="3505200" cy="3139321"/>
          </a:xfrm>
          <a:prstGeom prst="rect">
            <a:avLst/>
          </a:prstGeom>
          <a:noFill/>
        </p:spPr>
        <p:txBody>
          <a:bodyPr wrap="square" rtlCol="0">
            <a:spAutoFit/>
          </a:bodyPr>
          <a:lstStyle/>
          <a:p>
            <a:r>
              <a:rPr lang="en-US" b="1" dirty="0"/>
              <a:t>SECTION 162: Appointment of Directors to be Voted Individually</a:t>
            </a:r>
          </a:p>
          <a:p>
            <a:endParaRPr lang="en-US" b="1" u="sng" dirty="0"/>
          </a:p>
          <a:p>
            <a:r>
              <a:rPr lang="en-US" dirty="0"/>
              <a:t>Briefly it can be summarized as:  the private companies can pass a single resolution for appointment of 2 or more directors.</a:t>
            </a:r>
          </a:p>
          <a:p>
            <a:endParaRPr lang="en-IN" dirty="0"/>
          </a:p>
          <a:p>
            <a:endParaRPr lang="en-US" dirty="0"/>
          </a:p>
          <a:p>
            <a:r>
              <a:rPr lang="en-US" dirty="0"/>
              <a:t>Notification dated: 05</a:t>
            </a:r>
            <a:r>
              <a:rPr lang="en-US" baseline="30000" dirty="0"/>
              <a:t>th</a:t>
            </a:r>
            <a:r>
              <a:rPr lang="en-US" dirty="0"/>
              <a:t> June 2015</a:t>
            </a:r>
            <a:endParaRPr lang="en-IN" dirty="0"/>
          </a:p>
          <a:p>
            <a:endParaRPr lang="en-IN" dirty="0"/>
          </a:p>
        </p:txBody>
      </p:sp>
      <p:sp>
        <p:nvSpPr>
          <p:cNvPr id="5" name="TextBox 4"/>
          <p:cNvSpPr txBox="1"/>
          <p:nvPr/>
        </p:nvSpPr>
        <p:spPr>
          <a:xfrm>
            <a:off x="4419600" y="2610683"/>
            <a:ext cx="4724400" cy="4524315"/>
          </a:xfrm>
          <a:prstGeom prst="rect">
            <a:avLst/>
          </a:prstGeom>
          <a:noFill/>
        </p:spPr>
        <p:txBody>
          <a:bodyPr wrap="square" rtlCol="0">
            <a:spAutoFit/>
          </a:bodyPr>
          <a:lstStyle/>
          <a:p>
            <a:r>
              <a:rPr lang="en-US" b="1" dirty="0"/>
              <a:t>SECTION 173:  Meetings of Board</a:t>
            </a:r>
          </a:p>
          <a:p>
            <a:endParaRPr lang="en-US" b="1" dirty="0"/>
          </a:p>
          <a:p>
            <a:r>
              <a:rPr lang="en-US" dirty="0"/>
              <a:t>In case of Private Company - For Sub-section(5) of Section 173 the following sub-section shall be substituted, namely:</a:t>
            </a:r>
            <a:endParaRPr lang="en-IN" dirty="0"/>
          </a:p>
          <a:p>
            <a:r>
              <a:rPr lang="en-US" dirty="0"/>
              <a:t>(5) A One Person Company, small company, dormant company and a private company (if such private company is a start-up) shall be deemed to have complied with the provisions of this section if at least one meeting of the Board of Directors has been conducted in each half of a calendar year and the gap between the two meetings is not less than ninety days: -</a:t>
            </a:r>
          </a:p>
          <a:p>
            <a:pPr algn="ctr"/>
            <a:endParaRPr lang="en-US" dirty="0"/>
          </a:p>
          <a:p>
            <a:pPr algn="ctr"/>
            <a:r>
              <a:rPr lang="en-US" dirty="0"/>
              <a:t>Notification Dated 13th June, 2017</a:t>
            </a:r>
            <a:endParaRPr lang="en-IN" dirty="0"/>
          </a:p>
          <a:p>
            <a:pPr algn="ctr"/>
            <a:endParaRPr lang="en-IN" b="1" dirty="0"/>
          </a:p>
        </p:txBody>
      </p:sp>
    </p:spTree>
    <p:extLst>
      <p:ext uri="{BB962C8B-B14F-4D97-AF65-F5344CB8AC3E}">
        <p14:creationId xmlns:p14="http://schemas.microsoft.com/office/powerpoint/2010/main" val="639700605"/>
      </p:ext>
    </p:extLst>
  </p:cSld>
  <p:clrMapOvr>
    <a:overrideClrMapping bg1="lt1" tx1="dk1" bg2="lt2" tx2="dk2" accent1="accent1" accent2="accent2" accent3="accent3" accent4="accent4" accent5="accent5" accent6="accent6" hlink="hlink" folHlink="folHlink"/>
  </p:clrMapOvr>
  <p:transition spd="slow">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37" presetClass="entr" presetSubtype="0"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900" decel="100000" fill="hold"/>
                                        <p:tgtEl>
                                          <p:spTgt spid="3"/>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par>
                          <p:cTn id="16" fill="hold">
                            <p:stCondLst>
                              <p:cond delay="2000"/>
                            </p:stCondLst>
                            <p:childTnLst>
                              <p:par>
                                <p:cTn id="17" presetID="2" presetClass="entr" presetSubtype="1"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1000" fill="hold"/>
                                        <p:tgtEl>
                                          <p:spTgt spid="7"/>
                                        </p:tgtEl>
                                        <p:attrNameLst>
                                          <p:attrName>ppt_x</p:attrName>
                                        </p:attrNameLst>
                                      </p:cBhvr>
                                      <p:tavLst>
                                        <p:tav tm="0">
                                          <p:val>
                                            <p:strVal val="#ppt_x"/>
                                          </p:val>
                                        </p:tav>
                                        <p:tav tm="100000">
                                          <p:val>
                                            <p:strVal val="#ppt_x"/>
                                          </p:val>
                                        </p:tav>
                                      </p:tavLst>
                                    </p:anim>
                                    <p:anim calcmode="lin" valueType="num">
                                      <p:cBhvr additive="base">
                                        <p:cTn id="20" dur="1000" fill="hold"/>
                                        <p:tgtEl>
                                          <p:spTgt spid="7"/>
                                        </p:tgtEl>
                                        <p:attrNameLst>
                                          <p:attrName>ppt_y</p:attrName>
                                        </p:attrNameLst>
                                      </p:cBhvr>
                                      <p:tavLst>
                                        <p:tav tm="0">
                                          <p:val>
                                            <p:strVal val="0-#ppt_h/2"/>
                                          </p:val>
                                        </p:tav>
                                        <p:tav tm="100000">
                                          <p:val>
                                            <p:strVal val="#ppt_y"/>
                                          </p:val>
                                        </p:tav>
                                      </p:tavLst>
                                    </p:anim>
                                  </p:childTnLst>
                                </p:cTn>
                              </p:par>
                            </p:childTnLst>
                          </p:cTn>
                        </p:par>
                        <p:par>
                          <p:cTn id="21" fill="hold">
                            <p:stCondLst>
                              <p:cond delay="3000"/>
                            </p:stCondLst>
                            <p:childTnLst>
                              <p:par>
                                <p:cTn id="22" presetID="2" presetClass="entr" presetSubtype="1" fill="hold" grpId="0" nodeType="after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1000" fill="hold"/>
                                        <p:tgtEl>
                                          <p:spTgt spid="5"/>
                                        </p:tgtEl>
                                        <p:attrNameLst>
                                          <p:attrName>ppt_x</p:attrName>
                                        </p:attrNameLst>
                                      </p:cBhvr>
                                      <p:tavLst>
                                        <p:tav tm="0">
                                          <p:val>
                                            <p:strVal val="#ppt_x"/>
                                          </p:val>
                                        </p:tav>
                                        <p:tav tm="100000">
                                          <p:val>
                                            <p:strVal val="#ppt_x"/>
                                          </p:val>
                                        </p:tav>
                                      </p:tavLst>
                                    </p:anim>
                                    <p:anim calcmode="lin" valueType="num">
                                      <p:cBhvr additive="base">
                                        <p:cTn id="25" dur="1000" fill="hold"/>
                                        <p:tgtEl>
                                          <p:spTgt spid="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animBg="1"/>
      <p:bldP spid="3"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Frame 1"/>
          <p:cNvSpPr/>
          <p:nvPr/>
        </p:nvSpPr>
        <p:spPr>
          <a:xfrm>
            <a:off x="0" y="0"/>
            <a:ext cx="9144000" cy="2819400"/>
          </a:xfrm>
          <a:prstGeom prst="frame">
            <a:avLst/>
          </a:prstGeom>
          <a:solidFill>
            <a:schemeClr val="accent6">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n-IN">
              <a:solidFill>
                <a:schemeClr val="tx1"/>
              </a:solidFill>
            </a:endParaRPr>
          </a:p>
        </p:txBody>
      </p:sp>
      <p:sp>
        <p:nvSpPr>
          <p:cNvPr id="3" name="Frame 2"/>
          <p:cNvSpPr/>
          <p:nvPr/>
        </p:nvSpPr>
        <p:spPr>
          <a:xfrm>
            <a:off x="0" y="3276600"/>
            <a:ext cx="9144000" cy="3581400"/>
          </a:xfrm>
          <a:prstGeom prst="frame">
            <a:avLst/>
          </a:prstGeom>
          <a:solidFill>
            <a:schemeClr val="accent6">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n-IN" dirty="0">
              <a:solidFill>
                <a:schemeClr val="tx1"/>
              </a:solidFill>
            </a:endParaRPr>
          </a:p>
        </p:txBody>
      </p:sp>
      <p:sp>
        <p:nvSpPr>
          <p:cNvPr id="4" name="TextBox 3"/>
          <p:cNvSpPr txBox="1"/>
          <p:nvPr/>
        </p:nvSpPr>
        <p:spPr>
          <a:xfrm>
            <a:off x="304800" y="381000"/>
            <a:ext cx="8458200" cy="2246769"/>
          </a:xfrm>
          <a:prstGeom prst="rect">
            <a:avLst/>
          </a:prstGeom>
          <a:noFill/>
        </p:spPr>
        <p:txBody>
          <a:bodyPr wrap="square" rtlCol="0">
            <a:spAutoFit/>
          </a:bodyPr>
          <a:lstStyle/>
          <a:p>
            <a:r>
              <a:rPr lang="en-US" sz="2000" b="1" dirty="0">
                <a:solidFill>
                  <a:schemeClr val="bg1"/>
                </a:solidFill>
              </a:rPr>
              <a:t>SECTION 174:  Quorum for Meetings of Board</a:t>
            </a:r>
          </a:p>
          <a:p>
            <a:endParaRPr lang="en-US" sz="2000" b="1" dirty="0"/>
          </a:p>
          <a:p>
            <a:r>
              <a:rPr lang="en-US" sz="2000" dirty="0">
                <a:solidFill>
                  <a:schemeClr val="bg1"/>
                </a:solidFill>
              </a:rPr>
              <a:t>In case of Private Company - Sub-Section (3) of Section 174 shall apply with the exception that the interested director may also be counted towards quorum in such meeting after disclosure of his interest pursuant to section 184</a:t>
            </a:r>
          </a:p>
          <a:p>
            <a:r>
              <a:rPr lang="en-US" sz="2000" b="1" dirty="0">
                <a:solidFill>
                  <a:schemeClr val="bg1"/>
                </a:solidFill>
              </a:rPr>
              <a:t>Notification Dated 13th June, 2017.</a:t>
            </a:r>
            <a:endParaRPr lang="en-IN" sz="2000" b="1" dirty="0">
              <a:solidFill>
                <a:schemeClr val="bg1"/>
              </a:solidFill>
            </a:endParaRPr>
          </a:p>
          <a:p>
            <a:endParaRPr lang="en-IN" sz="2000" b="1" dirty="0"/>
          </a:p>
        </p:txBody>
      </p:sp>
      <p:sp>
        <p:nvSpPr>
          <p:cNvPr id="5" name="TextBox 4"/>
          <p:cNvSpPr txBox="1"/>
          <p:nvPr/>
        </p:nvSpPr>
        <p:spPr>
          <a:xfrm>
            <a:off x="419100" y="3810000"/>
            <a:ext cx="8229600" cy="2246769"/>
          </a:xfrm>
          <a:prstGeom prst="rect">
            <a:avLst/>
          </a:prstGeom>
          <a:noFill/>
        </p:spPr>
        <p:txBody>
          <a:bodyPr wrap="square" rtlCol="0">
            <a:spAutoFit/>
          </a:bodyPr>
          <a:lstStyle/>
          <a:p>
            <a:r>
              <a:rPr lang="en-US" sz="2000" b="1" dirty="0">
                <a:solidFill>
                  <a:schemeClr val="bg1"/>
                </a:solidFill>
              </a:rPr>
              <a:t>SECTION 180:  Restrictions on Powers of Board</a:t>
            </a:r>
          </a:p>
          <a:p>
            <a:endParaRPr lang="en-US" sz="2000" b="1" dirty="0"/>
          </a:p>
          <a:p>
            <a:endParaRPr lang="en-US" sz="2000" b="1" dirty="0"/>
          </a:p>
          <a:p>
            <a:r>
              <a:rPr lang="en-US" sz="2000" dirty="0">
                <a:solidFill>
                  <a:schemeClr val="bg1"/>
                </a:solidFill>
              </a:rPr>
              <a:t>In short, for Private limited companies, no need to pass resolution of members whether ordinary or special for executing powers mentioned in Section 180 such as disposal of undertaking, investing in securities, borrowings etc.</a:t>
            </a:r>
            <a:endParaRPr lang="en-IN" sz="2000" dirty="0">
              <a:solidFill>
                <a:schemeClr val="bg1"/>
              </a:solidFill>
            </a:endParaRPr>
          </a:p>
        </p:txBody>
      </p:sp>
    </p:spTree>
    <p:extLst>
      <p:ext uri="{BB962C8B-B14F-4D97-AF65-F5344CB8AC3E}">
        <p14:creationId xmlns:p14="http://schemas.microsoft.com/office/powerpoint/2010/main" val="2678325646"/>
      </p:ext>
    </p:extLst>
  </p:cSld>
  <p:clrMapOvr>
    <a:overrideClrMapping bg1="lt1" tx1="dk1" bg2="lt2" tx2="dk2" accent1="accent1" accent2="accent2" accent3="accent3" accent4="accent4" accent5="accent5" accent6="accent6" hlink="hlink" folHlink="folHlink"/>
  </p:clrMapOvr>
  <p:transition spd="slow">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1000"/>
                                        <p:tgtEl>
                                          <p:spTgt spid="2"/>
                                        </p:tgtEl>
                                      </p:cBhvr>
                                    </p:animEffect>
                                  </p:childTnLst>
                                </p:cTn>
                              </p:par>
                            </p:childTnLst>
                          </p:cTn>
                        </p:par>
                        <p:par>
                          <p:cTn id="8" fill="hold">
                            <p:stCondLst>
                              <p:cond delay="1000"/>
                            </p:stCondLst>
                            <p:childTnLst>
                              <p:par>
                                <p:cTn id="9" presetID="2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edge">
                                      <p:cBhvr>
                                        <p:cTn id="11" dur="2000"/>
                                        <p:tgtEl>
                                          <p:spTgt spid="4"/>
                                        </p:tgtEl>
                                      </p:cBhvr>
                                    </p:animEffect>
                                  </p:childTnLst>
                                </p:cTn>
                              </p:par>
                            </p:childTnLst>
                          </p:cTn>
                        </p:par>
                        <p:par>
                          <p:cTn id="12" fill="hold">
                            <p:stCondLst>
                              <p:cond delay="3000"/>
                            </p:stCondLst>
                            <p:childTnLst>
                              <p:par>
                                <p:cTn id="13" presetID="18" presetClass="entr" presetSubtype="12" fill="hold" grpId="0"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strips(downLeft)">
                                      <p:cBhvr>
                                        <p:cTn id="15" dur="1000"/>
                                        <p:tgtEl>
                                          <p:spTgt spid="3"/>
                                        </p:tgtEl>
                                      </p:cBhvr>
                                    </p:animEffect>
                                  </p:childTnLst>
                                </p:cTn>
                              </p:par>
                            </p:childTnLst>
                          </p:cTn>
                        </p:par>
                        <p:par>
                          <p:cTn id="16" fill="hold">
                            <p:stCondLst>
                              <p:cond delay="4000"/>
                            </p:stCondLst>
                            <p:childTnLst>
                              <p:par>
                                <p:cTn id="17" presetID="20" presetClass="entr" presetSubtype="0"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edge">
                                      <p:cBhvr>
                                        <p:cTn id="1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bg1"/>
                </a:solidFill>
              </a:rPr>
              <a:t>SECTION 185: Loan to Directors, etc.</a:t>
            </a:r>
            <a:endParaRPr lang="en-IN" dirty="0">
              <a:solidFill>
                <a:schemeClr val="bg1"/>
              </a:solidFill>
            </a:endParaRPr>
          </a:p>
        </p:txBody>
      </p:sp>
      <p:sp>
        <p:nvSpPr>
          <p:cNvPr id="3" name="Content Placeholder 2"/>
          <p:cNvSpPr>
            <a:spLocks noGrp="1"/>
          </p:cNvSpPr>
          <p:nvPr>
            <p:ph idx="1"/>
          </p:nvPr>
        </p:nvSpPr>
        <p:spPr>
          <a:xfrm>
            <a:off x="457200" y="1417638"/>
            <a:ext cx="8229600" cy="4708525"/>
          </a:xfrm>
        </p:spPr>
        <p:txBody>
          <a:bodyPr>
            <a:normAutofit fontScale="70000" lnSpcReduction="20000"/>
          </a:bodyPr>
          <a:lstStyle/>
          <a:p>
            <a:r>
              <a:rPr lang="en-US" dirty="0">
                <a:solidFill>
                  <a:schemeClr val="bg1"/>
                </a:solidFill>
              </a:rPr>
              <a:t>The exemption allows a Private company to advance loan to a director or company in which director is interested subject to the fulfillment of certain conditions:</a:t>
            </a:r>
          </a:p>
          <a:p>
            <a:endParaRPr lang="en-IN" dirty="0">
              <a:solidFill>
                <a:schemeClr val="bg1"/>
              </a:solidFill>
            </a:endParaRPr>
          </a:p>
          <a:p>
            <a:r>
              <a:rPr lang="en-US" dirty="0">
                <a:solidFill>
                  <a:schemeClr val="bg1"/>
                </a:solidFill>
              </a:rPr>
              <a:t> In case of private company - Section 185 shall not apply to a private company-</a:t>
            </a:r>
            <a:endParaRPr lang="en-IN" dirty="0">
              <a:solidFill>
                <a:schemeClr val="bg1"/>
              </a:solidFill>
            </a:endParaRPr>
          </a:p>
          <a:p>
            <a:r>
              <a:rPr lang="en-US" dirty="0">
                <a:solidFill>
                  <a:schemeClr val="bg1"/>
                </a:solidFill>
              </a:rPr>
              <a:t>(a) in whose share capital no other body corporate has invested any money;</a:t>
            </a:r>
            <a:endParaRPr lang="en-IN" dirty="0">
              <a:solidFill>
                <a:schemeClr val="bg1"/>
              </a:solidFill>
            </a:endParaRPr>
          </a:p>
          <a:p>
            <a:r>
              <a:rPr lang="en-US" dirty="0">
                <a:solidFill>
                  <a:schemeClr val="bg1"/>
                </a:solidFill>
              </a:rPr>
              <a:t>(b) if the borrowings of such a company from banks or financial institutions or any body corporate is less than twice of its paid up share capital or fifty crore rupees, whichever is lower; and</a:t>
            </a:r>
            <a:endParaRPr lang="en-IN" dirty="0">
              <a:solidFill>
                <a:schemeClr val="bg1"/>
              </a:solidFill>
            </a:endParaRPr>
          </a:p>
          <a:p>
            <a:r>
              <a:rPr lang="en-US" dirty="0">
                <a:solidFill>
                  <a:schemeClr val="bg1"/>
                </a:solidFill>
              </a:rPr>
              <a:t>(c) such a company has no default in repayment of such borrowings subsisting at the time of making transactions under this section. </a:t>
            </a:r>
          </a:p>
          <a:p>
            <a:endParaRPr lang="en-US" dirty="0">
              <a:solidFill>
                <a:schemeClr val="bg1"/>
              </a:solidFill>
            </a:endParaRPr>
          </a:p>
          <a:p>
            <a:r>
              <a:rPr lang="en-US" dirty="0">
                <a:solidFill>
                  <a:schemeClr val="bg1"/>
                </a:solidFill>
              </a:rPr>
              <a:t>- Notification dated 05</a:t>
            </a:r>
            <a:r>
              <a:rPr lang="en-US" sz="2600" dirty="0">
                <a:solidFill>
                  <a:schemeClr val="bg1"/>
                </a:solidFill>
              </a:rPr>
              <a:t>th</a:t>
            </a:r>
            <a:r>
              <a:rPr lang="en-US" dirty="0">
                <a:solidFill>
                  <a:schemeClr val="bg1"/>
                </a:solidFill>
              </a:rPr>
              <a:t> June, 2015.</a:t>
            </a:r>
            <a:endParaRPr lang="en-IN" dirty="0">
              <a:solidFill>
                <a:schemeClr val="bg1"/>
              </a:solidFill>
            </a:endParaRPr>
          </a:p>
          <a:p>
            <a:pPr marL="0" indent="0">
              <a:buNone/>
            </a:pPr>
            <a:endParaRPr lang="en-IN" dirty="0"/>
          </a:p>
        </p:txBody>
      </p:sp>
      <p:sp>
        <p:nvSpPr>
          <p:cNvPr id="4" name="Rectangle 3"/>
          <p:cNvSpPr/>
          <p:nvPr/>
        </p:nvSpPr>
        <p:spPr>
          <a:xfrm>
            <a:off x="0" y="0"/>
            <a:ext cx="9144000" cy="4572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6400800"/>
            <a:ext cx="9144000" cy="4572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3178984"/>
      </p:ext>
    </p:extLst>
  </p:cSld>
  <p:clrMapOvr>
    <a:overrideClrMapping bg1="lt1" tx1="dk1" bg2="lt2" tx2="dk2" accent1="accent1" accent2="accent2" accent3="accent3" accent4="accent4" accent5="accent5" accent6="accent6" hlink="hlink" folHlink="folHlink"/>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770" decel="100000"/>
                                        <p:tgtEl>
                                          <p:spTgt spid="2"/>
                                        </p:tgtEl>
                                      </p:cBhvr>
                                    </p:animEffect>
                                    <p:animScale>
                                      <p:cBhvr>
                                        <p:cTn id="8" dur="770" decel="100000"/>
                                        <p:tgtEl>
                                          <p:spTgt spid="2"/>
                                        </p:tgtEl>
                                      </p:cBhvr>
                                      <p:from x="10000" y="10000"/>
                                      <p:to x="200000" y="450000"/>
                                    </p:animScale>
                                    <p:animScale>
                                      <p:cBhvr>
                                        <p:cTn id="9" dur="1230" accel="100000" fill="hold">
                                          <p:stCondLst>
                                            <p:cond delay="770"/>
                                          </p:stCondLst>
                                        </p:cTn>
                                        <p:tgtEl>
                                          <p:spTgt spid="2"/>
                                        </p:tgtEl>
                                      </p:cBhvr>
                                      <p:from x="200000" y="450000"/>
                                      <p:to x="100000" y="100000"/>
                                    </p:animScale>
                                    <p:set>
                                      <p:cBhvr>
                                        <p:cTn id="10" dur="770" fill="hold"/>
                                        <p:tgtEl>
                                          <p:spTgt spid="2"/>
                                        </p:tgtEl>
                                        <p:attrNameLst>
                                          <p:attrName>ppt_x</p:attrName>
                                        </p:attrNameLst>
                                      </p:cBhvr>
                                      <p:to>
                                        <p:strVal val="(0.5)"/>
                                      </p:to>
                                    </p:set>
                                    <p:anim from="(0.5)" to="(#ppt_x)" calcmode="lin" valueType="num">
                                      <p:cBhvr>
                                        <p:cTn id="11" dur="1230" accel="100000" fill="hold">
                                          <p:stCondLst>
                                            <p:cond delay="770"/>
                                          </p:stCondLst>
                                        </p:cTn>
                                        <p:tgtEl>
                                          <p:spTgt spid="2"/>
                                        </p:tgtEl>
                                        <p:attrNameLst>
                                          <p:attrName>ppt_x</p:attrName>
                                        </p:attrNameLst>
                                      </p:cBhvr>
                                    </p:anim>
                                    <p:set>
                                      <p:cBhvr>
                                        <p:cTn id="12" dur="770" fill="hold"/>
                                        <p:tgtEl>
                                          <p:spTgt spid="2"/>
                                        </p:tgtEl>
                                        <p:attrNameLst>
                                          <p:attrName>ppt_y</p:attrName>
                                        </p:attrNameLst>
                                      </p:cBhvr>
                                      <p:to>
                                        <p:strVal val="(#ppt_y+0.4)"/>
                                      </p:to>
                                    </p:set>
                                    <p:anim from="(#ppt_y+0.4)" to="(#ppt_y)" calcmode="lin" valueType="num">
                                      <p:cBhvr>
                                        <p:cTn id="13" dur="1230" accel="100000" fill="hold">
                                          <p:stCondLst>
                                            <p:cond delay="770"/>
                                          </p:stCondLst>
                                        </p:cTn>
                                        <p:tgtEl>
                                          <p:spTgt spid="2"/>
                                        </p:tgtEl>
                                        <p:attrNameLst>
                                          <p:attrName>ppt_y</p:attrName>
                                        </p:attrNameLst>
                                      </p:cBhvr>
                                    </p:anim>
                                  </p:childTnLst>
                                </p:cTn>
                              </p:par>
                            </p:childTnLst>
                          </p:cTn>
                        </p:par>
                        <p:par>
                          <p:cTn id="14" fill="hold">
                            <p:stCondLst>
                              <p:cond delay="2000"/>
                            </p:stCondLst>
                            <p:childTnLst>
                              <p:par>
                                <p:cTn id="15" presetID="29" presetClass="entr" presetSubtype="0" fill="hold" grpId="0" nodeType="after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3">
                                            <p:txEl>
                                              <p:pRg st="0" end="0"/>
                                            </p:txEl>
                                          </p:spTgt>
                                        </p:tgtEl>
                                      </p:cBhvr>
                                    </p:animEffect>
                                  </p:childTnLst>
                                </p:cTn>
                              </p:par>
                            </p:childTnLst>
                          </p:cTn>
                        </p:par>
                        <p:par>
                          <p:cTn id="20" fill="hold">
                            <p:stCondLst>
                              <p:cond delay="3000"/>
                            </p:stCondLst>
                            <p:childTnLst>
                              <p:par>
                                <p:cTn id="21" presetID="29" presetClass="entr" presetSubtype="0"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5" dur="1000"/>
                                        <p:tgtEl>
                                          <p:spTgt spid="3">
                                            <p:txEl>
                                              <p:pRg st="2" end="2"/>
                                            </p:txEl>
                                          </p:spTgt>
                                        </p:tgtEl>
                                      </p:cBhvr>
                                    </p:animEffect>
                                  </p:childTnLst>
                                </p:cTn>
                              </p:par>
                            </p:childTnLst>
                          </p:cTn>
                        </p:par>
                        <p:par>
                          <p:cTn id="26" fill="hold">
                            <p:stCondLst>
                              <p:cond delay="4000"/>
                            </p:stCondLst>
                            <p:childTnLst>
                              <p:par>
                                <p:cTn id="27" presetID="29" presetClass="entr" presetSubtype="0" fill="hold" grpId="0" nodeType="after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1" dur="1000"/>
                                        <p:tgtEl>
                                          <p:spTgt spid="3">
                                            <p:txEl>
                                              <p:pRg st="3" end="3"/>
                                            </p:txEl>
                                          </p:spTgt>
                                        </p:tgtEl>
                                      </p:cBhvr>
                                    </p:animEffect>
                                  </p:childTnLst>
                                </p:cTn>
                              </p:par>
                            </p:childTnLst>
                          </p:cTn>
                        </p:par>
                        <p:par>
                          <p:cTn id="32" fill="hold">
                            <p:stCondLst>
                              <p:cond delay="5000"/>
                            </p:stCondLst>
                            <p:childTnLst>
                              <p:par>
                                <p:cTn id="33" presetID="29" presetClass="entr" presetSubtype="0" fill="hold" grpId="0" nodeType="after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par>
                          <p:cTn id="38" fill="hold">
                            <p:stCondLst>
                              <p:cond delay="6000"/>
                            </p:stCondLst>
                            <p:childTnLst>
                              <p:par>
                                <p:cTn id="39" presetID="29" presetClass="entr" presetSubtype="0" fill="hold" grpId="0" nodeType="after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p:cTn id="41"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3" dur="1000"/>
                                        <p:tgtEl>
                                          <p:spTgt spid="3">
                                            <p:txEl>
                                              <p:pRg st="5" end="5"/>
                                            </p:txEl>
                                          </p:spTgt>
                                        </p:tgtEl>
                                      </p:cBhvr>
                                    </p:animEffect>
                                  </p:childTnLst>
                                </p:cTn>
                              </p:par>
                            </p:childTnLst>
                          </p:cTn>
                        </p:par>
                        <p:par>
                          <p:cTn id="44" fill="hold">
                            <p:stCondLst>
                              <p:cond delay="7000"/>
                            </p:stCondLst>
                            <p:childTnLst>
                              <p:par>
                                <p:cTn id="45" presetID="29" presetClass="entr" presetSubtype="0" fill="hold" grpId="0" nodeType="after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1000" fill="hold"/>
                                        <p:tgtEl>
                                          <p:spTgt spid="3">
                                            <p:txEl>
                                              <p:pRg st="7" end="7"/>
                                            </p:txEl>
                                          </p:spTgt>
                                        </p:tgtEl>
                                        <p:attrNameLst>
                                          <p:attrName>ppt_x</p:attrName>
                                        </p:attrNameLst>
                                      </p:cBhvr>
                                      <p:tavLst>
                                        <p:tav tm="0">
                                          <p:val>
                                            <p:strVal val="#ppt_x-.2"/>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3" name="Flowchart: Terminator 2"/>
          <p:cNvSpPr/>
          <p:nvPr/>
        </p:nvSpPr>
        <p:spPr>
          <a:xfrm>
            <a:off x="381000" y="228600"/>
            <a:ext cx="8534400" cy="2743200"/>
          </a:xfrm>
          <a:prstGeom prst="flowChartTerminator">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IN"/>
          </a:p>
        </p:txBody>
      </p:sp>
      <p:sp>
        <p:nvSpPr>
          <p:cNvPr id="4" name="Flowchart: Terminator 3"/>
          <p:cNvSpPr/>
          <p:nvPr/>
        </p:nvSpPr>
        <p:spPr>
          <a:xfrm>
            <a:off x="358254" y="3733800"/>
            <a:ext cx="8534400" cy="2743200"/>
          </a:xfrm>
          <a:prstGeom prst="flowChartTerminator">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IN"/>
          </a:p>
        </p:txBody>
      </p:sp>
      <p:sp>
        <p:nvSpPr>
          <p:cNvPr id="5" name="TextBox 4"/>
          <p:cNvSpPr txBox="1"/>
          <p:nvPr/>
        </p:nvSpPr>
        <p:spPr>
          <a:xfrm>
            <a:off x="1143000" y="381000"/>
            <a:ext cx="6858000" cy="2554545"/>
          </a:xfrm>
          <a:prstGeom prst="rect">
            <a:avLst/>
          </a:prstGeom>
          <a:noFill/>
        </p:spPr>
        <p:txBody>
          <a:bodyPr wrap="square" rtlCol="0">
            <a:spAutoFit/>
          </a:bodyPr>
          <a:lstStyle/>
          <a:p>
            <a:r>
              <a:rPr lang="en-US" sz="2000" b="1" dirty="0"/>
              <a:t>SECTION 184: Disclosure of Interest by Director:</a:t>
            </a:r>
          </a:p>
          <a:p>
            <a:endParaRPr lang="en-US" sz="2000" b="1" dirty="0"/>
          </a:p>
          <a:p>
            <a:endParaRPr lang="en-US" sz="2000" b="1" dirty="0"/>
          </a:p>
          <a:p>
            <a:r>
              <a:rPr lang="en-US" sz="2000" dirty="0"/>
              <a:t>That means, in case of Private limited companies, a director can participate in the proceedings of Board of Directors after disclosing the interest, and he need not vacate the meeting for the same.</a:t>
            </a:r>
            <a:endParaRPr lang="en-IN" sz="2000" dirty="0"/>
          </a:p>
          <a:p>
            <a:endParaRPr lang="en-IN" sz="2000" b="1" dirty="0"/>
          </a:p>
        </p:txBody>
      </p:sp>
      <p:sp>
        <p:nvSpPr>
          <p:cNvPr id="6" name="TextBox 5"/>
          <p:cNvSpPr txBox="1"/>
          <p:nvPr/>
        </p:nvSpPr>
        <p:spPr>
          <a:xfrm>
            <a:off x="1219200" y="3733800"/>
            <a:ext cx="6477000" cy="2831544"/>
          </a:xfrm>
          <a:prstGeom prst="rect">
            <a:avLst/>
          </a:prstGeom>
          <a:noFill/>
        </p:spPr>
        <p:txBody>
          <a:bodyPr wrap="square" rtlCol="0">
            <a:spAutoFit/>
          </a:bodyPr>
          <a:lstStyle/>
          <a:p>
            <a:endParaRPr lang="en-US" dirty="0"/>
          </a:p>
          <a:p>
            <a:r>
              <a:rPr lang="en-US" sz="2000" b="1" dirty="0"/>
              <a:t>SECTION 196: Appointment of managing director, whole-time director or manager:</a:t>
            </a:r>
          </a:p>
          <a:p>
            <a:endParaRPr lang="en-US" sz="2000" b="1" dirty="0"/>
          </a:p>
          <a:p>
            <a:r>
              <a:rPr lang="en-US" sz="2000" dirty="0"/>
              <a:t>In case of private company - Sub-section (4) and (5) of Section 196 shall not apply since those sections deal with terms of appointment and remuneration of Managing director.     ( Notification dated 05th June, 2015)</a:t>
            </a:r>
            <a:endParaRPr lang="en-IN" sz="2000" dirty="0"/>
          </a:p>
          <a:p>
            <a:endParaRPr lang="en-IN" sz="2000" b="1" dirty="0"/>
          </a:p>
        </p:txBody>
      </p:sp>
    </p:spTree>
    <p:extLst>
      <p:ext uri="{BB962C8B-B14F-4D97-AF65-F5344CB8AC3E}">
        <p14:creationId xmlns:p14="http://schemas.microsoft.com/office/powerpoint/2010/main" val="568372573"/>
      </p:ext>
    </p:extLst>
  </p:cSld>
  <p:clrMapOvr>
    <a:overrideClrMapping bg1="lt1" tx1="dk1" bg2="lt2" tx2="dk2" accent1="accent1" accent2="accent2" accent3="accent3" accent4="accent4" accent5="accent5" accent6="accent6" hlink="hlink" folHlink="folHlink"/>
  </p:clrMapOvr>
  <p:transition spd="slow">
    <p:pull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2000" fill="hold"/>
                                        <p:tgtEl>
                                          <p:spTgt spid="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2000" fill="hold"/>
                                        <p:tgtEl>
                                          <p:spTgt spid="3"/>
                                        </p:tgtEl>
                                        <p:attrNameLst>
                                          <p:attrName>ppt_x</p:attrName>
                                        </p:attrNameLst>
                                      </p:cBhvr>
                                      <p:tavLst>
                                        <p:tav tm="0">
                                          <p:val>
                                            <p:fltVal val="-1"/>
                                          </p:val>
                                        </p:tav>
                                        <p:tav tm="50000">
                                          <p:val>
                                            <p:fltVal val="0.95"/>
                                          </p:val>
                                        </p:tav>
                                        <p:tav tm="100000">
                                          <p:val>
                                            <p:strVal val="#ppt_x"/>
                                          </p:val>
                                        </p:tav>
                                      </p:tavLst>
                                    </p:anim>
                                    <p:anim calcmode="lin" valueType="num">
                                      <p:cBhvr>
                                        <p:cTn id="9" dur="2000" fill="hold"/>
                                        <p:tgtEl>
                                          <p:spTgt spid="3"/>
                                        </p:tgtEl>
                                        <p:attrNameLst>
                                          <p:attrName>ppt_y</p:attrName>
                                        </p:attrNameLst>
                                      </p:cBhvr>
                                      <p:tavLst>
                                        <p:tav tm="0">
                                          <p:val>
                                            <p:strVal val="#ppt_y"/>
                                          </p:val>
                                        </p:tav>
                                        <p:tav tm="100000">
                                          <p:val>
                                            <p:strVal val="#ppt_y"/>
                                          </p:val>
                                        </p:tav>
                                      </p:tavLst>
                                    </p:anim>
                                    <p:animEffect transition="in" filter="fade">
                                      <p:cBhvr>
                                        <p:cTn id="10" dur="2000"/>
                                        <p:tgtEl>
                                          <p:spTgt spid="3"/>
                                        </p:tgtEl>
                                      </p:cBhvr>
                                    </p:animEffect>
                                  </p:childTnLst>
                                </p:cTn>
                              </p:par>
                            </p:childTnLst>
                          </p:cTn>
                        </p:par>
                        <p:par>
                          <p:cTn id="11" fill="hold">
                            <p:stCondLst>
                              <p:cond delay="2000"/>
                            </p:stCondLst>
                            <p:childTnLst>
                              <p:par>
                                <p:cTn id="12" presetID="30" presetClass="entr" presetSubtype="0"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800" decel="100000"/>
                                        <p:tgtEl>
                                          <p:spTgt spid="5"/>
                                        </p:tgtEl>
                                      </p:cBhvr>
                                    </p:animEffect>
                                    <p:anim calcmode="lin" valueType="num">
                                      <p:cBhvr>
                                        <p:cTn id="15" dur="800" decel="100000" fill="hold"/>
                                        <p:tgtEl>
                                          <p:spTgt spid="5"/>
                                        </p:tgtEl>
                                        <p:attrNameLst>
                                          <p:attrName>style.rotation</p:attrName>
                                        </p:attrNameLst>
                                      </p:cBhvr>
                                      <p:tavLst>
                                        <p:tav tm="0">
                                          <p:val>
                                            <p:fltVal val="-90"/>
                                          </p:val>
                                        </p:tav>
                                        <p:tav tm="100000">
                                          <p:val>
                                            <p:fltVal val="0"/>
                                          </p:val>
                                        </p:tav>
                                      </p:tavLst>
                                    </p:anim>
                                    <p:anim calcmode="lin" valueType="num">
                                      <p:cBhvr>
                                        <p:cTn id="16" dur="800" decel="100000" fill="hold"/>
                                        <p:tgtEl>
                                          <p:spTgt spid="5"/>
                                        </p:tgtEl>
                                        <p:attrNameLst>
                                          <p:attrName>ppt_x</p:attrName>
                                        </p:attrNameLst>
                                      </p:cBhvr>
                                      <p:tavLst>
                                        <p:tav tm="0">
                                          <p:val>
                                            <p:strVal val="#ppt_x+0.4"/>
                                          </p:val>
                                        </p:tav>
                                        <p:tav tm="100000">
                                          <p:val>
                                            <p:strVal val="#ppt_x-0.05"/>
                                          </p:val>
                                        </p:tav>
                                      </p:tavLst>
                                    </p:anim>
                                    <p:anim calcmode="lin" valueType="num">
                                      <p:cBhvr>
                                        <p:cTn id="17" dur="800" decel="100000" fill="hold"/>
                                        <p:tgtEl>
                                          <p:spTgt spid="5"/>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20" fill="hold">
                            <p:stCondLst>
                              <p:cond delay="3000"/>
                            </p:stCondLst>
                            <p:childTnLst>
                              <p:par>
                                <p:cTn id="21" presetID="48" presetClass="entr" presetSubtype="0" accel="50000" fill="hold" grpId="1" nodeType="after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p:cTn id="23" dur="1000" fill="hold"/>
                                        <p:tgtEl>
                                          <p:spTgt spid="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4"/>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4"/>
                                        </p:tgtEl>
                                        <p:attrNameLst>
                                          <p:attrName>ppt_y</p:attrName>
                                        </p:attrNameLst>
                                      </p:cBhvr>
                                      <p:tavLst>
                                        <p:tav tm="0">
                                          <p:val>
                                            <p:strVal val="#ppt_y"/>
                                          </p:val>
                                        </p:tav>
                                        <p:tav tm="100000">
                                          <p:val>
                                            <p:strVal val="#ppt_y"/>
                                          </p:val>
                                        </p:tav>
                                      </p:tavLst>
                                    </p:anim>
                                    <p:animEffect transition="in" filter="fade">
                                      <p:cBhvr>
                                        <p:cTn id="26" dur="1000"/>
                                        <p:tgtEl>
                                          <p:spTgt spid="4"/>
                                        </p:tgtEl>
                                      </p:cBhvr>
                                    </p:animEffect>
                                  </p:childTnLst>
                                </p:cTn>
                              </p:par>
                            </p:childTnLst>
                          </p:cTn>
                        </p:par>
                        <p:par>
                          <p:cTn id="27" fill="hold">
                            <p:stCondLst>
                              <p:cond delay="4000"/>
                            </p:stCondLst>
                            <p:childTnLst>
                              <p:par>
                                <p:cTn id="28" presetID="30" presetClass="entr" presetSubtype="0" fill="hold" grpId="0" nodeType="after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fade">
                                      <p:cBhvr>
                                        <p:cTn id="30" dur="800" decel="100000"/>
                                        <p:tgtEl>
                                          <p:spTgt spid="6"/>
                                        </p:tgtEl>
                                      </p:cBhvr>
                                    </p:animEffect>
                                    <p:anim calcmode="lin" valueType="num">
                                      <p:cBhvr>
                                        <p:cTn id="31" dur="800" decel="100000" fill="hold"/>
                                        <p:tgtEl>
                                          <p:spTgt spid="6"/>
                                        </p:tgtEl>
                                        <p:attrNameLst>
                                          <p:attrName>style.rotation</p:attrName>
                                        </p:attrNameLst>
                                      </p:cBhvr>
                                      <p:tavLst>
                                        <p:tav tm="0">
                                          <p:val>
                                            <p:fltVal val="-90"/>
                                          </p:val>
                                        </p:tav>
                                        <p:tav tm="100000">
                                          <p:val>
                                            <p:fltVal val="0"/>
                                          </p:val>
                                        </p:tav>
                                      </p:tavLst>
                                    </p:anim>
                                    <p:anim calcmode="lin" valueType="num">
                                      <p:cBhvr>
                                        <p:cTn id="32" dur="800" decel="100000" fill="hold"/>
                                        <p:tgtEl>
                                          <p:spTgt spid="6"/>
                                        </p:tgtEl>
                                        <p:attrNameLst>
                                          <p:attrName>ppt_x</p:attrName>
                                        </p:attrNameLst>
                                      </p:cBhvr>
                                      <p:tavLst>
                                        <p:tav tm="0">
                                          <p:val>
                                            <p:strVal val="#ppt_x+0.4"/>
                                          </p:val>
                                        </p:tav>
                                        <p:tav tm="100000">
                                          <p:val>
                                            <p:strVal val="#ppt_x-0.05"/>
                                          </p:val>
                                        </p:tav>
                                      </p:tavLst>
                                    </p:anim>
                                    <p:anim calcmode="lin" valueType="num">
                                      <p:cBhvr>
                                        <p:cTn id="33" dur="800" decel="100000" fill="hold"/>
                                        <p:tgtEl>
                                          <p:spTgt spid="6"/>
                                        </p:tgtEl>
                                        <p:attrNameLst>
                                          <p:attrName>ppt_y</p:attrName>
                                        </p:attrNameLst>
                                      </p:cBhvr>
                                      <p:tavLst>
                                        <p:tav tm="0">
                                          <p:val>
                                            <p:strVal val="#ppt_y-0.4"/>
                                          </p:val>
                                        </p:tav>
                                        <p:tav tm="100000">
                                          <p:val>
                                            <p:strVal val="#ppt_y+0.1"/>
                                          </p:val>
                                        </p:tav>
                                      </p:tavLst>
                                    </p:anim>
                                    <p:anim calcmode="lin" valueType="num">
                                      <p:cBhvr>
                                        <p:cTn id="34"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35"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1" animBg="1"/>
      <p:bldP spid="5"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Rectangle 1"/>
          <p:cNvSpPr/>
          <p:nvPr/>
        </p:nvSpPr>
        <p:spPr>
          <a:xfrm>
            <a:off x="0" y="0"/>
            <a:ext cx="9144000" cy="6096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0" y="6248400"/>
            <a:ext cx="9144000" cy="6096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81000" y="685801"/>
            <a:ext cx="8458200" cy="954107"/>
          </a:xfrm>
          <a:prstGeom prst="rect">
            <a:avLst/>
          </a:prstGeom>
          <a:noFill/>
        </p:spPr>
        <p:txBody>
          <a:bodyPr wrap="square" rtlCol="0">
            <a:spAutoFit/>
          </a:bodyPr>
          <a:lstStyle/>
          <a:p>
            <a:r>
              <a:rPr lang="en-US" sz="2800" b="1" dirty="0">
                <a:solidFill>
                  <a:schemeClr val="bg1"/>
                </a:solidFill>
              </a:rPr>
              <a:t>SECTION  446B: Lesser Penalties for One Person Companies and Small Companies</a:t>
            </a:r>
          </a:p>
        </p:txBody>
      </p:sp>
      <p:sp>
        <p:nvSpPr>
          <p:cNvPr id="5" name="TextBox 4"/>
          <p:cNvSpPr txBox="1"/>
          <p:nvPr/>
        </p:nvSpPr>
        <p:spPr>
          <a:xfrm>
            <a:off x="304800" y="2362200"/>
            <a:ext cx="8534400" cy="3539430"/>
          </a:xfrm>
          <a:prstGeom prst="rect">
            <a:avLst/>
          </a:prstGeom>
          <a:noFill/>
        </p:spPr>
        <p:txBody>
          <a:bodyPr wrap="square" rtlCol="0">
            <a:spAutoFit/>
          </a:bodyPr>
          <a:lstStyle/>
          <a:p>
            <a:r>
              <a:rPr lang="en-US" sz="2000" dirty="0">
                <a:solidFill>
                  <a:schemeClr val="bg1"/>
                </a:solidFill>
              </a:rPr>
              <a:t>If penalty is payable for non-compliance of any of the provisions of this Act to</a:t>
            </a:r>
          </a:p>
          <a:p>
            <a:endParaRPr lang="en-US" sz="2000" dirty="0">
              <a:solidFill>
                <a:schemeClr val="bg1"/>
              </a:solidFill>
            </a:endParaRPr>
          </a:p>
          <a:p>
            <a:r>
              <a:rPr lang="en-US" sz="2000" dirty="0">
                <a:solidFill>
                  <a:schemeClr val="bg1"/>
                </a:solidFill>
              </a:rPr>
              <a:t>i) Any One Person Company, Small Company, Start Up Company or Producer Company</a:t>
            </a:r>
          </a:p>
          <a:p>
            <a:r>
              <a:rPr lang="en-US" sz="2000" dirty="0">
                <a:solidFill>
                  <a:schemeClr val="bg1"/>
                </a:solidFill>
              </a:rPr>
              <a:t>ii) Or any of it’s officer in default</a:t>
            </a:r>
          </a:p>
          <a:p>
            <a:endParaRPr lang="en-US" sz="2000" dirty="0">
              <a:solidFill>
                <a:schemeClr val="bg1"/>
              </a:solidFill>
            </a:endParaRPr>
          </a:p>
          <a:p>
            <a:r>
              <a:rPr lang="en-US" sz="2000" dirty="0">
                <a:solidFill>
                  <a:schemeClr val="bg1"/>
                </a:solidFill>
              </a:rPr>
              <a:t>Shall be liable to a penalty which shall not be more than one-half of the penalty specified in such provisions subject to - maximum of Two Lakh rupees in case of a company and One Lakh rupees in case of an officer .</a:t>
            </a:r>
          </a:p>
          <a:p>
            <a:endParaRPr lang="en-US" sz="2000" dirty="0">
              <a:solidFill>
                <a:schemeClr val="bg1"/>
              </a:solidFill>
            </a:endParaRPr>
          </a:p>
          <a:p>
            <a:r>
              <a:rPr lang="en-US" sz="2400" dirty="0">
                <a:solidFill>
                  <a:schemeClr val="bg1"/>
                </a:solidFill>
              </a:rPr>
              <a:t>(SUBSTITUTED WITH EFFECT FROM 22-1-2021)</a:t>
            </a:r>
          </a:p>
        </p:txBody>
      </p:sp>
      <p:pic>
        <p:nvPicPr>
          <p:cNvPr id="6" name="Picture 5" descr="Penalty.png"/>
          <p:cNvPicPr>
            <a:picLocks noChangeAspect="1"/>
          </p:cNvPicPr>
          <p:nvPr/>
        </p:nvPicPr>
        <p:blipFill>
          <a:blip r:embed="rId2"/>
          <a:stretch>
            <a:fillRect/>
          </a:stretch>
        </p:blipFill>
        <p:spPr>
          <a:xfrm>
            <a:off x="6753225" y="5267048"/>
            <a:ext cx="2390775" cy="1590952"/>
          </a:xfrm>
          <a:prstGeom prst="rect">
            <a:avLst/>
          </a:prstGeom>
        </p:spPr>
      </p:pic>
    </p:spTree>
  </p:cSld>
  <p:clrMapOvr>
    <a:masterClrMapping/>
  </p:clrMapOvr>
  <p:transition spd="med">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3" presetClass="entr" presetSubtype="16" fill="hold"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childTnLst>
                                </p:cTn>
                              </p:par>
                            </p:childTnLst>
                          </p:cTn>
                        </p:par>
                        <p:par>
                          <p:cTn id="14" fill="hold">
                            <p:stCondLst>
                              <p:cond delay="2000"/>
                            </p:stCondLst>
                            <p:childTnLst>
                              <p:par>
                                <p:cTn id="15" presetID="29" presetClass="entr" presetSubtype="0"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1000" fill="hold"/>
                                        <p:tgtEl>
                                          <p:spTgt spid="5"/>
                                        </p:tgtEl>
                                        <p:attrNameLst>
                                          <p:attrName>ppt_x</p:attrName>
                                        </p:attrNameLst>
                                      </p:cBhvr>
                                      <p:tavLst>
                                        <p:tav tm="0">
                                          <p:val>
                                            <p:strVal val="#ppt_x-.2"/>
                                          </p:val>
                                        </p:tav>
                                        <p:tav tm="100000">
                                          <p:val>
                                            <p:strVal val="#ppt_x"/>
                                          </p:val>
                                        </p:tav>
                                      </p:tavLst>
                                    </p:anim>
                                    <p:anim calcmode="lin" valueType="num">
                                      <p:cBhvr>
                                        <p:cTn id="1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1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Rectangle 1"/>
          <p:cNvSpPr/>
          <p:nvPr/>
        </p:nvSpPr>
        <p:spPr>
          <a:xfrm>
            <a:off x="0" y="0"/>
            <a:ext cx="9144000" cy="6096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0" y="6248400"/>
            <a:ext cx="9144000" cy="6096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609600" y="1447800"/>
            <a:ext cx="7696200" cy="3785652"/>
          </a:xfrm>
          <a:prstGeom prst="rect">
            <a:avLst/>
          </a:prstGeom>
          <a:noFill/>
        </p:spPr>
        <p:txBody>
          <a:bodyPr wrap="square" rtlCol="0">
            <a:spAutoFit/>
          </a:bodyPr>
          <a:lstStyle/>
          <a:p>
            <a:pPr algn="ctr"/>
            <a:r>
              <a:rPr lang="en-US" sz="6000" dirty="0">
                <a:solidFill>
                  <a:schemeClr val="bg1"/>
                </a:solidFill>
                <a:latin typeface="Arial Rounded MT Bold" pitchFamily="34" charset="0"/>
              </a:rPr>
              <a:t>THANK  YOU!</a:t>
            </a:r>
          </a:p>
          <a:p>
            <a:pPr algn="ctr"/>
            <a:endParaRPr lang="en-US" sz="6000" dirty="0">
              <a:solidFill>
                <a:schemeClr val="bg1"/>
              </a:solidFill>
              <a:latin typeface="Arial Rounded MT Bold" pitchFamily="34" charset="0"/>
            </a:endParaRPr>
          </a:p>
          <a:p>
            <a:pPr algn="ctr"/>
            <a:r>
              <a:rPr lang="en-US" sz="6000" dirty="0">
                <a:solidFill>
                  <a:schemeClr val="bg1"/>
                </a:solidFill>
                <a:latin typeface="Arial Rounded MT Bold" pitchFamily="34" charset="0"/>
              </a:rPr>
              <a:t>CS Bageshri Kshirsagar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200" fill="hold"/>
                                        <p:tgtEl>
                                          <p:spTgt spid="4"/>
                                        </p:tgtEl>
                                        <p:attrNameLst>
                                          <p:attrName>ppt_x</p:attrName>
                                        </p:attrNameLst>
                                      </p:cBhvr>
                                      <p:tavLst>
                                        <p:tav tm="0">
                                          <p:val>
                                            <p:strVal val="#ppt_x-.2"/>
                                          </p:val>
                                        </p:tav>
                                        <p:tav tm="100000">
                                          <p:val>
                                            <p:strVal val="#ppt_x"/>
                                          </p:val>
                                        </p:tav>
                                      </p:tavLst>
                                    </p:anim>
                                    <p:anim calcmode="lin" valueType="num">
                                      <p:cBhvr>
                                        <p:cTn id="8" dur="12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2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xit" presetSubtype="0" fill="hold" grpId="1" nodeType="clickEffect">
                                  <p:stCondLst>
                                    <p:cond delay="700"/>
                                  </p:stCondLst>
                                  <p:childTnLst>
                                    <p:anim calcmode="lin" valueType="num">
                                      <p:cBhvr>
                                        <p:cTn id="13" dur="2600"/>
                                        <p:tgtEl>
                                          <p:spTgt spid="4"/>
                                        </p:tgtEl>
                                        <p:attrNameLst>
                                          <p:attrName>ppt_x</p:attrName>
                                        </p:attrNameLst>
                                      </p:cBhvr>
                                      <p:tavLst>
                                        <p:tav tm="0">
                                          <p:val>
                                            <p:strVal val="ppt_x"/>
                                          </p:val>
                                        </p:tav>
                                        <p:tav tm="100000">
                                          <p:val>
                                            <p:strVal val="ppt_x-.2"/>
                                          </p:val>
                                        </p:tav>
                                      </p:tavLst>
                                    </p:anim>
                                    <p:anim calcmode="lin" valueType="num">
                                      <p:cBhvr>
                                        <p:cTn id="14" dur="2600"/>
                                        <p:tgtEl>
                                          <p:spTgt spid="4"/>
                                        </p:tgtEl>
                                        <p:attrNameLst>
                                          <p:attrName>ppt_y</p:attrName>
                                        </p:attrNameLst>
                                      </p:cBhvr>
                                      <p:tavLst>
                                        <p:tav tm="0">
                                          <p:val>
                                            <p:strVal val="ppt_y"/>
                                          </p:val>
                                        </p:tav>
                                        <p:tav tm="100000">
                                          <p:val>
                                            <p:strVal val="ppt_y"/>
                                          </p:val>
                                        </p:tav>
                                      </p:tavLst>
                                    </p:anim>
                                    <p:animEffect transition="out" filter="fade">
                                      <p:cBhvr>
                                        <p:cTn id="15" dur="2600"/>
                                        <p:tgtEl>
                                          <p:spTgt spid="4"/>
                                        </p:tgtEl>
                                      </p:cBhvr>
                                    </p:animEffect>
                                    <p:set>
                                      <p:cBhvr>
                                        <p:cTn id="16" dur="1" fill="hold">
                                          <p:stCondLst>
                                            <p:cond delay="25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64" name="Rectangle 63"/>
          <p:cNvSpPr/>
          <p:nvPr/>
        </p:nvSpPr>
        <p:spPr>
          <a:xfrm>
            <a:off x="0" y="6324600"/>
            <a:ext cx="9144000" cy="5334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0" y="0"/>
            <a:ext cx="9144000" cy="5334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0"/>
            <a:ext cx="4648200" cy="717550"/>
          </a:xfrm>
        </p:spPr>
        <p:style>
          <a:lnRef idx="1">
            <a:schemeClr val="accent1"/>
          </a:lnRef>
          <a:fillRef idx="2">
            <a:schemeClr val="accent1"/>
          </a:fillRef>
          <a:effectRef idx="1">
            <a:schemeClr val="accent1"/>
          </a:effectRef>
          <a:fontRef idx="minor">
            <a:schemeClr val="dk1"/>
          </a:fontRef>
        </p:style>
        <p:txBody>
          <a:bodyPr>
            <a:normAutofit/>
          </a:bodyPr>
          <a:lstStyle/>
          <a:p>
            <a:r>
              <a:rPr lang="en-US" dirty="0"/>
              <a:t>What is a Private Company?</a:t>
            </a:r>
          </a:p>
        </p:txBody>
      </p:sp>
      <p:pic>
        <p:nvPicPr>
          <p:cNvPr id="55" name="Content Placeholder 54" descr="restrict.jpg"/>
          <p:cNvPicPr>
            <a:picLocks noGrp="1" noChangeAspect="1"/>
          </p:cNvPicPr>
          <p:nvPr>
            <p:ph idx="1"/>
          </p:nvPr>
        </p:nvPicPr>
        <p:blipFill>
          <a:blip r:embed="rId3">
            <a:clrChange>
              <a:clrFrom>
                <a:srgbClr val="FFFFFF"/>
              </a:clrFrom>
              <a:clrTo>
                <a:srgbClr val="FFFFFF">
                  <a:alpha val="0"/>
                </a:srgbClr>
              </a:clrTo>
            </a:clrChange>
          </a:blip>
          <a:stretch>
            <a:fillRect/>
          </a:stretch>
        </p:blipFill>
        <p:spPr>
          <a:xfrm>
            <a:off x="762000" y="2057400"/>
            <a:ext cx="1143000" cy="814473"/>
          </a:xfrm>
          <a:noFill/>
        </p:spPr>
      </p:pic>
      <p:sp>
        <p:nvSpPr>
          <p:cNvPr id="4" name="Text Placeholder 3"/>
          <p:cNvSpPr>
            <a:spLocks noGrp="1"/>
          </p:cNvSpPr>
          <p:nvPr>
            <p:ph type="body" sz="half" idx="2"/>
          </p:nvPr>
        </p:nvSpPr>
        <p:spPr>
          <a:xfrm>
            <a:off x="228600" y="1676400"/>
            <a:ext cx="4191000" cy="4800600"/>
          </a:xfrm>
          <a:noFill/>
          <a:ln>
            <a:solidFill>
              <a:schemeClr val="bg1"/>
            </a:solidFill>
          </a:ln>
        </p:spPr>
        <p:style>
          <a:lnRef idx="2">
            <a:schemeClr val="dk1"/>
          </a:lnRef>
          <a:fillRef idx="1">
            <a:schemeClr val="lt1"/>
          </a:fillRef>
          <a:effectRef idx="0">
            <a:schemeClr val="dk1"/>
          </a:effectRef>
          <a:fontRef idx="minor">
            <a:schemeClr val="dk1"/>
          </a:fontRef>
        </p:style>
        <p:txBody>
          <a:bodyPr/>
          <a:lstStyle/>
          <a:p>
            <a:endParaRPr lang="en-US" dirty="0"/>
          </a:p>
        </p:txBody>
      </p:sp>
      <p:sp>
        <p:nvSpPr>
          <p:cNvPr id="6" name="TextBox 5"/>
          <p:cNvSpPr txBox="1"/>
          <p:nvPr/>
        </p:nvSpPr>
        <p:spPr>
          <a:xfrm>
            <a:off x="152400" y="838200"/>
            <a:ext cx="4572000"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a:t>Under Section 2(68) of the Companies Act, 2013</a:t>
            </a:r>
          </a:p>
        </p:txBody>
      </p:sp>
      <p:sp>
        <p:nvSpPr>
          <p:cNvPr id="7" name="Left Arrow 6"/>
          <p:cNvSpPr/>
          <p:nvPr/>
        </p:nvSpPr>
        <p:spPr>
          <a:xfrm>
            <a:off x="4495800" y="3276600"/>
            <a:ext cx="1066800" cy="457200"/>
          </a:xfrm>
          <a:prstGeom prst="lef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grpSp>
        <p:nvGrpSpPr>
          <p:cNvPr id="54" name="Group 53"/>
          <p:cNvGrpSpPr/>
          <p:nvPr/>
        </p:nvGrpSpPr>
        <p:grpSpPr>
          <a:xfrm>
            <a:off x="5410200" y="152400"/>
            <a:ext cx="3733800" cy="6553200"/>
            <a:chOff x="5410200" y="152400"/>
            <a:chExt cx="3733800" cy="6553200"/>
          </a:xfrm>
          <a:blipFill>
            <a:blip r:embed="rId4"/>
            <a:stretch>
              <a:fillRect/>
            </a:stretch>
          </a:blipFill>
        </p:grpSpPr>
        <p:grpSp>
          <p:nvGrpSpPr>
            <p:cNvPr id="26" name="Group 25"/>
            <p:cNvGrpSpPr/>
            <p:nvPr/>
          </p:nvGrpSpPr>
          <p:grpSpPr>
            <a:xfrm>
              <a:off x="5410200" y="4572000"/>
              <a:ext cx="3733800" cy="2133600"/>
              <a:chOff x="5410200" y="4419600"/>
              <a:chExt cx="3733800" cy="2133600"/>
            </a:xfrm>
            <a:grpFill/>
          </p:grpSpPr>
          <p:sp>
            <p:nvSpPr>
              <p:cNvPr id="22" name="Parallelogram 21"/>
              <p:cNvSpPr/>
              <p:nvPr/>
            </p:nvSpPr>
            <p:spPr>
              <a:xfrm>
                <a:off x="5410200" y="5562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Parallelogram 22"/>
              <p:cNvSpPr/>
              <p:nvPr/>
            </p:nvSpPr>
            <p:spPr>
              <a:xfrm>
                <a:off x="6324600" y="5562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Parallelogram 23"/>
              <p:cNvSpPr/>
              <p:nvPr/>
            </p:nvSpPr>
            <p:spPr>
              <a:xfrm>
                <a:off x="7239000" y="5562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Parallelogram 24"/>
              <p:cNvSpPr/>
              <p:nvPr/>
            </p:nvSpPr>
            <p:spPr>
              <a:xfrm>
                <a:off x="8153400" y="5562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Parallelogram 31"/>
              <p:cNvSpPr/>
              <p:nvPr/>
            </p:nvSpPr>
            <p:spPr>
              <a:xfrm flipH="1">
                <a:off x="5410200" y="4419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Parallelogram 32"/>
              <p:cNvSpPr/>
              <p:nvPr/>
            </p:nvSpPr>
            <p:spPr>
              <a:xfrm flipH="1">
                <a:off x="6324600" y="4419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Parallelogram 33"/>
              <p:cNvSpPr/>
              <p:nvPr/>
            </p:nvSpPr>
            <p:spPr>
              <a:xfrm flipH="1">
                <a:off x="7239000" y="4419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Parallelogram 34"/>
              <p:cNvSpPr/>
              <p:nvPr/>
            </p:nvSpPr>
            <p:spPr>
              <a:xfrm flipH="1">
                <a:off x="8153400" y="4419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 name="Group 35"/>
            <p:cNvGrpSpPr/>
            <p:nvPr/>
          </p:nvGrpSpPr>
          <p:grpSpPr>
            <a:xfrm>
              <a:off x="5410200" y="2362200"/>
              <a:ext cx="3733800" cy="2133600"/>
              <a:chOff x="5410200" y="4419600"/>
              <a:chExt cx="3733800" cy="2133600"/>
            </a:xfrm>
            <a:grpFill/>
          </p:grpSpPr>
          <p:sp>
            <p:nvSpPr>
              <p:cNvPr id="37" name="Parallelogram 36"/>
              <p:cNvSpPr/>
              <p:nvPr/>
            </p:nvSpPr>
            <p:spPr>
              <a:xfrm>
                <a:off x="5410200" y="5562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Parallelogram 37"/>
              <p:cNvSpPr/>
              <p:nvPr/>
            </p:nvSpPr>
            <p:spPr>
              <a:xfrm>
                <a:off x="6324600" y="5562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Parallelogram 38"/>
              <p:cNvSpPr/>
              <p:nvPr/>
            </p:nvSpPr>
            <p:spPr>
              <a:xfrm>
                <a:off x="7239000" y="5562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Parallelogram 39"/>
              <p:cNvSpPr/>
              <p:nvPr/>
            </p:nvSpPr>
            <p:spPr>
              <a:xfrm>
                <a:off x="8153400" y="5562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Parallelogram 40"/>
              <p:cNvSpPr/>
              <p:nvPr/>
            </p:nvSpPr>
            <p:spPr>
              <a:xfrm flipH="1">
                <a:off x="5410200" y="4419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Parallelogram 41"/>
              <p:cNvSpPr/>
              <p:nvPr/>
            </p:nvSpPr>
            <p:spPr>
              <a:xfrm flipH="1">
                <a:off x="6324600" y="4419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Parallelogram 42"/>
              <p:cNvSpPr/>
              <p:nvPr/>
            </p:nvSpPr>
            <p:spPr>
              <a:xfrm flipH="1">
                <a:off x="7239000" y="4419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Parallelogram 43"/>
              <p:cNvSpPr/>
              <p:nvPr/>
            </p:nvSpPr>
            <p:spPr>
              <a:xfrm flipH="1">
                <a:off x="8153400" y="4419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 name="Group 44"/>
            <p:cNvGrpSpPr/>
            <p:nvPr/>
          </p:nvGrpSpPr>
          <p:grpSpPr>
            <a:xfrm>
              <a:off x="5410200" y="152400"/>
              <a:ext cx="3733800" cy="2133600"/>
              <a:chOff x="5410200" y="4419600"/>
              <a:chExt cx="3733800" cy="2133600"/>
            </a:xfrm>
            <a:grpFill/>
          </p:grpSpPr>
          <p:sp>
            <p:nvSpPr>
              <p:cNvPr id="46" name="Parallelogram 45"/>
              <p:cNvSpPr/>
              <p:nvPr/>
            </p:nvSpPr>
            <p:spPr>
              <a:xfrm>
                <a:off x="5410200" y="5562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Parallelogram 46"/>
              <p:cNvSpPr/>
              <p:nvPr/>
            </p:nvSpPr>
            <p:spPr>
              <a:xfrm>
                <a:off x="6324600" y="5562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Parallelogram 47"/>
              <p:cNvSpPr/>
              <p:nvPr/>
            </p:nvSpPr>
            <p:spPr>
              <a:xfrm>
                <a:off x="7239000" y="5562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Parallelogram 48"/>
              <p:cNvSpPr/>
              <p:nvPr/>
            </p:nvSpPr>
            <p:spPr>
              <a:xfrm>
                <a:off x="8153400" y="5562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Parallelogram 49"/>
              <p:cNvSpPr/>
              <p:nvPr/>
            </p:nvSpPr>
            <p:spPr>
              <a:xfrm flipH="1">
                <a:off x="5410200" y="4419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Parallelogram 50"/>
              <p:cNvSpPr/>
              <p:nvPr/>
            </p:nvSpPr>
            <p:spPr>
              <a:xfrm flipH="1">
                <a:off x="6324600" y="4419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Parallelogram 51"/>
              <p:cNvSpPr/>
              <p:nvPr/>
            </p:nvSpPr>
            <p:spPr>
              <a:xfrm flipH="1">
                <a:off x="7239000" y="4419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Parallelogram 52"/>
              <p:cNvSpPr/>
              <p:nvPr/>
            </p:nvSpPr>
            <p:spPr>
              <a:xfrm flipH="1">
                <a:off x="8153400" y="4419600"/>
                <a:ext cx="990600" cy="990600"/>
              </a:xfrm>
              <a:prstGeom prst="parallelogram">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56" name="TextBox 55"/>
          <p:cNvSpPr txBox="1"/>
          <p:nvPr/>
        </p:nvSpPr>
        <p:spPr>
          <a:xfrm>
            <a:off x="1981200" y="2209800"/>
            <a:ext cx="2514600" cy="646331"/>
          </a:xfrm>
          <a:prstGeom prst="rect">
            <a:avLst/>
          </a:prstGeom>
          <a:noFill/>
        </p:spPr>
        <p:txBody>
          <a:bodyPr wrap="square" rtlCol="0">
            <a:spAutoFit/>
          </a:bodyPr>
          <a:lstStyle/>
          <a:p>
            <a:r>
              <a:rPr lang="en-US" dirty="0">
                <a:solidFill>
                  <a:schemeClr val="bg1"/>
                </a:solidFill>
              </a:rPr>
              <a:t>Restricts the right to transfer shares</a:t>
            </a:r>
          </a:p>
        </p:txBody>
      </p:sp>
      <p:pic>
        <p:nvPicPr>
          <p:cNvPr id="57" name="Picture 56" descr="Limits.jpg"/>
          <p:cNvPicPr>
            <a:picLocks noChangeAspect="1"/>
          </p:cNvPicPr>
          <p:nvPr/>
        </p:nvPicPr>
        <p:blipFill>
          <a:blip r:embed="rId5">
            <a:clrChange>
              <a:clrFrom>
                <a:srgbClr val="FFFFFF"/>
              </a:clrFrom>
              <a:clrTo>
                <a:srgbClr val="FFFFFF">
                  <a:alpha val="0"/>
                </a:srgbClr>
              </a:clrTo>
            </a:clrChange>
          </a:blip>
          <a:srcRect r="-1587" b="12000"/>
          <a:stretch>
            <a:fillRect/>
          </a:stretch>
        </p:blipFill>
        <p:spPr>
          <a:xfrm>
            <a:off x="152400" y="2667000"/>
            <a:ext cx="2438400" cy="1676400"/>
          </a:xfrm>
          <a:prstGeom prst="rect">
            <a:avLst/>
          </a:prstGeom>
        </p:spPr>
      </p:pic>
      <p:sp>
        <p:nvSpPr>
          <p:cNvPr id="58" name="TextBox 57"/>
          <p:cNvSpPr txBox="1"/>
          <p:nvPr/>
        </p:nvSpPr>
        <p:spPr>
          <a:xfrm>
            <a:off x="2057400" y="3200401"/>
            <a:ext cx="2057400" cy="923330"/>
          </a:xfrm>
          <a:prstGeom prst="rect">
            <a:avLst/>
          </a:prstGeom>
          <a:noFill/>
        </p:spPr>
        <p:txBody>
          <a:bodyPr wrap="square" rtlCol="0">
            <a:spAutoFit/>
          </a:bodyPr>
          <a:lstStyle/>
          <a:p>
            <a:r>
              <a:rPr lang="en-US" dirty="0">
                <a:solidFill>
                  <a:schemeClr val="bg1"/>
                </a:solidFill>
              </a:rPr>
              <a:t>Limits the number of Members up to 200</a:t>
            </a:r>
          </a:p>
        </p:txBody>
      </p:sp>
      <p:grpSp>
        <p:nvGrpSpPr>
          <p:cNvPr id="62" name="Group 61"/>
          <p:cNvGrpSpPr/>
          <p:nvPr/>
        </p:nvGrpSpPr>
        <p:grpSpPr>
          <a:xfrm>
            <a:off x="457200" y="4495800"/>
            <a:ext cx="1676399" cy="1676399"/>
            <a:chOff x="457200" y="4495800"/>
            <a:chExt cx="1676399" cy="1676399"/>
          </a:xfrm>
        </p:grpSpPr>
        <p:pic>
          <p:nvPicPr>
            <p:cNvPr id="59" name="Picture 58" descr="invest.jpg"/>
            <p:cNvPicPr>
              <a:picLocks noChangeAspect="1"/>
            </p:cNvPicPr>
            <p:nvPr/>
          </p:nvPicPr>
          <p:blipFill>
            <a:blip r:embed="rId6">
              <a:clrChange>
                <a:clrFrom>
                  <a:srgbClr val="FFFFFF"/>
                </a:clrFrom>
                <a:clrTo>
                  <a:srgbClr val="FFFFFF">
                    <a:alpha val="0"/>
                  </a:srgbClr>
                </a:clrTo>
              </a:clrChange>
            </a:blip>
            <a:stretch>
              <a:fillRect/>
            </a:stretch>
          </p:blipFill>
          <p:spPr>
            <a:xfrm>
              <a:off x="457200" y="4495800"/>
              <a:ext cx="1676399" cy="1676399"/>
            </a:xfrm>
            <a:prstGeom prst="rect">
              <a:avLst/>
            </a:prstGeom>
          </p:spPr>
        </p:pic>
        <p:pic>
          <p:nvPicPr>
            <p:cNvPr id="60" name="Picture 59" descr="red cross.png"/>
            <p:cNvPicPr>
              <a:picLocks noChangeAspect="1"/>
            </p:cNvPicPr>
            <p:nvPr/>
          </p:nvPicPr>
          <p:blipFill>
            <a:blip r:embed="rId7">
              <a:clrChange>
                <a:clrFrom>
                  <a:srgbClr val="FFFFFF"/>
                </a:clrFrom>
                <a:clrTo>
                  <a:srgbClr val="FFFFFF">
                    <a:alpha val="0"/>
                  </a:srgbClr>
                </a:clrTo>
              </a:clrChange>
            </a:blip>
            <a:stretch>
              <a:fillRect/>
            </a:stretch>
          </p:blipFill>
          <p:spPr>
            <a:xfrm>
              <a:off x="609601" y="4495801"/>
              <a:ext cx="1295400" cy="1295400"/>
            </a:xfrm>
            <a:prstGeom prst="rect">
              <a:avLst/>
            </a:prstGeom>
          </p:spPr>
        </p:pic>
      </p:grpSp>
      <p:sp>
        <p:nvSpPr>
          <p:cNvPr id="61" name="TextBox 60"/>
          <p:cNvSpPr txBox="1"/>
          <p:nvPr/>
        </p:nvSpPr>
        <p:spPr>
          <a:xfrm>
            <a:off x="2057400" y="4495800"/>
            <a:ext cx="2286000" cy="1477328"/>
          </a:xfrm>
          <a:prstGeom prst="rect">
            <a:avLst/>
          </a:prstGeom>
          <a:noFill/>
        </p:spPr>
        <p:txBody>
          <a:bodyPr wrap="square" rtlCol="0">
            <a:spAutoFit/>
          </a:bodyPr>
          <a:lstStyle/>
          <a:p>
            <a:r>
              <a:rPr lang="en-US" dirty="0">
                <a:solidFill>
                  <a:schemeClr val="bg1"/>
                </a:solidFill>
              </a:rPr>
              <a:t>Prohibits any invitation to the Public to subscribe for any securities of the Company</a:t>
            </a:r>
          </a:p>
        </p:txBody>
      </p:sp>
    </p:spTree>
  </p:cSld>
  <p:clrMapOvr>
    <a:overrideClrMapping bg1="lt1" tx1="dk1" bg2="lt2" tx2="dk2" accent1="accent1" accent2="accent2" accent3="accent3" accent4="accent4" accent5="accent5" accent6="accent6" hlink="hlink" folHlink="folHlink"/>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54"/>
                                        </p:tgtEl>
                                        <p:attrNameLst>
                                          <p:attrName>style.visibility</p:attrName>
                                        </p:attrNameLst>
                                      </p:cBhvr>
                                      <p:to>
                                        <p:strVal val="visible"/>
                                      </p:to>
                                    </p:set>
                                    <p:animEffect transition="in" filter="fade">
                                      <p:cBhvr>
                                        <p:cTn id="7" dur="1000"/>
                                        <p:tgtEl>
                                          <p:spTgt spid="54"/>
                                        </p:tgtEl>
                                      </p:cBhvr>
                                    </p:animEffect>
                                    <p:anim calcmode="lin" valueType="num">
                                      <p:cBhvr>
                                        <p:cTn id="8" dur="1000" fill="hold"/>
                                        <p:tgtEl>
                                          <p:spTgt spid="54"/>
                                        </p:tgtEl>
                                        <p:attrNameLst>
                                          <p:attrName>ppt_x</p:attrName>
                                        </p:attrNameLst>
                                      </p:cBhvr>
                                      <p:tavLst>
                                        <p:tav tm="0">
                                          <p:val>
                                            <p:strVal val="#ppt_x"/>
                                          </p:val>
                                        </p:tav>
                                        <p:tav tm="100000">
                                          <p:val>
                                            <p:strVal val="#ppt_x"/>
                                          </p:val>
                                        </p:tav>
                                      </p:tavLst>
                                    </p:anim>
                                    <p:anim calcmode="lin" valueType="num">
                                      <p:cBhvr>
                                        <p:cTn id="9" dur="900" decel="100000" fill="hold"/>
                                        <p:tgtEl>
                                          <p:spTgt spid="5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4"/>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4" fill="hold" grpId="0" nodeType="after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additive="base">
                                        <p:cTn id="14" dur="1000" fill="hold"/>
                                        <p:tgtEl>
                                          <p:spTgt spid="2"/>
                                        </p:tgtEl>
                                        <p:attrNameLst>
                                          <p:attrName>ppt_x</p:attrName>
                                        </p:attrNameLst>
                                      </p:cBhvr>
                                      <p:tavLst>
                                        <p:tav tm="0">
                                          <p:val>
                                            <p:strVal val="#ppt_x"/>
                                          </p:val>
                                        </p:tav>
                                        <p:tav tm="100000">
                                          <p:val>
                                            <p:strVal val="#ppt_x"/>
                                          </p:val>
                                        </p:tav>
                                      </p:tavLst>
                                    </p:anim>
                                    <p:anim calcmode="lin" valueType="num">
                                      <p:cBhvr additive="base">
                                        <p:cTn id="15" dur="1000" fill="hold"/>
                                        <p:tgtEl>
                                          <p:spTgt spid="2"/>
                                        </p:tgtEl>
                                        <p:attrNameLst>
                                          <p:attrName>ppt_y</p:attrName>
                                        </p:attrNameLst>
                                      </p:cBhvr>
                                      <p:tavLst>
                                        <p:tav tm="0">
                                          <p:val>
                                            <p:strVal val="1+#ppt_h/2"/>
                                          </p:val>
                                        </p:tav>
                                        <p:tav tm="100000">
                                          <p:val>
                                            <p:strVal val="#ppt_y"/>
                                          </p:val>
                                        </p:tav>
                                      </p:tavLst>
                                    </p:anim>
                                  </p:childTnLst>
                                </p:cTn>
                              </p:par>
                            </p:childTnLst>
                          </p:cTn>
                        </p:par>
                        <p:par>
                          <p:cTn id="16" fill="hold">
                            <p:stCondLst>
                              <p:cond delay="2000"/>
                            </p:stCondLst>
                            <p:childTnLst>
                              <p:par>
                                <p:cTn id="17" presetID="45" presetClass="entr" presetSubtype="0" fill="hold" grpId="0" nodeType="afterEffect">
                                  <p:stCondLst>
                                    <p:cond delay="0"/>
                                  </p:stCondLst>
                                  <p:iterate type="lt">
                                    <p:tmPct val="10000"/>
                                  </p:iterate>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ppt_w</p:attrName>
                                        </p:attrNameLst>
                                      </p:cBhvr>
                                      <p:tavLst>
                                        <p:tav tm="0" fmla="#ppt_w*sin(2.5*pi*$)">
                                          <p:val>
                                            <p:fltVal val="0"/>
                                          </p:val>
                                        </p:tav>
                                        <p:tav tm="100000">
                                          <p:val>
                                            <p:fltVal val="1"/>
                                          </p:val>
                                        </p:tav>
                                      </p:tavLst>
                                    </p:anim>
                                    <p:anim calcmode="lin" valueType="num">
                                      <p:cBhvr>
                                        <p:cTn id="21" dur="1000" fill="hold"/>
                                        <p:tgtEl>
                                          <p:spTgt spid="6"/>
                                        </p:tgtEl>
                                        <p:attrNameLst>
                                          <p:attrName>ppt_h</p:attrName>
                                        </p:attrNameLst>
                                      </p:cBhvr>
                                      <p:tavLst>
                                        <p:tav tm="0">
                                          <p:val>
                                            <p:strVal val="#ppt_h"/>
                                          </p:val>
                                        </p:tav>
                                        <p:tav tm="100000">
                                          <p:val>
                                            <p:strVal val="#ppt_h"/>
                                          </p:val>
                                        </p:tav>
                                      </p:tavLst>
                                    </p:anim>
                                  </p:childTnLst>
                                </p:cTn>
                              </p:par>
                            </p:childTnLst>
                          </p:cTn>
                        </p:par>
                        <p:par>
                          <p:cTn id="22" fill="hold">
                            <p:stCondLst>
                              <p:cond delay="6800"/>
                            </p:stCondLst>
                            <p:childTnLst>
                              <p:par>
                                <p:cTn id="23" presetID="18" presetClass="entr" presetSubtype="12"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strips(downLeft)">
                                      <p:cBhvr>
                                        <p:cTn id="25" dur="500"/>
                                        <p:tgtEl>
                                          <p:spTgt spid="7"/>
                                        </p:tgtEl>
                                      </p:cBhvr>
                                    </p:animEffect>
                                  </p:childTnLst>
                                </p:cTn>
                              </p:par>
                            </p:childTnLst>
                          </p:cTn>
                        </p:par>
                        <p:par>
                          <p:cTn id="26" fill="hold">
                            <p:stCondLst>
                              <p:cond delay="7300"/>
                            </p:stCondLst>
                            <p:childTnLst>
                              <p:par>
                                <p:cTn id="27" presetID="29" presetClass="entr" presetSubtype="0" fill="hold" grpId="0" nodeType="afterEffect">
                                  <p:stCondLst>
                                    <p:cond delay="0"/>
                                  </p:stCondLst>
                                  <p:childTnLst>
                                    <p:set>
                                      <p:cBhvr>
                                        <p:cTn id="28" dur="1" fill="hold">
                                          <p:stCondLst>
                                            <p:cond delay="0"/>
                                          </p:stCondLst>
                                        </p:cTn>
                                        <p:tgtEl>
                                          <p:spTgt spid="4">
                                            <p:bg/>
                                          </p:spTgt>
                                        </p:tgtEl>
                                        <p:attrNameLst>
                                          <p:attrName>style.visibility</p:attrName>
                                        </p:attrNameLst>
                                      </p:cBhvr>
                                      <p:to>
                                        <p:strVal val="visible"/>
                                      </p:to>
                                    </p:set>
                                    <p:anim calcmode="lin" valueType="num">
                                      <p:cBhvr>
                                        <p:cTn id="29" dur="1000" fill="hold"/>
                                        <p:tgtEl>
                                          <p:spTgt spid="4">
                                            <p:bg/>
                                          </p:spTgt>
                                        </p:tgtEl>
                                        <p:attrNameLst>
                                          <p:attrName>ppt_x</p:attrName>
                                        </p:attrNameLst>
                                      </p:cBhvr>
                                      <p:tavLst>
                                        <p:tav tm="0">
                                          <p:val>
                                            <p:strVal val="#ppt_x-.2"/>
                                          </p:val>
                                        </p:tav>
                                        <p:tav tm="100000">
                                          <p:val>
                                            <p:strVal val="#ppt_x"/>
                                          </p:val>
                                        </p:tav>
                                      </p:tavLst>
                                    </p:anim>
                                    <p:anim calcmode="lin" valueType="num">
                                      <p:cBhvr>
                                        <p:cTn id="30" dur="1000" fill="hold"/>
                                        <p:tgtEl>
                                          <p:spTgt spid="4">
                                            <p:bg/>
                                          </p:spTgt>
                                        </p:tgtEl>
                                        <p:attrNameLst>
                                          <p:attrName>ppt_y</p:attrName>
                                        </p:attrNameLst>
                                      </p:cBhvr>
                                      <p:tavLst>
                                        <p:tav tm="0">
                                          <p:val>
                                            <p:strVal val="#ppt_y"/>
                                          </p:val>
                                        </p:tav>
                                        <p:tav tm="100000">
                                          <p:val>
                                            <p:strVal val="#ppt_y"/>
                                          </p:val>
                                        </p:tav>
                                      </p:tavLst>
                                    </p:anim>
                                    <p:animEffect transition="in" filter="wipe(right)" prLst="gradientSize: 0.1">
                                      <p:cBhvr>
                                        <p:cTn id="31" dur="1000"/>
                                        <p:tgtEl>
                                          <p:spTgt spid="4">
                                            <p:bg/>
                                          </p:spTgt>
                                        </p:tgtEl>
                                      </p:cBhvr>
                                    </p:animEffect>
                                  </p:childTnLst>
                                </p:cTn>
                              </p:par>
                            </p:childTnLst>
                          </p:cTn>
                        </p:par>
                        <p:par>
                          <p:cTn id="32" fill="hold">
                            <p:stCondLst>
                              <p:cond delay="8300"/>
                            </p:stCondLst>
                            <p:childTnLst>
                              <p:par>
                                <p:cTn id="33" presetID="29" presetClass="entr" presetSubtype="0" fill="hold" grpId="0" nodeType="afterEffect" nodePh="1">
                                  <p:stCondLst>
                                    <p:cond delay="0"/>
                                  </p:stCondLst>
                                  <p:endCondLst>
                                    <p:cond evt="begin" delay="0">
                                      <p:tn val="33"/>
                                    </p:cond>
                                  </p:endCondLst>
                                  <p:childTnLst>
                                    <p:set>
                                      <p:cBhvr>
                                        <p:cTn id="34" dur="1" fill="hold">
                                          <p:stCondLst>
                                            <p:cond delay="0"/>
                                          </p:stCondLst>
                                        </p:cTn>
                                        <p:tgtEl>
                                          <p:spTgt spid="4">
                                            <p:txEl>
                                              <p:pRg st="0" end="0"/>
                                            </p:txEl>
                                          </p:spTgt>
                                        </p:tgtEl>
                                        <p:attrNameLst>
                                          <p:attrName>style.visibility</p:attrName>
                                        </p:attrNameLst>
                                      </p:cBhvr>
                                      <p:to>
                                        <p:strVal val="visible"/>
                                      </p:to>
                                    </p:set>
                                    <p:anim calcmode="lin" valueType="num">
                                      <p:cBhvr>
                                        <p:cTn id="35" dur="1000" fill="hold"/>
                                        <p:tgtEl>
                                          <p:spTgt spid="4">
                                            <p:txEl>
                                              <p:pRg st="0" end="0"/>
                                            </p:txEl>
                                          </p:spTgt>
                                        </p:tgtEl>
                                        <p:attrNameLst>
                                          <p:attrName>ppt_x</p:attrName>
                                        </p:attrNameLst>
                                      </p:cBhvr>
                                      <p:tavLst>
                                        <p:tav tm="0">
                                          <p:val>
                                            <p:strVal val="#ppt_x-.2"/>
                                          </p:val>
                                        </p:tav>
                                        <p:tav tm="100000">
                                          <p:val>
                                            <p:strVal val="#ppt_x"/>
                                          </p:val>
                                        </p:tav>
                                      </p:tavLst>
                                    </p:anim>
                                    <p:anim calcmode="lin" valueType="num">
                                      <p:cBhvr>
                                        <p:cTn id="36" dur="1000" fill="hold"/>
                                        <p:tgtEl>
                                          <p:spTgt spid="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4">
                                            <p:txEl>
                                              <p:pRg st="0" end="0"/>
                                            </p:txEl>
                                          </p:spTgt>
                                        </p:tgtEl>
                                      </p:cBhvr>
                                    </p:animEffect>
                                  </p:childTnLst>
                                </p:cTn>
                              </p:par>
                            </p:childTnLst>
                          </p:cTn>
                        </p:par>
                        <p:par>
                          <p:cTn id="38" fill="hold">
                            <p:stCondLst>
                              <p:cond delay="9300"/>
                            </p:stCondLst>
                            <p:childTnLst>
                              <p:par>
                                <p:cTn id="39" presetID="17" presetClass="entr" presetSubtype="10" fill="hold" nodeType="afterEffect">
                                  <p:stCondLst>
                                    <p:cond delay="0"/>
                                  </p:stCondLst>
                                  <p:childTnLst>
                                    <p:set>
                                      <p:cBhvr>
                                        <p:cTn id="40" dur="1" fill="hold">
                                          <p:stCondLst>
                                            <p:cond delay="0"/>
                                          </p:stCondLst>
                                        </p:cTn>
                                        <p:tgtEl>
                                          <p:spTgt spid="55"/>
                                        </p:tgtEl>
                                        <p:attrNameLst>
                                          <p:attrName>style.visibility</p:attrName>
                                        </p:attrNameLst>
                                      </p:cBhvr>
                                      <p:to>
                                        <p:strVal val="visible"/>
                                      </p:to>
                                    </p:set>
                                    <p:anim calcmode="lin" valueType="num">
                                      <p:cBhvr>
                                        <p:cTn id="41" dur="500" fill="hold"/>
                                        <p:tgtEl>
                                          <p:spTgt spid="55"/>
                                        </p:tgtEl>
                                        <p:attrNameLst>
                                          <p:attrName>ppt_w</p:attrName>
                                        </p:attrNameLst>
                                      </p:cBhvr>
                                      <p:tavLst>
                                        <p:tav tm="0">
                                          <p:val>
                                            <p:fltVal val="0"/>
                                          </p:val>
                                        </p:tav>
                                        <p:tav tm="100000">
                                          <p:val>
                                            <p:strVal val="#ppt_w"/>
                                          </p:val>
                                        </p:tav>
                                      </p:tavLst>
                                    </p:anim>
                                    <p:anim calcmode="lin" valueType="num">
                                      <p:cBhvr>
                                        <p:cTn id="42" dur="500" fill="hold"/>
                                        <p:tgtEl>
                                          <p:spTgt spid="55"/>
                                        </p:tgtEl>
                                        <p:attrNameLst>
                                          <p:attrName>ppt_h</p:attrName>
                                        </p:attrNameLst>
                                      </p:cBhvr>
                                      <p:tavLst>
                                        <p:tav tm="0">
                                          <p:val>
                                            <p:strVal val="#ppt_h"/>
                                          </p:val>
                                        </p:tav>
                                        <p:tav tm="100000">
                                          <p:val>
                                            <p:strVal val="#ppt_h"/>
                                          </p:val>
                                        </p:tav>
                                      </p:tavLst>
                                    </p:anim>
                                  </p:childTnLst>
                                </p:cTn>
                              </p:par>
                            </p:childTnLst>
                          </p:cTn>
                        </p:par>
                        <p:par>
                          <p:cTn id="43" fill="hold">
                            <p:stCondLst>
                              <p:cond delay="9800"/>
                            </p:stCondLst>
                            <p:childTnLst>
                              <p:par>
                                <p:cTn id="44" presetID="17" presetClass="entr" presetSubtype="10" fill="hold" grpId="0" nodeType="afterEffect">
                                  <p:stCondLst>
                                    <p:cond delay="0"/>
                                  </p:stCondLst>
                                  <p:childTnLst>
                                    <p:set>
                                      <p:cBhvr>
                                        <p:cTn id="45" dur="1" fill="hold">
                                          <p:stCondLst>
                                            <p:cond delay="0"/>
                                          </p:stCondLst>
                                        </p:cTn>
                                        <p:tgtEl>
                                          <p:spTgt spid="56"/>
                                        </p:tgtEl>
                                        <p:attrNameLst>
                                          <p:attrName>style.visibility</p:attrName>
                                        </p:attrNameLst>
                                      </p:cBhvr>
                                      <p:to>
                                        <p:strVal val="visible"/>
                                      </p:to>
                                    </p:set>
                                    <p:anim calcmode="lin" valueType="num">
                                      <p:cBhvr>
                                        <p:cTn id="46" dur="500" fill="hold"/>
                                        <p:tgtEl>
                                          <p:spTgt spid="56"/>
                                        </p:tgtEl>
                                        <p:attrNameLst>
                                          <p:attrName>ppt_w</p:attrName>
                                        </p:attrNameLst>
                                      </p:cBhvr>
                                      <p:tavLst>
                                        <p:tav tm="0">
                                          <p:val>
                                            <p:fltVal val="0"/>
                                          </p:val>
                                        </p:tav>
                                        <p:tav tm="100000">
                                          <p:val>
                                            <p:strVal val="#ppt_w"/>
                                          </p:val>
                                        </p:tav>
                                      </p:tavLst>
                                    </p:anim>
                                    <p:anim calcmode="lin" valueType="num">
                                      <p:cBhvr>
                                        <p:cTn id="47" dur="500" fill="hold"/>
                                        <p:tgtEl>
                                          <p:spTgt spid="56"/>
                                        </p:tgtEl>
                                        <p:attrNameLst>
                                          <p:attrName>ppt_h</p:attrName>
                                        </p:attrNameLst>
                                      </p:cBhvr>
                                      <p:tavLst>
                                        <p:tav tm="0">
                                          <p:val>
                                            <p:strVal val="#ppt_h"/>
                                          </p:val>
                                        </p:tav>
                                        <p:tav tm="100000">
                                          <p:val>
                                            <p:strVal val="#ppt_h"/>
                                          </p:val>
                                        </p:tav>
                                      </p:tavLst>
                                    </p:anim>
                                  </p:childTnLst>
                                </p:cTn>
                              </p:par>
                            </p:childTnLst>
                          </p:cTn>
                        </p:par>
                        <p:par>
                          <p:cTn id="48" fill="hold">
                            <p:stCondLst>
                              <p:cond delay="10300"/>
                            </p:stCondLst>
                            <p:childTnLst>
                              <p:par>
                                <p:cTn id="49" presetID="17" presetClass="entr" presetSubtype="10" fill="hold" nodeType="afterEffect">
                                  <p:stCondLst>
                                    <p:cond delay="0"/>
                                  </p:stCondLst>
                                  <p:childTnLst>
                                    <p:set>
                                      <p:cBhvr>
                                        <p:cTn id="50" dur="1" fill="hold">
                                          <p:stCondLst>
                                            <p:cond delay="0"/>
                                          </p:stCondLst>
                                        </p:cTn>
                                        <p:tgtEl>
                                          <p:spTgt spid="57"/>
                                        </p:tgtEl>
                                        <p:attrNameLst>
                                          <p:attrName>style.visibility</p:attrName>
                                        </p:attrNameLst>
                                      </p:cBhvr>
                                      <p:to>
                                        <p:strVal val="visible"/>
                                      </p:to>
                                    </p:set>
                                    <p:anim calcmode="lin" valueType="num">
                                      <p:cBhvr>
                                        <p:cTn id="51" dur="500" fill="hold"/>
                                        <p:tgtEl>
                                          <p:spTgt spid="57"/>
                                        </p:tgtEl>
                                        <p:attrNameLst>
                                          <p:attrName>ppt_w</p:attrName>
                                        </p:attrNameLst>
                                      </p:cBhvr>
                                      <p:tavLst>
                                        <p:tav tm="0">
                                          <p:val>
                                            <p:fltVal val="0"/>
                                          </p:val>
                                        </p:tav>
                                        <p:tav tm="100000">
                                          <p:val>
                                            <p:strVal val="#ppt_w"/>
                                          </p:val>
                                        </p:tav>
                                      </p:tavLst>
                                    </p:anim>
                                    <p:anim calcmode="lin" valueType="num">
                                      <p:cBhvr>
                                        <p:cTn id="52" dur="500" fill="hold"/>
                                        <p:tgtEl>
                                          <p:spTgt spid="57"/>
                                        </p:tgtEl>
                                        <p:attrNameLst>
                                          <p:attrName>ppt_h</p:attrName>
                                        </p:attrNameLst>
                                      </p:cBhvr>
                                      <p:tavLst>
                                        <p:tav tm="0">
                                          <p:val>
                                            <p:strVal val="#ppt_h"/>
                                          </p:val>
                                        </p:tav>
                                        <p:tav tm="100000">
                                          <p:val>
                                            <p:strVal val="#ppt_h"/>
                                          </p:val>
                                        </p:tav>
                                      </p:tavLst>
                                    </p:anim>
                                  </p:childTnLst>
                                </p:cTn>
                              </p:par>
                            </p:childTnLst>
                          </p:cTn>
                        </p:par>
                        <p:par>
                          <p:cTn id="53" fill="hold">
                            <p:stCondLst>
                              <p:cond delay="10800"/>
                            </p:stCondLst>
                            <p:childTnLst>
                              <p:par>
                                <p:cTn id="54" presetID="17" presetClass="entr" presetSubtype="10" fill="hold" grpId="0" nodeType="afterEffect">
                                  <p:stCondLst>
                                    <p:cond delay="0"/>
                                  </p:stCondLst>
                                  <p:childTnLst>
                                    <p:set>
                                      <p:cBhvr>
                                        <p:cTn id="55" dur="1" fill="hold">
                                          <p:stCondLst>
                                            <p:cond delay="0"/>
                                          </p:stCondLst>
                                        </p:cTn>
                                        <p:tgtEl>
                                          <p:spTgt spid="58"/>
                                        </p:tgtEl>
                                        <p:attrNameLst>
                                          <p:attrName>style.visibility</p:attrName>
                                        </p:attrNameLst>
                                      </p:cBhvr>
                                      <p:to>
                                        <p:strVal val="visible"/>
                                      </p:to>
                                    </p:set>
                                    <p:anim calcmode="lin" valueType="num">
                                      <p:cBhvr>
                                        <p:cTn id="56" dur="500" fill="hold"/>
                                        <p:tgtEl>
                                          <p:spTgt spid="58"/>
                                        </p:tgtEl>
                                        <p:attrNameLst>
                                          <p:attrName>ppt_w</p:attrName>
                                        </p:attrNameLst>
                                      </p:cBhvr>
                                      <p:tavLst>
                                        <p:tav tm="0">
                                          <p:val>
                                            <p:fltVal val="0"/>
                                          </p:val>
                                        </p:tav>
                                        <p:tav tm="100000">
                                          <p:val>
                                            <p:strVal val="#ppt_w"/>
                                          </p:val>
                                        </p:tav>
                                      </p:tavLst>
                                    </p:anim>
                                    <p:anim calcmode="lin" valueType="num">
                                      <p:cBhvr>
                                        <p:cTn id="57" dur="500" fill="hold"/>
                                        <p:tgtEl>
                                          <p:spTgt spid="58"/>
                                        </p:tgtEl>
                                        <p:attrNameLst>
                                          <p:attrName>ppt_h</p:attrName>
                                        </p:attrNameLst>
                                      </p:cBhvr>
                                      <p:tavLst>
                                        <p:tav tm="0">
                                          <p:val>
                                            <p:strVal val="#ppt_h"/>
                                          </p:val>
                                        </p:tav>
                                        <p:tav tm="100000">
                                          <p:val>
                                            <p:strVal val="#ppt_h"/>
                                          </p:val>
                                        </p:tav>
                                      </p:tavLst>
                                    </p:anim>
                                  </p:childTnLst>
                                </p:cTn>
                              </p:par>
                            </p:childTnLst>
                          </p:cTn>
                        </p:par>
                        <p:par>
                          <p:cTn id="58" fill="hold">
                            <p:stCondLst>
                              <p:cond delay="11300"/>
                            </p:stCondLst>
                            <p:childTnLst>
                              <p:par>
                                <p:cTn id="59" presetID="17" presetClass="entr" presetSubtype="10" fill="hold" nodeType="afterEffect">
                                  <p:stCondLst>
                                    <p:cond delay="0"/>
                                  </p:stCondLst>
                                  <p:childTnLst>
                                    <p:set>
                                      <p:cBhvr>
                                        <p:cTn id="60" dur="1" fill="hold">
                                          <p:stCondLst>
                                            <p:cond delay="0"/>
                                          </p:stCondLst>
                                        </p:cTn>
                                        <p:tgtEl>
                                          <p:spTgt spid="62"/>
                                        </p:tgtEl>
                                        <p:attrNameLst>
                                          <p:attrName>style.visibility</p:attrName>
                                        </p:attrNameLst>
                                      </p:cBhvr>
                                      <p:to>
                                        <p:strVal val="visible"/>
                                      </p:to>
                                    </p:set>
                                    <p:anim calcmode="lin" valueType="num">
                                      <p:cBhvr>
                                        <p:cTn id="61" dur="500" fill="hold"/>
                                        <p:tgtEl>
                                          <p:spTgt spid="62"/>
                                        </p:tgtEl>
                                        <p:attrNameLst>
                                          <p:attrName>ppt_w</p:attrName>
                                        </p:attrNameLst>
                                      </p:cBhvr>
                                      <p:tavLst>
                                        <p:tav tm="0">
                                          <p:val>
                                            <p:fltVal val="0"/>
                                          </p:val>
                                        </p:tav>
                                        <p:tav tm="100000">
                                          <p:val>
                                            <p:strVal val="#ppt_w"/>
                                          </p:val>
                                        </p:tav>
                                      </p:tavLst>
                                    </p:anim>
                                    <p:anim calcmode="lin" valueType="num">
                                      <p:cBhvr>
                                        <p:cTn id="62" dur="500" fill="hold"/>
                                        <p:tgtEl>
                                          <p:spTgt spid="62"/>
                                        </p:tgtEl>
                                        <p:attrNameLst>
                                          <p:attrName>ppt_h</p:attrName>
                                        </p:attrNameLst>
                                      </p:cBhvr>
                                      <p:tavLst>
                                        <p:tav tm="0">
                                          <p:val>
                                            <p:strVal val="#ppt_h"/>
                                          </p:val>
                                        </p:tav>
                                        <p:tav tm="100000">
                                          <p:val>
                                            <p:strVal val="#ppt_h"/>
                                          </p:val>
                                        </p:tav>
                                      </p:tavLst>
                                    </p:anim>
                                  </p:childTnLst>
                                </p:cTn>
                              </p:par>
                            </p:childTnLst>
                          </p:cTn>
                        </p:par>
                        <p:par>
                          <p:cTn id="63" fill="hold">
                            <p:stCondLst>
                              <p:cond delay="11800"/>
                            </p:stCondLst>
                            <p:childTnLst>
                              <p:par>
                                <p:cTn id="64" presetID="17" presetClass="entr" presetSubtype="10" fill="hold" grpId="0" nodeType="afterEffect">
                                  <p:stCondLst>
                                    <p:cond delay="0"/>
                                  </p:stCondLst>
                                  <p:childTnLst>
                                    <p:set>
                                      <p:cBhvr>
                                        <p:cTn id="65" dur="1" fill="hold">
                                          <p:stCondLst>
                                            <p:cond delay="0"/>
                                          </p:stCondLst>
                                        </p:cTn>
                                        <p:tgtEl>
                                          <p:spTgt spid="61"/>
                                        </p:tgtEl>
                                        <p:attrNameLst>
                                          <p:attrName>style.visibility</p:attrName>
                                        </p:attrNameLst>
                                      </p:cBhvr>
                                      <p:to>
                                        <p:strVal val="visible"/>
                                      </p:to>
                                    </p:set>
                                    <p:anim calcmode="lin" valueType="num">
                                      <p:cBhvr>
                                        <p:cTn id="66" dur="500" fill="hold"/>
                                        <p:tgtEl>
                                          <p:spTgt spid="61"/>
                                        </p:tgtEl>
                                        <p:attrNameLst>
                                          <p:attrName>ppt_w</p:attrName>
                                        </p:attrNameLst>
                                      </p:cBhvr>
                                      <p:tavLst>
                                        <p:tav tm="0">
                                          <p:val>
                                            <p:fltVal val="0"/>
                                          </p:val>
                                        </p:tav>
                                        <p:tav tm="100000">
                                          <p:val>
                                            <p:strVal val="#ppt_w"/>
                                          </p:val>
                                        </p:tav>
                                      </p:tavLst>
                                    </p:anim>
                                    <p:anim calcmode="lin" valueType="num">
                                      <p:cBhvr>
                                        <p:cTn id="67" dur="500" fill="hold"/>
                                        <p:tgtEl>
                                          <p:spTgt spid="6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build="p" animBg="1"/>
      <p:bldP spid="6" grpId="0" animBg="1"/>
      <p:bldP spid="7" grpId="0" animBg="1"/>
      <p:bldP spid="56" grpId="0"/>
      <p:bldP spid="58" grpId="0"/>
      <p:bldP spid="61"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pic>
        <p:nvPicPr>
          <p:cNvPr id="2" name="Picture 1" descr="small co.jpg"/>
          <p:cNvPicPr>
            <a:picLocks noChangeAspect="1"/>
          </p:cNvPicPr>
          <p:nvPr/>
        </p:nvPicPr>
        <p:blipFill>
          <a:blip r:embed="rId3">
            <a:clrChange>
              <a:clrFrom>
                <a:srgbClr val="FFFFFF"/>
              </a:clrFrom>
              <a:clrTo>
                <a:srgbClr val="FFFFFF">
                  <a:alpha val="0"/>
                </a:srgbClr>
              </a:clrTo>
            </a:clrChange>
          </a:blip>
          <a:stretch>
            <a:fillRect/>
          </a:stretch>
        </p:blipFill>
        <p:spPr>
          <a:xfrm>
            <a:off x="6705600" y="533400"/>
            <a:ext cx="2228850" cy="20478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 name="Rectangle 2"/>
          <p:cNvSpPr/>
          <p:nvPr/>
        </p:nvSpPr>
        <p:spPr>
          <a:xfrm>
            <a:off x="0" y="0"/>
            <a:ext cx="9144000" cy="4572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0" y="6324600"/>
            <a:ext cx="9144000" cy="5334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0" y="2057400"/>
            <a:ext cx="6400800" cy="4524315"/>
          </a:xfrm>
          <a:prstGeom prst="rect">
            <a:avLst/>
          </a:prstGeom>
          <a:noFill/>
        </p:spPr>
        <p:txBody>
          <a:bodyPr wrap="square" rtlCol="0">
            <a:spAutoFit/>
          </a:bodyPr>
          <a:lstStyle/>
          <a:p>
            <a:r>
              <a:rPr lang="en-US" dirty="0">
                <a:solidFill>
                  <a:schemeClr val="bg1"/>
                </a:solidFill>
              </a:rPr>
              <a:t>Small company means a company, other than a public company,—</a:t>
            </a:r>
          </a:p>
          <a:p>
            <a:endParaRPr lang="en-US" dirty="0">
              <a:solidFill>
                <a:schemeClr val="bg1"/>
              </a:solidFill>
            </a:endParaRPr>
          </a:p>
          <a:p>
            <a:r>
              <a:rPr lang="en-US" dirty="0">
                <a:solidFill>
                  <a:schemeClr val="bg1"/>
                </a:solidFill>
              </a:rPr>
              <a:t>(i) paid-up share capital of which does not exceed 4 crore rupees and</a:t>
            </a:r>
          </a:p>
          <a:p>
            <a:r>
              <a:rPr lang="en-US" dirty="0">
                <a:solidFill>
                  <a:schemeClr val="bg1"/>
                </a:solidFill>
              </a:rPr>
              <a:t>(ii) turnover of which as per profit and loss account for the immediately preceding financial year does not exceed 40 crore rupees</a:t>
            </a:r>
          </a:p>
          <a:p>
            <a:endParaRPr lang="en-US" dirty="0">
              <a:solidFill>
                <a:schemeClr val="bg1"/>
              </a:solidFill>
            </a:endParaRPr>
          </a:p>
          <a:p>
            <a:endParaRPr lang="en-US" dirty="0">
              <a:solidFill>
                <a:schemeClr val="bg1"/>
              </a:solidFill>
            </a:endParaRPr>
          </a:p>
          <a:p>
            <a:endParaRPr lang="en-US" dirty="0">
              <a:solidFill>
                <a:schemeClr val="bg1"/>
              </a:solidFill>
            </a:endParaRPr>
          </a:p>
          <a:p>
            <a:r>
              <a:rPr lang="en-US" dirty="0">
                <a:solidFill>
                  <a:schemeClr val="bg1"/>
                </a:solidFill>
              </a:rPr>
              <a:t>Provided that nothing in this clause shall apply to—</a:t>
            </a:r>
          </a:p>
          <a:p>
            <a:r>
              <a:rPr lang="en-US" dirty="0">
                <a:solidFill>
                  <a:schemeClr val="bg1"/>
                </a:solidFill>
              </a:rPr>
              <a:t>(A) a holding company or a subsidiary company;</a:t>
            </a:r>
          </a:p>
          <a:p>
            <a:r>
              <a:rPr lang="en-US" dirty="0">
                <a:solidFill>
                  <a:schemeClr val="bg1"/>
                </a:solidFill>
              </a:rPr>
              <a:t>(B) a company registered under section 8; or</a:t>
            </a:r>
          </a:p>
          <a:p>
            <a:r>
              <a:rPr lang="en-US" dirty="0">
                <a:solidFill>
                  <a:schemeClr val="bg1"/>
                </a:solidFill>
              </a:rPr>
              <a:t>(C) a company or body corporate governed by any special Act;</a:t>
            </a:r>
          </a:p>
          <a:p>
            <a:endParaRPr lang="en-US" dirty="0">
              <a:solidFill>
                <a:schemeClr val="bg1"/>
              </a:solidFill>
            </a:endParaRPr>
          </a:p>
          <a:p>
            <a:endParaRPr lang="en-US" dirty="0"/>
          </a:p>
        </p:txBody>
      </p:sp>
      <p:sp>
        <p:nvSpPr>
          <p:cNvPr id="6" name="TextBox 5"/>
          <p:cNvSpPr txBox="1"/>
          <p:nvPr/>
        </p:nvSpPr>
        <p:spPr>
          <a:xfrm>
            <a:off x="304800" y="838200"/>
            <a:ext cx="5638800" cy="707886"/>
          </a:xfrm>
          <a:prstGeom prst="rect">
            <a:avLst/>
          </a:prstGeom>
          <a:noFill/>
        </p:spPr>
        <p:txBody>
          <a:bodyPr wrap="square" rtlCol="0">
            <a:spAutoFit/>
          </a:bodyPr>
          <a:lstStyle/>
          <a:p>
            <a:pPr algn="ctr"/>
            <a:r>
              <a:rPr lang="en-US" sz="4000" dirty="0">
                <a:solidFill>
                  <a:schemeClr val="bg1"/>
                </a:solidFill>
              </a:rPr>
              <a:t>SECTION 2(85)</a:t>
            </a:r>
          </a:p>
        </p:txBody>
      </p:sp>
    </p:spTree>
  </p:cSld>
  <p:clrMapOvr>
    <a:overrideClrMapping bg1="lt1" tx1="dk1" bg2="lt2" tx2="dk2" accent1="accent1" accent2="accent2" accent3="accent3" accent4="accent4" accent5="accent5" accent6="accent6" hlink="hlink" folHlink="folHlink"/>
  </p:clrMapOvr>
  <p:transition spd="med">
    <p:spli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1"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900" decel="100000" fill="hold"/>
                                        <p:tgtEl>
                                          <p:spTgt spid="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3" presetClass="entr" presetSubtype="16" fill="hold" nodeType="after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1000" fill="hold"/>
                                        <p:tgtEl>
                                          <p:spTgt spid="2"/>
                                        </p:tgtEl>
                                        <p:attrNameLst>
                                          <p:attrName>ppt_w</p:attrName>
                                        </p:attrNameLst>
                                      </p:cBhvr>
                                      <p:tavLst>
                                        <p:tav tm="0">
                                          <p:val>
                                            <p:fltVal val="0"/>
                                          </p:val>
                                        </p:tav>
                                        <p:tav tm="100000">
                                          <p:val>
                                            <p:strVal val="#ppt_w"/>
                                          </p:val>
                                        </p:tav>
                                      </p:tavLst>
                                    </p:anim>
                                    <p:anim calcmode="lin" valueType="num">
                                      <p:cBhvr>
                                        <p:cTn id="15" dur="1000" fill="hold"/>
                                        <p:tgtEl>
                                          <p:spTgt spid="2"/>
                                        </p:tgtEl>
                                        <p:attrNameLst>
                                          <p:attrName>ppt_h</p:attrName>
                                        </p:attrNameLst>
                                      </p:cBhvr>
                                      <p:tavLst>
                                        <p:tav tm="0">
                                          <p:val>
                                            <p:fltVal val="0"/>
                                          </p:val>
                                        </p:tav>
                                        <p:tav tm="100000">
                                          <p:val>
                                            <p:strVal val="#ppt_h"/>
                                          </p:val>
                                        </p:tav>
                                      </p:tavLst>
                                    </p:anim>
                                  </p:childTnLst>
                                </p:cTn>
                              </p:par>
                            </p:childTnLst>
                          </p:cTn>
                        </p:par>
                        <p:par>
                          <p:cTn id="16" fill="hold">
                            <p:stCondLst>
                              <p:cond delay="2000"/>
                            </p:stCondLst>
                            <p:childTnLst>
                              <p:par>
                                <p:cTn id="17" presetID="20" presetClass="entr" presetSubtype="0"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edge">
                                      <p:cBhvr>
                                        <p:cTn id="1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7" name="Rectangle 6"/>
          <p:cNvSpPr/>
          <p:nvPr/>
        </p:nvSpPr>
        <p:spPr>
          <a:xfrm>
            <a:off x="0" y="6400800"/>
            <a:ext cx="9144000" cy="4572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p:cNvGraphicFramePr>
            <a:graphicFrameLocks noGrp="1"/>
          </p:cNvGraphicFramePr>
          <p:nvPr/>
        </p:nvGraphicFramePr>
        <p:xfrm>
          <a:off x="533400" y="1905003"/>
          <a:ext cx="8001000" cy="4267198"/>
        </p:xfrm>
        <a:graphic>
          <a:graphicData uri="http://schemas.openxmlformats.org/drawingml/2006/table">
            <a:tbl>
              <a:tblPr firstRow="1" bandRow="1">
                <a:tableStyleId>{93296810-A885-4BE3-A3E7-6D5BEEA58F35}</a:tableStyleId>
              </a:tblPr>
              <a:tblGrid>
                <a:gridCol w="4000500">
                  <a:extLst>
                    <a:ext uri="{9D8B030D-6E8A-4147-A177-3AD203B41FA5}">
                      <a16:colId xmlns:a16="http://schemas.microsoft.com/office/drawing/2014/main" val="20000"/>
                    </a:ext>
                  </a:extLst>
                </a:gridCol>
                <a:gridCol w="4000500">
                  <a:extLst>
                    <a:ext uri="{9D8B030D-6E8A-4147-A177-3AD203B41FA5}">
                      <a16:colId xmlns:a16="http://schemas.microsoft.com/office/drawing/2014/main" val="20001"/>
                    </a:ext>
                  </a:extLst>
                </a:gridCol>
              </a:tblGrid>
              <a:tr h="385664">
                <a:tc gridSpan="2">
                  <a:txBody>
                    <a:bodyPr/>
                    <a:lstStyle/>
                    <a:p>
                      <a:pPr algn="ctr"/>
                      <a:r>
                        <a:rPr lang="en-US" dirty="0"/>
                        <a:t>Sections</a:t>
                      </a:r>
                      <a:r>
                        <a:rPr lang="en-US" baseline="0" dirty="0"/>
                        <a:t> to cover under The Companies Act,  2013</a:t>
                      </a:r>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85664">
                <a:tc>
                  <a:txBody>
                    <a:bodyPr/>
                    <a:lstStyle/>
                    <a:p>
                      <a:r>
                        <a:rPr lang="en-US" dirty="0"/>
                        <a:t>Chapter</a:t>
                      </a:r>
                      <a:r>
                        <a:rPr lang="en-US" baseline="0" dirty="0"/>
                        <a:t> I :  </a:t>
                      </a:r>
                      <a:r>
                        <a:rPr lang="en-US" dirty="0"/>
                        <a:t>Section 2(40)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Chapter X :  Section</a:t>
                      </a:r>
                      <a:r>
                        <a:rPr lang="en-US" baseline="0" dirty="0"/>
                        <a:t> 143(3)</a:t>
                      </a:r>
                      <a:endParaRPr lang="en-US" dirty="0"/>
                    </a:p>
                  </a:txBody>
                  <a:tcPr/>
                </a:tc>
                <a:extLst>
                  <a:ext uri="{0D108BD9-81ED-4DB2-BD59-A6C34878D82A}">
                    <a16:rowId xmlns:a16="http://schemas.microsoft.com/office/drawing/2014/main" val="10001"/>
                  </a:ext>
                </a:extLst>
              </a:tr>
              <a:tr h="385664">
                <a:tc>
                  <a:txBody>
                    <a:bodyPr/>
                    <a:lstStyle/>
                    <a:p>
                      <a:r>
                        <a:rPr lang="en-US" dirty="0"/>
                        <a:t>Chapter </a:t>
                      </a:r>
                      <a:r>
                        <a:rPr lang="en-US" baseline="0" dirty="0"/>
                        <a:t>I :  Section 2(76) read with 188</a:t>
                      </a:r>
                      <a:endParaRPr lang="en-US" dirty="0"/>
                    </a:p>
                  </a:txBody>
                  <a:tcPr/>
                </a:tc>
                <a:tc>
                  <a:txBody>
                    <a:bodyPr/>
                    <a:lstStyle/>
                    <a:p>
                      <a:r>
                        <a:rPr lang="en-US" dirty="0"/>
                        <a:t>Chapter XI</a:t>
                      </a:r>
                      <a:r>
                        <a:rPr lang="en-US" baseline="0" dirty="0"/>
                        <a:t> :</a:t>
                      </a:r>
                      <a:r>
                        <a:rPr lang="en-US" dirty="0"/>
                        <a:t>  Section</a:t>
                      </a:r>
                      <a:r>
                        <a:rPr lang="en-US" baseline="0" dirty="0"/>
                        <a:t> 160</a:t>
                      </a:r>
                      <a:endParaRPr lang="en-US" dirty="0"/>
                    </a:p>
                  </a:txBody>
                  <a:tcPr/>
                </a:tc>
                <a:extLst>
                  <a:ext uri="{0D108BD9-81ED-4DB2-BD59-A6C34878D82A}">
                    <a16:rowId xmlns:a16="http://schemas.microsoft.com/office/drawing/2014/main" val="10002"/>
                  </a:ext>
                </a:extLst>
              </a:tr>
              <a:tr h="385664">
                <a:tc>
                  <a:txBody>
                    <a:bodyPr/>
                    <a:lstStyle/>
                    <a:p>
                      <a:r>
                        <a:rPr lang="en-US" dirty="0"/>
                        <a:t>Chapter IV</a:t>
                      </a:r>
                      <a:r>
                        <a:rPr lang="en-US" baseline="0" dirty="0"/>
                        <a:t> :  Section 43 &amp; 47</a:t>
                      </a:r>
                      <a:endParaRPr lang="en-US" dirty="0"/>
                    </a:p>
                  </a:txBody>
                  <a:tcPr/>
                </a:tc>
                <a:tc>
                  <a:txBody>
                    <a:bodyPr/>
                    <a:lstStyle/>
                    <a:p>
                      <a:r>
                        <a:rPr lang="en-US" dirty="0"/>
                        <a:t>Chapter XI</a:t>
                      </a:r>
                      <a:r>
                        <a:rPr lang="en-US" baseline="0" dirty="0"/>
                        <a:t> :</a:t>
                      </a:r>
                      <a:r>
                        <a:rPr lang="en-US" dirty="0"/>
                        <a:t>  Section</a:t>
                      </a:r>
                      <a:r>
                        <a:rPr lang="en-US" baseline="0" dirty="0"/>
                        <a:t> 162</a:t>
                      </a:r>
                      <a:r>
                        <a:rPr lang="en-US" dirty="0"/>
                        <a:t> </a:t>
                      </a:r>
                    </a:p>
                  </a:txBody>
                  <a:tcPr/>
                </a:tc>
                <a:extLst>
                  <a:ext uri="{0D108BD9-81ED-4DB2-BD59-A6C34878D82A}">
                    <a16:rowId xmlns:a16="http://schemas.microsoft.com/office/drawing/2014/main" val="10003"/>
                  </a:ext>
                </a:extLst>
              </a:tr>
              <a:tr h="385664">
                <a:tc>
                  <a:txBody>
                    <a:bodyPr/>
                    <a:lstStyle/>
                    <a:p>
                      <a:r>
                        <a:rPr lang="en-US" dirty="0"/>
                        <a:t>Chapter</a:t>
                      </a:r>
                      <a:r>
                        <a:rPr lang="en-US" baseline="0" dirty="0"/>
                        <a:t> IV :  Section 62</a:t>
                      </a:r>
                      <a:endParaRPr lang="en-US" dirty="0"/>
                    </a:p>
                  </a:txBody>
                  <a:tcPr/>
                </a:tc>
                <a:tc>
                  <a:txBody>
                    <a:bodyPr/>
                    <a:lstStyle/>
                    <a:p>
                      <a:r>
                        <a:rPr lang="en-US" dirty="0"/>
                        <a:t>Chapter XII</a:t>
                      </a:r>
                      <a:r>
                        <a:rPr lang="en-US" baseline="0" dirty="0"/>
                        <a:t> :</a:t>
                      </a:r>
                      <a:r>
                        <a:rPr lang="en-US" dirty="0"/>
                        <a:t> Section 173(5)</a:t>
                      </a:r>
                    </a:p>
                  </a:txBody>
                  <a:tcPr/>
                </a:tc>
                <a:extLst>
                  <a:ext uri="{0D108BD9-81ED-4DB2-BD59-A6C34878D82A}">
                    <a16:rowId xmlns:a16="http://schemas.microsoft.com/office/drawing/2014/main" val="10004"/>
                  </a:ext>
                </a:extLst>
              </a:tr>
              <a:tr h="385664">
                <a:tc>
                  <a:txBody>
                    <a:bodyPr/>
                    <a:lstStyle/>
                    <a:p>
                      <a:r>
                        <a:rPr lang="en-US" dirty="0"/>
                        <a:t>Chapter IV</a:t>
                      </a:r>
                      <a:r>
                        <a:rPr lang="en-US" baseline="0" dirty="0"/>
                        <a:t> :  Section  67</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Chapter XII</a:t>
                      </a:r>
                      <a:r>
                        <a:rPr lang="en-US" baseline="0" dirty="0"/>
                        <a:t> :</a:t>
                      </a:r>
                      <a:r>
                        <a:rPr lang="en-US" dirty="0"/>
                        <a:t> Section 174(3)</a:t>
                      </a:r>
                    </a:p>
                  </a:txBody>
                  <a:tcPr/>
                </a:tc>
                <a:extLst>
                  <a:ext uri="{0D108BD9-81ED-4DB2-BD59-A6C34878D82A}">
                    <a16:rowId xmlns:a16="http://schemas.microsoft.com/office/drawing/2014/main" val="10005"/>
                  </a:ext>
                </a:extLst>
              </a:tr>
              <a:tr h="4105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Chapter V</a:t>
                      </a:r>
                      <a:r>
                        <a:rPr lang="en-US" baseline="0" dirty="0"/>
                        <a:t> :  Section 73(2)</a:t>
                      </a:r>
                      <a:endParaRPr lang="en-US" dirty="0"/>
                    </a:p>
                  </a:txBody>
                  <a:tcPr/>
                </a:tc>
                <a:tc>
                  <a:txBody>
                    <a:bodyPr/>
                    <a:lstStyle/>
                    <a:p>
                      <a:r>
                        <a:rPr lang="en-US" dirty="0"/>
                        <a:t>Chapter XII</a:t>
                      </a:r>
                      <a:r>
                        <a:rPr lang="en-US" baseline="0" dirty="0"/>
                        <a:t> :</a:t>
                      </a:r>
                      <a:r>
                        <a:rPr lang="en-US" dirty="0"/>
                        <a:t> Section</a:t>
                      </a:r>
                      <a:r>
                        <a:rPr lang="en-US" baseline="0" dirty="0"/>
                        <a:t> 180</a:t>
                      </a:r>
                      <a:endParaRPr lang="en-US" dirty="0"/>
                    </a:p>
                  </a:txBody>
                  <a:tcPr/>
                </a:tc>
                <a:extLst>
                  <a:ext uri="{0D108BD9-81ED-4DB2-BD59-A6C34878D82A}">
                    <a16:rowId xmlns:a16="http://schemas.microsoft.com/office/drawing/2014/main" val="10006"/>
                  </a:ext>
                </a:extLst>
              </a:tr>
              <a:tr h="385664">
                <a:tc>
                  <a:txBody>
                    <a:bodyPr/>
                    <a:lstStyle/>
                    <a:p>
                      <a:r>
                        <a:rPr lang="en-US" dirty="0"/>
                        <a:t>Chapter VII :  Section 92</a:t>
                      </a:r>
                    </a:p>
                  </a:txBody>
                  <a:tcPr/>
                </a:tc>
                <a:tc>
                  <a:txBody>
                    <a:bodyPr/>
                    <a:lstStyle/>
                    <a:p>
                      <a:r>
                        <a:rPr lang="en-US" dirty="0"/>
                        <a:t>Chapter XII</a:t>
                      </a:r>
                      <a:r>
                        <a:rPr lang="en-US" baseline="0" dirty="0"/>
                        <a:t> :</a:t>
                      </a:r>
                      <a:r>
                        <a:rPr lang="en-US" dirty="0"/>
                        <a:t> Section 184(2)               </a:t>
                      </a:r>
                    </a:p>
                  </a:txBody>
                  <a:tcPr/>
                </a:tc>
                <a:extLst>
                  <a:ext uri="{0D108BD9-81ED-4DB2-BD59-A6C34878D82A}">
                    <a16:rowId xmlns:a16="http://schemas.microsoft.com/office/drawing/2014/main" val="10007"/>
                  </a:ext>
                </a:extLst>
              </a:tr>
              <a:tr h="385664">
                <a:tc>
                  <a:txBody>
                    <a:bodyPr/>
                    <a:lstStyle/>
                    <a:p>
                      <a:r>
                        <a:rPr lang="en-US" dirty="0"/>
                        <a:t>Chapter VII :  Section 101-107 &amp; 109</a:t>
                      </a:r>
                    </a:p>
                  </a:txBody>
                  <a:tcPr/>
                </a:tc>
                <a:tc>
                  <a:txBody>
                    <a:bodyPr/>
                    <a:lstStyle/>
                    <a:p>
                      <a:r>
                        <a:rPr lang="en-US" dirty="0"/>
                        <a:t>Chapter XII</a:t>
                      </a:r>
                      <a:r>
                        <a:rPr lang="en-US" baseline="0" dirty="0"/>
                        <a:t> :</a:t>
                      </a:r>
                      <a:r>
                        <a:rPr lang="en-US" dirty="0"/>
                        <a:t> Section 185</a:t>
                      </a:r>
                    </a:p>
                  </a:txBody>
                  <a:tcPr/>
                </a:tc>
                <a:extLst>
                  <a:ext uri="{0D108BD9-81ED-4DB2-BD59-A6C34878D82A}">
                    <a16:rowId xmlns:a16="http://schemas.microsoft.com/office/drawing/2014/main" val="10008"/>
                  </a:ext>
                </a:extLst>
              </a:tr>
              <a:tr h="385664">
                <a:tc>
                  <a:txBody>
                    <a:bodyPr/>
                    <a:lstStyle/>
                    <a:p>
                      <a:r>
                        <a:rPr lang="en-US" dirty="0"/>
                        <a:t>Chapter VII :  Section 117(3)</a:t>
                      </a:r>
                    </a:p>
                  </a:txBody>
                  <a:tcPr/>
                </a:tc>
                <a:tc>
                  <a:txBody>
                    <a:bodyPr/>
                    <a:lstStyle/>
                    <a:p>
                      <a:r>
                        <a:rPr lang="en-US" dirty="0"/>
                        <a:t>Chapter XIII : Section</a:t>
                      </a:r>
                      <a:r>
                        <a:rPr lang="en-US" baseline="0" dirty="0"/>
                        <a:t> 196</a:t>
                      </a:r>
                      <a:endParaRPr lang="en-US" dirty="0"/>
                    </a:p>
                  </a:txBody>
                  <a:tcPr/>
                </a:tc>
                <a:extLst>
                  <a:ext uri="{0D108BD9-81ED-4DB2-BD59-A6C34878D82A}">
                    <a16:rowId xmlns:a16="http://schemas.microsoft.com/office/drawing/2014/main" val="10009"/>
                  </a:ext>
                </a:extLst>
              </a:tr>
              <a:tr h="3856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Chapter X :</a:t>
                      </a:r>
                      <a:r>
                        <a:rPr lang="en-US" baseline="0" dirty="0"/>
                        <a:t>  Section 141(3)</a:t>
                      </a:r>
                    </a:p>
                  </a:txBody>
                  <a:tcPr/>
                </a:tc>
                <a:tc>
                  <a:txBody>
                    <a:bodyPr/>
                    <a:lstStyle/>
                    <a:p>
                      <a:endParaRPr lang="en-US" dirty="0"/>
                    </a:p>
                  </a:txBody>
                  <a:tcPr/>
                </a:tc>
                <a:extLst>
                  <a:ext uri="{0D108BD9-81ED-4DB2-BD59-A6C34878D82A}">
                    <a16:rowId xmlns:a16="http://schemas.microsoft.com/office/drawing/2014/main" val="10010"/>
                  </a:ext>
                </a:extLst>
              </a:tr>
            </a:tbl>
          </a:graphicData>
        </a:graphic>
      </p:graphicFrame>
      <p:grpSp>
        <p:nvGrpSpPr>
          <p:cNvPr id="8" name="Group 7"/>
          <p:cNvGrpSpPr/>
          <p:nvPr/>
        </p:nvGrpSpPr>
        <p:grpSpPr>
          <a:xfrm>
            <a:off x="2209800" y="228600"/>
            <a:ext cx="4125395" cy="2308324"/>
            <a:chOff x="2209800" y="228600"/>
            <a:chExt cx="4125395" cy="2308324"/>
          </a:xfrm>
        </p:grpSpPr>
        <p:sp>
          <p:nvSpPr>
            <p:cNvPr id="4" name="TextBox 3"/>
            <p:cNvSpPr txBox="1"/>
            <p:nvPr/>
          </p:nvSpPr>
          <p:spPr>
            <a:xfrm>
              <a:off x="2209800" y="228600"/>
              <a:ext cx="2209800" cy="2308324"/>
            </a:xfrm>
            <a:prstGeom prst="rect">
              <a:avLst/>
            </a:prstGeom>
            <a:noFill/>
          </p:spPr>
          <p:txBody>
            <a:bodyPr wrap="square" rtlCol="0">
              <a:spAutoFit/>
            </a:bodyPr>
            <a:lstStyle/>
            <a:p>
              <a:endParaRPr lang="en-US" dirty="0"/>
            </a:p>
            <a:p>
              <a:r>
                <a:rPr lang="en-US" b="1" dirty="0">
                  <a:solidFill>
                    <a:schemeClr val="bg1"/>
                  </a:solidFill>
                </a:rPr>
                <a:t>List of Exemptions to Private Companies and Small Companies</a:t>
              </a:r>
            </a:p>
            <a:p>
              <a:endParaRPr lang="en-US" dirty="0"/>
            </a:p>
            <a:p>
              <a:endParaRPr lang="en-US" dirty="0"/>
            </a:p>
            <a:p>
              <a:endParaRPr lang="en-US" dirty="0"/>
            </a:p>
            <a:p>
              <a:endParaRPr lang="en-US" dirty="0"/>
            </a:p>
          </p:txBody>
        </p:sp>
        <p:pic>
          <p:nvPicPr>
            <p:cNvPr id="5" name="Picture 4" descr="search clipart.jpg"/>
            <p:cNvPicPr>
              <a:picLocks noChangeAspect="1"/>
            </p:cNvPicPr>
            <p:nvPr/>
          </p:nvPicPr>
          <p:blipFill>
            <a:blip r:embed="rId3"/>
            <a:stretch>
              <a:fillRect/>
            </a:stretch>
          </p:blipFill>
          <p:spPr>
            <a:xfrm>
              <a:off x="4800600" y="457200"/>
              <a:ext cx="1534595" cy="1143000"/>
            </a:xfrm>
            <a:prstGeom prst="rect">
              <a:avLst/>
            </a:prstGeom>
          </p:spPr>
        </p:pic>
      </p:grpSp>
      <p:sp>
        <p:nvSpPr>
          <p:cNvPr id="6" name="Rectangle 5"/>
          <p:cNvSpPr/>
          <p:nvPr/>
        </p:nvSpPr>
        <p:spPr>
          <a:xfrm>
            <a:off x="0" y="0"/>
            <a:ext cx="9144000" cy="4572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transition spd="med">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in)">
                                      <p:cBhvr>
                                        <p:cTn id="7" dur="1000"/>
                                        <p:tgtEl>
                                          <p:spTgt spid="8"/>
                                        </p:tgtEl>
                                      </p:cBhvr>
                                    </p:animEffect>
                                  </p:childTnLst>
                                </p:cTn>
                              </p:par>
                            </p:childTnLst>
                          </p:cTn>
                        </p:par>
                        <p:par>
                          <p:cTn id="8" fill="hold">
                            <p:stCondLst>
                              <p:cond delay="1000"/>
                            </p:stCondLst>
                            <p:childTnLst>
                              <p:par>
                                <p:cTn id="9" presetID="8"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diamond(in)">
                                      <p:cBhvr>
                                        <p:cTn id="11"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48200" y="228600"/>
            <a:ext cx="4038600" cy="1219200"/>
          </a:xfrm>
        </p:spPr>
        <p:txBody>
          <a:bodyPr>
            <a:normAutofit/>
          </a:bodyPr>
          <a:lstStyle/>
          <a:p>
            <a:r>
              <a:rPr lang="en-US" sz="3200" dirty="0">
                <a:solidFill>
                  <a:schemeClr val="bg1"/>
                </a:solidFill>
              </a:rPr>
              <a:t>SECTION 2(76) read with Section 188 </a:t>
            </a:r>
          </a:p>
        </p:txBody>
      </p:sp>
      <p:sp>
        <p:nvSpPr>
          <p:cNvPr id="4" name="Content Placeholder 3"/>
          <p:cNvSpPr>
            <a:spLocks noGrp="1"/>
          </p:cNvSpPr>
          <p:nvPr>
            <p:ph sz="half" idx="1"/>
          </p:nvPr>
        </p:nvSpPr>
        <p:spPr>
          <a:xfrm>
            <a:off x="457200" y="1600200"/>
            <a:ext cx="4038600" cy="4572000"/>
          </a:xfrm>
        </p:spPr>
        <p:txBody>
          <a:bodyPr>
            <a:normAutofit/>
          </a:bodyPr>
          <a:lstStyle/>
          <a:p>
            <a:pPr algn="ctr">
              <a:buNone/>
            </a:pPr>
            <a:endParaRPr lang="en-US" sz="2000" dirty="0">
              <a:latin typeface="+mj-lt"/>
            </a:endParaRPr>
          </a:p>
          <a:p>
            <a:pPr algn="ctr">
              <a:buNone/>
            </a:pPr>
            <a:r>
              <a:rPr lang="en-US" sz="2000" dirty="0">
                <a:solidFill>
                  <a:schemeClr val="bg1"/>
                </a:solidFill>
                <a:latin typeface="+mj-lt"/>
              </a:rPr>
              <a:t>With respect to the presentation of Financial Statements of Private Companies (start up), OPC, small and dormant companies are exempt from including the Cash Flow Statements</a:t>
            </a:r>
          </a:p>
        </p:txBody>
      </p:sp>
      <p:pic>
        <p:nvPicPr>
          <p:cNvPr id="64" name="Content Placeholder 63" descr="CFS.jpg"/>
          <p:cNvPicPr>
            <a:picLocks noGrp="1" noChangeAspect="1"/>
          </p:cNvPicPr>
          <p:nvPr>
            <p:ph sz="half" idx="2"/>
          </p:nvPr>
        </p:nvPicPr>
        <p:blipFill>
          <a:blip r:embed="rId4"/>
          <a:stretch>
            <a:fillRect/>
          </a:stretch>
        </p:blipFill>
        <p:spPr>
          <a:xfrm>
            <a:off x="2286000" y="4038600"/>
            <a:ext cx="2133600" cy="2133600"/>
          </a:xfrm>
        </p:spPr>
      </p:pic>
      <p:sp>
        <p:nvSpPr>
          <p:cNvPr id="7" name="Title 1"/>
          <p:cNvSpPr txBox="1">
            <a:spLocks/>
          </p:cNvSpPr>
          <p:nvPr/>
        </p:nvSpPr>
        <p:spPr>
          <a:xfrm>
            <a:off x="381000" y="228600"/>
            <a:ext cx="4114800" cy="1219200"/>
          </a:xfrm>
          <a:prstGeom prst="rect">
            <a:avLst/>
          </a:prstGeom>
        </p:spPr>
        <p:txBody>
          <a:bodyPr vert="horz" lIns="91440" tIns="45720" rIns="91440" bIns="45720" rtlCol="0" anchor="ctr">
            <a:normAutofit fontScale="85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400" dirty="0">
                <a:solidFill>
                  <a:schemeClr val="bg1"/>
                </a:solidFill>
                <a:latin typeface="+mj-lt"/>
                <a:ea typeface="+mj-ea"/>
                <a:cs typeface="+mj-cs"/>
              </a:rPr>
              <a:t>SECTION 2(40) Financial Statement</a:t>
            </a:r>
            <a:endParaRPr kumimoji="0" lang="en-US" sz="4400" b="0" i="0" u="none" strike="noStrike" kern="1200" cap="none" spc="0" normalizeH="0" baseline="0" noProof="0" dirty="0">
              <a:ln>
                <a:noFill/>
              </a:ln>
              <a:solidFill>
                <a:schemeClr val="bg1"/>
              </a:solidFill>
              <a:effectLst/>
              <a:uLnTx/>
              <a:uFillTx/>
              <a:latin typeface="+mj-lt"/>
              <a:ea typeface="+mj-ea"/>
              <a:cs typeface="+mj-cs"/>
            </a:endParaRPr>
          </a:p>
        </p:txBody>
      </p:sp>
      <p:cxnSp>
        <p:nvCxnSpPr>
          <p:cNvPr id="19" name="Straight Connector 18"/>
          <p:cNvCxnSpPr>
            <a:endCxn id="12" idx="1"/>
          </p:cNvCxnSpPr>
          <p:nvPr/>
        </p:nvCxnSpPr>
        <p:spPr>
          <a:xfrm rot="16200000" flipH="1">
            <a:off x="2667001" y="3352798"/>
            <a:ext cx="3517898" cy="127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1409700" y="4305300"/>
            <a:ext cx="3733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990600" y="1600200"/>
            <a:ext cx="3581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0800000">
            <a:off x="762000" y="1600200"/>
            <a:ext cx="304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13" idx="1"/>
          </p:cNvCxnSpPr>
          <p:nvPr/>
        </p:nvCxnSpPr>
        <p:spPr>
          <a:xfrm rot="16200000" flipH="1">
            <a:off x="2959100" y="4102100"/>
            <a:ext cx="3060698" cy="127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953000" y="1600200"/>
            <a:ext cx="3733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5400000">
            <a:off x="6362700" y="3924300"/>
            <a:ext cx="46482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rot="10800000" flipV="1">
            <a:off x="609600" y="3980903"/>
            <a:ext cx="1600200" cy="2031325"/>
          </a:xfrm>
          <a:prstGeom prst="rect">
            <a:avLst/>
          </a:prstGeom>
          <a:noFill/>
        </p:spPr>
        <p:txBody>
          <a:bodyPr wrap="square" rtlCol="0">
            <a:spAutoFit/>
          </a:bodyPr>
          <a:lstStyle/>
          <a:p>
            <a:r>
              <a:rPr lang="en-US" dirty="0">
                <a:solidFill>
                  <a:schemeClr val="bg1"/>
                </a:solidFill>
              </a:rPr>
              <a:t>Notification dated: </a:t>
            </a:r>
          </a:p>
          <a:p>
            <a:r>
              <a:rPr lang="en-US" dirty="0">
                <a:solidFill>
                  <a:schemeClr val="bg1"/>
                </a:solidFill>
              </a:rPr>
              <a:t>05/06/2015 amended by Notification dated: 13/06/2017</a:t>
            </a:r>
          </a:p>
        </p:txBody>
      </p:sp>
      <p:sp>
        <p:nvSpPr>
          <p:cNvPr id="68" name="TextBox 67"/>
          <p:cNvSpPr txBox="1"/>
          <p:nvPr/>
        </p:nvSpPr>
        <p:spPr>
          <a:xfrm>
            <a:off x="4648200" y="1600201"/>
            <a:ext cx="4038600" cy="5324535"/>
          </a:xfrm>
          <a:prstGeom prst="rect">
            <a:avLst/>
          </a:prstGeom>
          <a:noFill/>
        </p:spPr>
        <p:txBody>
          <a:bodyPr wrap="square" rtlCol="0">
            <a:spAutoFit/>
          </a:bodyPr>
          <a:lstStyle/>
          <a:p>
            <a:r>
              <a:rPr lang="en-US" sz="1600" dirty="0">
                <a:solidFill>
                  <a:schemeClr val="bg1"/>
                </a:solidFill>
                <a:latin typeface="+mj-lt"/>
              </a:rPr>
              <a:t>No consent of the Board of Directors is necessary or no Board Resolution is required for a private company to enter into the transactions with the following Related Party : </a:t>
            </a:r>
          </a:p>
          <a:p>
            <a:endParaRPr lang="en-US" sz="1600" dirty="0">
              <a:solidFill>
                <a:schemeClr val="bg1"/>
              </a:solidFill>
              <a:latin typeface="+mj-lt"/>
            </a:endParaRPr>
          </a:p>
          <a:p>
            <a:r>
              <a:rPr lang="en-US" sz="1600" dirty="0">
                <a:solidFill>
                  <a:schemeClr val="bg1"/>
                </a:solidFill>
                <a:latin typeface="+mj-lt"/>
              </a:rPr>
              <a:t>any body corporate which is-</a:t>
            </a:r>
          </a:p>
          <a:p>
            <a:r>
              <a:rPr lang="en-US" sz="1600" dirty="0">
                <a:solidFill>
                  <a:schemeClr val="bg1"/>
                </a:solidFill>
                <a:latin typeface="+mj-lt"/>
              </a:rPr>
              <a:t>(A) a holding, subsidiary or an associate company of such company; or</a:t>
            </a:r>
          </a:p>
          <a:p>
            <a:r>
              <a:rPr lang="en-US" sz="1600" dirty="0">
                <a:solidFill>
                  <a:schemeClr val="bg1"/>
                </a:solidFill>
                <a:latin typeface="+mj-lt"/>
              </a:rPr>
              <a:t>(B) a subsidiary of a holding company to which it is also a subsidiary; or</a:t>
            </a:r>
          </a:p>
          <a:p>
            <a:r>
              <a:rPr lang="en-US" sz="1600" dirty="0">
                <a:solidFill>
                  <a:schemeClr val="bg1"/>
                </a:solidFill>
                <a:latin typeface="+mj-lt"/>
              </a:rPr>
              <a:t>(C) an investing company or the venturer           of the company;</a:t>
            </a:r>
          </a:p>
          <a:p>
            <a:endParaRPr lang="en-US" sz="1600" dirty="0">
              <a:solidFill>
                <a:schemeClr val="bg1"/>
              </a:solidFill>
              <a:latin typeface="+mj-lt"/>
            </a:endParaRPr>
          </a:p>
          <a:p>
            <a:r>
              <a:rPr lang="en-US" sz="1600" dirty="0">
                <a:solidFill>
                  <a:schemeClr val="bg1"/>
                </a:solidFill>
                <a:latin typeface="+mj-lt"/>
              </a:rPr>
              <a:t>Explanation.—For the purpose of this clause, “the investing company or the venturer of a company” means a body corporate whose investment in the company would result in the company becoming an associate company of the body corporate</a:t>
            </a:r>
            <a:r>
              <a:rPr lang="en-US" sz="1600" u="sng" dirty="0">
                <a:solidFill>
                  <a:schemeClr val="bg1"/>
                </a:solidFill>
                <a:latin typeface="+mj-lt"/>
              </a:rPr>
              <a:t>.]</a:t>
            </a:r>
            <a:endParaRPr lang="en-US" sz="1600" dirty="0">
              <a:solidFill>
                <a:schemeClr val="bg1"/>
              </a:solidFill>
              <a:latin typeface="+mj-lt"/>
            </a:endParaRPr>
          </a:p>
          <a:p>
            <a:endParaRPr lang="en-US" dirty="0"/>
          </a:p>
          <a:p>
            <a:endParaRPr lang="en-US" dirty="0"/>
          </a:p>
        </p:txBody>
      </p:sp>
      <p:cxnSp>
        <p:nvCxnSpPr>
          <p:cNvPr id="22" name="Straight Connector 21"/>
          <p:cNvCxnSpPr/>
          <p:nvPr/>
        </p:nvCxnSpPr>
        <p:spPr>
          <a:xfrm>
            <a:off x="457200" y="6172200"/>
            <a:ext cx="3962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4495800" y="6324600"/>
            <a:ext cx="3810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3" name="Half Frame 12"/>
          <p:cNvSpPr/>
          <p:nvPr/>
        </p:nvSpPr>
        <p:spPr>
          <a:xfrm>
            <a:off x="4343400" y="1371600"/>
            <a:ext cx="838200" cy="1447800"/>
          </a:xfrm>
          <a:prstGeom prst="halfFram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Half Frame 10"/>
          <p:cNvSpPr/>
          <p:nvPr/>
        </p:nvSpPr>
        <p:spPr>
          <a:xfrm rot="10800000">
            <a:off x="8077200" y="5029200"/>
            <a:ext cx="838200" cy="1447800"/>
          </a:xfrm>
          <a:prstGeom prst="halfFram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Half Frame 11"/>
          <p:cNvSpPr/>
          <p:nvPr/>
        </p:nvSpPr>
        <p:spPr>
          <a:xfrm rot="10800000">
            <a:off x="3733800" y="4876800"/>
            <a:ext cx="838200" cy="1447800"/>
          </a:xfrm>
          <a:prstGeom prst="halfFram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Half Frame 7"/>
          <p:cNvSpPr/>
          <p:nvPr/>
        </p:nvSpPr>
        <p:spPr>
          <a:xfrm>
            <a:off x="228600" y="1371600"/>
            <a:ext cx="838200" cy="1447800"/>
          </a:xfrm>
          <a:prstGeom prst="halfFram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overrideClrMapping bg1="lt1" tx1="dk1" bg2="lt2" tx2="dk2" accent1="accent1" accent2="accent2" accent3="accent3" accent4="accent4" accent5="accent5" accent6="accent6" hlink="hlink" folHlink="folHlink"/>
  </p:clrMapOvr>
  <p:transition spd="med">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1000"/>
                                        <p:tgtEl>
                                          <p:spTgt spid="7"/>
                                        </p:tgtEl>
                                      </p:cBhvr>
                                    </p:animEffect>
                                  </p:childTnLst>
                                </p:cTn>
                              </p:par>
                            </p:childTnLst>
                          </p:cTn>
                        </p:par>
                        <p:par>
                          <p:cTn id="8" fill="hold">
                            <p:stCondLst>
                              <p:cond delay="1000"/>
                            </p:stCondLst>
                            <p:childTnLst>
                              <p:par>
                                <p:cTn id="9" presetID="4" presetClass="entr" presetSubtype="16" fill="hold" grpId="0"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box(in)">
                                      <p:cBhvr>
                                        <p:cTn id="11" dur="1000"/>
                                        <p:tgtEl>
                                          <p:spTgt spid="4">
                                            <p:txEl>
                                              <p:pRg st="1" end="1"/>
                                            </p:txEl>
                                          </p:spTgt>
                                        </p:tgtEl>
                                      </p:cBhvr>
                                    </p:animEffect>
                                  </p:childTnLst>
                                </p:cTn>
                              </p:par>
                              <p:par>
                                <p:cTn id="12" presetID="4" presetClass="entr" presetSubtype="16" fill="hold" grpId="0" nodeType="withEffect">
                                  <p:stCondLst>
                                    <p:cond delay="0"/>
                                  </p:stCondLst>
                                  <p:childTnLst>
                                    <p:set>
                                      <p:cBhvr>
                                        <p:cTn id="13" dur="1" fill="hold">
                                          <p:stCondLst>
                                            <p:cond delay="0"/>
                                          </p:stCondLst>
                                        </p:cTn>
                                        <p:tgtEl>
                                          <p:spTgt spid="65"/>
                                        </p:tgtEl>
                                        <p:attrNameLst>
                                          <p:attrName>style.visibility</p:attrName>
                                        </p:attrNameLst>
                                      </p:cBhvr>
                                      <p:to>
                                        <p:strVal val="visible"/>
                                      </p:to>
                                    </p:set>
                                    <p:animEffect transition="in" filter="box(in)">
                                      <p:cBhvr>
                                        <p:cTn id="14" dur="1000"/>
                                        <p:tgtEl>
                                          <p:spTgt spid="65"/>
                                        </p:tgtEl>
                                      </p:cBhvr>
                                    </p:animEffect>
                                  </p:childTnLst>
                                </p:cTn>
                              </p:par>
                              <p:par>
                                <p:cTn id="15" presetID="4" presetClass="entr" presetSubtype="16" fill="hold" nodeType="withEffect">
                                  <p:stCondLst>
                                    <p:cond delay="0"/>
                                  </p:stCondLst>
                                  <p:childTnLst>
                                    <p:set>
                                      <p:cBhvr>
                                        <p:cTn id="16" dur="1" fill="hold">
                                          <p:stCondLst>
                                            <p:cond delay="0"/>
                                          </p:stCondLst>
                                        </p:cTn>
                                        <p:tgtEl>
                                          <p:spTgt spid="64"/>
                                        </p:tgtEl>
                                        <p:attrNameLst>
                                          <p:attrName>style.visibility</p:attrName>
                                        </p:attrNameLst>
                                      </p:cBhvr>
                                      <p:to>
                                        <p:strVal val="visible"/>
                                      </p:to>
                                    </p:set>
                                    <p:animEffect transition="in" filter="box(in)">
                                      <p:cBhvr>
                                        <p:cTn id="17" dur="1000"/>
                                        <p:tgtEl>
                                          <p:spTgt spid="64"/>
                                        </p:tgtEl>
                                      </p:cBhvr>
                                    </p:animEffect>
                                  </p:childTnLst>
                                </p:cTn>
                              </p:par>
                            </p:childTnLst>
                          </p:cTn>
                        </p:par>
                        <p:par>
                          <p:cTn id="18" fill="hold">
                            <p:stCondLst>
                              <p:cond delay="2000"/>
                            </p:stCondLst>
                            <p:childTnLst>
                              <p:par>
                                <p:cTn id="19" presetID="4" presetClass="entr" presetSubtype="16" fill="hold" grpId="0"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box(in)">
                                      <p:cBhvr>
                                        <p:cTn id="21" dur="1000"/>
                                        <p:tgtEl>
                                          <p:spTgt spid="2"/>
                                        </p:tgtEl>
                                      </p:cBhvr>
                                    </p:animEffect>
                                  </p:childTnLst>
                                </p:cTn>
                              </p:par>
                            </p:childTnLst>
                          </p:cTn>
                        </p:par>
                        <p:par>
                          <p:cTn id="22" fill="hold">
                            <p:stCondLst>
                              <p:cond delay="3000"/>
                            </p:stCondLst>
                            <p:childTnLst>
                              <p:par>
                                <p:cTn id="23" presetID="4" presetClass="entr" presetSubtype="16" fill="hold" nodeType="afterEffect">
                                  <p:stCondLst>
                                    <p:cond delay="0"/>
                                  </p:stCondLst>
                                  <p:childTnLst>
                                    <p:set>
                                      <p:cBhvr>
                                        <p:cTn id="24" dur="1" fill="hold">
                                          <p:stCondLst>
                                            <p:cond delay="0"/>
                                          </p:stCondLst>
                                        </p:cTn>
                                        <p:tgtEl>
                                          <p:spTgt spid="68">
                                            <p:txEl>
                                              <p:pRg st="0" end="0"/>
                                            </p:txEl>
                                          </p:spTgt>
                                        </p:tgtEl>
                                        <p:attrNameLst>
                                          <p:attrName>style.visibility</p:attrName>
                                        </p:attrNameLst>
                                      </p:cBhvr>
                                      <p:to>
                                        <p:strVal val="visible"/>
                                      </p:to>
                                    </p:set>
                                    <p:animEffect transition="in" filter="box(in)">
                                      <p:cBhvr>
                                        <p:cTn id="25" dur="1000"/>
                                        <p:tgtEl>
                                          <p:spTgt spid="68">
                                            <p:txEl>
                                              <p:pRg st="0" end="0"/>
                                            </p:txEl>
                                          </p:spTgt>
                                        </p:tgtEl>
                                      </p:cBhvr>
                                    </p:animEffect>
                                  </p:childTnLst>
                                </p:cTn>
                              </p:par>
                              <p:par>
                                <p:cTn id="26" presetID="4" presetClass="entr" presetSubtype="16" fill="hold" nodeType="withEffect">
                                  <p:stCondLst>
                                    <p:cond delay="0"/>
                                  </p:stCondLst>
                                  <p:childTnLst>
                                    <p:set>
                                      <p:cBhvr>
                                        <p:cTn id="27" dur="1" fill="hold">
                                          <p:stCondLst>
                                            <p:cond delay="0"/>
                                          </p:stCondLst>
                                        </p:cTn>
                                        <p:tgtEl>
                                          <p:spTgt spid="68">
                                            <p:txEl>
                                              <p:pRg st="2" end="2"/>
                                            </p:txEl>
                                          </p:spTgt>
                                        </p:tgtEl>
                                        <p:attrNameLst>
                                          <p:attrName>style.visibility</p:attrName>
                                        </p:attrNameLst>
                                      </p:cBhvr>
                                      <p:to>
                                        <p:strVal val="visible"/>
                                      </p:to>
                                    </p:set>
                                    <p:animEffect transition="in" filter="box(in)">
                                      <p:cBhvr>
                                        <p:cTn id="28" dur="1000"/>
                                        <p:tgtEl>
                                          <p:spTgt spid="68">
                                            <p:txEl>
                                              <p:pRg st="2" end="2"/>
                                            </p:txEl>
                                          </p:spTgt>
                                        </p:tgtEl>
                                      </p:cBhvr>
                                    </p:animEffect>
                                  </p:childTnLst>
                                </p:cTn>
                              </p:par>
                              <p:par>
                                <p:cTn id="29" presetID="4" presetClass="entr" presetSubtype="16" fill="hold" nodeType="withEffect">
                                  <p:stCondLst>
                                    <p:cond delay="0"/>
                                  </p:stCondLst>
                                  <p:childTnLst>
                                    <p:set>
                                      <p:cBhvr>
                                        <p:cTn id="30" dur="1" fill="hold">
                                          <p:stCondLst>
                                            <p:cond delay="0"/>
                                          </p:stCondLst>
                                        </p:cTn>
                                        <p:tgtEl>
                                          <p:spTgt spid="68">
                                            <p:txEl>
                                              <p:pRg st="3" end="3"/>
                                            </p:txEl>
                                          </p:spTgt>
                                        </p:tgtEl>
                                        <p:attrNameLst>
                                          <p:attrName>style.visibility</p:attrName>
                                        </p:attrNameLst>
                                      </p:cBhvr>
                                      <p:to>
                                        <p:strVal val="visible"/>
                                      </p:to>
                                    </p:set>
                                    <p:animEffect transition="in" filter="box(in)">
                                      <p:cBhvr>
                                        <p:cTn id="31" dur="1000"/>
                                        <p:tgtEl>
                                          <p:spTgt spid="68">
                                            <p:txEl>
                                              <p:pRg st="3" end="3"/>
                                            </p:txEl>
                                          </p:spTgt>
                                        </p:tgtEl>
                                      </p:cBhvr>
                                    </p:animEffect>
                                  </p:childTnLst>
                                </p:cTn>
                              </p:par>
                              <p:par>
                                <p:cTn id="32" presetID="4" presetClass="entr" presetSubtype="16" fill="hold" nodeType="withEffect">
                                  <p:stCondLst>
                                    <p:cond delay="0"/>
                                  </p:stCondLst>
                                  <p:childTnLst>
                                    <p:set>
                                      <p:cBhvr>
                                        <p:cTn id="33" dur="1" fill="hold">
                                          <p:stCondLst>
                                            <p:cond delay="0"/>
                                          </p:stCondLst>
                                        </p:cTn>
                                        <p:tgtEl>
                                          <p:spTgt spid="68">
                                            <p:txEl>
                                              <p:pRg st="4" end="4"/>
                                            </p:txEl>
                                          </p:spTgt>
                                        </p:tgtEl>
                                        <p:attrNameLst>
                                          <p:attrName>style.visibility</p:attrName>
                                        </p:attrNameLst>
                                      </p:cBhvr>
                                      <p:to>
                                        <p:strVal val="visible"/>
                                      </p:to>
                                    </p:set>
                                    <p:animEffect transition="in" filter="box(in)">
                                      <p:cBhvr>
                                        <p:cTn id="34" dur="1000"/>
                                        <p:tgtEl>
                                          <p:spTgt spid="68">
                                            <p:txEl>
                                              <p:pRg st="4" end="4"/>
                                            </p:txEl>
                                          </p:spTgt>
                                        </p:tgtEl>
                                      </p:cBhvr>
                                    </p:animEffect>
                                  </p:childTnLst>
                                </p:cTn>
                              </p:par>
                              <p:par>
                                <p:cTn id="35" presetID="4" presetClass="entr" presetSubtype="16" fill="hold" nodeType="withEffect">
                                  <p:stCondLst>
                                    <p:cond delay="0"/>
                                  </p:stCondLst>
                                  <p:childTnLst>
                                    <p:set>
                                      <p:cBhvr>
                                        <p:cTn id="36" dur="1" fill="hold">
                                          <p:stCondLst>
                                            <p:cond delay="0"/>
                                          </p:stCondLst>
                                        </p:cTn>
                                        <p:tgtEl>
                                          <p:spTgt spid="68">
                                            <p:txEl>
                                              <p:pRg st="5" end="5"/>
                                            </p:txEl>
                                          </p:spTgt>
                                        </p:tgtEl>
                                        <p:attrNameLst>
                                          <p:attrName>style.visibility</p:attrName>
                                        </p:attrNameLst>
                                      </p:cBhvr>
                                      <p:to>
                                        <p:strVal val="visible"/>
                                      </p:to>
                                    </p:set>
                                    <p:animEffect transition="in" filter="box(in)">
                                      <p:cBhvr>
                                        <p:cTn id="37" dur="1000"/>
                                        <p:tgtEl>
                                          <p:spTgt spid="68">
                                            <p:txEl>
                                              <p:pRg st="5" end="5"/>
                                            </p:txEl>
                                          </p:spTgt>
                                        </p:tgtEl>
                                      </p:cBhvr>
                                    </p:animEffect>
                                  </p:childTnLst>
                                </p:cTn>
                              </p:par>
                              <p:par>
                                <p:cTn id="38" presetID="4" presetClass="entr" presetSubtype="16" fill="hold" nodeType="withEffect">
                                  <p:stCondLst>
                                    <p:cond delay="0"/>
                                  </p:stCondLst>
                                  <p:childTnLst>
                                    <p:set>
                                      <p:cBhvr>
                                        <p:cTn id="39" dur="1" fill="hold">
                                          <p:stCondLst>
                                            <p:cond delay="0"/>
                                          </p:stCondLst>
                                        </p:cTn>
                                        <p:tgtEl>
                                          <p:spTgt spid="68">
                                            <p:txEl>
                                              <p:pRg st="7" end="7"/>
                                            </p:txEl>
                                          </p:spTgt>
                                        </p:tgtEl>
                                        <p:attrNameLst>
                                          <p:attrName>style.visibility</p:attrName>
                                        </p:attrNameLst>
                                      </p:cBhvr>
                                      <p:to>
                                        <p:strVal val="visible"/>
                                      </p:to>
                                    </p:set>
                                    <p:animEffect transition="in" filter="box(in)">
                                      <p:cBhvr>
                                        <p:cTn id="40" dur="1000"/>
                                        <p:tgtEl>
                                          <p:spTgt spid="6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7" grpId="0"/>
      <p:bldP spid="65"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3" name="Oval 2"/>
          <p:cNvSpPr/>
          <p:nvPr/>
        </p:nvSpPr>
        <p:spPr>
          <a:xfrm>
            <a:off x="-609600" y="-685800"/>
            <a:ext cx="5791200" cy="53340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343400" y="2971800"/>
            <a:ext cx="5105400" cy="48006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2895600" y="5867400"/>
            <a:ext cx="914400" cy="7620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6172200" y="1676400"/>
            <a:ext cx="609600" cy="533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8763000" y="1828800"/>
            <a:ext cx="381000" cy="3048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7391400" y="1447800"/>
            <a:ext cx="914400" cy="7620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304800" y="4724400"/>
            <a:ext cx="914400" cy="7620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6019800" y="457200"/>
            <a:ext cx="914400" cy="7620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7772400" y="2590800"/>
            <a:ext cx="609600" cy="533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4800600" y="4724400"/>
            <a:ext cx="4114800" cy="2031325"/>
          </a:xfrm>
          <a:prstGeom prst="rect">
            <a:avLst/>
          </a:prstGeom>
          <a:noFill/>
        </p:spPr>
        <p:txBody>
          <a:bodyPr wrap="square" rtlCol="0">
            <a:spAutoFit/>
          </a:bodyPr>
          <a:lstStyle/>
          <a:p>
            <a:r>
              <a:rPr lang="en-US" dirty="0"/>
              <a:t>Section 43 and 47 of the Companies Act,  2013 deals with types of share capital and their Voting Rights. With the amendment, dated 05</a:t>
            </a:r>
            <a:r>
              <a:rPr lang="en-US" baseline="30000" dirty="0"/>
              <a:t>th</a:t>
            </a:r>
            <a:r>
              <a:rPr lang="en-US" dirty="0"/>
              <a:t> June 2015, Private companies can have a choice to follow it or not and accordingly they can induct in its MOA ,AOA</a:t>
            </a:r>
          </a:p>
        </p:txBody>
      </p:sp>
      <p:sp>
        <p:nvSpPr>
          <p:cNvPr id="17" name="TextBox 16"/>
          <p:cNvSpPr txBox="1"/>
          <p:nvPr/>
        </p:nvSpPr>
        <p:spPr>
          <a:xfrm>
            <a:off x="5105400" y="3429000"/>
            <a:ext cx="3581400" cy="1631216"/>
          </a:xfrm>
          <a:prstGeom prst="rect">
            <a:avLst/>
          </a:prstGeom>
          <a:noFill/>
        </p:spPr>
        <p:txBody>
          <a:bodyPr wrap="square" rtlCol="0">
            <a:spAutoFit/>
          </a:bodyPr>
          <a:lstStyle/>
          <a:p>
            <a:pPr algn="ctr"/>
            <a:r>
              <a:rPr lang="en-US" sz="2400" b="1" dirty="0">
                <a:latin typeface="+mj-lt"/>
              </a:rPr>
              <a:t>Sec 43: Kinds of share capital, Sec 47: Voting Rights</a:t>
            </a:r>
          </a:p>
          <a:p>
            <a:pPr algn="ctr"/>
            <a:endParaRPr lang="en-US" sz="2800" dirty="0"/>
          </a:p>
        </p:txBody>
      </p:sp>
      <p:sp>
        <p:nvSpPr>
          <p:cNvPr id="18" name="TextBox 17"/>
          <p:cNvSpPr txBox="1"/>
          <p:nvPr/>
        </p:nvSpPr>
        <p:spPr>
          <a:xfrm>
            <a:off x="609600" y="0"/>
            <a:ext cx="3733800" cy="707886"/>
          </a:xfrm>
          <a:prstGeom prst="rect">
            <a:avLst/>
          </a:prstGeom>
          <a:noFill/>
        </p:spPr>
        <p:txBody>
          <a:bodyPr wrap="square" rtlCol="0">
            <a:spAutoFit/>
          </a:bodyPr>
          <a:lstStyle/>
          <a:p>
            <a:r>
              <a:rPr lang="en-US" sz="2000" b="1" dirty="0"/>
              <a:t>SECTION 62: Further issue of share capital </a:t>
            </a:r>
          </a:p>
        </p:txBody>
      </p:sp>
      <p:sp>
        <p:nvSpPr>
          <p:cNvPr id="20" name="TextBox 19"/>
          <p:cNvSpPr txBox="1"/>
          <p:nvPr/>
        </p:nvSpPr>
        <p:spPr>
          <a:xfrm>
            <a:off x="228600" y="685800"/>
            <a:ext cx="4572000" cy="3139321"/>
          </a:xfrm>
          <a:prstGeom prst="rect">
            <a:avLst/>
          </a:prstGeom>
          <a:noFill/>
        </p:spPr>
        <p:txBody>
          <a:bodyPr wrap="square" rtlCol="0">
            <a:spAutoFit/>
          </a:bodyPr>
          <a:lstStyle/>
          <a:p>
            <a:r>
              <a:rPr lang="en-US" dirty="0"/>
              <a:t>The exemption is in respect of the minimum period for which issue is to be kept open and dispatch of notice to the shareholders.</a:t>
            </a:r>
          </a:p>
          <a:p>
            <a:pPr marL="342900" lvl="0" indent="-342900">
              <a:buFont typeface="+mj-lt"/>
              <a:buAutoNum type="arabicPeriod"/>
            </a:pPr>
            <a:r>
              <a:rPr lang="en-US" dirty="0"/>
              <a:t>If 90% of the members give their consent , then the Minimum period for which issue has to kept opened, can be varied.</a:t>
            </a:r>
          </a:p>
          <a:p>
            <a:pPr marL="342900" lvl="0" indent="-342900">
              <a:buFont typeface="+mj-lt"/>
              <a:buAutoNum type="arabicPeriod"/>
            </a:pPr>
            <a:r>
              <a:rPr lang="en-US" dirty="0"/>
              <a:t>Minimum time period of dispatch of notice can also be dispensed with.</a:t>
            </a:r>
          </a:p>
          <a:p>
            <a:pPr marL="342900" lvl="0" indent="-342900">
              <a:buFont typeface="+mj-lt"/>
              <a:buAutoNum type="arabicPeriod"/>
            </a:pPr>
            <a:r>
              <a:rPr lang="en-US" dirty="0"/>
              <a:t>For ESOPs : Instead of special resolution, Ordinary Resolution can be passed.</a:t>
            </a:r>
          </a:p>
          <a:p>
            <a:endParaRPr lang="en-US" dirty="0"/>
          </a:p>
        </p:txBody>
      </p:sp>
      <p:sp>
        <p:nvSpPr>
          <p:cNvPr id="21" name="Oval 20"/>
          <p:cNvSpPr/>
          <p:nvPr/>
        </p:nvSpPr>
        <p:spPr>
          <a:xfrm>
            <a:off x="609600" y="6096000"/>
            <a:ext cx="609600" cy="533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1905000" y="5791200"/>
            <a:ext cx="381000" cy="3048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848600" y="152400"/>
            <a:ext cx="609600" cy="533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3657600" y="4648200"/>
            <a:ext cx="381000" cy="3048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2133600" y="4800600"/>
            <a:ext cx="609600" cy="533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transition spd="slow">
    <p:cover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grpId="0" nodeType="afterEffect">
                                  <p:stCondLst>
                                    <p:cond delay="0"/>
                                  </p:stCondLst>
                                  <p:childTnLst>
                                    <p:animMotion origin="layout" path="M -0.77743 -0.24514 C -0.72986 -0.46158 -0.68177 -0.67778 -0.61458 -0.6169 C -0.54757 -0.55649 -0.47674 0.0155 -0.3743 0.11828 C -0.27205 0.22106 -0.06215 0.01967 -5.55556E-7 4.81481E-6 " pathEditMode="relative" rAng="0" ptsTypes="aaaA">
                                      <p:cBhvr>
                                        <p:cTn id="6" dur="500" fill="hold"/>
                                        <p:tgtEl>
                                          <p:spTgt spid="4"/>
                                        </p:tgtEl>
                                        <p:attrNameLst>
                                          <p:attrName>ppt_x</p:attrName>
                                          <p:attrName>ppt_y</p:attrName>
                                        </p:attrNameLst>
                                      </p:cBhvr>
                                      <p:rCtr x="38900" y="1700"/>
                                    </p:animMotion>
                                  </p:childTnLst>
                                </p:cTn>
                              </p:par>
                            </p:childTnLst>
                          </p:cTn>
                        </p:par>
                        <p:par>
                          <p:cTn id="7" fill="hold">
                            <p:stCondLst>
                              <p:cond delay="500"/>
                            </p:stCondLst>
                            <p:childTnLst>
                              <p:par>
                                <p:cTn id="8" presetID="25" presetClass="entr" presetSubtype="0" fill="hold" grpId="0" nodeType="afterEffect">
                                  <p:stCondLst>
                                    <p:cond delay="0"/>
                                  </p:stCondLst>
                                  <p:childTnLst>
                                    <p:set>
                                      <p:cBhvr>
                                        <p:cTn id="9" dur="1" fill="hold">
                                          <p:stCondLst>
                                            <p:cond delay="0"/>
                                          </p:stCondLst>
                                        </p:cTn>
                                        <p:tgtEl>
                                          <p:spTgt spid="17"/>
                                        </p:tgtEl>
                                        <p:attrNameLst>
                                          <p:attrName>style.visibility</p:attrName>
                                        </p:attrNameLst>
                                      </p:cBhvr>
                                      <p:to>
                                        <p:strVal val="visible"/>
                                      </p:to>
                                    </p:set>
                                    <p:anim calcmode="lin" valueType="num">
                                      <p:cBhvr>
                                        <p:cTn id="10" dur="250" decel="50000" fill="hold">
                                          <p:stCondLst>
                                            <p:cond delay="0"/>
                                          </p:stCondLst>
                                        </p:cTn>
                                        <p:tgtEl>
                                          <p:spTgt spid="17"/>
                                        </p:tgtEl>
                                        <p:attrNameLst>
                                          <p:attrName>style.rotation</p:attrName>
                                        </p:attrNameLst>
                                      </p:cBhvr>
                                      <p:tavLst>
                                        <p:tav tm="0">
                                          <p:val>
                                            <p:fltVal val="-90"/>
                                          </p:val>
                                        </p:tav>
                                        <p:tav tm="100000">
                                          <p:val>
                                            <p:fltVal val="0"/>
                                          </p:val>
                                        </p:tav>
                                      </p:tavLst>
                                    </p:anim>
                                    <p:anim calcmode="lin" valueType="num">
                                      <p:cBhvr>
                                        <p:cTn id="11" dur="250" decel="50000" fill="hold">
                                          <p:stCondLst>
                                            <p:cond delay="0"/>
                                          </p:stCondLst>
                                        </p:cTn>
                                        <p:tgtEl>
                                          <p:spTgt spid="17"/>
                                        </p:tgtEl>
                                        <p:attrNameLst>
                                          <p:attrName>ppt_w</p:attrName>
                                        </p:attrNameLst>
                                      </p:cBhvr>
                                      <p:tavLst>
                                        <p:tav tm="0">
                                          <p:val>
                                            <p:strVal val="#ppt_w"/>
                                          </p:val>
                                        </p:tav>
                                        <p:tav tm="100000">
                                          <p:val>
                                            <p:strVal val="#ppt_w*.05"/>
                                          </p:val>
                                        </p:tav>
                                      </p:tavLst>
                                    </p:anim>
                                    <p:anim calcmode="lin" valueType="num">
                                      <p:cBhvr>
                                        <p:cTn id="12" dur="250" accel="50000" fill="hold">
                                          <p:stCondLst>
                                            <p:cond delay="250"/>
                                          </p:stCondLst>
                                        </p:cTn>
                                        <p:tgtEl>
                                          <p:spTgt spid="17"/>
                                        </p:tgtEl>
                                        <p:attrNameLst>
                                          <p:attrName>ppt_w</p:attrName>
                                        </p:attrNameLst>
                                      </p:cBhvr>
                                      <p:tavLst>
                                        <p:tav tm="0">
                                          <p:val>
                                            <p:strVal val="#ppt_w*.05"/>
                                          </p:val>
                                        </p:tav>
                                        <p:tav tm="100000">
                                          <p:val>
                                            <p:strVal val="#ppt_w"/>
                                          </p:val>
                                        </p:tav>
                                      </p:tavLst>
                                    </p:anim>
                                    <p:anim calcmode="lin" valueType="num">
                                      <p:cBhvr>
                                        <p:cTn id="13" dur="500" fill="hold"/>
                                        <p:tgtEl>
                                          <p:spTgt spid="17"/>
                                        </p:tgtEl>
                                        <p:attrNameLst>
                                          <p:attrName>ppt_h</p:attrName>
                                        </p:attrNameLst>
                                      </p:cBhvr>
                                      <p:tavLst>
                                        <p:tav tm="0">
                                          <p:val>
                                            <p:strVal val="#ppt_h"/>
                                          </p:val>
                                        </p:tav>
                                        <p:tav tm="100000">
                                          <p:val>
                                            <p:strVal val="#ppt_h"/>
                                          </p:val>
                                        </p:tav>
                                      </p:tavLst>
                                    </p:anim>
                                    <p:anim calcmode="lin" valueType="num">
                                      <p:cBhvr>
                                        <p:cTn id="14" dur="250" decel="50000" fill="hold">
                                          <p:stCondLst>
                                            <p:cond delay="0"/>
                                          </p:stCondLst>
                                        </p:cTn>
                                        <p:tgtEl>
                                          <p:spTgt spid="17"/>
                                        </p:tgtEl>
                                        <p:attrNameLst>
                                          <p:attrName>ppt_x</p:attrName>
                                        </p:attrNameLst>
                                      </p:cBhvr>
                                      <p:tavLst>
                                        <p:tav tm="0">
                                          <p:val>
                                            <p:strVal val="#ppt_x+.4"/>
                                          </p:val>
                                        </p:tav>
                                        <p:tav tm="100000">
                                          <p:val>
                                            <p:strVal val="#ppt_x"/>
                                          </p:val>
                                        </p:tav>
                                      </p:tavLst>
                                    </p:anim>
                                    <p:anim calcmode="lin" valueType="num">
                                      <p:cBhvr>
                                        <p:cTn id="15" dur="250" decel="50000" fill="hold">
                                          <p:stCondLst>
                                            <p:cond delay="0"/>
                                          </p:stCondLst>
                                        </p:cTn>
                                        <p:tgtEl>
                                          <p:spTgt spid="17"/>
                                        </p:tgtEl>
                                        <p:attrNameLst>
                                          <p:attrName>ppt_y</p:attrName>
                                        </p:attrNameLst>
                                      </p:cBhvr>
                                      <p:tavLst>
                                        <p:tav tm="0">
                                          <p:val>
                                            <p:strVal val="#ppt_y-.2"/>
                                          </p:val>
                                        </p:tav>
                                        <p:tav tm="100000">
                                          <p:val>
                                            <p:strVal val="#ppt_y+.1"/>
                                          </p:val>
                                        </p:tav>
                                      </p:tavLst>
                                    </p:anim>
                                    <p:anim calcmode="lin" valueType="num">
                                      <p:cBhvr>
                                        <p:cTn id="16" dur="250" accel="50000" fill="hold">
                                          <p:stCondLst>
                                            <p:cond delay="250"/>
                                          </p:stCondLst>
                                        </p:cTn>
                                        <p:tgtEl>
                                          <p:spTgt spid="17"/>
                                        </p:tgtEl>
                                        <p:attrNameLst>
                                          <p:attrName>ppt_y</p:attrName>
                                        </p:attrNameLst>
                                      </p:cBhvr>
                                      <p:tavLst>
                                        <p:tav tm="0">
                                          <p:val>
                                            <p:strVal val="#ppt_y+.1"/>
                                          </p:val>
                                        </p:tav>
                                        <p:tav tm="100000">
                                          <p:val>
                                            <p:strVal val="#ppt_y"/>
                                          </p:val>
                                        </p:tav>
                                      </p:tavLst>
                                    </p:anim>
                                    <p:animEffect transition="in" filter="fade">
                                      <p:cBhvr>
                                        <p:cTn id="17" dur="500" decel="50000">
                                          <p:stCondLst>
                                            <p:cond delay="0"/>
                                          </p:stCondLst>
                                        </p:cTn>
                                        <p:tgtEl>
                                          <p:spTgt spid="17"/>
                                        </p:tgtEl>
                                      </p:cBhvr>
                                    </p:animEffect>
                                  </p:childTnLst>
                                </p:cTn>
                              </p:par>
                            </p:childTnLst>
                          </p:cTn>
                        </p:par>
                        <p:par>
                          <p:cTn id="18" fill="hold">
                            <p:stCondLst>
                              <p:cond delay="1000"/>
                            </p:stCondLst>
                            <p:childTnLst>
                              <p:par>
                                <p:cTn id="19" presetID="13" presetClass="entr" presetSubtype="16" fill="hold" grpId="2" nodeType="afterEffect">
                                  <p:stCondLst>
                                    <p:cond delay="0"/>
                                  </p:stCondLst>
                                  <p:iterate type="lt">
                                    <p:tmPct val="0"/>
                                  </p:iterate>
                                  <p:childTnLst>
                                    <p:set>
                                      <p:cBhvr>
                                        <p:cTn id="20" dur="1" fill="hold">
                                          <p:stCondLst>
                                            <p:cond delay="0"/>
                                          </p:stCondLst>
                                        </p:cTn>
                                        <p:tgtEl>
                                          <p:spTgt spid="16"/>
                                        </p:tgtEl>
                                        <p:attrNameLst>
                                          <p:attrName>style.visibility</p:attrName>
                                        </p:attrNameLst>
                                      </p:cBhvr>
                                      <p:to>
                                        <p:strVal val="visible"/>
                                      </p:to>
                                    </p:set>
                                    <p:animEffect transition="in" filter="plus(in)">
                                      <p:cBhvr>
                                        <p:cTn id="21" dur="1000"/>
                                        <p:tgtEl>
                                          <p:spTgt spid="16"/>
                                        </p:tgtEl>
                                      </p:cBhvr>
                                    </p:animEffect>
                                  </p:childTnLst>
                                </p:cTn>
                              </p:par>
                            </p:childTnLst>
                          </p:cTn>
                        </p:par>
                        <p:par>
                          <p:cTn id="22" fill="hold">
                            <p:stCondLst>
                              <p:cond delay="2000"/>
                            </p:stCondLst>
                            <p:childTnLst>
                              <p:par>
                                <p:cTn id="23" presetID="0" presetClass="path" presetSubtype="0" accel="50000" decel="50000" fill="hold" grpId="0" nodeType="afterEffect">
                                  <p:stCondLst>
                                    <p:cond delay="0"/>
                                  </p:stCondLst>
                                  <p:childTnLst>
                                    <p:animMotion origin="layout" path="M 0.8066 -0.00856 C 0.75833 -0.18495 0.71024 -0.36134 0.61129 -0.24954 C 0.51233 -0.13773 0.31493 0.62083 0.21302 0.6625 C 0.11111 0.70417 0.03542 0.11042 -1.38889E-6 -2.59259E-6 " pathEditMode="relative" ptsTypes="aaaA">
                                      <p:cBhvr>
                                        <p:cTn id="24" dur="2000" fill="hold"/>
                                        <p:tgtEl>
                                          <p:spTgt spid="3"/>
                                        </p:tgtEl>
                                        <p:attrNameLst>
                                          <p:attrName>ppt_x</p:attrName>
                                          <p:attrName>ppt_y</p:attrName>
                                        </p:attrNameLst>
                                      </p:cBhvr>
                                    </p:animMotion>
                                  </p:childTnLst>
                                </p:cTn>
                              </p:par>
                            </p:childTnLst>
                          </p:cTn>
                        </p:par>
                        <p:par>
                          <p:cTn id="25" fill="hold">
                            <p:stCondLst>
                              <p:cond delay="4000"/>
                            </p:stCondLst>
                            <p:childTnLst>
                              <p:par>
                                <p:cTn id="26" presetID="25" presetClass="entr" presetSubtype="0" fill="hold" grpId="0" nodeType="after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p:cTn id="28" dur="500" decel="50000" fill="hold">
                                          <p:stCondLst>
                                            <p:cond delay="0"/>
                                          </p:stCondLst>
                                        </p:cTn>
                                        <p:tgtEl>
                                          <p:spTgt spid="18"/>
                                        </p:tgtEl>
                                        <p:attrNameLst>
                                          <p:attrName>style.rotation</p:attrName>
                                        </p:attrNameLst>
                                      </p:cBhvr>
                                      <p:tavLst>
                                        <p:tav tm="0">
                                          <p:val>
                                            <p:fltVal val="-90"/>
                                          </p:val>
                                        </p:tav>
                                        <p:tav tm="100000">
                                          <p:val>
                                            <p:fltVal val="0"/>
                                          </p:val>
                                        </p:tav>
                                      </p:tavLst>
                                    </p:anim>
                                    <p:anim calcmode="lin" valueType="num">
                                      <p:cBhvr>
                                        <p:cTn id="29" dur="500" decel="50000" fill="hold">
                                          <p:stCondLst>
                                            <p:cond delay="0"/>
                                          </p:stCondLst>
                                        </p:cTn>
                                        <p:tgtEl>
                                          <p:spTgt spid="18"/>
                                        </p:tgtEl>
                                        <p:attrNameLst>
                                          <p:attrName>ppt_w</p:attrName>
                                        </p:attrNameLst>
                                      </p:cBhvr>
                                      <p:tavLst>
                                        <p:tav tm="0">
                                          <p:val>
                                            <p:strVal val="#ppt_w"/>
                                          </p:val>
                                        </p:tav>
                                        <p:tav tm="100000">
                                          <p:val>
                                            <p:strVal val="#ppt_w*.05"/>
                                          </p:val>
                                        </p:tav>
                                      </p:tavLst>
                                    </p:anim>
                                    <p:anim calcmode="lin" valueType="num">
                                      <p:cBhvr>
                                        <p:cTn id="30" dur="500" accel="50000" fill="hold">
                                          <p:stCondLst>
                                            <p:cond delay="500"/>
                                          </p:stCondLst>
                                        </p:cTn>
                                        <p:tgtEl>
                                          <p:spTgt spid="18"/>
                                        </p:tgtEl>
                                        <p:attrNameLst>
                                          <p:attrName>ppt_w</p:attrName>
                                        </p:attrNameLst>
                                      </p:cBhvr>
                                      <p:tavLst>
                                        <p:tav tm="0">
                                          <p:val>
                                            <p:strVal val="#ppt_w*.05"/>
                                          </p:val>
                                        </p:tav>
                                        <p:tav tm="100000">
                                          <p:val>
                                            <p:strVal val="#ppt_w"/>
                                          </p:val>
                                        </p:tav>
                                      </p:tavLst>
                                    </p:anim>
                                    <p:anim calcmode="lin" valueType="num">
                                      <p:cBhvr>
                                        <p:cTn id="31" dur="1000" fill="hold"/>
                                        <p:tgtEl>
                                          <p:spTgt spid="18"/>
                                        </p:tgtEl>
                                        <p:attrNameLst>
                                          <p:attrName>ppt_h</p:attrName>
                                        </p:attrNameLst>
                                      </p:cBhvr>
                                      <p:tavLst>
                                        <p:tav tm="0">
                                          <p:val>
                                            <p:strVal val="#ppt_h"/>
                                          </p:val>
                                        </p:tav>
                                        <p:tav tm="100000">
                                          <p:val>
                                            <p:strVal val="#ppt_h"/>
                                          </p:val>
                                        </p:tav>
                                      </p:tavLst>
                                    </p:anim>
                                    <p:anim calcmode="lin" valueType="num">
                                      <p:cBhvr>
                                        <p:cTn id="32" dur="500" decel="50000" fill="hold">
                                          <p:stCondLst>
                                            <p:cond delay="0"/>
                                          </p:stCondLst>
                                        </p:cTn>
                                        <p:tgtEl>
                                          <p:spTgt spid="18"/>
                                        </p:tgtEl>
                                        <p:attrNameLst>
                                          <p:attrName>ppt_x</p:attrName>
                                        </p:attrNameLst>
                                      </p:cBhvr>
                                      <p:tavLst>
                                        <p:tav tm="0">
                                          <p:val>
                                            <p:strVal val="#ppt_x+.4"/>
                                          </p:val>
                                        </p:tav>
                                        <p:tav tm="100000">
                                          <p:val>
                                            <p:strVal val="#ppt_x"/>
                                          </p:val>
                                        </p:tav>
                                      </p:tavLst>
                                    </p:anim>
                                    <p:anim calcmode="lin" valueType="num">
                                      <p:cBhvr>
                                        <p:cTn id="33" dur="500" decel="50000" fill="hold">
                                          <p:stCondLst>
                                            <p:cond delay="0"/>
                                          </p:stCondLst>
                                        </p:cTn>
                                        <p:tgtEl>
                                          <p:spTgt spid="18"/>
                                        </p:tgtEl>
                                        <p:attrNameLst>
                                          <p:attrName>ppt_y</p:attrName>
                                        </p:attrNameLst>
                                      </p:cBhvr>
                                      <p:tavLst>
                                        <p:tav tm="0">
                                          <p:val>
                                            <p:strVal val="#ppt_y-.2"/>
                                          </p:val>
                                        </p:tav>
                                        <p:tav tm="100000">
                                          <p:val>
                                            <p:strVal val="#ppt_y+.1"/>
                                          </p:val>
                                        </p:tav>
                                      </p:tavLst>
                                    </p:anim>
                                    <p:anim calcmode="lin" valueType="num">
                                      <p:cBhvr>
                                        <p:cTn id="34" dur="500" accel="50000" fill="hold">
                                          <p:stCondLst>
                                            <p:cond delay="500"/>
                                          </p:stCondLst>
                                        </p:cTn>
                                        <p:tgtEl>
                                          <p:spTgt spid="18"/>
                                        </p:tgtEl>
                                        <p:attrNameLst>
                                          <p:attrName>ppt_y</p:attrName>
                                        </p:attrNameLst>
                                      </p:cBhvr>
                                      <p:tavLst>
                                        <p:tav tm="0">
                                          <p:val>
                                            <p:strVal val="#ppt_y+.1"/>
                                          </p:val>
                                        </p:tav>
                                        <p:tav tm="100000">
                                          <p:val>
                                            <p:strVal val="#ppt_y"/>
                                          </p:val>
                                        </p:tav>
                                      </p:tavLst>
                                    </p:anim>
                                    <p:animEffect transition="in" filter="fade">
                                      <p:cBhvr>
                                        <p:cTn id="35" dur="1000" decel="50000">
                                          <p:stCondLst>
                                            <p:cond delay="0"/>
                                          </p:stCondLst>
                                        </p:cTn>
                                        <p:tgtEl>
                                          <p:spTgt spid="18"/>
                                        </p:tgtEl>
                                      </p:cBhvr>
                                    </p:animEffect>
                                  </p:childTnLst>
                                </p:cTn>
                              </p:par>
                            </p:childTnLst>
                          </p:cTn>
                        </p:par>
                        <p:par>
                          <p:cTn id="36" fill="hold">
                            <p:stCondLst>
                              <p:cond delay="5000"/>
                            </p:stCondLst>
                            <p:childTnLst>
                              <p:par>
                                <p:cTn id="37" presetID="2" presetClass="entr" presetSubtype="4" fill="hold" grpId="0" nodeType="afterEffect">
                                  <p:stCondLst>
                                    <p:cond delay="0"/>
                                  </p:stCondLst>
                                  <p:childTnLst>
                                    <p:set>
                                      <p:cBhvr>
                                        <p:cTn id="38" dur="1" fill="hold">
                                          <p:stCondLst>
                                            <p:cond delay="0"/>
                                          </p:stCondLst>
                                        </p:cTn>
                                        <p:tgtEl>
                                          <p:spTgt spid="20"/>
                                        </p:tgtEl>
                                        <p:attrNameLst>
                                          <p:attrName>style.visibility</p:attrName>
                                        </p:attrNameLst>
                                      </p:cBhvr>
                                      <p:to>
                                        <p:strVal val="visible"/>
                                      </p:to>
                                    </p:set>
                                    <p:anim calcmode="lin" valueType="num">
                                      <p:cBhvr additive="base">
                                        <p:cTn id="39" dur="1000" fill="hold"/>
                                        <p:tgtEl>
                                          <p:spTgt spid="20"/>
                                        </p:tgtEl>
                                        <p:attrNameLst>
                                          <p:attrName>ppt_x</p:attrName>
                                        </p:attrNameLst>
                                      </p:cBhvr>
                                      <p:tavLst>
                                        <p:tav tm="0">
                                          <p:val>
                                            <p:strVal val="#ppt_x"/>
                                          </p:val>
                                        </p:tav>
                                        <p:tav tm="100000">
                                          <p:val>
                                            <p:strVal val="#ppt_x"/>
                                          </p:val>
                                        </p:tav>
                                      </p:tavLst>
                                    </p:anim>
                                    <p:anim calcmode="lin" valueType="num">
                                      <p:cBhvr additive="base">
                                        <p:cTn id="40" dur="10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6" grpId="2"/>
      <p:bldP spid="17" grpId="0"/>
      <p:bldP spid="18"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Rectangle 1"/>
          <p:cNvSpPr/>
          <p:nvPr/>
        </p:nvSpPr>
        <p:spPr>
          <a:xfrm>
            <a:off x="0" y="0"/>
            <a:ext cx="9144000" cy="6096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0" y="6248400"/>
            <a:ext cx="9144000" cy="6096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228600" y="609600"/>
            <a:ext cx="8686800" cy="1354217"/>
          </a:xfrm>
          <a:prstGeom prst="rect">
            <a:avLst/>
          </a:prstGeom>
          <a:noFill/>
        </p:spPr>
        <p:txBody>
          <a:bodyPr wrap="square" rtlCol="0">
            <a:spAutoFit/>
          </a:bodyPr>
          <a:lstStyle/>
          <a:p>
            <a:r>
              <a:rPr lang="en-US" sz="3200" b="1" dirty="0">
                <a:solidFill>
                  <a:schemeClr val="bg1"/>
                </a:solidFill>
              </a:rPr>
              <a:t>SECTION 67: Restriction on purchase by company or giving loan to purchase of its shares</a:t>
            </a:r>
          </a:p>
          <a:p>
            <a:endParaRPr lang="en-US" dirty="0"/>
          </a:p>
        </p:txBody>
      </p:sp>
      <p:sp>
        <p:nvSpPr>
          <p:cNvPr id="5" name="TextBox 4"/>
          <p:cNvSpPr txBox="1"/>
          <p:nvPr/>
        </p:nvSpPr>
        <p:spPr>
          <a:xfrm>
            <a:off x="152400" y="2286000"/>
            <a:ext cx="8839200" cy="3139321"/>
          </a:xfrm>
          <a:prstGeom prst="rect">
            <a:avLst/>
          </a:prstGeom>
          <a:noFill/>
        </p:spPr>
        <p:txBody>
          <a:bodyPr wrap="square" rtlCol="0">
            <a:spAutoFit/>
          </a:bodyPr>
          <a:lstStyle/>
          <a:p>
            <a:r>
              <a:rPr lang="en-US" dirty="0">
                <a:solidFill>
                  <a:schemeClr val="bg1"/>
                </a:solidFill>
              </a:rPr>
              <a:t>No company, limited by shares, shall have power to buy its own shares unless a consequent reduction of share capital is affected.</a:t>
            </a:r>
          </a:p>
          <a:p>
            <a:endParaRPr lang="en-US" dirty="0">
              <a:solidFill>
                <a:schemeClr val="bg1"/>
              </a:solidFill>
            </a:endParaRPr>
          </a:p>
          <a:p>
            <a:endParaRPr lang="en-US" dirty="0">
              <a:solidFill>
                <a:schemeClr val="bg1"/>
              </a:solidFill>
            </a:endParaRPr>
          </a:p>
          <a:p>
            <a:r>
              <a:rPr lang="en-US" dirty="0">
                <a:solidFill>
                  <a:schemeClr val="bg1"/>
                </a:solidFill>
              </a:rPr>
              <a:t>This will not be applicable to Private company :</a:t>
            </a:r>
          </a:p>
          <a:p>
            <a:endParaRPr lang="en-US" dirty="0">
              <a:solidFill>
                <a:schemeClr val="bg1"/>
              </a:solidFill>
            </a:endParaRPr>
          </a:p>
          <a:p>
            <a:pPr lvl="0"/>
            <a:r>
              <a:rPr lang="en-US" dirty="0">
                <a:solidFill>
                  <a:schemeClr val="bg1"/>
                </a:solidFill>
              </a:rPr>
              <a:t>A] In whose share capital, no other body corporate has invested monies,</a:t>
            </a:r>
          </a:p>
          <a:p>
            <a:pPr lvl="0"/>
            <a:r>
              <a:rPr lang="en-US" dirty="0">
                <a:solidFill>
                  <a:schemeClr val="bg1"/>
                </a:solidFill>
              </a:rPr>
              <a:t>B] If the borrowings (banks+ financial institutions + body corporate) are less than twice of paid up capital or Rs. 50 Crores, whichever is lower </a:t>
            </a:r>
            <a:r>
              <a:rPr lang="en-US" b="1" u="sng" dirty="0">
                <a:solidFill>
                  <a:schemeClr val="bg1"/>
                </a:solidFill>
              </a:rPr>
              <a:t>and </a:t>
            </a:r>
          </a:p>
          <a:p>
            <a:r>
              <a:rPr lang="en-US" dirty="0">
                <a:solidFill>
                  <a:schemeClr val="bg1"/>
                </a:solidFill>
              </a:rPr>
              <a:t>C] Such a company is not in default in repayment of such borrowings.</a:t>
            </a:r>
          </a:p>
          <a:p>
            <a:endParaRPr lang="en-US" dirty="0"/>
          </a:p>
        </p:txBody>
      </p:sp>
    </p:spTree>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1000"/>
                                        <p:tgtEl>
                                          <p:spTgt spid="4"/>
                                        </p:tgtEl>
                                      </p:cBhvr>
                                    </p:animEffect>
                                  </p:childTnLst>
                                </p:cTn>
                              </p:par>
                            </p:childTnLst>
                          </p:cTn>
                        </p:par>
                        <p:par>
                          <p:cTn id="8" fill="hold">
                            <p:stCondLst>
                              <p:cond delay="1000"/>
                            </p:stCondLst>
                            <p:childTnLst>
                              <p:par>
                                <p:cTn id="9" presetID="29"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1000" fill="hold"/>
                                        <p:tgtEl>
                                          <p:spTgt spid="5"/>
                                        </p:tgtEl>
                                        <p:attrNameLst>
                                          <p:attrName>ppt_x</p:attrName>
                                        </p:attrNameLst>
                                      </p:cBhvr>
                                      <p:tavLst>
                                        <p:tav tm="0">
                                          <p:val>
                                            <p:strVal val="#ppt_x-.2"/>
                                          </p:val>
                                        </p:tav>
                                        <p:tav tm="100000">
                                          <p:val>
                                            <p:strVal val="#ppt_x"/>
                                          </p:val>
                                        </p:tav>
                                      </p:tavLst>
                                    </p:anim>
                                    <p:anim calcmode="lin" valueType="num">
                                      <p:cBhvr>
                                        <p:cTn id="12"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13"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5" name="Pentagon 4"/>
          <p:cNvSpPr/>
          <p:nvPr/>
        </p:nvSpPr>
        <p:spPr>
          <a:xfrm rot="10800000">
            <a:off x="0" y="3200400"/>
            <a:ext cx="9144000" cy="2895600"/>
          </a:xfrm>
          <a:prstGeom prst="homePlate">
            <a:avLst>
              <a:gd name="adj" fmla="val 36253"/>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entagon 3"/>
          <p:cNvSpPr/>
          <p:nvPr/>
        </p:nvSpPr>
        <p:spPr>
          <a:xfrm>
            <a:off x="457200" y="914400"/>
            <a:ext cx="8686800" cy="2286000"/>
          </a:xfrm>
          <a:prstGeom prst="homePlate">
            <a:avLst>
              <a:gd name="adj" fmla="val 32589"/>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0"/>
            <a:ext cx="8229600" cy="1295400"/>
          </a:xfrm>
        </p:spPr>
        <p:txBody>
          <a:bodyPr/>
          <a:lstStyle/>
          <a:p>
            <a:pPr algn="l"/>
            <a:r>
              <a:rPr lang="en-US" sz="4000" b="1" dirty="0">
                <a:solidFill>
                  <a:schemeClr val="bg1"/>
                </a:solidFill>
              </a:rPr>
              <a:t>SECTION</a:t>
            </a:r>
            <a:r>
              <a:rPr lang="en-US" b="1" dirty="0">
                <a:solidFill>
                  <a:schemeClr val="bg1"/>
                </a:solidFill>
              </a:rPr>
              <a:t> 73 Deposits</a:t>
            </a:r>
          </a:p>
        </p:txBody>
      </p:sp>
      <p:sp>
        <p:nvSpPr>
          <p:cNvPr id="3" name="Content Placeholder 2"/>
          <p:cNvSpPr>
            <a:spLocks noGrp="1"/>
          </p:cNvSpPr>
          <p:nvPr>
            <p:ph idx="1"/>
          </p:nvPr>
        </p:nvSpPr>
        <p:spPr>
          <a:xfrm>
            <a:off x="457200" y="838200"/>
            <a:ext cx="8305800" cy="5257801"/>
          </a:xfrm>
        </p:spPr>
        <p:txBody>
          <a:bodyPr>
            <a:normAutofit fontScale="77500" lnSpcReduction="20000"/>
          </a:bodyPr>
          <a:lstStyle/>
          <a:p>
            <a:pPr>
              <a:buNone/>
            </a:pPr>
            <a:endParaRPr lang="en-US" sz="2000" dirty="0"/>
          </a:p>
          <a:p>
            <a:r>
              <a:rPr lang="en-US" sz="2000" dirty="0"/>
              <a:t>Private companies which are satisfying the conditions stated therein are exempt from issuing circular to members, filing copy of circular to ROC, insurance , certifying that company has not done default in repayment and maintenance of liquid funds. [Section 73(2) (a) to (e)]</a:t>
            </a:r>
          </a:p>
          <a:p>
            <a:r>
              <a:rPr lang="en-IN" sz="2100" dirty="0"/>
              <a:t>.</a:t>
            </a:r>
            <a:r>
              <a:rPr lang="en-IN" sz="2200" dirty="0"/>
              <a:t>Maximum deposit : A private company may accept from its members maximum  one hundred per cent of aggregate of the paid up share capital, free reserves and securities premium account. </a:t>
            </a:r>
            <a:endParaRPr lang="en-US" sz="2100" dirty="0"/>
          </a:p>
          <a:p>
            <a:r>
              <a:rPr lang="en-US" sz="2100" dirty="0"/>
              <a:t>Provided further that the maximum limit in respect of deposits to be accepted from members shall not apply to following classes of private companies, namely:-</a:t>
            </a:r>
          </a:p>
          <a:p>
            <a:endParaRPr lang="en-US" sz="2000" dirty="0"/>
          </a:p>
          <a:p>
            <a:endParaRPr lang="en-US" sz="2000" dirty="0"/>
          </a:p>
          <a:p>
            <a:endParaRPr lang="en-US" sz="2000" dirty="0"/>
          </a:p>
          <a:p>
            <a:pPr lvl="0">
              <a:buFont typeface="Wingdings" pitchFamily="2" charset="2"/>
              <a:buChar char="§"/>
            </a:pPr>
            <a:r>
              <a:rPr lang="en-US" sz="2000" dirty="0"/>
              <a:t>  (</a:t>
            </a:r>
            <a:r>
              <a:rPr lang="en-US" sz="2000" dirty="0" err="1"/>
              <a:t>i</a:t>
            </a:r>
            <a:r>
              <a:rPr lang="en-US" sz="2000" dirty="0"/>
              <a:t>) a private company which is a start-up, for ten  years from the date of its incorporation;</a:t>
            </a:r>
          </a:p>
          <a:p>
            <a:pPr lvl="0">
              <a:buFont typeface="Wingdings" pitchFamily="2" charset="2"/>
              <a:buChar char="§"/>
            </a:pPr>
            <a:r>
              <a:rPr lang="en-US" sz="2000" dirty="0"/>
              <a:t>(ii) a private company which fulfils all of the following conditions, namely:-</a:t>
            </a:r>
          </a:p>
          <a:p>
            <a:pPr lvl="0">
              <a:buFont typeface="Wingdings" pitchFamily="2" charset="2"/>
              <a:buChar char="§"/>
            </a:pPr>
            <a:r>
              <a:rPr lang="en-US" sz="2000" dirty="0"/>
              <a:t>(a) which is not an associate or a subsidiary company of any other company;</a:t>
            </a:r>
          </a:p>
          <a:p>
            <a:pPr lvl="0">
              <a:buFont typeface="Wingdings" pitchFamily="2" charset="2"/>
              <a:buChar char="§"/>
            </a:pPr>
            <a:r>
              <a:rPr lang="en-US" sz="2000" dirty="0"/>
              <a:t>(b) the borrowings of such a company from banks or financial institutions or any body corporate is less than twice of its paid up share capital or Fifty crore rupees, whichever is less ; and</a:t>
            </a:r>
          </a:p>
          <a:p>
            <a:pPr lvl="0">
              <a:buFont typeface="Wingdings" pitchFamily="2" charset="2"/>
              <a:buChar char="§"/>
            </a:pPr>
            <a:r>
              <a:rPr lang="en-US" sz="2000" dirty="0"/>
              <a:t>(c) such a company has not defaulted in the repayment of such borrowings subsisting at the time of accepting deposits under section 73</a:t>
            </a:r>
          </a:p>
          <a:p>
            <a:pPr lvl="0">
              <a:buFont typeface="Wingdings" pitchFamily="2" charset="2"/>
              <a:buChar char="§"/>
            </a:pPr>
            <a:r>
              <a:rPr lang="en-US" sz="2000" dirty="0"/>
              <a:t>Provided also that all the companies accepting deposits shall file return of deposit  the details of monies so accepted to the Registrar in Form DpT-3.</a:t>
            </a:r>
          </a:p>
          <a:p>
            <a:endParaRPr lang="en-US" sz="2000" dirty="0"/>
          </a:p>
          <a:p>
            <a:pPr>
              <a:buNone/>
            </a:pPr>
            <a:endParaRPr lang="en-US" sz="2000" dirty="0"/>
          </a:p>
        </p:txBody>
      </p:sp>
      <p:sp>
        <p:nvSpPr>
          <p:cNvPr id="6" name="Rectangle 5"/>
          <p:cNvSpPr/>
          <p:nvPr/>
        </p:nvSpPr>
        <p:spPr>
          <a:xfrm>
            <a:off x="0" y="0"/>
            <a:ext cx="9144000" cy="4572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6400800"/>
            <a:ext cx="9144000" cy="4572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transition spd="med">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1"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par>
                          <p:cTn id="8" fill="hold">
                            <p:stCondLst>
                              <p:cond delay="500"/>
                            </p:stCondLst>
                            <p:childTnLst>
                              <p:par>
                                <p:cTn id="9" presetID="29"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p:cTn id="11" dur="1000" fill="hold"/>
                                        <p:tgtEl>
                                          <p:spTgt spid="4"/>
                                        </p:tgtEl>
                                        <p:attrNameLst>
                                          <p:attrName>ppt_x</p:attrName>
                                        </p:attrNameLst>
                                      </p:cBhvr>
                                      <p:tavLst>
                                        <p:tav tm="0">
                                          <p:val>
                                            <p:strVal val="#ppt_x-.2"/>
                                          </p:val>
                                        </p:tav>
                                        <p:tav tm="100000">
                                          <p:val>
                                            <p:strVal val="#ppt_x"/>
                                          </p:val>
                                        </p:tav>
                                      </p:tavLst>
                                    </p:anim>
                                    <p:anim calcmode="lin" valueType="num">
                                      <p:cBhvr>
                                        <p:cTn id="12"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3" dur="1000"/>
                                        <p:tgtEl>
                                          <p:spTgt spid="4"/>
                                        </p:tgtEl>
                                      </p:cBhvr>
                                    </p:animEffect>
                                  </p:childTnLst>
                                </p:cTn>
                              </p:par>
                            </p:childTnLst>
                          </p:cTn>
                        </p:par>
                        <p:par>
                          <p:cTn id="14" fill="hold">
                            <p:stCondLst>
                              <p:cond delay="1500"/>
                            </p:stCondLst>
                            <p:childTnLst>
                              <p:par>
                                <p:cTn id="15" presetID="29" presetClass="entr" presetSubtype="0"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1000" fill="hold"/>
                                        <p:tgtEl>
                                          <p:spTgt spid="5"/>
                                        </p:tgtEl>
                                        <p:attrNameLst>
                                          <p:attrName>ppt_x</p:attrName>
                                        </p:attrNameLst>
                                      </p:cBhvr>
                                      <p:tavLst>
                                        <p:tav tm="0">
                                          <p:val>
                                            <p:strVal val="#ppt_x-.2"/>
                                          </p:val>
                                        </p:tav>
                                        <p:tav tm="100000">
                                          <p:val>
                                            <p:strVal val="#ppt_x"/>
                                          </p:val>
                                        </p:tav>
                                      </p:tavLst>
                                    </p:anim>
                                    <p:anim calcmode="lin" valueType="num">
                                      <p:cBhvr>
                                        <p:cTn id="1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19" dur="1000"/>
                                        <p:tgtEl>
                                          <p:spTgt spid="5"/>
                                        </p:tgtEl>
                                      </p:cBhvr>
                                    </p:animEffect>
                                  </p:childTnLst>
                                </p:cTn>
                              </p:par>
                            </p:childTnLst>
                          </p:cTn>
                        </p:par>
                        <p:par>
                          <p:cTn id="20" fill="hold">
                            <p:stCondLst>
                              <p:cond delay="2500"/>
                            </p:stCondLst>
                            <p:childTnLst>
                              <p:par>
                                <p:cTn id="21" presetID="37" presetClass="entr" presetSubtype="0" fill="hold" grpId="0" nodeType="after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fade">
                                      <p:cBhvr>
                                        <p:cTn id="23" dur="1000"/>
                                        <p:tgtEl>
                                          <p:spTgt spid="3">
                                            <p:txEl>
                                              <p:pRg st="1" end="1"/>
                                            </p:txEl>
                                          </p:spTgt>
                                        </p:tgtEl>
                                      </p:cBhvr>
                                    </p:animEffect>
                                    <p:anim calcmode="lin" valueType="num">
                                      <p:cBhvr>
                                        <p:cTn id="2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fade">
                                      <p:cBhvr>
                                        <p:cTn id="31" dur="1000"/>
                                        <p:tgtEl>
                                          <p:spTgt spid="3">
                                            <p:txEl>
                                              <p:pRg st="2" end="2"/>
                                            </p:txEl>
                                          </p:spTgt>
                                        </p:tgtEl>
                                      </p:cBhvr>
                                    </p:animEffect>
                                    <p:anim calcmode="lin" valueType="num">
                                      <p:cBhvr>
                                        <p:cTn id="3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1000"/>
                                        <p:tgtEl>
                                          <p:spTgt spid="3">
                                            <p:txEl>
                                              <p:pRg st="3" end="3"/>
                                            </p:txEl>
                                          </p:spTgt>
                                        </p:tgtEl>
                                      </p:cBhvr>
                                    </p:animEffect>
                                    <p:anim calcmode="lin" valueType="num">
                                      <p:cBhvr>
                                        <p:cTn id="4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1000"/>
                                        <p:tgtEl>
                                          <p:spTgt spid="3">
                                            <p:txEl>
                                              <p:pRg st="7" end="7"/>
                                            </p:txEl>
                                          </p:spTgt>
                                        </p:tgtEl>
                                      </p:cBhvr>
                                    </p:animEffect>
                                    <p:anim calcmode="lin" valueType="num">
                                      <p:cBhvr>
                                        <p:cTn id="4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9" dur="90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1000"/>
                                        <p:tgtEl>
                                          <p:spTgt spid="3">
                                            <p:txEl>
                                              <p:pRg st="8" end="8"/>
                                            </p:txEl>
                                          </p:spTgt>
                                        </p:tgtEl>
                                      </p:cBhvr>
                                    </p:animEffect>
                                    <p:anim calcmode="lin" valueType="num">
                                      <p:cBhvr>
                                        <p:cTn id="5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900" decel="100000" fill="hold"/>
                                        <p:tgtEl>
                                          <p:spTgt spid="3">
                                            <p:txEl>
                                              <p:pRg st="8" end="8"/>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900"/>
                                          </p:stCondLst>
                                        </p:cTn>
                                        <p:tgtEl>
                                          <p:spTgt spid="3">
                                            <p:txEl>
                                              <p:pRg st="8" end="8"/>
                                            </p:txEl>
                                          </p:spTgt>
                                        </p:tgtEl>
                                        <p:attrNameLst>
                                          <p:attrName>ppt_y</p:attrName>
                                        </p:attrNameLst>
                                      </p:cBhvr>
                                      <p:tavLst>
                                        <p:tav tm="0">
                                          <p:val>
                                            <p:strVal val="#ppt_y-.03"/>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7"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900" decel="100000" fill="hold"/>
                                        <p:tgtEl>
                                          <p:spTgt spid="3">
                                            <p:txEl>
                                              <p:pRg st="9" end="9"/>
                                            </p:txEl>
                                          </p:spTgt>
                                        </p:tgtEl>
                                        <p:attrNameLst>
                                          <p:attrName>ppt_y</p:attrName>
                                        </p:attrNameLst>
                                      </p:cBhvr>
                                      <p:tavLst>
                                        <p:tav tm="0">
                                          <p:val>
                                            <p:strVal val="#ppt_y+1"/>
                                          </p:val>
                                        </p:tav>
                                        <p:tav tm="100000">
                                          <p:val>
                                            <p:strVal val="#ppt_y-.03"/>
                                          </p:val>
                                        </p:tav>
                                      </p:tavLst>
                                    </p:anim>
                                    <p:anim calcmode="lin" valueType="num">
                                      <p:cBhvr>
                                        <p:cTn id="66" dur="100" accel="100000" fill="hold">
                                          <p:stCondLst>
                                            <p:cond delay="900"/>
                                          </p:stCondLst>
                                        </p:cTn>
                                        <p:tgtEl>
                                          <p:spTgt spid="3">
                                            <p:txEl>
                                              <p:pRg st="9" end="9"/>
                                            </p:txEl>
                                          </p:spTgt>
                                        </p:tgtEl>
                                        <p:attrNameLst>
                                          <p:attrName>ppt_y</p:attrName>
                                        </p:attrNameLst>
                                      </p:cBhvr>
                                      <p:tavLst>
                                        <p:tav tm="0">
                                          <p:val>
                                            <p:strVal val="#ppt_y-.03"/>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37" presetClass="entr" presetSubtype="0" fill="hold" grpId="0" nodeType="clickEffect">
                                  <p:stCondLst>
                                    <p:cond delay="0"/>
                                  </p:stCondLst>
                                  <p:childTnLst>
                                    <p:set>
                                      <p:cBhvr>
                                        <p:cTn id="70" dur="1" fill="hold">
                                          <p:stCondLst>
                                            <p:cond delay="0"/>
                                          </p:stCondLst>
                                        </p:cTn>
                                        <p:tgtEl>
                                          <p:spTgt spid="3">
                                            <p:txEl>
                                              <p:pRg st="10" end="10"/>
                                            </p:txEl>
                                          </p:spTgt>
                                        </p:tgtEl>
                                        <p:attrNameLst>
                                          <p:attrName>style.visibility</p:attrName>
                                        </p:attrNameLst>
                                      </p:cBhvr>
                                      <p:to>
                                        <p:strVal val="visible"/>
                                      </p:to>
                                    </p:set>
                                    <p:animEffect transition="in" filter="fade">
                                      <p:cBhvr>
                                        <p:cTn id="71" dur="1000"/>
                                        <p:tgtEl>
                                          <p:spTgt spid="3">
                                            <p:txEl>
                                              <p:pRg st="10" end="10"/>
                                            </p:txEl>
                                          </p:spTgt>
                                        </p:tgtEl>
                                      </p:cBhvr>
                                    </p:animEffect>
                                    <p:anim calcmode="lin" valueType="num">
                                      <p:cBhvr>
                                        <p:cTn id="7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3" dur="900" decel="100000" fill="hold"/>
                                        <p:tgtEl>
                                          <p:spTgt spid="3">
                                            <p:txEl>
                                              <p:pRg st="10" end="10"/>
                                            </p:txEl>
                                          </p:spTgt>
                                        </p:tgtEl>
                                        <p:attrNameLst>
                                          <p:attrName>ppt_y</p:attrName>
                                        </p:attrNameLst>
                                      </p:cBhvr>
                                      <p:tavLst>
                                        <p:tav tm="0">
                                          <p:val>
                                            <p:strVal val="#ppt_y+1"/>
                                          </p:val>
                                        </p:tav>
                                        <p:tav tm="100000">
                                          <p:val>
                                            <p:strVal val="#ppt_y-.03"/>
                                          </p:val>
                                        </p:tav>
                                      </p:tavLst>
                                    </p:anim>
                                    <p:anim calcmode="lin" valueType="num">
                                      <p:cBhvr>
                                        <p:cTn id="74" dur="100" accel="100000" fill="hold">
                                          <p:stCondLst>
                                            <p:cond delay="900"/>
                                          </p:stCondLst>
                                        </p:cTn>
                                        <p:tgtEl>
                                          <p:spTgt spid="3">
                                            <p:txEl>
                                              <p:pRg st="10" end="10"/>
                                            </p:txEl>
                                          </p:spTgt>
                                        </p:tgtEl>
                                        <p:attrNameLst>
                                          <p:attrName>ppt_y</p:attrName>
                                        </p:attrNameLst>
                                      </p:cBhvr>
                                      <p:tavLst>
                                        <p:tav tm="0">
                                          <p:val>
                                            <p:strVal val="#ppt_y-.03"/>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37" presetClass="entr" presetSubtype="0"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Effect transition="in" filter="fade">
                                      <p:cBhvr>
                                        <p:cTn id="79" dur="1000"/>
                                        <p:tgtEl>
                                          <p:spTgt spid="3">
                                            <p:txEl>
                                              <p:pRg st="11" end="11"/>
                                            </p:txEl>
                                          </p:spTgt>
                                        </p:tgtEl>
                                      </p:cBhvr>
                                    </p:animEffect>
                                    <p:anim calcmode="lin" valueType="num">
                                      <p:cBhvr>
                                        <p:cTn id="80"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1" dur="900" decel="100000" fill="hold"/>
                                        <p:tgtEl>
                                          <p:spTgt spid="3">
                                            <p:txEl>
                                              <p:pRg st="11" end="11"/>
                                            </p:txEl>
                                          </p:spTgt>
                                        </p:tgtEl>
                                        <p:attrNameLst>
                                          <p:attrName>ppt_y</p:attrName>
                                        </p:attrNameLst>
                                      </p:cBhvr>
                                      <p:tavLst>
                                        <p:tav tm="0">
                                          <p:val>
                                            <p:strVal val="#ppt_y+1"/>
                                          </p:val>
                                        </p:tav>
                                        <p:tav tm="100000">
                                          <p:val>
                                            <p:strVal val="#ppt_y-.03"/>
                                          </p:val>
                                        </p:tav>
                                      </p:tavLst>
                                    </p:anim>
                                    <p:anim calcmode="lin" valueType="num">
                                      <p:cBhvr>
                                        <p:cTn id="82" dur="100" accel="100000" fill="hold">
                                          <p:stCondLst>
                                            <p:cond delay="900"/>
                                          </p:stCondLst>
                                        </p:cTn>
                                        <p:tgtEl>
                                          <p:spTgt spid="3">
                                            <p:txEl>
                                              <p:pRg st="11" end="11"/>
                                            </p:txEl>
                                          </p:spTgt>
                                        </p:tgtEl>
                                        <p:attrNameLst>
                                          <p:attrName>ppt_y</p:attrName>
                                        </p:attrNameLst>
                                      </p:cBhvr>
                                      <p:tavLst>
                                        <p:tav tm="0">
                                          <p:val>
                                            <p:strVal val="#ppt_y-.03"/>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7" presetClass="entr" presetSubtype="0" fill="hold" grpId="0" nodeType="clickEffect">
                                  <p:stCondLst>
                                    <p:cond delay="0"/>
                                  </p:stCondLst>
                                  <p:childTnLst>
                                    <p:set>
                                      <p:cBhvr>
                                        <p:cTn id="86" dur="1" fill="hold">
                                          <p:stCondLst>
                                            <p:cond delay="0"/>
                                          </p:stCondLst>
                                        </p:cTn>
                                        <p:tgtEl>
                                          <p:spTgt spid="3">
                                            <p:txEl>
                                              <p:pRg st="12" end="12"/>
                                            </p:txEl>
                                          </p:spTgt>
                                        </p:tgtEl>
                                        <p:attrNameLst>
                                          <p:attrName>style.visibility</p:attrName>
                                        </p:attrNameLst>
                                      </p:cBhvr>
                                      <p:to>
                                        <p:strVal val="visible"/>
                                      </p:to>
                                    </p:set>
                                    <p:animEffect transition="in" filter="fade">
                                      <p:cBhvr>
                                        <p:cTn id="87" dur="1000"/>
                                        <p:tgtEl>
                                          <p:spTgt spid="3">
                                            <p:txEl>
                                              <p:pRg st="12" end="12"/>
                                            </p:txEl>
                                          </p:spTgt>
                                        </p:tgtEl>
                                      </p:cBhvr>
                                    </p:animEffect>
                                    <p:anim calcmode="lin" valueType="num">
                                      <p:cBhvr>
                                        <p:cTn id="88"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9" dur="900" decel="100000" fill="hold"/>
                                        <p:tgtEl>
                                          <p:spTgt spid="3">
                                            <p:txEl>
                                              <p:pRg st="12" end="12"/>
                                            </p:txEl>
                                          </p:spTgt>
                                        </p:tgtEl>
                                        <p:attrNameLst>
                                          <p:attrName>ppt_y</p:attrName>
                                        </p:attrNameLst>
                                      </p:cBhvr>
                                      <p:tavLst>
                                        <p:tav tm="0">
                                          <p:val>
                                            <p:strVal val="#ppt_y+1"/>
                                          </p:val>
                                        </p:tav>
                                        <p:tav tm="100000">
                                          <p:val>
                                            <p:strVal val="#ppt_y-.03"/>
                                          </p:val>
                                        </p:tav>
                                      </p:tavLst>
                                    </p:anim>
                                    <p:anim calcmode="lin" valueType="num">
                                      <p:cBhvr>
                                        <p:cTn id="90" dur="100" accel="100000" fill="hold">
                                          <p:stCondLst>
                                            <p:cond delay="900"/>
                                          </p:stCondLst>
                                        </p:cTn>
                                        <p:tgtEl>
                                          <p:spTgt spid="3">
                                            <p:txEl>
                                              <p:pRg st="12" end="1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P spid="2" grpId="1"/>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Rectangle 1"/>
          <p:cNvSpPr/>
          <p:nvPr/>
        </p:nvSpPr>
        <p:spPr>
          <a:xfrm>
            <a:off x="0" y="0"/>
            <a:ext cx="9144000" cy="5334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0" y="6324600"/>
            <a:ext cx="9144000" cy="5334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04800" y="609600"/>
            <a:ext cx="8534400" cy="584775"/>
          </a:xfrm>
          <a:prstGeom prst="rect">
            <a:avLst/>
          </a:prstGeom>
          <a:noFill/>
        </p:spPr>
        <p:txBody>
          <a:bodyPr wrap="square" rtlCol="0">
            <a:spAutoFit/>
          </a:bodyPr>
          <a:lstStyle/>
          <a:p>
            <a:pPr algn="ctr"/>
            <a:r>
              <a:rPr lang="en-US" sz="3200" b="1" dirty="0">
                <a:solidFill>
                  <a:schemeClr val="bg1"/>
                </a:solidFill>
              </a:rPr>
              <a:t>SECTION 92: Annual Return</a:t>
            </a:r>
          </a:p>
        </p:txBody>
      </p:sp>
      <p:sp>
        <p:nvSpPr>
          <p:cNvPr id="5" name="TextBox 4"/>
          <p:cNvSpPr txBox="1"/>
          <p:nvPr/>
        </p:nvSpPr>
        <p:spPr>
          <a:xfrm>
            <a:off x="304800" y="1371600"/>
            <a:ext cx="8610600" cy="4893647"/>
          </a:xfrm>
          <a:prstGeom prst="rect">
            <a:avLst/>
          </a:prstGeom>
          <a:noFill/>
        </p:spPr>
        <p:txBody>
          <a:bodyPr wrap="square" rtlCol="0">
            <a:spAutoFit/>
          </a:bodyPr>
          <a:lstStyle/>
          <a:p>
            <a:endParaRPr lang="en-US" dirty="0"/>
          </a:p>
          <a:p>
            <a:r>
              <a:rPr lang="en-US" sz="2300" dirty="0">
                <a:solidFill>
                  <a:schemeClr val="bg1"/>
                </a:solidFill>
              </a:rPr>
              <a:t>92 (1)Annual return shall be signed by:</a:t>
            </a:r>
          </a:p>
          <a:p>
            <a:endParaRPr lang="en-US" sz="2300" dirty="0">
              <a:solidFill>
                <a:schemeClr val="bg1"/>
              </a:solidFill>
            </a:endParaRPr>
          </a:p>
          <a:p>
            <a:r>
              <a:rPr lang="en-US" sz="2300" dirty="0">
                <a:solidFill>
                  <a:schemeClr val="bg1"/>
                </a:solidFill>
              </a:rPr>
              <a:t>In relation to One Person Company, Small company and private company (if such private company is a start-up), the annual return shall be signed by :</a:t>
            </a:r>
          </a:p>
          <a:p>
            <a:endParaRPr lang="en-US" sz="2300" dirty="0">
              <a:solidFill>
                <a:schemeClr val="bg1"/>
              </a:solidFill>
            </a:endParaRPr>
          </a:p>
          <a:p>
            <a:pPr marL="400050" indent="-400050">
              <a:buAutoNum type="romanLcParenR"/>
            </a:pPr>
            <a:r>
              <a:rPr lang="en-US" sz="2300" dirty="0">
                <a:solidFill>
                  <a:schemeClr val="bg1"/>
                </a:solidFill>
              </a:rPr>
              <a:t>the company secretary, or </a:t>
            </a:r>
          </a:p>
          <a:p>
            <a:pPr marL="400050" indent="-400050">
              <a:buAutoNum type="romanLcParenR"/>
            </a:pPr>
            <a:r>
              <a:rPr lang="en-US" sz="2300" dirty="0">
                <a:solidFill>
                  <a:schemeClr val="bg1"/>
                </a:solidFill>
              </a:rPr>
              <a:t>where there is no company secretary, by the director of the company.” (Form MGT7A)</a:t>
            </a:r>
          </a:p>
          <a:p>
            <a:r>
              <a:rPr lang="en-US" sz="2300" dirty="0">
                <a:solidFill>
                  <a:schemeClr val="bg1"/>
                </a:solidFill>
              </a:rPr>
              <a:t>(Otherwise in case of company  the Form MGT7 is </a:t>
            </a:r>
          </a:p>
          <a:p>
            <a:r>
              <a:rPr lang="en-US" sz="2300" dirty="0">
                <a:solidFill>
                  <a:schemeClr val="bg1"/>
                </a:solidFill>
              </a:rPr>
              <a:t>Signed by a director and CS or PCS, as the case may be.)</a:t>
            </a:r>
          </a:p>
          <a:p>
            <a:pPr marL="400050" indent="-400050"/>
            <a:r>
              <a:rPr lang="en-US" sz="2300" dirty="0">
                <a:solidFill>
                  <a:schemeClr val="bg1"/>
                </a:solidFill>
              </a:rPr>
              <a:t>Notification Dated 13th June, 2017</a:t>
            </a:r>
          </a:p>
          <a:p>
            <a:endParaRPr lang="en-US" dirty="0"/>
          </a:p>
        </p:txBody>
      </p:sp>
      <p:pic>
        <p:nvPicPr>
          <p:cNvPr id="6" name="Picture 5" descr="AR.jpg"/>
          <p:cNvPicPr>
            <a:picLocks noChangeAspect="1"/>
          </p:cNvPicPr>
          <p:nvPr/>
        </p:nvPicPr>
        <p:blipFill>
          <a:blip r:embed="rId2"/>
          <a:stretch>
            <a:fillRect/>
          </a:stretch>
        </p:blipFill>
        <p:spPr>
          <a:xfrm>
            <a:off x="6934200" y="5105400"/>
            <a:ext cx="2032000" cy="1219200"/>
          </a:xfrm>
          <a:prstGeom prst="rect">
            <a:avLst/>
          </a:prstGeom>
        </p:spPr>
      </p:pic>
    </p:spTree>
  </p:cSld>
  <p:clrMapOvr>
    <a:masterClrMapping/>
  </p:clrMapOvr>
  <p:transition spd="med">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1000"/>
                                        <p:tgtEl>
                                          <p:spTgt spid="4"/>
                                        </p:tgtEl>
                                      </p:cBhvr>
                                    </p:animEffect>
                                  </p:childTnLst>
                                </p:cTn>
                              </p:par>
                            </p:childTnLst>
                          </p:cTn>
                        </p:par>
                        <p:par>
                          <p:cTn id="8" fill="hold">
                            <p:stCondLst>
                              <p:cond delay="1000"/>
                            </p:stCondLst>
                            <p:childTnLst>
                              <p:par>
                                <p:cTn id="9" presetID="23" presetClass="entr" presetSubtype="16"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1000" fill="hold"/>
                                        <p:tgtEl>
                                          <p:spTgt spid="6"/>
                                        </p:tgtEl>
                                        <p:attrNameLst>
                                          <p:attrName>ppt_w</p:attrName>
                                        </p:attrNameLst>
                                      </p:cBhvr>
                                      <p:tavLst>
                                        <p:tav tm="0">
                                          <p:val>
                                            <p:fltVal val="0"/>
                                          </p:val>
                                        </p:tav>
                                        <p:tav tm="100000">
                                          <p:val>
                                            <p:strVal val="#ppt_w"/>
                                          </p:val>
                                        </p:tav>
                                      </p:tavLst>
                                    </p:anim>
                                    <p:anim calcmode="lin" valueType="num">
                                      <p:cBhvr>
                                        <p:cTn id="12" dur="1000" fill="hold"/>
                                        <p:tgtEl>
                                          <p:spTgt spid="6"/>
                                        </p:tgtEl>
                                        <p:attrNameLst>
                                          <p:attrName>ppt_h</p:attrName>
                                        </p:attrNameLst>
                                      </p:cBhvr>
                                      <p:tavLst>
                                        <p:tav tm="0">
                                          <p:val>
                                            <p:fltVal val="0"/>
                                          </p:val>
                                        </p:tav>
                                        <p:tav tm="100000">
                                          <p:val>
                                            <p:strVal val="#ppt_h"/>
                                          </p:val>
                                        </p:tav>
                                      </p:tavLst>
                                    </p:anim>
                                  </p:childTnLst>
                                </p:cTn>
                              </p:par>
                            </p:childTnLst>
                          </p:cTn>
                        </p:par>
                        <p:par>
                          <p:cTn id="13" fill="hold">
                            <p:stCondLst>
                              <p:cond delay="2000"/>
                            </p:stCondLst>
                            <p:childTnLst>
                              <p:par>
                                <p:cTn id="14" presetID="6" presetClass="entr" presetSubtype="32"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circle(out)">
                                      <p:cBhvr>
                                        <p:cTn id="16"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1220</TotalTime>
  <Words>2073</Words>
  <Application>Microsoft Office PowerPoint</Application>
  <PresentationFormat>On-screen Show (4:3)</PresentationFormat>
  <Paragraphs>182</Paragraphs>
  <Slides>18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Arial Rounded MT Bold</vt:lpstr>
      <vt:lpstr>Calibri</vt:lpstr>
      <vt:lpstr>Wingdings</vt:lpstr>
      <vt:lpstr>Office Theme</vt:lpstr>
      <vt:lpstr>PRIVATE COMPANIES</vt:lpstr>
      <vt:lpstr>What is a Private Company?</vt:lpstr>
      <vt:lpstr>PowerPoint Presentation</vt:lpstr>
      <vt:lpstr>PowerPoint Presentation</vt:lpstr>
      <vt:lpstr>SECTION 2(76) read with Section 188 </vt:lpstr>
      <vt:lpstr>PowerPoint Presentation</vt:lpstr>
      <vt:lpstr>PowerPoint Presentation</vt:lpstr>
      <vt:lpstr>SECTION 73 Deposits</vt:lpstr>
      <vt:lpstr>PowerPoint Presentation</vt:lpstr>
      <vt:lpstr>SECTIONS 101-107 AND 109(GENERAL MEETINGS) </vt:lpstr>
      <vt:lpstr>SECTION 117(3)(g): RESOLUTIONS AND AGREEMENTS TO BE FILED</vt:lpstr>
      <vt:lpstr>PowerPoint Presentation</vt:lpstr>
      <vt:lpstr>PowerPoint Presentation</vt:lpstr>
      <vt:lpstr>PowerPoint Presentation</vt:lpstr>
      <vt:lpstr>SECTION 185: Loan to Directors, etc.</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PRIVATE COMPANIES</dc:title>
  <dc:creator>admin</dc:creator>
  <cp:lastModifiedBy>Bageshri Kshirsagar</cp:lastModifiedBy>
  <cp:revision>120</cp:revision>
  <dcterms:created xsi:type="dcterms:W3CDTF">2023-04-17T05:34:42Z</dcterms:created>
  <dcterms:modified xsi:type="dcterms:W3CDTF">2023-04-20T13:56:16Z</dcterms:modified>
</cp:coreProperties>
</file>