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7" r:id="rId1"/>
  </p:sldMasterIdLst>
  <p:notesMasterIdLst>
    <p:notesMasterId r:id="rId19"/>
  </p:notesMasterIdLst>
  <p:handoutMasterIdLst>
    <p:handoutMasterId r:id="rId20"/>
  </p:handout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44" autoAdjust="0"/>
    <p:restoredTop sz="94660"/>
  </p:normalViewPr>
  <p:slideViewPr>
    <p:cSldViewPr snapToGrid="0">
      <p:cViewPr>
        <p:scale>
          <a:sx n="69" d="100"/>
          <a:sy n="69" d="100"/>
        </p:scale>
        <p:origin x="61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A392011-5357-BB7E-123C-24EFCB51714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a:extLst>
              <a:ext uri="{FF2B5EF4-FFF2-40B4-BE49-F238E27FC236}">
                <a16:creationId xmlns:a16="http://schemas.microsoft.com/office/drawing/2014/main" id="{87E84420-9EB7-29D0-FCDD-11217B3F17E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28E0FB2-BAD3-4021-8631-3DCE2206AAF0}" type="datetimeFigureOut">
              <a:rPr lang="en-IN" smtClean="0"/>
              <a:t>14-04-2023</a:t>
            </a:fld>
            <a:endParaRPr lang="en-IN"/>
          </a:p>
        </p:txBody>
      </p:sp>
      <p:sp>
        <p:nvSpPr>
          <p:cNvPr id="4" name="Footer Placeholder 3">
            <a:extLst>
              <a:ext uri="{FF2B5EF4-FFF2-40B4-BE49-F238E27FC236}">
                <a16:creationId xmlns:a16="http://schemas.microsoft.com/office/drawing/2014/main" id="{E3F8D017-27BE-1252-F035-6828C050B4C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a:extLst>
              <a:ext uri="{FF2B5EF4-FFF2-40B4-BE49-F238E27FC236}">
                <a16:creationId xmlns:a16="http://schemas.microsoft.com/office/drawing/2014/main" id="{F8659792-3B8F-295A-7460-658696A7379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FB4446-2FE8-4FB1-B4A2-9060878A4B41}" type="slidenum">
              <a:rPr lang="en-IN" smtClean="0"/>
              <a:t>‹#›</a:t>
            </a:fld>
            <a:endParaRPr lang="en-IN"/>
          </a:p>
        </p:txBody>
      </p:sp>
    </p:spTree>
    <p:extLst>
      <p:ext uri="{BB962C8B-B14F-4D97-AF65-F5344CB8AC3E}">
        <p14:creationId xmlns:p14="http://schemas.microsoft.com/office/powerpoint/2010/main" val="26134467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7CBFDA-8E51-4B9D-AF8D-64895BE7371E}" type="datetimeFigureOut">
              <a:rPr lang="en-IN" smtClean="0"/>
              <a:t>14-04-2023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B4A469C-4F96-4086-B5C8-BB8FD9C01352}" type="slidenum">
              <a:rPr lang="en-IN" smtClean="0"/>
              <a:t>‹#›</a:t>
            </a:fld>
            <a:endParaRPr lang="en-IN"/>
          </a:p>
        </p:txBody>
      </p:sp>
    </p:spTree>
    <p:extLst>
      <p:ext uri="{BB962C8B-B14F-4D97-AF65-F5344CB8AC3E}">
        <p14:creationId xmlns:p14="http://schemas.microsoft.com/office/powerpoint/2010/main" val="265889067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DC4B22F-F484-4F3E-A952-C80B9AE8E218}"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1708205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62719-8925-4E0C-9B1D-F03043D2C975}"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3664344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03E3FC-4A43-4C0F-AFBB-C0CD07A696AF}"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CD31F4-64FA-4BA0-9498-67783267A8C8}"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878806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A59A879-DA7A-4495-9D4C-5AD84B64209E}"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21204683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F3011B9C-D132-4250-A8D4-064706E33011}"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CD31F4-64FA-4BA0-9498-67783267A8C8}"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492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94C59DA2-E9B6-43FA-B851-49407B7D2689}"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408642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01D5EF0-E118-4C64-9E71-123D8B8DD0D3}"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3792124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3AD088-8542-46A7-A096-0493D821B910}"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886749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CB61EAD-F12D-4733-BE17-4C2EB506C160}"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4291208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B87254-1151-40B5-BAA3-6E492EC3B3DB}" type="datetime1">
              <a:rPr lang="en-US" smtClean="0"/>
              <a:t>4/14/2023</a:t>
            </a:fld>
            <a:endParaRPr lang="en-US" dirty="0"/>
          </a:p>
        </p:txBody>
      </p:sp>
      <p:sp>
        <p:nvSpPr>
          <p:cNvPr id="5" name="Footer Placeholder 4"/>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3314880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7AE62-45E9-439D-A51E-ECF188552FF5}"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226818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6E986F-E3F4-4D0F-A965-CB693B0AFFDE}" type="datetime1">
              <a:rPr lang="en-US" smtClean="0"/>
              <a:t>4/14/2023</a:t>
            </a:fld>
            <a:endParaRPr lang="en-US" dirty="0"/>
          </a:p>
        </p:txBody>
      </p:sp>
      <p:sp>
        <p:nvSpPr>
          <p:cNvPr id="8" name="Footer Placeholder 7"/>
          <p:cNvSpPr>
            <a:spLocks noGrp="1"/>
          </p:cNvSpPr>
          <p:nvPr>
            <p:ph type="ftr" sz="quarter" idx="11"/>
          </p:nvPr>
        </p:nvSpPr>
        <p:spPr/>
        <p:txBody>
          <a:bodyPr/>
          <a:lstStyle/>
          <a:p>
            <a:r>
              <a:rPr lang="en-US"/>
              <a:t>20th April 2023</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29616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6E18EA-2AC3-4318-BC1F-C93F1D7BD6CD}" type="datetime1">
              <a:rPr lang="en-US" smtClean="0"/>
              <a:t>4/14/2023</a:t>
            </a:fld>
            <a:endParaRPr lang="en-US" dirty="0"/>
          </a:p>
        </p:txBody>
      </p:sp>
      <p:sp>
        <p:nvSpPr>
          <p:cNvPr id="4" name="Footer Placeholder 3"/>
          <p:cNvSpPr>
            <a:spLocks noGrp="1"/>
          </p:cNvSpPr>
          <p:nvPr>
            <p:ph type="ftr" sz="quarter" idx="11"/>
          </p:nvPr>
        </p:nvSpPr>
        <p:spPr/>
        <p:txBody>
          <a:bodyPr/>
          <a:lstStyle/>
          <a:p>
            <a:r>
              <a:rPr lang="en-US"/>
              <a:t>20th April 2023</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169357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99D84A-F60E-4B22-9831-1BD00921885B}" type="datetime1">
              <a:rPr lang="en-US" smtClean="0"/>
              <a:t>4/14/2023</a:t>
            </a:fld>
            <a:endParaRPr lang="en-US" dirty="0"/>
          </a:p>
        </p:txBody>
      </p:sp>
      <p:sp>
        <p:nvSpPr>
          <p:cNvPr id="3" name="Footer Placeholder 2"/>
          <p:cNvSpPr>
            <a:spLocks noGrp="1"/>
          </p:cNvSpPr>
          <p:nvPr>
            <p:ph type="ftr" sz="quarter" idx="11"/>
          </p:nvPr>
        </p:nvSpPr>
        <p:spPr/>
        <p:txBody>
          <a:bodyPr/>
          <a:lstStyle/>
          <a:p>
            <a:r>
              <a:rPr lang="en-US"/>
              <a:t>20th April 2023</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441506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7B7C9C9-79C2-4935-9CD5-18E4CDBA4C90}"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12900174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23CDDA1-F37F-48B2-8DA6-3F82B53816BB}" type="datetime1">
              <a:rPr lang="en-US" smtClean="0"/>
              <a:t>4/14/2023</a:t>
            </a:fld>
            <a:endParaRPr lang="en-US" dirty="0"/>
          </a:p>
        </p:txBody>
      </p:sp>
      <p:sp>
        <p:nvSpPr>
          <p:cNvPr id="6" name="Footer Placeholder 5"/>
          <p:cNvSpPr>
            <a:spLocks noGrp="1"/>
          </p:cNvSpPr>
          <p:nvPr>
            <p:ph type="ftr" sz="quarter" idx="11"/>
          </p:nvPr>
        </p:nvSpPr>
        <p:spPr/>
        <p:txBody>
          <a:bodyPr/>
          <a:lstStyle/>
          <a:p>
            <a:r>
              <a:rPr lang="en-US"/>
              <a:t>20th April 2023</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CD31F4-64FA-4BA0-9498-67783267A8C8}" type="slidenum">
              <a:rPr lang="en-US" smtClean="0"/>
              <a:t>‹#›</a:t>
            </a:fld>
            <a:endParaRPr lang="en-US" dirty="0"/>
          </a:p>
        </p:txBody>
      </p:sp>
    </p:spTree>
    <p:extLst>
      <p:ext uri="{BB962C8B-B14F-4D97-AF65-F5344CB8AC3E}">
        <p14:creationId xmlns:p14="http://schemas.microsoft.com/office/powerpoint/2010/main" val="6479074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E3F43D4-B03B-4EAA-886B-112EF72C74C1}" type="datetime1">
              <a:rPr lang="en-US" smtClean="0"/>
              <a:t>4/14/2023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20th April 2023</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1124653109"/>
      </p:ext>
    </p:extLst>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 id="2147483729" r:id="rId12"/>
    <p:sldLayoutId id="2147483730" r:id="rId13"/>
    <p:sldLayoutId id="2147483731" r:id="rId14"/>
    <p:sldLayoutId id="2147483732" r:id="rId15"/>
    <p:sldLayoutId id="2147483733" r:id="rId16"/>
  </p:sldLayoutIdLst>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28E35-8FE7-2A13-46AE-EF7046B4364D}"/>
              </a:ext>
            </a:extLst>
          </p:cNvPr>
          <p:cNvSpPr>
            <a:spLocks noGrp="1"/>
          </p:cNvSpPr>
          <p:nvPr>
            <p:ph type="ctrTitle"/>
          </p:nvPr>
        </p:nvSpPr>
        <p:spPr>
          <a:xfrm>
            <a:off x="885623" y="897833"/>
            <a:ext cx="10908792" cy="1911627"/>
          </a:xfrm>
        </p:spPr>
        <p:txBody>
          <a:bodyPr anchor="ctr">
            <a:normAutofit fontScale="90000"/>
          </a:bodyPr>
          <a:lstStyle/>
          <a:p>
            <a:pPr algn="ctr"/>
            <a:r>
              <a:rPr lang="en-IN" sz="6000" b="1" dirty="0">
                <a:solidFill>
                  <a:schemeClr val="accent1">
                    <a:lumMod val="50000"/>
                  </a:schemeClr>
                </a:solidFill>
              </a:rPr>
              <a:t>Overview of CSR provisions in Companies Act, 2013</a:t>
            </a:r>
          </a:p>
        </p:txBody>
      </p:sp>
      <p:sp>
        <p:nvSpPr>
          <p:cNvPr id="3" name="Subtitle 2">
            <a:extLst>
              <a:ext uri="{FF2B5EF4-FFF2-40B4-BE49-F238E27FC236}">
                <a16:creationId xmlns:a16="http://schemas.microsoft.com/office/drawing/2014/main" id="{D176AB9C-D82B-1D25-E38E-5EC50510EAEF}"/>
              </a:ext>
            </a:extLst>
          </p:cNvPr>
          <p:cNvSpPr>
            <a:spLocks noGrp="1"/>
          </p:cNvSpPr>
          <p:nvPr>
            <p:ph type="subTitle" idx="1"/>
          </p:nvPr>
        </p:nvSpPr>
        <p:spPr>
          <a:xfrm>
            <a:off x="1594236" y="2981738"/>
            <a:ext cx="10385729" cy="3578087"/>
          </a:xfrm>
        </p:spPr>
        <p:txBody>
          <a:bodyPr anchor="ctr">
            <a:normAutofit/>
          </a:bodyPr>
          <a:lstStyle/>
          <a:p>
            <a:pPr algn="ctr"/>
            <a:r>
              <a:rPr lang="en-IN" sz="2400" b="1"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Company Law Refresher Course</a:t>
            </a:r>
          </a:p>
          <a:p>
            <a:pPr algn="ctr"/>
            <a:r>
              <a:rPr lang="en-IN" sz="1800"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 </a:t>
            </a:r>
            <a:r>
              <a:rPr lang="en-IN" sz="1800" b="1"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Corporate Laws &amp; Corporate Governance Committee, ICAI</a:t>
            </a:r>
            <a:r>
              <a:rPr lang="en-IN" sz="1800"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 </a:t>
            </a:r>
          </a:p>
          <a:p>
            <a:pPr algn="ctr"/>
            <a:r>
              <a:rPr lang="en-IN" b="1" dirty="0">
                <a:solidFill>
                  <a:schemeClr val="tx1"/>
                </a:solidFill>
                <a:latin typeface="Algerian" panose="04020705040A02060702" pitchFamily="82" charset="0"/>
                <a:cs typeface="Calibri" panose="020F0502020204030204" pitchFamily="34" charset="0"/>
              </a:rPr>
              <a:t>&amp; hosted by </a:t>
            </a:r>
            <a:r>
              <a:rPr lang="en-IN" sz="1800" b="1"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Pune Branch of WIRC of ICAI</a:t>
            </a:r>
          </a:p>
          <a:p>
            <a:pPr algn="ctr"/>
            <a:endParaRPr lang="en-IN" sz="1800" b="1" dirty="0">
              <a:solidFill>
                <a:schemeClr val="tx1"/>
              </a:solidFill>
              <a:effectLst/>
              <a:latin typeface="Algerian" panose="04020705040A02060702" pitchFamily="82" charset="0"/>
              <a:ea typeface="Calibri" panose="020F0502020204030204" pitchFamily="34" charset="0"/>
              <a:cs typeface="Calibri" panose="020F0502020204030204" pitchFamily="34" charset="0"/>
            </a:endParaRPr>
          </a:p>
          <a:p>
            <a:pPr algn="ctr"/>
            <a:r>
              <a:rPr lang="en-IN" b="1" dirty="0">
                <a:solidFill>
                  <a:schemeClr val="tx1"/>
                </a:solidFill>
                <a:latin typeface="Algerian" panose="04020705040A02060702" pitchFamily="82" charset="0"/>
                <a:ea typeface="Calibri" panose="020F0502020204030204" pitchFamily="34" charset="0"/>
                <a:cs typeface="Calibri" panose="020F0502020204030204" pitchFamily="34" charset="0"/>
              </a:rPr>
              <a:t>By Dr J Sridhar, Company Secretary, Bajaj Auto Limited, PP ICSI</a:t>
            </a:r>
            <a:r>
              <a:rPr lang="en-IN" sz="1800" b="1" dirty="0">
                <a:solidFill>
                  <a:schemeClr val="tx1"/>
                </a:solidFill>
                <a:effectLst/>
                <a:latin typeface="Algerian" panose="04020705040A02060702" pitchFamily="82" charset="0"/>
                <a:ea typeface="Calibri" panose="020F0502020204030204" pitchFamily="34" charset="0"/>
                <a:cs typeface="Calibri" panose="020F0502020204030204" pitchFamily="34" charset="0"/>
              </a:rPr>
              <a:t> </a:t>
            </a:r>
          </a:p>
          <a:p>
            <a:pPr algn="ctr"/>
            <a:r>
              <a:rPr lang="en-IN" b="1" dirty="0">
                <a:solidFill>
                  <a:schemeClr val="tx1"/>
                </a:solidFill>
                <a:latin typeface="Algerian" panose="04020705040A02060702" pitchFamily="82" charset="0"/>
                <a:ea typeface="Calibri" panose="020F0502020204030204" pitchFamily="34" charset="0"/>
                <a:cs typeface="Calibri" panose="020F0502020204030204" pitchFamily="34" charset="0"/>
              </a:rPr>
              <a:t>BCOM,FCA,FCS,LLB,MMS, PhD</a:t>
            </a:r>
            <a:endParaRPr lang="en-IN" sz="1800" dirty="0">
              <a:solidFill>
                <a:schemeClr val="tx1"/>
              </a:solidFill>
              <a:effectLst/>
              <a:latin typeface="Algerian" panose="04020705040A02060702" pitchFamily="82" charset="0"/>
              <a:ea typeface="Calibri" panose="020F0502020204030204" pitchFamily="34" charset="0"/>
              <a:cs typeface="Calibri" panose="020F0502020204030204" pitchFamily="34" charset="0"/>
            </a:endParaRPr>
          </a:p>
          <a:p>
            <a:pPr algn="ctr"/>
            <a:r>
              <a:rPr lang="en-IN" sz="2400" dirty="0"/>
              <a:t>														</a:t>
            </a:r>
            <a:endParaRPr lang="en-IN" sz="2400" dirty="0">
              <a:solidFill>
                <a:schemeClr val="tx1"/>
              </a:solidFill>
            </a:endParaRPr>
          </a:p>
        </p:txBody>
      </p:sp>
      <p:sp>
        <p:nvSpPr>
          <p:cNvPr id="11" name="Footer Placeholder 9">
            <a:extLst>
              <a:ext uri="{FF2B5EF4-FFF2-40B4-BE49-F238E27FC236}">
                <a16:creationId xmlns:a16="http://schemas.microsoft.com/office/drawing/2014/main" id="{53AECF08-0BE1-FFD7-7511-159B90A9933A}"/>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9" name="Slide Number Placeholder 8">
            <a:extLst>
              <a:ext uri="{FF2B5EF4-FFF2-40B4-BE49-F238E27FC236}">
                <a16:creationId xmlns:a16="http://schemas.microsoft.com/office/drawing/2014/main" id="{7250369F-CBC3-F9C3-CE35-08BB0BE6B8D5}"/>
              </a:ext>
            </a:extLst>
          </p:cNvPr>
          <p:cNvSpPr>
            <a:spLocks noGrp="1"/>
          </p:cNvSpPr>
          <p:nvPr>
            <p:ph type="sldNum" sz="quarter" idx="12"/>
          </p:nvPr>
        </p:nvSpPr>
        <p:spPr/>
        <p:txBody>
          <a:bodyPr/>
          <a:lstStyle/>
          <a:p>
            <a:fld id="{A7CD31F4-64FA-4BA0-9498-67783267A8C8}" type="slidenum">
              <a:rPr lang="en-US" smtClean="0"/>
              <a:t>1</a:t>
            </a:fld>
            <a:endParaRPr lang="en-US"/>
          </a:p>
        </p:txBody>
      </p:sp>
    </p:spTree>
    <p:extLst>
      <p:ext uri="{BB962C8B-B14F-4D97-AF65-F5344CB8AC3E}">
        <p14:creationId xmlns:p14="http://schemas.microsoft.com/office/powerpoint/2010/main" val="3189348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arn(inVertic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886691"/>
            <a:ext cx="10512552" cy="5675863"/>
          </a:xfrm>
        </p:spPr>
        <p:txBody>
          <a:bodyPr>
            <a:normAutofit/>
          </a:bodyPr>
          <a:lstStyle/>
          <a:p>
            <a:r>
              <a:rPr lang="en-IN" sz="2000" b="1" dirty="0">
                <a:solidFill>
                  <a:schemeClr val="tx1">
                    <a:lumMod val="95000"/>
                    <a:lumOff val="5000"/>
                  </a:schemeClr>
                </a:solidFill>
                <a:latin typeface="Algerian" panose="04020705040A02060702" pitchFamily="82" charset="0"/>
              </a:rPr>
              <a:t>iii.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policy – means a statement containing the approach and direction given by the board with recommendation of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committee and includes guiding principles for selection, implementation and monitoring of activities as well as formulation of annual action plan.</a:t>
            </a:r>
          </a:p>
          <a:p>
            <a:r>
              <a:rPr lang="en-IN" sz="2000" b="1" dirty="0">
                <a:solidFill>
                  <a:schemeClr val="tx1">
                    <a:lumMod val="95000"/>
                    <a:lumOff val="5000"/>
                  </a:schemeClr>
                </a:solidFill>
                <a:latin typeface="Algerian" panose="04020705040A02060702" pitchFamily="82" charset="0"/>
              </a:rPr>
              <a:t>iv. Net profit – as per section 198 – but shall exclude –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Any profit from any overseas branch</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Any dividend received from other companies in </a:t>
            </a:r>
            <a:r>
              <a:rPr lang="en-IN" sz="2000" b="1" dirty="0" err="1">
                <a:solidFill>
                  <a:schemeClr val="tx1">
                    <a:lumMod val="95000"/>
                    <a:lumOff val="5000"/>
                  </a:schemeClr>
                </a:solidFill>
                <a:latin typeface="Algerian" panose="04020705040A02060702" pitchFamily="82" charset="0"/>
              </a:rPr>
              <a:t>india</a:t>
            </a:r>
            <a:r>
              <a:rPr lang="en-IN" sz="2000" b="1" dirty="0">
                <a:solidFill>
                  <a:schemeClr val="tx1">
                    <a:lumMod val="95000"/>
                    <a:lumOff val="5000"/>
                  </a:schemeClr>
                </a:solidFill>
                <a:latin typeface="Algerian" panose="04020705040A02060702" pitchFamily="82" charset="0"/>
              </a:rPr>
              <a:t> covered under and complying with section 135</a:t>
            </a:r>
          </a:p>
          <a:p>
            <a:r>
              <a:rPr lang="en-IN" sz="2000" b="1" dirty="0">
                <a:solidFill>
                  <a:schemeClr val="tx1">
                    <a:lumMod val="95000"/>
                    <a:lumOff val="5000"/>
                  </a:schemeClr>
                </a:solidFill>
                <a:latin typeface="Algerian" panose="04020705040A02060702" pitchFamily="82" charset="0"/>
              </a:rPr>
              <a:t>v. Ongoing project – a multi year project undertaken in fulfilment of its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obligations having timelines not exceeding three years excluding the financial year in which it was commenced. It shall include -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project initially not approved as a multi year project but subsequently extended beyond 1 year by board based on reasonable justification</a:t>
            </a:r>
          </a:p>
        </p:txBody>
      </p:sp>
      <p:sp>
        <p:nvSpPr>
          <p:cNvPr id="10" name="Footer Placeholder 9">
            <a:extLst>
              <a:ext uri="{FF2B5EF4-FFF2-40B4-BE49-F238E27FC236}">
                <a16:creationId xmlns:a16="http://schemas.microsoft.com/office/drawing/2014/main" id="{F8211504-3CBF-CA84-E217-26FBE83CD607}"/>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652EB9D6-6AD1-002C-4E1A-7F055175367D}"/>
              </a:ext>
            </a:extLst>
          </p:cNvPr>
          <p:cNvSpPr>
            <a:spLocks noGrp="1"/>
          </p:cNvSpPr>
          <p:nvPr>
            <p:ph type="sldNum" sz="quarter" idx="12"/>
          </p:nvPr>
        </p:nvSpPr>
        <p:spPr/>
        <p:txBody>
          <a:bodyPr/>
          <a:lstStyle/>
          <a:p>
            <a:fld id="{A7CD31F4-64FA-4BA0-9498-67783267A8C8}" type="slidenum">
              <a:rPr lang="en-US" smtClean="0"/>
              <a:t>10</a:t>
            </a:fld>
            <a:endParaRPr lang="en-US"/>
          </a:p>
        </p:txBody>
      </p:sp>
    </p:spTree>
    <p:extLst>
      <p:ext uri="{BB962C8B-B14F-4D97-AF65-F5344CB8AC3E}">
        <p14:creationId xmlns:p14="http://schemas.microsoft.com/office/powerpoint/2010/main" val="4131298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011383"/>
            <a:ext cx="10512552" cy="5551172"/>
          </a:xfrm>
        </p:spPr>
        <p:txBody>
          <a:bodyPr>
            <a:normAutofit lnSpcReduction="10000"/>
          </a:bodyPr>
          <a:lstStyle/>
          <a:p>
            <a:r>
              <a:rPr lang="en-IN" sz="2000" b="1" dirty="0">
                <a:solidFill>
                  <a:schemeClr val="tx1">
                    <a:lumMod val="95000"/>
                    <a:lumOff val="5000"/>
                  </a:schemeClr>
                </a:solidFill>
                <a:latin typeface="Algerian" panose="04020705040A02060702" pitchFamily="82" charset="0"/>
              </a:rPr>
              <a:t>b. Important provisions</a:t>
            </a:r>
          </a:p>
          <a:p>
            <a:r>
              <a:rPr lang="en-IN" sz="2000" b="1" dirty="0" err="1">
                <a:solidFill>
                  <a:schemeClr val="tx1">
                    <a:lumMod val="95000"/>
                    <a:lumOff val="5000"/>
                  </a:schemeClr>
                </a:solidFill>
                <a:latin typeface="Algerian" panose="04020705040A02060702" pitchFamily="82" charset="0"/>
              </a:rPr>
              <a:t>i</a:t>
            </a:r>
            <a:r>
              <a:rPr lang="en-IN" sz="2000" b="1" dirty="0">
                <a:solidFill>
                  <a:schemeClr val="tx1">
                    <a:lumMod val="95000"/>
                    <a:lumOff val="5000"/>
                  </a:schemeClr>
                </a:solidFill>
                <a:latin typeface="Algerian" panose="04020705040A02060702" pitchFamily="82" charset="0"/>
              </a:rPr>
              <a:t>.	Company which ceases to be covered under 135 for three consecutive 	financial years need not constitute a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committee or comply with 	other provisions</a:t>
            </a:r>
          </a:p>
          <a:p>
            <a:r>
              <a:rPr lang="en-IN" sz="2000" b="1" dirty="0">
                <a:solidFill>
                  <a:schemeClr val="tx1">
                    <a:lumMod val="95000"/>
                    <a:lumOff val="5000"/>
                  </a:schemeClr>
                </a:solidFill>
                <a:latin typeface="Algerian" panose="04020705040A02060702" pitchFamily="82" charset="0"/>
              </a:rPr>
              <a:t>ii.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implementation –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Can be undertaken by company itself or through –</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Section 8 company,</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Registered public trust or</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Registered society</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Having 12a and 80g certificates</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Established by company either singly or along with any other company</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Where not established so, established track record of at least three years in undertaking similar projects</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With csr-1 registration with </a:t>
            </a:r>
            <a:r>
              <a:rPr lang="en-IN" sz="2000" b="1" dirty="0" err="1">
                <a:solidFill>
                  <a:schemeClr val="tx1">
                    <a:lumMod val="95000"/>
                    <a:lumOff val="5000"/>
                  </a:schemeClr>
                </a:solidFill>
                <a:latin typeface="Algerian" panose="04020705040A02060702" pitchFamily="82" charset="0"/>
              </a:rPr>
              <a:t>mca</a:t>
            </a:r>
            <a:endParaRPr lang="en-IN" sz="2000" b="1" dirty="0">
              <a:solidFill>
                <a:schemeClr val="tx1">
                  <a:lumMod val="95000"/>
                  <a:lumOff val="5000"/>
                </a:schemeClr>
              </a:solidFill>
              <a:latin typeface="Algerian" panose="04020705040A02060702" pitchFamily="82" charset="0"/>
            </a:endParaRPr>
          </a:p>
          <a:p>
            <a:pPr marL="342900" indent="-342900">
              <a:buFont typeface="Arial" panose="020B0604020202020204" pitchFamily="34" charset="0"/>
              <a:buChar char="•"/>
            </a:pPr>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1D55A7EF-1930-CA01-0E4D-0F836F1096B4}"/>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EA49DA9A-D16F-83AC-1B20-9E789CF71768}"/>
              </a:ext>
            </a:extLst>
          </p:cNvPr>
          <p:cNvSpPr>
            <a:spLocks noGrp="1"/>
          </p:cNvSpPr>
          <p:nvPr>
            <p:ph type="sldNum" sz="quarter" idx="12"/>
          </p:nvPr>
        </p:nvSpPr>
        <p:spPr/>
        <p:txBody>
          <a:bodyPr/>
          <a:lstStyle/>
          <a:p>
            <a:fld id="{A7CD31F4-64FA-4BA0-9498-67783267A8C8}" type="slidenum">
              <a:rPr lang="en-US" smtClean="0"/>
              <a:t>11</a:t>
            </a:fld>
            <a:endParaRPr lang="en-US"/>
          </a:p>
        </p:txBody>
      </p:sp>
    </p:spTree>
    <p:extLst>
      <p:ext uri="{BB962C8B-B14F-4D97-AF65-F5344CB8AC3E}">
        <p14:creationId xmlns:p14="http://schemas.microsoft.com/office/powerpoint/2010/main" val="885874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arn(inVertical)">
                                      <p:cBhvr>
                                        <p:cTn id="34" dur="500"/>
                                        <p:tgtEl>
                                          <p:spTgt spid="3">
                                            <p:txEl>
                                              <p:pRg st="9" end="9"/>
                                            </p:txEl>
                                          </p:spTgt>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080655"/>
            <a:ext cx="10512552" cy="5481899"/>
          </a:xfrm>
        </p:spPr>
        <p:txBody>
          <a:bodyPr>
            <a:normAutofit fontScale="92500" lnSpcReduction="10000"/>
          </a:bodyPr>
          <a:lstStyle/>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Board to satisfy itself that the funds disbursed are utilized for the specified purposes</a:t>
            </a:r>
          </a:p>
          <a:p>
            <a:pPr marL="342900" indent="-342900">
              <a:buFont typeface="Arial" panose="020B0604020202020204" pitchFamily="34" charset="0"/>
              <a:buChar char="•"/>
            </a:pPr>
            <a:r>
              <a:rPr lang="en-IN" sz="2000" b="1" dirty="0" err="1">
                <a:solidFill>
                  <a:schemeClr val="tx1">
                    <a:lumMod val="95000"/>
                    <a:lumOff val="5000"/>
                  </a:schemeClr>
                </a:solidFill>
                <a:latin typeface="Algerian" panose="04020705040A02060702" pitchFamily="82" charset="0"/>
              </a:rPr>
              <a:t>Cfo</a:t>
            </a:r>
            <a:r>
              <a:rPr lang="en-IN" sz="2000" b="1" dirty="0">
                <a:solidFill>
                  <a:schemeClr val="tx1">
                    <a:lumMod val="95000"/>
                    <a:lumOff val="5000"/>
                  </a:schemeClr>
                </a:solidFill>
                <a:latin typeface="Algerian" panose="04020705040A02060702" pitchFamily="82" charset="0"/>
              </a:rPr>
              <a:t> to certify to that effect</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Board to monitor the implementation of ongoing project as per approved timelines, year wise allocation etc</a:t>
            </a:r>
          </a:p>
          <a:p>
            <a:r>
              <a:rPr lang="en-IN" sz="2000" b="1" dirty="0">
                <a:solidFill>
                  <a:schemeClr val="tx1">
                    <a:lumMod val="95000"/>
                    <a:lumOff val="5000"/>
                  </a:schemeClr>
                </a:solidFill>
                <a:latin typeface="Algerian" panose="04020705040A02060702" pitchFamily="82" charset="0"/>
              </a:rPr>
              <a:t>iii.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committee’s obligations –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formulate and recommend to the board an annual action plan which shall include – </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List of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projects or programs that are approved </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Manner of execution</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Modalities of utilization of funds and implementation schedules</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Monitoring and reporting mechanism</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Need and impact assessment</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board may alter the plan at any time as per recommendation of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committee based on reasonable justification.</a:t>
            </a:r>
          </a:p>
        </p:txBody>
      </p:sp>
      <p:sp>
        <p:nvSpPr>
          <p:cNvPr id="10" name="Footer Placeholder 9">
            <a:extLst>
              <a:ext uri="{FF2B5EF4-FFF2-40B4-BE49-F238E27FC236}">
                <a16:creationId xmlns:a16="http://schemas.microsoft.com/office/drawing/2014/main" id="{987B327E-584E-3A4F-41CA-5B3577154A5C}"/>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8E9B2882-6505-00A0-55D9-1A85FA908BA2}"/>
              </a:ext>
            </a:extLst>
          </p:cNvPr>
          <p:cNvSpPr>
            <a:spLocks noGrp="1"/>
          </p:cNvSpPr>
          <p:nvPr>
            <p:ph type="sldNum" sz="quarter" idx="12"/>
          </p:nvPr>
        </p:nvSpPr>
        <p:spPr/>
        <p:txBody>
          <a:bodyPr/>
          <a:lstStyle/>
          <a:p>
            <a:fld id="{A7CD31F4-64FA-4BA0-9498-67783267A8C8}" type="slidenum">
              <a:rPr lang="en-US" smtClean="0"/>
              <a:t>12</a:t>
            </a:fld>
            <a:endParaRPr lang="en-US"/>
          </a:p>
        </p:txBody>
      </p:sp>
    </p:spTree>
    <p:extLst>
      <p:ext uri="{BB962C8B-B14F-4D97-AF65-F5344CB8AC3E}">
        <p14:creationId xmlns:p14="http://schemas.microsoft.com/office/powerpoint/2010/main" val="3566460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par>
                                <p:cTn id="26" presetID="16" presetClass="entr" presetSubtype="21" fill="hold" grpId="0"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par>
                                <p:cTn id="29" presetID="16" presetClass="entr" presetSubtype="21" fill="hold" grpId="0"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barn(inVertical)">
                                      <p:cBhvr>
                                        <p:cTn id="34" dur="500"/>
                                        <p:tgtEl>
                                          <p:spTgt spid="3">
                                            <p:txEl>
                                              <p:pRg st="9" end="9"/>
                                            </p:txEl>
                                          </p:spTgt>
                                        </p:tgtEl>
                                      </p:cBhvr>
                                    </p:animEffect>
                                  </p:childTnLst>
                                </p:cTn>
                              </p:par>
                              <p:par>
                                <p:cTn id="35" presetID="16" presetClass="entr" presetSubtype="21" fill="hold" grpId="0"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barn(inVertical)">
                                      <p:cBhvr>
                                        <p:cTn id="3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942109"/>
            <a:ext cx="10512552" cy="5620445"/>
          </a:xfrm>
        </p:spPr>
        <p:txBody>
          <a:bodyPr>
            <a:normAutofit/>
          </a:bodyPr>
          <a:lstStyle/>
          <a:p>
            <a:r>
              <a:rPr lang="en-IN" sz="2000" b="1" dirty="0">
                <a:solidFill>
                  <a:schemeClr val="tx1">
                    <a:lumMod val="95000"/>
                    <a:lumOff val="5000"/>
                  </a:schemeClr>
                </a:solidFill>
                <a:latin typeface="Algerian" panose="04020705040A02060702" pitchFamily="82" charset="0"/>
              </a:rPr>
              <a:t>IV. Administrative overheads-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Shall not exceed 5% of total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expenditure for the financial year</a:t>
            </a:r>
          </a:p>
          <a:p>
            <a:r>
              <a:rPr lang="en-IN" sz="2000" b="1" dirty="0">
                <a:solidFill>
                  <a:schemeClr val="tx1">
                    <a:lumMod val="95000"/>
                    <a:lumOff val="5000"/>
                  </a:schemeClr>
                </a:solidFill>
                <a:latin typeface="Algerian" panose="04020705040A02060702" pitchFamily="82" charset="0"/>
              </a:rPr>
              <a:t>v. Any surplus arising out of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activities shall not form part of business 	profit and shall be ploughed back into same project or transferred to 	unspent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account or prescribed fund as the case may be</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Any excess amount spent may be set off in any of the three succeeding financial years- with a board resolution to that effect</a:t>
            </a:r>
          </a:p>
          <a:p>
            <a:r>
              <a:rPr lang="en-IN" sz="2000" b="1" dirty="0">
                <a:solidFill>
                  <a:schemeClr val="tx1">
                    <a:lumMod val="95000"/>
                    <a:lumOff val="5000"/>
                  </a:schemeClr>
                </a:solidFill>
                <a:latin typeface="Algerian" panose="04020705040A02060702" pitchFamily="82" charset="0"/>
              </a:rPr>
              <a:t>vi.	Capital asset acquired or created shall not be held by the company but 	only by section 8 company, trust or society or beneficiaries of the 	project or a public authority</a:t>
            </a:r>
          </a:p>
          <a:p>
            <a:pPr marL="514350" indent="-514350">
              <a:buAutoNum type="romanUcPeriod" startAt="6"/>
            </a:pPr>
            <a:r>
              <a:rPr lang="en-IN" sz="2000" b="1" dirty="0">
                <a:solidFill>
                  <a:schemeClr val="tx1">
                    <a:lumMod val="95000"/>
                    <a:lumOff val="5000"/>
                  </a:schemeClr>
                </a:solidFill>
                <a:latin typeface="Algerian" panose="04020705040A02060702" pitchFamily="82" charset="0"/>
              </a:rPr>
              <a:t>CSR reporting-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Annual report on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in the prescribed form shall be part of directors’ report</a:t>
            </a:r>
          </a:p>
          <a:p>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9642CA39-1026-B8E4-EADA-2722A44209C9}"/>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915C1D9D-8498-748B-CFA4-7B9BE44E4B56}"/>
              </a:ext>
            </a:extLst>
          </p:cNvPr>
          <p:cNvSpPr>
            <a:spLocks noGrp="1"/>
          </p:cNvSpPr>
          <p:nvPr>
            <p:ph type="sldNum" sz="quarter" idx="12"/>
          </p:nvPr>
        </p:nvSpPr>
        <p:spPr/>
        <p:txBody>
          <a:bodyPr/>
          <a:lstStyle/>
          <a:p>
            <a:fld id="{A7CD31F4-64FA-4BA0-9498-67783267A8C8}" type="slidenum">
              <a:rPr lang="en-US" smtClean="0"/>
              <a:t>13</a:t>
            </a:fld>
            <a:endParaRPr lang="en-US"/>
          </a:p>
        </p:txBody>
      </p:sp>
    </p:spTree>
    <p:extLst>
      <p:ext uri="{BB962C8B-B14F-4D97-AF65-F5344CB8AC3E}">
        <p14:creationId xmlns:p14="http://schemas.microsoft.com/office/powerpoint/2010/main" val="1398729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928255"/>
            <a:ext cx="10512552" cy="5634299"/>
          </a:xfrm>
        </p:spPr>
        <p:txBody>
          <a:bodyPr>
            <a:normAutofit/>
          </a:bodyPr>
          <a:lstStyle/>
          <a:p>
            <a:r>
              <a:rPr lang="en-IN" sz="2000" b="1" dirty="0">
                <a:solidFill>
                  <a:schemeClr val="tx1">
                    <a:lumMod val="85000"/>
                    <a:lumOff val="15000"/>
                  </a:schemeClr>
                </a:solidFill>
                <a:latin typeface="Algerian" panose="04020705040A02060702" pitchFamily="82" charset="0"/>
              </a:rPr>
              <a:t>viii</a:t>
            </a:r>
            <a:r>
              <a:rPr lang="en-IN" sz="2000" b="1" dirty="0">
                <a:solidFill>
                  <a:schemeClr val="tx1">
                    <a:lumMod val="95000"/>
                    <a:lumOff val="5000"/>
                  </a:schemeClr>
                </a:solidFill>
                <a:latin typeface="Algerian" panose="04020705040A02060702" pitchFamily="82" charset="0"/>
              </a:rPr>
              <a:t>. Company with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obligation =&gt;10 </a:t>
            </a:r>
            <a:r>
              <a:rPr lang="en-IN" sz="2000" b="1" dirty="0" err="1">
                <a:solidFill>
                  <a:schemeClr val="tx1">
                    <a:lumMod val="95000"/>
                    <a:lumOff val="5000"/>
                  </a:schemeClr>
                </a:solidFill>
                <a:latin typeface="Algerian" panose="04020705040A02060702" pitchFamily="82" charset="0"/>
              </a:rPr>
              <a:t>cr</a:t>
            </a:r>
            <a:r>
              <a:rPr lang="en-IN" sz="2000" b="1" dirty="0">
                <a:solidFill>
                  <a:schemeClr val="tx1">
                    <a:lumMod val="95000"/>
                    <a:lumOff val="5000"/>
                  </a:schemeClr>
                </a:solidFill>
                <a:latin typeface="Algerian" panose="04020705040A02060702" pitchFamily="82" charset="0"/>
              </a:rPr>
              <a:t> to undertake impact assessment through an independent agency of every project with outlay of =&gt; 1 </a:t>
            </a:r>
            <a:r>
              <a:rPr lang="en-IN" sz="2000" b="1" dirty="0" err="1">
                <a:solidFill>
                  <a:schemeClr val="tx1">
                    <a:lumMod val="95000"/>
                    <a:lumOff val="5000"/>
                  </a:schemeClr>
                </a:solidFill>
                <a:latin typeface="Algerian" panose="04020705040A02060702" pitchFamily="82" charset="0"/>
              </a:rPr>
              <a:t>cr</a:t>
            </a:r>
            <a:r>
              <a:rPr lang="en-IN" sz="2000" b="1" dirty="0">
                <a:solidFill>
                  <a:schemeClr val="tx1">
                    <a:lumMod val="95000"/>
                    <a:lumOff val="5000"/>
                  </a:schemeClr>
                </a:solidFill>
                <a:latin typeface="Algerian" panose="04020705040A02060702" pitchFamily="82" charset="0"/>
              </a:rPr>
              <a:t> and after expiry of at least 1 year from completion of project</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Impact assessment report to be placed before the board and annexed to annual report</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Impact assessment expenditure shall not exceed 2% of the total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expenditure or Rs 50 Lakhs whichever is higher</a:t>
            </a:r>
          </a:p>
          <a:p>
            <a:r>
              <a:rPr lang="en-IN" sz="2000" b="1" dirty="0">
                <a:solidFill>
                  <a:schemeClr val="tx1">
                    <a:lumMod val="95000"/>
                    <a:lumOff val="5000"/>
                  </a:schemeClr>
                </a:solidFill>
                <a:latin typeface="Algerian" panose="04020705040A02060702" pitchFamily="82" charset="0"/>
              </a:rPr>
              <a:t>ix. Company shall disclose on the website-</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Composition of the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committee</a:t>
            </a:r>
          </a:p>
          <a:p>
            <a:pPr marL="342900" indent="-342900">
              <a:buFont typeface="Arial" panose="020B0604020202020204" pitchFamily="34" charset="0"/>
              <a:buChar char="•"/>
            </a:pP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policy</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Projects approved by the board </a:t>
            </a:r>
          </a:p>
        </p:txBody>
      </p:sp>
      <p:sp>
        <p:nvSpPr>
          <p:cNvPr id="10" name="Footer Placeholder 9">
            <a:extLst>
              <a:ext uri="{FF2B5EF4-FFF2-40B4-BE49-F238E27FC236}">
                <a16:creationId xmlns:a16="http://schemas.microsoft.com/office/drawing/2014/main" id="{6CE7576F-3E9D-FF02-5922-CCFDAC7601B4}"/>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965503B0-CC13-0DA6-F326-EC227BEDE085}"/>
              </a:ext>
            </a:extLst>
          </p:cNvPr>
          <p:cNvSpPr>
            <a:spLocks noGrp="1"/>
          </p:cNvSpPr>
          <p:nvPr>
            <p:ph type="sldNum" sz="quarter" idx="12"/>
          </p:nvPr>
        </p:nvSpPr>
        <p:spPr/>
        <p:txBody>
          <a:bodyPr/>
          <a:lstStyle/>
          <a:p>
            <a:fld id="{A7CD31F4-64FA-4BA0-9498-67783267A8C8}" type="slidenum">
              <a:rPr lang="en-US" smtClean="0"/>
              <a:t>14</a:t>
            </a:fld>
            <a:endParaRPr lang="en-US"/>
          </a:p>
        </p:txBody>
      </p:sp>
    </p:spTree>
    <p:extLst>
      <p:ext uri="{BB962C8B-B14F-4D97-AF65-F5344CB8AC3E}">
        <p14:creationId xmlns:p14="http://schemas.microsoft.com/office/powerpoint/2010/main" val="280579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7857-BF35-9613-0185-505631CF0563}"/>
              </a:ext>
            </a:extLst>
          </p:cNvPr>
          <p:cNvSpPr>
            <a:spLocks noGrp="1"/>
          </p:cNvSpPr>
          <p:nvPr>
            <p:ph type="ctrTitle"/>
          </p:nvPr>
        </p:nvSpPr>
        <p:spPr>
          <a:xfrm>
            <a:off x="838200" y="451381"/>
            <a:ext cx="10512552" cy="1099248"/>
          </a:xfrm>
        </p:spPr>
        <p:txBody>
          <a:bodyPr anchor="b">
            <a:normAutofit/>
          </a:bodyPr>
          <a:lstStyle/>
          <a:p>
            <a:r>
              <a:rPr lang="en-IN" b="1" dirty="0">
                <a:solidFill>
                  <a:schemeClr val="accent1">
                    <a:lumMod val="50000"/>
                  </a:schemeClr>
                </a:solidFill>
              </a:rPr>
              <a:t>Annual Report for CSR</a:t>
            </a:r>
          </a:p>
        </p:txBody>
      </p:sp>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550629"/>
            <a:ext cx="10512552" cy="5168223"/>
          </a:xfrm>
        </p:spPr>
        <p:txBody>
          <a:bodyPr>
            <a:normAutofit fontScale="92500" lnSpcReduction="10000"/>
          </a:bodyPr>
          <a:lstStyle/>
          <a:p>
            <a:r>
              <a:rPr lang="en-IN" sz="2000" b="1" dirty="0">
                <a:solidFill>
                  <a:schemeClr val="tx1">
                    <a:lumMod val="95000"/>
                    <a:lumOff val="5000"/>
                  </a:schemeClr>
                </a:solidFill>
                <a:latin typeface="Algerian" panose="04020705040A02060702" pitchFamily="82" charset="0"/>
              </a:rPr>
              <a:t>ANNUAL REPORT FOR CSR SHOULD CONTAIN INTER-ALIA THE FOLLOWING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BRIEF OUTLINE ON CSR POLICY</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COMPOSITION OF CSR COMMITTEE, MEETINGS, ATTENDANCE ETC.</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DETAILS OF IMPACT ASSESSMENTS CARRIED OUT DURING THE YEAR</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AMOUNT AVAILABLE FOR SET OFF</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COMPUTATION OF CSR OBLIGATION FOR THE FINANCIAL YEAR</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CSR AMOUNT SPENT/UNSPENT FOR ONGOING PROJECTS AND OTHER THAN ONGOING PROJECTS</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DETAILS OF UNSPENT CSR ACCOUNT FOR PRECEDING THREE FINANCIAL YEARS</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DETAILS OF CSR AMOUNT SPENT FOR ONGOING PROJECTS OF PRECEDING FINANCIAL YEARS</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DETAILS OF CAPITAL ASSETS CREATED OR ACQUIRED</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REASONS IF COMPANY HAS FAILED TO SPEND 2% OF PROFITS</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BE SIGNED BY MD AND/OR CHAIRMAN OF CSR COMMITTEE</a:t>
            </a:r>
          </a:p>
          <a:p>
            <a:pPr marL="342900" indent="-342900">
              <a:buFont typeface="Arial" panose="020B0604020202020204" pitchFamily="34" charset="0"/>
              <a:buChar char="•"/>
            </a:pPr>
            <a:endParaRPr lang="en-IN" sz="2000" b="1" dirty="0">
              <a:solidFill>
                <a:schemeClr val="tx1">
                  <a:lumMod val="85000"/>
                  <a:lumOff val="15000"/>
                </a:schemeClr>
              </a:solidFill>
              <a:latin typeface="Algerian" panose="04020705040A02060702" pitchFamily="82" charset="0"/>
            </a:endParaRPr>
          </a:p>
          <a:p>
            <a:pPr marL="342900" indent="-342900">
              <a:buFont typeface="Arial" panose="020B0604020202020204" pitchFamily="34" charset="0"/>
              <a:buChar char="•"/>
            </a:pPr>
            <a:endParaRPr lang="en-IN" sz="2000" b="1" dirty="0">
              <a:solidFill>
                <a:schemeClr val="tx1">
                  <a:lumMod val="85000"/>
                  <a:lumOff val="15000"/>
                </a:schemeClr>
              </a:solidFill>
              <a:latin typeface="Algerian" panose="04020705040A02060702" pitchFamily="82" charset="0"/>
            </a:endParaRPr>
          </a:p>
          <a:p>
            <a:pPr marL="342900" indent="-342900">
              <a:buFont typeface="Arial" panose="020B0604020202020204" pitchFamily="34" charset="0"/>
              <a:buChar char="•"/>
            </a:pPr>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3CC0C739-1CAE-EBC0-EBC0-80B15C050595}"/>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7A81C491-8E7C-F206-0F3F-3FE612162D1C}"/>
              </a:ext>
            </a:extLst>
          </p:cNvPr>
          <p:cNvSpPr>
            <a:spLocks noGrp="1"/>
          </p:cNvSpPr>
          <p:nvPr>
            <p:ph type="sldNum" sz="quarter" idx="12"/>
          </p:nvPr>
        </p:nvSpPr>
        <p:spPr/>
        <p:txBody>
          <a:bodyPr/>
          <a:lstStyle/>
          <a:p>
            <a:fld id="{A7CD31F4-64FA-4BA0-9498-67783267A8C8}" type="slidenum">
              <a:rPr lang="en-US" smtClean="0"/>
              <a:t>15</a:t>
            </a:fld>
            <a:endParaRPr lang="en-US"/>
          </a:p>
        </p:txBody>
      </p:sp>
    </p:spTree>
    <p:extLst>
      <p:ext uri="{BB962C8B-B14F-4D97-AF65-F5344CB8AC3E}">
        <p14:creationId xmlns:p14="http://schemas.microsoft.com/office/powerpoint/2010/main" val="13804100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1000"/>
                                        <p:tgtEl>
                                          <p:spTgt spid="3">
                                            <p:txEl>
                                              <p:pRg st="8" end="8"/>
                                            </p:txEl>
                                          </p:spTgt>
                                        </p:tgtEl>
                                      </p:cBhvr>
                                    </p:animEffect>
                                    <p:anim calcmode="lin" valueType="num">
                                      <p:cBhvr>
                                        <p:cTn id="5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1000"/>
                                        <p:tgtEl>
                                          <p:spTgt spid="3">
                                            <p:txEl>
                                              <p:pRg st="9" end="9"/>
                                            </p:txEl>
                                          </p:spTgt>
                                        </p:tgtEl>
                                      </p:cBhvr>
                                    </p:animEffect>
                                    <p:anim calcmode="lin" valueType="num">
                                      <p:cBhvr>
                                        <p:cTn id="5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1000"/>
                                        <p:tgtEl>
                                          <p:spTgt spid="3">
                                            <p:txEl>
                                              <p:pRg st="10" end="10"/>
                                            </p:txEl>
                                          </p:spTgt>
                                        </p:tgtEl>
                                      </p:cBhvr>
                                    </p:animEffect>
                                    <p:anim calcmode="lin" valueType="num">
                                      <p:cBhvr>
                                        <p:cTn id="6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1000"/>
                                        <p:tgtEl>
                                          <p:spTgt spid="3">
                                            <p:txEl>
                                              <p:pRg st="11" end="11"/>
                                            </p:txEl>
                                          </p:spTgt>
                                        </p:tgtEl>
                                      </p:cBhvr>
                                    </p:animEffect>
                                    <p:anim calcmode="lin" valueType="num">
                                      <p:cBhvr>
                                        <p:cTn id="6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7857-BF35-9613-0185-505631CF0563}"/>
              </a:ext>
            </a:extLst>
          </p:cNvPr>
          <p:cNvSpPr>
            <a:spLocks noGrp="1"/>
          </p:cNvSpPr>
          <p:nvPr>
            <p:ph type="ctrTitle"/>
          </p:nvPr>
        </p:nvSpPr>
        <p:spPr>
          <a:xfrm>
            <a:off x="838200" y="451381"/>
            <a:ext cx="10512552" cy="1099248"/>
          </a:xfrm>
        </p:spPr>
        <p:txBody>
          <a:bodyPr anchor="b">
            <a:noAutofit/>
          </a:bodyPr>
          <a:lstStyle/>
          <a:p>
            <a:r>
              <a:rPr lang="en-IN" b="1" dirty="0">
                <a:solidFill>
                  <a:schemeClr val="accent1">
                    <a:lumMod val="50000"/>
                  </a:schemeClr>
                </a:solidFill>
              </a:rPr>
              <a:t>Circulars, Notifications, FAQs of MCA</a:t>
            </a:r>
          </a:p>
        </p:txBody>
      </p:sp>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550629"/>
            <a:ext cx="10512552" cy="5168223"/>
          </a:xfrm>
        </p:spPr>
        <p:txBody>
          <a:bodyPr>
            <a:normAutofit fontScale="92500" lnSpcReduction="20000"/>
          </a:bodyPr>
          <a:lstStyle/>
          <a:p>
            <a:r>
              <a:rPr lang="en-IN" sz="2000" b="1" dirty="0">
                <a:solidFill>
                  <a:schemeClr val="tx1">
                    <a:lumMod val="95000"/>
                    <a:lumOff val="5000"/>
                  </a:schemeClr>
                </a:solidFill>
                <a:latin typeface="Algerian" panose="04020705040A02060702" pitchFamily="82" charset="0"/>
              </a:rPr>
              <a:t>NUMEROUS CIRCULARS/NOTIFICATIONS/FAQ</a:t>
            </a:r>
            <a:r>
              <a:rPr lang="en-IN" sz="1400" b="1" dirty="0">
                <a:solidFill>
                  <a:schemeClr val="tx1">
                    <a:lumMod val="95000"/>
                    <a:lumOff val="5000"/>
                  </a:schemeClr>
                </a:solidFill>
                <a:latin typeface="Algerian" panose="04020705040A02060702" pitchFamily="82" charset="0"/>
              </a:rPr>
              <a:t>S</a:t>
            </a:r>
            <a:r>
              <a:rPr lang="en-IN" sz="2000" b="1" dirty="0">
                <a:solidFill>
                  <a:schemeClr val="tx1">
                    <a:lumMod val="95000"/>
                    <a:lumOff val="5000"/>
                  </a:schemeClr>
                </a:solidFill>
                <a:latin typeface="Algerian" panose="04020705040A02060702" pitchFamily="82" charset="0"/>
              </a:rPr>
              <a:t> HAVE BEEN ISSUED BY MCA RIGHT SINCE 2014</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CIRCULAR DATED 25 AUGUST 2021 IS PERHAPS THE MOST COMPREHENSIVE CIRCULAR CURRENTLY IN FORCE.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THIS CIRCULAR COVERS THE FOLLOWING IN DETAIL</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APPLICABILITY OF CSR</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FRAMEWORK</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EXPENDITURE – CALCULATION ASPECTS</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ACTIVITIES – DO’S AND DON’T’S</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IMPLEMENTATION</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CONCEPT OF ONGOING PROJECT</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TREATMENT OF UNSPENT CSR ACCOUNT</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ENFORCEMENT</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IMPACT ASSESSMENT</a:t>
            </a:r>
          </a:p>
          <a:p>
            <a:pPr marL="342900" indent="-342900">
              <a:buFont typeface="Wingdings" panose="05000000000000000000" pitchFamily="2" charset="2"/>
              <a:buChar char="q"/>
            </a:pPr>
            <a:r>
              <a:rPr lang="en-IN" sz="2000" b="1" dirty="0">
                <a:solidFill>
                  <a:schemeClr val="tx1">
                    <a:lumMod val="95000"/>
                    <a:lumOff val="5000"/>
                  </a:schemeClr>
                </a:solidFill>
                <a:latin typeface="Algerian" panose="04020705040A02060702" pitchFamily="82" charset="0"/>
              </a:rPr>
              <a:t>CSR REPORTING AND DISCLOSURE</a:t>
            </a:r>
          </a:p>
          <a:p>
            <a:pPr marL="342900" indent="-342900">
              <a:buFont typeface="Arial" panose="020B0604020202020204" pitchFamily="34" charset="0"/>
              <a:buChar char="•"/>
            </a:pPr>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1EB9ECF4-4771-B2EC-3C7D-67E7F4765AAE}"/>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5B3654BA-551D-14C2-9E9D-AED55AA15357}"/>
              </a:ext>
            </a:extLst>
          </p:cNvPr>
          <p:cNvSpPr>
            <a:spLocks noGrp="1"/>
          </p:cNvSpPr>
          <p:nvPr>
            <p:ph type="sldNum" sz="quarter" idx="12"/>
          </p:nvPr>
        </p:nvSpPr>
        <p:spPr/>
        <p:txBody>
          <a:bodyPr/>
          <a:lstStyle/>
          <a:p>
            <a:fld id="{A7CD31F4-64FA-4BA0-9498-67783267A8C8}" type="slidenum">
              <a:rPr lang="en-US" smtClean="0"/>
              <a:t>16</a:t>
            </a:fld>
            <a:endParaRPr lang="en-US"/>
          </a:p>
        </p:txBody>
      </p:sp>
    </p:spTree>
    <p:extLst>
      <p:ext uri="{BB962C8B-B14F-4D97-AF65-F5344CB8AC3E}">
        <p14:creationId xmlns:p14="http://schemas.microsoft.com/office/powerpoint/2010/main" val="3666844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arn(inVertical)">
                                      <p:cBhvr>
                                        <p:cTn id="36" dur="500"/>
                                        <p:tgtEl>
                                          <p:spTgt spid="3">
                                            <p:txEl>
                                              <p:pRg st="8" end="8"/>
                                            </p:txEl>
                                          </p:spTgt>
                                        </p:tgtEl>
                                      </p:cBhvr>
                                    </p:animEffect>
                                  </p:childTnLst>
                                </p:cTn>
                              </p:par>
                              <p:par>
                                <p:cTn id="37" presetID="16" presetClass="entr" presetSubtype="21"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barn(inVertical)">
                                      <p:cBhvr>
                                        <p:cTn id="39" dur="500"/>
                                        <p:tgtEl>
                                          <p:spTgt spid="3">
                                            <p:txEl>
                                              <p:pRg st="9" end="9"/>
                                            </p:txEl>
                                          </p:spTgt>
                                        </p:tgtEl>
                                      </p:cBhvr>
                                    </p:animEffect>
                                  </p:childTnLst>
                                </p:cTn>
                              </p:par>
                              <p:par>
                                <p:cTn id="40" presetID="16" presetClass="entr" presetSubtype="21" fill="hold" grpId="0"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barn(inVertical)">
                                      <p:cBhvr>
                                        <p:cTn id="42" dur="500"/>
                                        <p:tgtEl>
                                          <p:spTgt spid="3">
                                            <p:txEl>
                                              <p:pRg st="10" end="10"/>
                                            </p:txEl>
                                          </p:spTgt>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animEffect transition="in" filter="barn(inVertical)">
                                      <p:cBhvr>
                                        <p:cTn id="45" dur="500"/>
                                        <p:tgtEl>
                                          <p:spTgt spid="3">
                                            <p:txEl>
                                              <p:pRg st="11" end="11"/>
                                            </p:txEl>
                                          </p:spTgt>
                                        </p:tgtEl>
                                      </p:cBhvr>
                                    </p:animEffect>
                                  </p:childTnLst>
                                </p:cTn>
                              </p:par>
                              <p:par>
                                <p:cTn id="46" presetID="16" presetClass="entr" presetSubtype="21" fill="hold" grpId="0" nodeType="withEffect">
                                  <p:stCondLst>
                                    <p:cond delay="0"/>
                                  </p:stCondLst>
                                  <p:childTnLst>
                                    <p:set>
                                      <p:cBhvr>
                                        <p:cTn id="47" dur="1" fill="hold">
                                          <p:stCondLst>
                                            <p:cond delay="0"/>
                                          </p:stCondLst>
                                        </p:cTn>
                                        <p:tgtEl>
                                          <p:spTgt spid="3">
                                            <p:txEl>
                                              <p:pRg st="12" end="12"/>
                                            </p:txEl>
                                          </p:spTgt>
                                        </p:tgtEl>
                                        <p:attrNameLst>
                                          <p:attrName>style.visibility</p:attrName>
                                        </p:attrNameLst>
                                      </p:cBhvr>
                                      <p:to>
                                        <p:strVal val="visible"/>
                                      </p:to>
                                    </p:set>
                                    <p:animEffect transition="in" filter="barn(inVertical)">
                                      <p:cBhvr>
                                        <p:cTn id="48"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2385391"/>
            <a:ext cx="10512552" cy="1563757"/>
          </a:xfrm>
        </p:spPr>
        <p:txBody>
          <a:bodyPr>
            <a:normAutofit/>
          </a:bodyPr>
          <a:lstStyle/>
          <a:p>
            <a:r>
              <a:rPr lang="en-IN" sz="6600" b="1" dirty="0">
                <a:solidFill>
                  <a:schemeClr val="tx1">
                    <a:lumMod val="85000"/>
                    <a:lumOff val="15000"/>
                  </a:schemeClr>
                </a:solidFill>
                <a:latin typeface="Algerian" panose="04020705040A02060702" pitchFamily="82" charset="0"/>
              </a:rPr>
              <a:t>							</a:t>
            </a:r>
            <a:r>
              <a:rPr lang="en-IN" sz="6600" b="1" dirty="0">
                <a:solidFill>
                  <a:schemeClr val="tx1">
                    <a:lumMod val="95000"/>
                    <a:lumOff val="5000"/>
                  </a:schemeClr>
                </a:solidFill>
                <a:latin typeface="Algerian" panose="04020705040A02060702" pitchFamily="82" charset="0"/>
              </a:rPr>
              <a:t>thanks  </a:t>
            </a:r>
          </a:p>
        </p:txBody>
      </p:sp>
      <p:sp>
        <p:nvSpPr>
          <p:cNvPr id="10" name="Footer Placeholder 9">
            <a:extLst>
              <a:ext uri="{FF2B5EF4-FFF2-40B4-BE49-F238E27FC236}">
                <a16:creationId xmlns:a16="http://schemas.microsoft.com/office/drawing/2014/main" id="{DB41B339-5801-7671-0E5D-FFA24A2BCA05}"/>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473CC51F-65F8-BE80-F794-1C8A33AE3E1D}"/>
              </a:ext>
            </a:extLst>
          </p:cNvPr>
          <p:cNvSpPr>
            <a:spLocks noGrp="1"/>
          </p:cNvSpPr>
          <p:nvPr>
            <p:ph type="sldNum" sz="quarter" idx="12"/>
          </p:nvPr>
        </p:nvSpPr>
        <p:spPr/>
        <p:txBody>
          <a:bodyPr/>
          <a:lstStyle/>
          <a:p>
            <a:fld id="{A7CD31F4-64FA-4BA0-9498-67783267A8C8}" type="slidenum">
              <a:rPr lang="en-US" smtClean="0"/>
              <a:t>17</a:t>
            </a:fld>
            <a:endParaRPr lang="en-US"/>
          </a:p>
        </p:txBody>
      </p:sp>
    </p:spTree>
    <p:extLst>
      <p:ext uri="{BB962C8B-B14F-4D97-AF65-F5344CB8AC3E}">
        <p14:creationId xmlns:p14="http://schemas.microsoft.com/office/powerpoint/2010/main" val="282856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6DDA9-7588-4356-E836-07066348B300}"/>
              </a:ext>
            </a:extLst>
          </p:cNvPr>
          <p:cNvSpPr>
            <a:spLocks noGrp="1"/>
          </p:cNvSpPr>
          <p:nvPr>
            <p:ph type="ctrTitle"/>
          </p:nvPr>
        </p:nvSpPr>
        <p:spPr>
          <a:xfrm>
            <a:off x="838200" y="451381"/>
            <a:ext cx="10512552" cy="1126680"/>
          </a:xfrm>
        </p:spPr>
        <p:txBody>
          <a:bodyPr anchor="b">
            <a:normAutofit/>
          </a:bodyPr>
          <a:lstStyle/>
          <a:p>
            <a:r>
              <a:rPr lang="en-IN" b="1" dirty="0">
                <a:solidFill>
                  <a:schemeClr val="accent1">
                    <a:lumMod val="50000"/>
                  </a:schemeClr>
                </a:solidFill>
              </a:rPr>
              <a:t>Contents</a:t>
            </a:r>
          </a:p>
        </p:txBody>
      </p:sp>
      <p:sp>
        <p:nvSpPr>
          <p:cNvPr id="3" name="Subtitle 2">
            <a:extLst>
              <a:ext uri="{FF2B5EF4-FFF2-40B4-BE49-F238E27FC236}">
                <a16:creationId xmlns:a16="http://schemas.microsoft.com/office/drawing/2014/main" id="{141B2E7C-EBFB-2A90-DA27-2D97F87FF823}"/>
              </a:ext>
            </a:extLst>
          </p:cNvPr>
          <p:cNvSpPr>
            <a:spLocks noGrp="1"/>
          </p:cNvSpPr>
          <p:nvPr>
            <p:ph type="subTitle" idx="1"/>
          </p:nvPr>
        </p:nvSpPr>
        <p:spPr>
          <a:xfrm>
            <a:off x="838200" y="1860331"/>
            <a:ext cx="10512552" cy="3594537"/>
          </a:xfrm>
        </p:spPr>
        <p:txBody>
          <a:bodyPr>
            <a:normAutofit/>
          </a:bodyPr>
          <a:lstStyle/>
          <a:p>
            <a:pPr marL="571500" indent="-571500">
              <a:buAutoNum type="romanUcPeriod"/>
            </a:pPr>
            <a:r>
              <a:rPr lang="en-IN" sz="2400" b="1" dirty="0">
                <a:solidFill>
                  <a:schemeClr val="tx1">
                    <a:lumMod val="95000"/>
                    <a:lumOff val="5000"/>
                  </a:schemeClr>
                </a:solidFill>
                <a:latin typeface="Algerian" panose="04020705040A02060702" pitchFamily="82" charset="0"/>
              </a:rPr>
              <a:t>Section 135</a:t>
            </a:r>
          </a:p>
          <a:p>
            <a:pPr marL="571500" indent="-571500">
              <a:buAutoNum type="romanUcPeriod"/>
            </a:pPr>
            <a:r>
              <a:rPr lang="en-IN" sz="2400" b="1" dirty="0">
                <a:solidFill>
                  <a:schemeClr val="tx1">
                    <a:lumMod val="95000"/>
                    <a:lumOff val="5000"/>
                  </a:schemeClr>
                </a:solidFill>
                <a:latin typeface="Algerian" panose="04020705040A02060702" pitchFamily="82" charset="0"/>
              </a:rPr>
              <a:t>Schedule vii</a:t>
            </a:r>
          </a:p>
          <a:p>
            <a:pPr marL="571500" indent="-571500">
              <a:buAutoNum type="romanUcPeriod"/>
            </a:pPr>
            <a:r>
              <a:rPr lang="en-IN" sz="2400" b="1" dirty="0">
                <a:solidFill>
                  <a:schemeClr val="tx1">
                    <a:lumMod val="95000"/>
                    <a:lumOff val="5000"/>
                  </a:schemeClr>
                </a:solidFill>
                <a:latin typeface="Algerian" panose="04020705040A02060702" pitchFamily="82" charset="0"/>
              </a:rPr>
              <a:t>Companies </a:t>
            </a:r>
            <a:r>
              <a:rPr lang="en-IN" sz="2400" b="1" dirty="0" err="1">
                <a:solidFill>
                  <a:schemeClr val="tx1">
                    <a:lumMod val="95000"/>
                    <a:lumOff val="5000"/>
                  </a:schemeClr>
                </a:solidFill>
                <a:latin typeface="Algerian" panose="04020705040A02060702" pitchFamily="82" charset="0"/>
              </a:rPr>
              <a:t>csr</a:t>
            </a:r>
            <a:r>
              <a:rPr lang="en-IN" sz="2400" b="1" dirty="0">
                <a:solidFill>
                  <a:schemeClr val="tx1">
                    <a:lumMod val="95000"/>
                    <a:lumOff val="5000"/>
                  </a:schemeClr>
                </a:solidFill>
                <a:latin typeface="Algerian" panose="04020705040A02060702" pitchFamily="82" charset="0"/>
              </a:rPr>
              <a:t> policy rules,2014</a:t>
            </a:r>
          </a:p>
          <a:p>
            <a:pPr marL="571500" indent="-571500">
              <a:buAutoNum type="romanUcPeriod"/>
            </a:pPr>
            <a:r>
              <a:rPr lang="en-IN" sz="2400" b="1" dirty="0">
                <a:solidFill>
                  <a:schemeClr val="tx1">
                    <a:lumMod val="95000"/>
                    <a:lumOff val="5000"/>
                  </a:schemeClr>
                </a:solidFill>
                <a:latin typeface="Algerian" panose="04020705040A02060702" pitchFamily="82" charset="0"/>
              </a:rPr>
              <a:t>Annual report for </a:t>
            </a:r>
            <a:r>
              <a:rPr lang="en-IN" sz="2400" b="1" dirty="0" err="1">
                <a:solidFill>
                  <a:schemeClr val="tx1">
                    <a:lumMod val="95000"/>
                    <a:lumOff val="5000"/>
                  </a:schemeClr>
                </a:solidFill>
                <a:latin typeface="Algerian" panose="04020705040A02060702" pitchFamily="82" charset="0"/>
              </a:rPr>
              <a:t>csr</a:t>
            </a:r>
            <a:endParaRPr lang="en-IN" sz="2400" b="1" dirty="0">
              <a:solidFill>
                <a:schemeClr val="tx1">
                  <a:lumMod val="95000"/>
                  <a:lumOff val="5000"/>
                </a:schemeClr>
              </a:solidFill>
              <a:latin typeface="Algerian" panose="04020705040A02060702" pitchFamily="82" charset="0"/>
            </a:endParaRPr>
          </a:p>
          <a:p>
            <a:pPr marL="571500" indent="-571500">
              <a:buAutoNum type="romanUcPeriod"/>
            </a:pPr>
            <a:r>
              <a:rPr lang="en-IN" sz="2400" b="1" dirty="0">
                <a:solidFill>
                  <a:schemeClr val="tx1">
                    <a:lumMod val="95000"/>
                    <a:lumOff val="5000"/>
                  </a:schemeClr>
                </a:solidFill>
                <a:latin typeface="Algerian" panose="04020705040A02060702" pitchFamily="82" charset="0"/>
              </a:rPr>
              <a:t>Circulars, notifications, </a:t>
            </a:r>
            <a:r>
              <a:rPr lang="en-IN" sz="2400" b="1" dirty="0" err="1">
                <a:solidFill>
                  <a:schemeClr val="tx1">
                    <a:lumMod val="95000"/>
                    <a:lumOff val="5000"/>
                  </a:schemeClr>
                </a:solidFill>
                <a:latin typeface="Algerian" panose="04020705040A02060702" pitchFamily="82" charset="0"/>
              </a:rPr>
              <a:t>faq</a:t>
            </a:r>
            <a:r>
              <a:rPr lang="en-IN" b="1" dirty="0" err="1">
                <a:solidFill>
                  <a:schemeClr val="tx1">
                    <a:lumMod val="95000"/>
                    <a:lumOff val="5000"/>
                  </a:schemeClr>
                </a:solidFill>
                <a:latin typeface="Algerian" panose="04020705040A02060702" pitchFamily="82" charset="0"/>
              </a:rPr>
              <a:t>s</a:t>
            </a:r>
            <a:r>
              <a:rPr lang="en-IN" sz="2800" b="1" dirty="0">
                <a:solidFill>
                  <a:schemeClr val="tx1">
                    <a:lumMod val="95000"/>
                    <a:lumOff val="5000"/>
                  </a:schemeClr>
                </a:solidFill>
                <a:latin typeface="Algerian" panose="04020705040A02060702" pitchFamily="82" charset="0"/>
              </a:rPr>
              <a:t> </a:t>
            </a:r>
            <a:r>
              <a:rPr lang="en-IN" sz="2400" b="1" dirty="0">
                <a:solidFill>
                  <a:schemeClr val="tx1">
                    <a:lumMod val="95000"/>
                    <a:lumOff val="5000"/>
                  </a:schemeClr>
                </a:solidFill>
                <a:latin typeface="Algerian" panose="04020705040A02060702" pitchFamily="82" charset="0"/>
              </a:rPr>
              <a:t>OF MCA</a:t>
            </a:r>
          </a:p>
          <a:p>
            <a:endParaRPr lang="en-IN" dirty="0">
              <a:solidFill>
                <a:schemeClr val="accent1">
                  <a:lumMod val="60000"/>
                  <a:lumOff val="40000"/>
                </a:schemeClr>
              </a:solidFill>
              <a:latin typeface="Algerian" panose="04020705040A02060702" pitchFamily="82" charset="0"/>
            </a:endParaRPr>
          </a:p>
        </p:txBody>
      </p:sp>
      <p:sp>
        <p:nvSpPr>
          <p:cNvPr id="8" name="Slide Number Placeholder 7">
            <a:extLst>
              <a:ext uri="{FF2B5EF4-FFF2-40B4-BE49-F238E27FC236}">
                <a16:creationId xmlns:a16="http://schemas.microsoft.com/office/drawing/2014/main" id="{5E3CA142-7FB5-AEF0-D395-F5DC08A7A061}"/>
              </a:ext>
            </a:extLst>
          </p:cNvPr>
          <p:cNvSpPr>
            <a:spLocks noGrp="1"/>
          </p:cNvSpPr>
          <p:nvPr>
            <p:ph type="sldNum" sz="quarter" idx="12"/>
          </p:nvPr>
        </p:nvSpPr>
        <p:spPr/>
        <p:txBody>
          <a:bodyPr/>
          <a:lstStyle/>
          <a:p>
            <a:fld id="{A7CD31F4-64FA-4BA0-9498-67783267A8C8}" type="slidenum">
              <a:rPr lang="en-US" smtClean="0"/>
              <a:t>2</a:t>
            </a:fld>
            <a:endParaRPr lang="en-US"/>
          </a:p>
        </p:txBody>
      </p:sp>
      <p:sp>
        <p:nvSpPr>
          <p:cNvPr id="10" name="Footer Placeholder 9">
            <a:extLst>
              <a:ext uri="{FF2B5EF4-FFF2-40B4-BE49-F238E27FC236}">
                <a16:creationId xmlns:a16="http://schemas.microsoft.com/office/drawing/2014/main" id="{BBDFDE15-531C-2311-B111-C88893EBD773}"/>
              </a:ext>
            </a:extLst>
          </p:cNvPr>
          <p:cNvSpPr txBox="1">
            <a:spLocks/>
          </p:cNvSpPr>
          <p:nvPr/>
        </p:nvSpPr>
        <p:spPr>
          <a:xfrm>
            <a:off x="9289774" y="6135808"/>
            <a:ext cx="1709530" cy="365125"/>
          </a:xfrm>
          <a:prstGeom prst="rect">
            <a:avLst/>
          </a:prstGeom>
        </p:spPr>
        <p:txBody>
          <a:bodyPr vert="horz" lIns="91440" tIns="45720" rIns="91440" bIns="45720" rtlCol="0" anchor="ctr"/>
          <a:lstStyle>
            <a:defPPr>
              <a:defRPr lang="en-US"/>
            </a:defPPr>
            <a:lvl1pPr marL="0" algn="l"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b="1">
                <a:solidFill>
                  <a:schemeClr val="tx1"/>
                </a:solidFill>
              </a:rPr>
              <a:t>20th April 2023</a:t>
            </a:r>
            <a:endParaRPr lang="en-US" sz="1600" b="1" dirty="0">
              <a:solidFill>
                <a:schemeClr val="tx1"/>
              </a:solidFill>
            </a:endParaRPr>
          </a:p>
        </p:txBody>
      </p:sp>
    </p:spTree>
    <p:extLst>
      <p:ext uri="{BB962C8B-B14F-4D97-AF65-F5344CB8AC3E}">
        <p14:creationId xmlns:p14="http://schemas.microsoft.com/office/powerpoint/2010/main" val="199548689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7857-BF35-9613-0185-505631CF0563}"/>
              </a:ext>
            </a:extLst>
          </p:cNvPr>
          <p:cNvSpPr>
            <a:spLocks noGrp="1"/>
          </p:cNvSpPr>
          <p:nvPr>
            <p:ph type="ctrTitle"/>
          </p:nvPr>
        </p:nvSpPr>
        <p:spPr>
          <a:xfrm>
            <a:off x="838200" y="451381"/>
            <a:ext cx="10512552" cy="1099248"/>
          </a:xfrm>
        </p:spPr>
        <p:txBody>
          <a:bodyPr anchor="b">
            <a:normAutofit/>
          </a:bodyPr>
          <a:lstStyle/>
          <a:p>
            <a:r>
              <a:rPr lang="en-IN" b="1" dirty="0">
                <a:solidFill>
                  <a:schemeClr val="accent1">
                    <a:lumMod val="50000"/>
                  </a:schemeClr>
                </a:solidFill>
              </a:rPr>
              <a:t>SECTION 135</a:t>
            </a:r>
          </a:p>
        </p:txBody>
      </p:sp>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687789"/>
            <a:ext cx="10512552" cy="4874765"/>
          </a:xfrm>
        </p:spPr>
        <p:txBody>
          <a:bodyPr>
            <a:normAutofit lnSpcReduction="10000"/>
          </a:bodyPr>
          <a:lstStyle/>
          <a:p>
            <a:r>
              <a:rPr lang="en-IN" b="1" dirty="0">
                <a:solidFill>
                  <a:schemeClr val="tx1">
                    <a:lumMod val="95000"/>
                    <a:lumOff val="5000"/>
                  </a:schemeClr>
                </a:solidFill>
                <a:latin typeface="Algerian" panose="04020705040A02060702" pitchFamily="82" charset="0"/>
              </a:rPr>
              <a:t>Applicability to companies:</a:t>
            </a:r>
          </a:p>
          <a:p>
            <a:r>
              <a:rPr lang="en-IN" sz="2000" b="1" dirty="0">
                <a:solidFill>
                  <a:schemeClr val="tx1">
                    <a:lumMod val="95000"/>
                    <a:lumOff val="5000"/>
                  </a:schemeClr>
                </a:solidFill>
                <a:latin typeface="Algerian" panose="04020705040A02060702" pitchFamily="82" charset="0"/>
              </a:rPr>
              <a:t>			</a:t>
            </a:r>
            <a:r>
              <a:rPr lang="en-IN" sz="2100" b="1" dirty="0">
                <a:solidFill>
                  <a:schemeClr val="tx1">
                    <a:lumMod val="95000"/>
                    <a:lumOff val="5000"/>
                  </a:schemeClr>
                </a:solidFill>
                <a:latin typeface="Algerian" panose="04020705040A02060702" pitchFamily="82" charset="0"/>
              </a:rPr>
              <a:t>Net worth =&gt; 500 crore</a:t>
            </a:r>
          </a:p>
          <a:p>
            <a:r>
              <a:rPr lang="en-IN" sz="2100" b="1" dirty="0">
                <a:solidFill>
                  <a:schemeClr val="tx1">
                    <a:lumMod val="95000"/>
                    <a:lumOff val="5000"/>
                  </a:schemeClr>
                </a:solidFill>
                <a:latin typeface="Algerian" panose="04020705040A02060702" pitchFamily="82" charset="0"/>
              </a:rPr>
              <a:t>			Turnover =&gt; 1000 crore</a:t>
            </a:r>
          </a:p>
          <a:p>
            <a:r>
              <a:rPr lang="en-IN" sz="2100" b="1" dirty="0">
                <a:solidFill>
                  <a:schemeClr val="tx1">
                    <a:lumMod val="95000"/>
                    <a:lumOff val="5000"/>
                  </a:schemeClr>
                </a:solidFill>
                <a:latin typeface="Algerian" panose="04020705040A02060702" pitchFamily="82" charset="0"/>
              </a:rPr>
              <a:t>			Net profit =&gt; 5 crore</a:t>
            </a:r>
          </a:p>
          <a:p>
            <a:r>
              <a:rPr lang="en-IN" sz="2100" b="1" dirty="0">
                <a:solidFill>
                  <a:schemeClr val="tx1">
                    <a:lumMod val="95000"/>
                    <a:lumOff val="5000"/>
                  </a:schemeClr>
                </a:solidFill>
                <a:latin typeface="Algerian" panose="04020705040A02060702" pitchFamily="82" charset="0"/>
              </a:rPr>
              <a:t>			in the immediately preceding financial year</a:t>
            </a:r>
          </a:p>
          <a:p>
            <a:r>
              <a:rPr lang="en-IN" b="1" dirty="0">
                <a:solidFill>
                  <a:schemeClr val="tx1">
                    <a:lumMod val="95000"/>
                    <a:lumOff val="5000"/>
                  </a:schemeClr>
                </a:solidFill>
                <a:latin typeface="Algerian" panose="04020705040A02060702" pitchFamily="82" charset="0"/>
              </a:rPr>
              <a:t>Obligations :</a:t>
            </a:r>
          </a:p>
          <a:p>
            <a:r>
              <a:rPr lang="en-IN" b="1" dirty="0">
                <a:solidFill>
                  <a:schemeClr val="tx1">
                    <a:lumMod val="95000"/>
                    <a:lumOff val="5000"/>
                  </a:schemeClr>
                </a:solidFill>
                <a:latin typeface="Algerian" panose="04020705040A02060702" pitchFamily="82" charset="0"/>
              </a:rPr>
              <a:t>			</a:t>
            </a:r>
            <a:r>
              <a:rPr lang="en-IN" sz="2100" b="1" dirty="0">
                <a:solidFill>
                  <a:schemeClr val="tx1">
                    <a:lumMod val="95000"/>
                    <a:lumOff val="5000"/>
                  </a:schemeClr>
                </a:solidFill>
                <a:latin typeface="Algerian" panose="04020705040A02060702" pitchFamily="82" charset="0"/>
              </a:rPr>
              <a:t>to constitute a </a:t>
            </a:r>
            <a:r>
              <a:rPr lang="en-IN" sz="2100" b="1" dirty="0" err="1">
                <a:solidFill>
                  <a:schemeClr val="tx1">
                    <a:lumMod val="95000"/>
                    <a:lumOff val="5000"/>
                  </a:schemeClr>
                </a:solidFill>
                <a:latin typeface="Algerian" panose="04020705040A02060702" pitchFamily="82" charset="0"/>
              </a:rPr>
              <a:t>csr</a:t>
            </a:r>
            <a:r>
              <a:rPr lang="en-IN" sz="2100" b="1" dirty="0">
                <a:solidFill>
                  <a:schemeClr val="tx1">
                    <a:lumMod val="95000"/>
                    <a:lumOff val="5000"/>
                  </a:schemeClr>
                </a:solidFill>
                <a:latin typeface="Algerian" panose="04020705040A02060702" pitchFamily="82" charset="0"/>
              </a:rPr>
              <a:t> committee of board</a:t>
            </a:r>
          </a:p>
          <a:p>
            <a:r>
              <a:rPr lang="en-IN" sz="2100" b="1" dirty="0">
                <a:solidFill>
                  <a:schemeClr val="tx1">
                    <a:lumMod val="95000"/>
                    <a:lumOff val="5000"/>
                  </a:schemeClr>
                </a:solidFill>
                <a:latin typeface="Algerian" panose="04020705040A02060702" pitchFamily="82" charset="0"/>
              </a:rPr>
              <a:t>			of 3 or more directors – at least one id</a:t>
            </a:r>
          </a:p>
          <a:p>
            <a:r>
              <a:rPr lang="en-IN" sz="2100" b="1" dirty="0">
                <a:solidFill>
                  <a:schemeClr val="tx1">
                    <a:lumMod val="95000"/>
                    <a:lumOff val="5000"/>
                  </a:schemeClr>
                </a:solidFill>
                <a:latin typeface="Algerian" panose="04020705040A02060702" pitchFamily="82" charset="0"/>
              </a:rPr>
              <a:t>			companies not required to have ids -  2 or more directors</a:t>
            </a:r>
          </a:p>
          <a:p>
            <a:r>
              <a:rPr lang="en-IN" sz="2100" b="1" dirty="0">
                <a:solidFill>
                  <a:schemeClr val="tx1">
                    <a:lumMod val="95000"/>
                    <a:lumOff val="5000"/>
                  </a:schemeClr>
                </a:solidFill>
                <a:latin typeface="Algerian" panose="04020705040A02060702" pitchFamily="82" charset="0"/>
              </a:rPr>
              <a:t>			directors’ report to disclose composition of committee</a:t>
            </a:r>
          </a:p>
          <a:p>
            <a:endParaRPr lang="en-IN" b="1" dirty="0">
              <a:solidFill>
                <a:schemeClr val="tx1">
                  <a:lumMod val="85000"/>
                  <a:lumOff val="15000"/>
                </a:schemeClr>
              </a:solidFill>
              <a:latin typeface="Algerian" panose="04020705040A02060702" pitchFamily="82" charset="0"/>
            </a:endParaRPr>
          </a:p>
          <a:p>
            <a:r>
              <a:rPr lang="en-IN" b="1" dirty="0">
                <a:solidFill>
                  <a:schemeClr val="tx1">
                    <a:lumMod val="85000"/>
                    <a:lumOff val="15000"/>
                  </a:schemeClr>
                </a:solidFill>
                <a:latin typeface="Algerian" panose="04020705040A02060702" pitchFamily="82" charset="0"/>
              </a:rPr>
              <a:t>			</a:t>
            </a:r>
          </a:p>
          <a:p>
            <a:endParaRPr lang="en-IN" b="1" dirty="0">
              <a:solidFill>
                <a:schemeClr val="tx1">
                  <a:lumMod val="85000"/>
                  <a:lumOff val="15000"/>
                </a:schemeClr>
              </a:solidFill>
              <a:latin typeface="Algerian" panose="04020705040A02060702" pitchFamily="82" charset="0"/>
            </a:endParaRPr>
          </a:p>
          <a:p>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DADB04A6-D8F8-7106-E563-866F0D77BD50}"/>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B81B44DA-AE28-CA9F-3AF4-C56AD756A343}"/>
              </a:ext>
            </a:extLst>
          </p:cNvPr>
          <p:cNvSpPr>
            <a:spLocks noGrp="1"/>
          </p:cNvSpPr>
          <p:nvPr>
            <p:ph type="sldNum" sz="quarter" idx="12"/>
          </p:nvPr>
        </p:nvSpPr>
        <p:spPr/>
        <p:txBody>
          <a:bodyPr/>
          <a:lstStyle/>
          <a:p>
            <a:fld id="{A7CD31F4-64FA-4BA0-9498-67783267A8C8}" type="slidenum">
              <a:rPr lang="en-US" smtClean="0"/>
              <a:t>3</a:t>
            </a:fld>
            <a:endParaRPr lang="en-US"/>
          </a:p>
        </p:txBody>
      </p:sp>
    </p:spTree>
    <p:extLst>
      <p:ext uri="{BB962C8B-B14F-4D97-AF65-F5344CB8AC3E}">
        <p14:creationId xmlns:p14="http://schemas.microsoft.com/office/powerpoint/2010/main" val="2106100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additive="base">
                                        <p:cTn id="2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additive="base">
                                        <p:cTn id="2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additive="base">
                                        <p:cTn id="3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8" presetID="2" presetClass="entr" presetSubtype="4"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2" presetID="2" presetClass="entr" presetSubtype="4" fill="hold" grpId="0" nodeType="with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 calcmode="lin" valueType="num">
                                      <p:cBhvr additive="base">
                                        <p:cTn id="44"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6" presetID="2" presetClass="entr" presetSubtype="4" fill="hold" grpId="0" nodeType="with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 calcmode="lin" valueType="num">
                                      <p:cBhvr additive="base">
                                        <p:cTn id="4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3">
                                            <p:txEl>
                                              <p:pRg st="11" end="11"/>
                                            </p:txEl>
                                          </p:spTgt>
                                        </p:tgtEl>
                                        <p:attrNameLst>
                                          <p:attrName>style.visibility</p:attrName>
                                        </p:attrNameLst>
                                      </p:cBhvr>
                                      <p:to>
                                        <p:strVal val="visible"/>
                                      </p:to>
                                    </p:set>
                                    <p:anim calcmode="lin" valueType="num">
                                      <p:cBhvr additive="base">
                                        <p:cTn id="54"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68FA8-FA8E-D2A6-02F3-828B4B8171AF}"/>
              </a:ext>
            </a:extLst>
          </p:cNvPr>
          <p:cNvSpPr>
            <a:spLocks noGrp="1"/>
          </p:cNvSpPr>
          <p:nvPr>
            <p:ph type="ctrTitle"/>
          </p:nvPr>
        </p:nvSpPr>
        <p:spPr>
          <a:xfrm>
            <a:off x="921695" y="496365"/>
            <a:ext cx="10515600" cy="1005209"/>
          </a:xfrm>
        </p:spPr>
        <p:txBody>
          <a:bodyPr/>
          <a:lstStyle/>
          <a:p>
            <a:r>
              <a:rPr lang="en-IN" b="1" dirty="0">
                <a:solidFill>
                  <a:schemeClr val="accent1">
                    <a:lumMod val="50000"/>
                  </a:schemeClr>
                </a:solidFill>
              </a:rPr>
              <a:t>Obligations of CSR Committee</a:t>
            </a:r>
          </a:p>
        </p:txBody>
      </p:sp>
      <p:sp>
        <p:nvSpPr>
          <p:cNvPr id="3" name="Subtitle 2">
            <a:extLst>
              <a:ext uri="{FF2B5EF4-FFF2-40B4-BE49-F238E27FC236}">
                <a16:creationId xmlns:a16="http://schemas.microsoft.com/office/drawing/2014/main" id="{1F451547-E872-9D22-6079-EA6ED19BF248}"/>
              </a:ext>
            </a:extLst>
          </p:cNvPr>
          <p:cNvSpPr>
            <a:spLocks noGrp="1"/>
          </p:cNvSpPr>
          <p:nvPr>
            <p:ph type="subTitle" idx="1"/>
          </p:nvPr>
        </p:nvSpPr>
        <p:spPr>
          <a:xfrm>
            <a:off x="841248" y="2017986"/>
            <a:ext cx="10515600" cy="4090206"/>
          </a:xfrm>
        </p:spPr>
        <p:txBody>
          <a:bodyPr/>
          <a:lstStyle/>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formulate and recommend to the Board a CSR Policy – With the activities under Schedule VII</a:t>
            </a:r>
          </a:p>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recommend the amount of expenditure to be incurred on CSR</a:t>
            </a:r>
          </a:p>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monitor the CSR Policy from time to time.</a:t>
            </a:r>
          </a:p>
          <a:p>
            <a:pPr marL="571500" indent="-571500">
              <a:buAutoNum type="romanLcPeriod"/>
            </a:pPr>
            <a:endParaRPr lang="en-IN" dirty="0"/>
          </a:p>
          <a:p>
            <a:pPr marL="571500" indent="-571500">
              <a:buAutoNum type="romanLcPeriod"/>
            </a:pPr>
            <a:endParaRPr lang="en-IN" dirty="0"/>
          </a:p>
        </p:txBody>
      </p:sp>
      <p:sp>
        <p:nvSpPr>
          <p:cNvPr id="10" name="Footer Placeholder 9">
            <a:extLst>
              <a:ext uri="{FF2B5EF4-FFF2-40B4-BE49-F238E27FC236}">
                <a16:creationId xmlns:a16="http://schemas.microsoft.com/office/drawing/2014/main" id="{B9CD0AC1-46AB-340A-75CA-850D9572C384}"/>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FD85719A-5860-CA19-B835-D95E051A0771}"/>
              </a:ext>
            </a:extLst>
          </p:cNvPr>
          <p:cNvSpPr>
            <a:spLocks noGrp="1"/>
          </p:cNvSpPr>
          <p:nvPr>
            <p:ph type="sldNum" sz="quarter" idx="12"/>
          </p:nvPr>
        </p:nvSpPr>
        <p:spPr/>
        <p:txBody>
          <a:bodyPr/>
          <a:lstStyle/>
          <a:p>
            <a:fld id="{A7CD31F4-64FA-4BA0-9498-67783267A8C8}" type="slidenum">
              <a:rPr lang="en-US" smtClean="0"/>
              <a:t>4</a:t>
            </a:fld>
            <a:endParaRPr lang="en-US"/>
          </a:p>
        </p:txBody>
      </p:sp>
    </p:spTree>
    <p:extLst>
      <p:ext uri="{BB962C8B-B14F-4D97-AF65-F5344CB8AC3E}">
        <p14:creationId xmlns:p14="http://schemas.microsoft.com/office/powerpoint/2010/main" val="226480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68FA8-FA8E-D2A6-02F3-828B4B8171AF}"/>
              </a:ext>
            </a:extLst>
          </p:cNvPr>
          <p:cNvSpPr>
            <a:spLocks noGrp="1"/>
          </p:cNvSpPr>
          <p:nvPr>
            <p:ph type="ctrTitle"/>
          </p:nvPr>
        </p:nvSpPr>
        <p:spPr>
          <a:xfrm>
            <a:off x="841248" y="567558"/>
            <a:ext cx="10515600" cy="1005209"/>
          </a:xfrm>
        </p:spPr>
        <p:txBody>
          <a:bodyPr/>
          <a:lstStyle/>
          <a:p>
            <a:r>
              <a:rPr lang="en-IN" b="1" dirty="0">
                <a:solidFill>
                  <a:schemeClr val="accent1">
                    <a:lumMod val="50000"/>
                  </a:schemeClr>
                </a:solidFill>
              </a:rPr>
              <a:t>Obligations of Board</a:t>
            </a:r>
          </a:p>
        </p:txBody>
      </p:sp>
      <p:sp>
        <p:nvSpPr>
          <p:cNvPr id="3" name="Subtitle 2">
            <a:extLst>
              <a:ext uri="{FF2B5EF4-FFF2-40B4-BE49-F238E27FC236}">
                <a16:creationId xmlns:a16="http://schemas.microsoft.com/office/drawing/2014/main" id="{1F451547-E872-9D22-6079-EA6ED19BF248}"/>
              </a:ext>
            </a:extLst>
          </p:cNvPr>
          <p:cNvSpPr>
            <a:spLocks noGrp="1"/>
          </p:cNvSpPr>
          <p:nvPr>
            <p:ph type="subTitle" idx="1"/>
          </p:nvPr>
        </p:nvSpPr>
        <p:spPr>
          <a:xfrm>
            <a:off x="841248" y="1572767"/>
            <a:ext cx="10515600" cy="4535425"/>
          </a:xfrm>
        </p:spPr>
        <p:txBody>
          <a:bodyPr>
            <a:normAutofit lnSpcReduction="10000"/>
          </a:bodyPr>
          <a:lstStyle/>
          <a:p>
            <a:r>
              <a:rPr lang="en-IN" sz="2000" b="1" dirty="0">
                <a:solidFill>
                  <a:schemeClr val="tx1">
                    <a:lumMod val="95000"/>
                    <a:lumOff val="5000"/>
                  </a:schemeClr>
                </a:solidFill>
                <a:latin typeface="Algerian" panose="04020705040A02060702" pitchFamily="82" charset="0"/>
              </a:rPr>
              <a:t>	After taking into account the CSR Committee recommendations, </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	to approve the CSR Policy</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	to disclose the contents of policy in its report</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	to place it on Company website</a:t>
            </a:r>
          </a:p>
          <a:p>
            <a:pPr marL="342900" indent="-3429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	To ensure that activities included in CSR Policy are undertaken.</a:t>
            </a:r>
          </a:p>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To ensure that the company spends in every financial year at least 2% of average net profits made during three immediately preceding financial years or </a:t>
            </a:r>
          </a:p>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where company has not completed three years since incorporation, during such preceding financial years.</a:t>
            </a:r>
          </a:p>
          <a:p>
            <a:pPr marL="571500" indent="-571500">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In pursuance of CSR Policy To give preference to the local area or areas around it where it operates for spending.</a:t>
            </a:r>
          </a:p>
          <a:p>
            <a:pPr marL="400050" indent="-400050">
              <a:buAutoNum type="romanLcPeriod" startAt="4"/>
            </a:pPr>
            <a:endParaRPr lang="en-IN" dirty="0"/>
          </a:p>
          <a:p>
            <a:pPr marL="571500" indent="-571500">
              <a:buAutoNum type="romanLcPeriod"/>
            </a:pPr>
            <a:endParaRPr lang="en-IN" dirty="0"/>
          </a:p>
        </p:txBody>
      </p:sp>
      <p:sp>
        <p:nvSpPr>
          <p:cNvPr id="10" name="Footer Placeholder 9">
            <a:extLst>
              <a:ext uri="{FF2B5EF4-FFF2-40B4-BE49-F238E27FC236}">
                <a16:creationId xmlns:a16="http://schemas.microsoft.com/office/drawing/2014/main" id="{3A6457BC-99E2-65F4-5410-D5FE1375FC4B}"/>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CF6E9343-8A64-4805-F9D9-812F8003E245}"/>
              </a:ext>
            </a:extLst>
          </p:cNvPr>
          <p:cNvSpPr>
            <a:spLocks noGrp="1"/>
          </p:cNvSpPr>
          <p:nvPr>
            <p:ph type="sldNum" sz="quarter" idx="12"/>
          </p:nvPr>
        </p:nvSpPr>
        <p:spPr/>
        <p:txBody>
          <a:bodyPr/>
          <a:lstStyle/>
          <a:p>
            <a:fld id="{A7CD31F4-64FA-4BA0-9498-67783267A8C8}" type="slidenum">
              <a:rPr lang="en-US" smtClean="0"/>
              <a:t>5</a:t>
            </a:fld>
            <a:endParaRPr lang="en-US"/>
          </a:p>
        </p:txBody>
      </p:sp>
    </p:spTree>
    <p:extLst>
      <p:ext uri="{BB962C8B-B14F-4D97-AF65-F5344CB8AC3E}">
        <p14:creationId xmlns:p14="http://schemas.microsoft.com/office/powerpoint/2010/main" val="3759826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D1E3-0AE7-820D-D3A9-F69A4FDCAB85}"/>
              </a:ext>
            </a:extLst>
          </p:cNvPr>
          <p:cNvSpPr>
            <a:spLocks noGrp="1"/>
          </p:cNvSpPr>
          <p:nvPr>
            <p:ph type="title"/>
          </p:nvPr>
        </p:nvSpPr>
        <p:spPr>
          <a:xfrm>
            <a:off x="2592924" y="624109"/>
            <a:ext cx="8911687" cy="5760925"/>
          </a:xfrm>
        </p:spPr>
        <p:txBody>
          <a:bodyPr>
            <a:normAutofit fontScale="90000"/>
          </a:bodyPr>
          <a:lstStyle/>
          <a:p>
            <a:pPr>
              <a:spcBef>
                <a:spcPts val="1000"/>
              </a:spcBef>
              <a:buClr>
                <a:schemeClr val="accent1"/>
              </a:buClr>
            </a:pPr>
            <a:r>
              <a:rPr lang="en-IN" sz="2000" b="1" dirty="0">
                <a:solidFill>
                  <a:schemeClr val="tx1">
                    <a:lumMod val="95000"/>
                    <a:lumOff val="5000"/>
                  </a:schemeClr>
                </a:solidFill>
                <a:latin typeface="Algerian" panose="04020705040A02060702" pitchFamily="82" charset="0"/>
                <a:ea typeface="+mn-ea"/>
                <a:cs typeface="+mn-cs"/>
              </a:rPr>
              <a:t>If company fails to spend such amount – </a:t>
            </a:r>
            <a:br>
              <a:rPr lang="en-IN" sz="2000" b="1" dirty="0">
                <a:solidFill>
                  <a:schemeClr val="tx1">
                    <a:lumMod val="95000"/>
                    <a:lumOff val="5000"/>
                  </a:schemeClr>
                </a:solidFill>
                <a:latin typeface="Algerian" panose="04020705040A02060702" pitchFamily="82" charset="0"/>
                <a:ea typeface="+mn-ea"/>
                <a:cs typeface="+mn-cs"/>
              </a:rPr>
            </a:br>
            <a:r>
              <a:rPr lang="en-IN" sz="2000" b="1" dirty="0">
                <a:solidFill>
                  <a:schemeClr val="tx1">
                    <a:lumMod val="95000"/>
                    <a:lumOff val="5000"/>
                  </a:schemeClr>
                </a:solidFill>
                <a:latin typeface="Algerian" panose="04020705040A02060702" pitchFamily="82" charset="0"/>
                <a:ea typeface="+mn-ea"/>
                <a:cs typeface="+mn-cs"/>
              </a:rPr>
              <a:t>The Board shall in its report specify the reasons for not spending</a:t>
            </a:r>
            <a:br>
              <a:rPr lang="en-IN" sz="2000" b="1" dirty="0">
                <a:solidFill>
                  <a:schemeClr val="tx1">
                    <a:lumMod val="95000"/>
                    <a:lumOff val="5000"/>
                  </a:schemeClr>
                </a:solidFill>
                <a:latin typeface="Algerian" panose="04020705040A02060702" pitchFamily="82" charset="0"/>
                <a:ea typeface="+mn-ea"/>
                <a:cs typeface="+mn-cs"/>
              </a:rPr>
            </a:br>
            <a:r>
              <a:rPr lang="en-IN" sz="2000" b="1" dirty="0">
                <a:solidFill>
                  <a:schemeClr val="tx1">
                    <a:lumMod val="95000"/>
                    <a:lumOff val="5000"/>
                  </a:schemeClr>
                </a:solidFill>
                <a:latin typeface="Algerian" panose="04020705040A02060702" pitchFamily="82" charset="0"/>
                <a:ea typeface="+mn-ea"/>
                <a:cs typeface="+mn-cs"/>
              </a:rPr>
              <a:t>If it relates to other than ongoing project, to transfer such </a:t>
            </a:r>
            <a:r>
              <a:rPr lang="en-IN" sz="2200" b="1" dirty="0">
                <a:solidFill>
                  <a:schemeClr val="tx1">
                    <a:lumMod val="95000"/>
                    <a:lumOff val="5000"/>
                  </a:schemeClr>
                </a:solidFill>
                <a:latin typeface="Algerian" panose="04020705040A02060702" pitchFamily="82" charset="0"/>
                <a:ea typeface="+mn-ea"/>
                <a:cs typeface="+mn-cs"/>
              </a:rPr>
              <a:t>unspent amount to prescribed fund within six months from end of financial year.</a:t>
            </a:r>
            <a:br>
              <a:rPr lang="en-IN" sz="2200" b="1" dirty="0">
                <a:solidFill>
                  <a:schemeClr val="tx1">
                    <a:lumMod val="95000"/>
                    <a:lumOff val="5000"/>
                  </a:schemeClr>
                </a:solidFill>
                <a:latin typeface="Algerian" panose="04020705040A02060702" pitchFamily="82" charset="0"/>
                <a:ea typeface="+mn-ea"/>
                <a:cs typeface="+mn-cs"/>
              </a:rPr>
            </a:br>
            <a:br>
              <a:rPr lang="en-IN" sz="2200" b="1" dirty="0">
                <a:solidFill>
                  <a:schemeClr val="tx1">
                    <a:lumMod val="95000"/>
                    <a:lumOff val="5000"/>
                  </a:schemeClr>
                </a:solidFill>
                <a:latin typeface="Algerian" panose="04020705040A02060702" pitchFamily="82" charset="0"/>
                <a:ea typeface="+mn-ea"/>
                <a:cs typeface="+mn-cs"/>
              </a:rPr>
            </a:br>
            <a:r>
              <a:rPr lang="en-IN" sz="2200" b="1" dirty="0">
                <a:solidFill>
                  <a:schemeClr val="tx1">
                    <a:lumMod val="95000"/>
                    <a:lumOff val="5000"/>
                  </a:schemeClr>
                </a:solidFill>
                <a:latin typeface="Algerian" panose="04020705040A02060702" pitchFamily="82" charset="0"/>
                <a:ea typeface="+mn-ea"/>
                <a:cs typeface="+mn-cs"/>
              </a:rPr>
              <a:t>If it relates to any ongoing project, it shall be transferred within 30 days from the end of the financial year to ‘Unspent CSR account’ in a scheduled bank and </a:t>
            </a:r>
            <a:br>
              <a:rPr lang="en-IN" sz="2200" b="1" dirty="0">
                <a:solidFill>
                  <a:schemeClr val="tx1">
                    <a:lumMod val="95000"/>
                    <a:lumOff val="5000"/>
                  </a:schemeClr>
                </a:solidFill>
                <a:latin typeface="Algerian" panose="04020705040A02060702" pitchFamily="82" charset="0"/>
                <a:ea typeface="+mn-ea"/>
                <a:cs typeface="+mn-cs"/>
              </a:rPr>
            </a:br>
            <a:br>
              <a:rPr lang="en-IN" sz="2200" b="1" dirty="0">
                <a:solidFill>
                  <a:schemeClr val="tx1">
                    <a:lumMod val="95000"/>
                    <a:lumOff val="5000"/>
                  </a:schemeClr>
                </a:solidFill>
                <a:latin typeface="Algerian" panose="04020705040A02060702" pitchFamily="82" charset="0"/>
                <a:ea typeface="+mn-ea"/>
                <a:cs typeface="+mn-cs"/>
              </a:rPr>
            </a:br>
            <a:r>
              <a:rPr lang="en-IN" sz="2200" b="1" dirty="0">
                <a:solidFill>
                  <a:schemeClr val="tx1">
                    <a:lumMod val="95000"/>
                    <a:lumOff val="5000"/>
                  </a:schemeClr>
                </a:solidFill>
                <a:latin typeface="Algerian" panose="04020705040A02060702" pitchFamily="82" charset="0"/>
                <a:ea typeface="+mn-ea"/>
                <a:cs typeface="+mn-cs"/>
              </a:rPr>
              <a:t>such amount to be spent as per CSR Policy within a period of three financial years from the date of such transfer</a:t>
            </a:r>
            <a:br>
              <a:rPr lang="en-IN" sz="2200" b="1" dirty="0">
                <a:solidFill>
                  <a:schemeClr val="tx1">
                    <a:lumMod val="95000"/>
                    <a:lumOff val="5000"/>
                  </a:schemeClr>
                </a:solidFill>
                <a:latin typeface="Algerian" panose="04020705040A02060702" pitchFamily="82" charset="0"/>
                <a:ea typeface="+mn-ea"/>
                <a:cs typeface="+mn-cs"/>
              </a:rPr>
            </a:br>
            <a:r>
              <a:rPr lang="en-IN" sz="2200" b="1" dirty="0">
                <a:solidFill>
                  <a:schemeClr val="tx1">
                    <a:lumMod val="95000"/>
                    <a:lumOff val="5000"/>
                  </a:schemeClr>
                </a:solidFill>
                <a:latin typeface="Algerian" panose="04020705040A02060702" pitchFamily="82" charset="0"/>
                <a:ea typeface="+mn-ea"/>
                <a:cs typeface="+mn-cs"/>
              </a:rPr>
              <a:t>if not so spent, to transfer to the prescribed fund within 30 days from the completion of third financial year.	</a:t>
            </a:r>
            <a:br>
              <a:rPr lang="en-IN" sz="2200" b="1" dirty="0">
                <a:solidFill>
                  <a:schemeClr val="tx1">
                    <a:lumMod val="95000"/>
                    <a:lumOff val="5000"/>
                  </a:schemeClr>
                </a:solidFill>
                <a:latin typeface="Algerian" panose="04020705040A02060702" pitchFamily="82" charset="0"/>
                <a:ea typeface="+mn-ea"/>
                <a:cs typeface="+mn-cs"/>
              </a:rPr>
            </a:br>
            <a:br>
              <a:rPr lang="en-IN" sz="2000" b="1" dirty="0">
                <a:solidFill>
                  <a:schemeClr val="tx1">
                    <a:lumMod val="95000"/>
                    <a:lumOff val="5000"/>
                  </a:schemeClr>
                </a:solidFill>
                <a:latin typeface="Algerian" panose="04020705040A02060702" pitchFamily="82" charset="0"/>
                <a:ea typeface="+mn-ea"/>
                <a:cs typeface="+mn-cs"/>
              </a:rPr>
            </a:br>
            <a:r>
              <a:rPr lang="en-IN" sz="2000" b="1" dirty="0">
                <a:solidFill>
                  <a:schemeClr val="tx1">
                    <a:lumMod val="95000"/>
                    <a:lumOff val="5000"/>
                  </a:schemeClr>
                </a:solidFill>
                <a:latin typeface="Algerian" panose="04020705040A02060702" pitchFamily="82" charset="0"/>
                <a:ea typeface="+mn-ea"/>
                <a:cs typeface="+mn-cs"/>
              </a:rPr>
              <a:t>If company spends in excess of mandate, it can be set off against the requirement in any of the succeeding three financial years.</a:t>
            </a:r>
            <a:br>
              <a:rPr lang="en-IN" sz="2000" b="1" dirty="0">
                <a:solidFill>
                  <a:schemeClr val="tx1">
                    <a:lumMod val="95000"/>
                    <a:lumOff val="5000"/>
                  </a:schemeClr>
                </a:solidFill>
                <a:latin typeface="Algerian" panose="04020705040A02060702" pitchFamily="82" charset="0"/>
                <a:ea typeface="+mn-ea"/>
                <a:cs typeface="+mn-cs"/>
              </a:rPr>
            </a:br>
            <a:br>
              <a:rPr lang="en-IN" sz="1800" dirty="0">
                <a:solidFill>
                  <a:schemeClr val="tx1">
                    <a:lumMod val="65000"/>
                    <a:lumOff val="35000"/>
                  </a:schemeClr>
                </a:solidFill>
                <a:latin typeface="+mn-lt"/>
                <a:ea typeface="+mn-ea"/>
                <a:cs typeface="+mn-cs"/>
              </a:rPr>
            </a:br>
            <a:endParaRPr lang="en-IN" sz="1800" dirty="0">
              <a:solidFill>
                <a:schemeClr val="tx1">
                  <a:lumMod val="65000"/>
                  <a:lumOff val="35000"/>
                </a:schemeClr>
              </a:solidFill>
              <a:latin typeface="+mn-lt"/>
              <a:ea typeface="+mn-ea"/>
              <a:cs typeface="+mn-cs"/>
            </a:endParaRPr>
          </a:p>
        </p:txBody>
      </p:sp>
      <p:sp>
        <p:nvSpPr>
          <p:cNvPr id="7" name="Footer Placeholder 9">
            <a:extLst>
              <a:ext uri="{FF2B5EF4-FFF2-40B4-BE49-F238E27FC236}">
                <a16:creationId xmlns:a16="http://schemas.microsoft.com/office/drawing/2014/main" id="{BAA5040B-64E7-6E52-81DB-0CA762E8A039}"/>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4" name="Slide Number Placeholder 3">
            <a:extLst>
              <a:ext uri="{FF2B5EF4-FFF2-40B4-BE49-F238E27FC236}">
                <a16:creationId xmlns:a16="http://schemas.microsoft.com/office/drawing/2014/main" id="{7B7078E5-907A-70D9-E0F1-740AAA5086BC}"/>
              </a:ext>
            </a:extLst>
          </p:cNvPr>
          <p:cNvSpPr>
            <a:spLocks noGrp="1"/>
          </p:cNvSpPr>
          <p:nvPr>
            <p:ph type="sldNum" sz="quarter" idx="12"/>
          </p:nvPr>
        </p:nvSpPr>
        <p:spPr/>
        <p:txBody>
          <a:bodyPr/>
          <a:lstStyle/>
          <a:p>
            <a:fld id="{A7CD31F4-64FA-4BA0-9498-67783267A8C8}" type="slidenum">
              <a:rPr lang="en-US" smtClean="0"/>
              <a:t>6</a:t>
            </a:fld>
            <a:endParaRPr lang="en-US" dirty="0"/>
          </a:p>
        </p:txBody>
      </p:sp>
    </p:spTree>
    <p:extLst>
      <p:ext uri="{BB962C8B-B14F-4D97-AF65-F5344CB8AC3E}">
        <p14:creationId xmlns:p14="http://schemas.microsoft.com/office/powerpoint/2010/main" val="2107182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26D1E3-0AE7-820D-D3A9-F69A4FDCAB85}"/>
              </a:ext>
            </a:extLst>
          </p:cNvPr>
          <p:cNvSpPr>
            <a:spLocks noGrp="1"/>
          </p:cNvSpPr>
          <p:nvPr>
            <p:ph type="title"/>
          </p:nvPr>
        </p:nvSpPr>
        <p:spPr>
          <a:xfrm>
            <a:off x="2592924" y="624109"/>
            <a:ext cx="8911687" cy="5760925"/>
          </a:xfrm>
        </p:spPr>
        <p:txBody>
          <a:bodyPr>
            <a:normAutofit/>
          </a:bodyPr>
          <a:lstStyle/>
          <a:p>
            <a:pPr marL="285750" indent="-285750">
              <a:spcBef>
                <a:spcPts val="1000"/>
              </a:spcBef>
              <a:buClr>
                <a:schemeClr val="accent1"/>
              </a:buClr>
              <a:buFont typeface="Arial" panose="020B0604020202020204" pitchFamily="34" charset="0"/>
              <a:buChar char="•"/>
            </a:pPr>
            <a:r>
              <a:rPr lang="en-IN" sz="1800" b="1" dirty="0">
                <a:solidFill>
                  <a:schemeClr val="tx1">
                    <a:lumMod val="95000"/>
                    <a:lumOff val="5000"/>
                  </a:schemeClr>
                </a:solidFill>
                <a:latin typeface="Algerian" panose="04020705040A02060702" pitchFamily="82" charset="0"/>
                <a:ea typeface="+mn-ea"/>
                <a:cs typeface="+mn-cs"/>
              </a:rPr>
              <a:t>	Any default in compliance will result in penalty up to twice the shortfall or Rs 1 crore, whichever is less.  	</a:t>
            </a:r>
            <a:br>
              <a:rPr lang="en-IN" sz="1800" b="1" dirty="0">
                <a:solidFill>
                  <a:schemeClr val="tx1">
                    <a:lumMod val="95000"/>
                    <a:lumOff val="5000"/>
                  </a:schemeClr>
                </a:solidFill>
                <a:latin typeface="Algerian" panose="04020705040A02060702" pitchFamily="82" charset="0"/>
                <a:ea typeface="+mn-ea"/>
                <a:cs typeface="+mn-cs"/>
              </a:rPr>
            </a:br>
            <a:r>
              <a:rPr lang="en-IN" sz="1800" b="1" dirty="0">
                <a:solidFill>
                  <a:schemeClr val="tx1">
                    <a:lumMod val="95000"/>
                    <a:lumOff val="5000"/>
                  </a:schemeClr>
                </a:solidFill>
                <a:latin typeface="Algerian" panose="04020705040A02060702" pitchFamily="82" charset="0"/>
                <a:ea typeface="+mn-ea"/>
                <a:cs typeface="+mn-cs"/>
              </a:rPr>
              <a:t>Officer in default up to 1/10th the shortfall or Rs 2 Lakhs, whichever is less.</a:t>
            </a:r>
            <a:br>
              <a:rPr lang="en-IN" sz="1800" b="1" dirty="0">
                <a:solidFill>
                  <a:schemeClr val="tx1">
                    <a:lumMod val="95000"/>
                    <a:lumOff val="5000"/>
                  </a:schemeClr>
                </a:solidFill>
                <a:latin typeface="Algerian" panose="04020705040A02060702" pitchFamily="82" charset="0"/>
                <a:ea typeface="+mn-ea"/>
                <a:cs typeface="+mn-cs"/>
              </a:rPr>
            </a:br>
            <a:br>
              <a:rPr lang="en-IN" sz="1800" b="1" dirty="0">
                <a:solidFill>
                  <a:schemeClr val="tx1">
                    <a:lumMod val="95000"/>
                    <a:lumOff val="5000"/>
                  </a:schemeClr>
                </a:solidFill>
                <a:latin typeface="Algerian" panose="04020705040A02060702" pitchFamily="82" charset="0"/>
                <a:ea typeface="+mn-ea"/>
                <a:cs typeface="+mn-cs"/>
              </a:rPr>
            </a:br>
            <a:r>
              <a:rPr lang="en-IN" sz="1800" b="1" dirty="0">
                <a:solidFill>
                  <a:schemeClr val="tx1">
                    <a:lumMod val="95000"/>
                    <a:lumOff val="5000"/>
                  </a:schemeClr>
                </a:solidFill>
                <a:latin typeface="Algerian" panose="04020705040A02060702" pitchFamily="82" charset="0"/>
                <a:ea typeface="+mn-ea"/>
                <a:cs typeface="+mn-cs"/>
              </a:rPr>
              <a:t>If mandate is less than Rs 50 lakhs, no requirement to constitute CSR Committee.</a:t>
            </a:r>
            <a:br>
              <a:rPr lang="en-IN" sz="1800" b="1" dirty="0">
                <a:solidFill>
                  <a:schemeClr val="tx1">
                    <a:lumMod val="95000"/>
                    <a:lumOff val="5000"/>
                  </a:schemeClr>
                </a:solidFill>
                <a:latin typeface="Algerian" panose="04020705040A02060702" pitchFamily="82" charset="0"/>
                <a:ea typeface="+mn-ea"/>
                <a:cs typeface="+mn-cs"/>
              </a:rPr>
            </a:br>
            <a:br>
              <a:rPr lang="en-IN" sz="1800" b="1" dirty="0">
                <a:solidFill>
                  <a:schemeClr val="tx1">
                    <a:lumMod val="95000"/>
                    <a:lumOff val="5000"/>
                  </a:schemeClr>
                </a:solidFill>
                <a:latin typeface="Algerian" panose="04020705040A02060702" pitchFamily="82" charset="0"/>
                <a:ea typeface="+mn-ea"/>
                <a:cs typeface="+mn-cs"/>
              </a:rPr>
            </a:br>
            <a:r>
              <a:rPr lang="en-IN" sz="1800" b="1" dirty="0">
                <a:solidFill>
                  <a:schemeClr val="tx1">
                    <a:lumMod val="95000"/>
                    <a:lumOff val="5000"/>
                  </a:schemeClr>
                </a:solidFill>
                <a:latin typeface="Algerian" panose="04020705040A02060702" pitchFamily="82" charset="0"/>
                <a:ea typeface="+mn-ea"/>
                <a:cs typeface="+mn-cs"/>
              </a:rPr>
              <a:t>Net profit to be calculated as per Section 198 and shall exclude certain amounts as per Rules.</a:t>
            </a:r>
          </a:p>
        </p:txBody>
      </p:sp>
      <p:sp>
        <p:nvSpPr>
          <p:cNvPr id="7" name="Footer Placeholder 9">
            <a:extLst>
              <a:ext uri="{FF2B5EF4-FFF2-40B4-BE49-F238E27FC236}">
                <a16:creationId xmlns:a16="http://schemas.microsoft.com/office/drawing/2014/main" id="{7B9860DA-B6B1-0CF1-C8A9-F7EE6F4EC0AC}"/>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4" name="Slide Number Placeholder 3">
            <a:extLst>
              <a:ext uri="{FF2B5EF4-FFF2-40B4-BE49-F238E27FC236}">
                <a16:creationId xmlns:a16="http://schemas.microsoft.com/office/drawing/2014/main" id="{F79CD7B7-1B3E-175B-1D06-7D2D87B03D0E}"/>
              </a:ext>
            </a:extLst>
          </p:cNvPr>
          <p:cNvSpPr>
            <a:spLocks noGrp="1"/>
          </p:cNvSpPr>
          <p:nvPr>
            <p:ph type="sldNum" sz="quarter" idx="12"/>
          </p:nvPr>
        </p:nvSpPr>
        <p:spPr/>
        <p:txBody>
          <a:bodyPr/>
          <a:lstStyle/>
          <a:p>
            <a:fld id="{A7CD31F4-64FA-4BA0-9498-67783267A8C8}" type="slidenum">
              <a:rPr lang="en-US" smtClean="0"/>
              <a:t>7</a:t>
            </a:fld>
            <a:endParaRPr lang="en-US" dirty="0"/>
          </a:p>
        </p:txBody>
      </p:sp>
    </p:spTree>
    <p:extLst>
      <p:ext uri="{BB962C8B-B14F-4D97-AF65-F5344CB8AC3E}">
        <p14:creationId xmlns:p14="http://schemas.microsoft.com/office/powerpoint/2010/main" val="1580597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7857-BF35-9613-0185-505631CF0563}"/>
              </a:ext>
            </a:extLst>
          </p:cNvPr>
          <p:cNvSpPr>
            <a:spLocks noGrp="1"/>
          </p:cNvSpPr>
          <p:nvPr>
            <p:ph type="ctrTitle"/>
          </p:nvPr>
        </p:nvSpPr>
        <p:spPr>
          <a:xfrm>
            <a:off x="838200" y="451381"/>
            <a:ext cx="10512552" cy="1099248"/>
          </a:xfrm>
        </p:spPr>
        <p:txBody>
          <a:bodyPr anchor="b">
            <a:normAutofit/>
          </a:bodyPr>
          <a:lstStyle/>
          <a:p>
            <a:r>
              <a:rPr lang="en-IN" b="1" dirty="0">
                <a:solidFill>
                  <a:schemeClr val="accent1">
                    <a:lumMod val="50000"/>
                  </a:schemeClr>
                </a:solidFill>
              </a:rPr>
              <a:t>Schedule VII</a:t>
            </a:r>
          </a:p>
        </p:txBody>
      </p:sp>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550629"/>
            <a:ext cx="10512552" cy="5168223"/>
          </a:xfrm>
        </p:spPr>
        <p:txBody>
          <a:bodyPr>
            <a:normAutofit fontScale="77500" lnSpcReduction="20000"/>
          </a:bodyPr>
          <a:lstStyle/>
          <a:p>
            <a:r>
              <a:rPr lang="en-IN" sz="2100" b="1" dirty="0">
                <a:solidFill>
                  <a:schemeClr val="tx1">
                    <a:lumMod val="95000"/>
                    <a:lumOff val="5000"/>
                  </a:schemeClr>
                </a:solidFill>
                <a:latin typeface="Algerian" panose="04020705040A02060702" pitchFamily="82" charset="0"/>
              </a:rPr>
              <a:t>Activities which may be included in </a:t>
            </a:r>
            <a:r>
              <a:rPr lang="en-IN" sz="2100" b="1" dirty="0" err="1">
                <a:solidFill>
                  <a:schemeClr val="tx1">
                    <a:lumMod val="95000"/>
                    <a:lumOff val="5000"/>
                  </a:schemeClr>
                </a:solidFill>
                <a:latin typeface="Algerian" panose="04020705040A02060702" pitchFamily="82" charset="0"/>
              </a:rPr>
              <a:t>csr</a:t>
            </a:r>
            <a:r>
              <a:rPr lang="en-IN" sz="2100" b="1" dirty="0">
                <a:solidFill>
                  <a:schemeClr val="tx1">
                    <a:lumMod val="95000"/>
                    <a:lumOff val="5000"/>
                  </a:schemeClr>
                </a:solidFill>
                <a:latin typeface="Algerian" panose="04020705040A02060702" pitchFamily="82" charset="0"/>
              </a:rPr>
              <a:t> policies </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Eradicating hunger, poverty, malnutrition, promoting healthcare, sanitation, safe drinking water</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Promoting education, employment enhancing vocation skills</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Promoting gender equality, empowering women, old age homes, facilities for senior citizens, helping socially and economically backward groups</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Environmental sustainability, flora and fauna, conservation of natural resources,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National heritage, art and culture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Armed forces veterans, war widows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Rural sports, nationally recognized sports,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Contribution to </a:t>
            </a:r>
            <a:r>
              <a:rPr lang="en-IN" sz="2100" b="1" dirty="0" err="1">
                <a:solidFill>
                  <a:schemeClr val="tx1">
                    <a:lumMod val="95000"/>
                    <a:lumOff val="5000"/>
                  </a:schemeClr>
                </a:solidFill>
                <a:latin typeface="Algerian" panose="04020705040A02060702" pitchFamily="82" charset="0"/>
              </a:rPr>
              <a:t>pm’s</a:t>
            </a:r>
            <a:r>
              <a:rPr lang="en-IN" sz="2100" b="1" dirty="0">
                <a:solidFill>
                  <a:schemeClr val="tx1">
                    <a:lumMod val="95000"/>
                    <a:lumOff val="5000"/>
                  </a:schemeClr>
                </a:solidFill>
                <a:latin typeface="Algerian" panose="04020705040A02060702" pitchFamily="82" charset="0"/>
              </a:rPr>
              <a:t> national relief fund, pm cares fund,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Contribution to incubators, </a:t>
            </a:r>
            <a:r>
              <a:rPr lang="en-IN" sz="2100" b="1" dirty="0" err="1">
                <a:solidFill>
                  <a:schemeClr val="tx1">
                    <a:lumMod val="95000"/>
                    <a:lumOff val="5000"/>
                  </a:schemeClr>
                </a:solidFill>
                <a:latin typeface="Algerian" panose="04020705040A02060702" pitchFamily="82" charset="0"/>
              </a:rPr>
              <a:t>r&amp;d</a:t>
            </a:r>
            <a:r>
              <a:rPr lang="en-IN" sz="2100" b="1" dirty="0">
                <a:solidFill>
                  <a:schemeClr val="tx1">
                    <a:lumMod val="95000"/>
                    <a:lumOff val="5000"/>
                  </a:schemeClr>
                </a:solidFill>
                <a:latin typeface="Algerian" panose="04020705040A02060702" pitchFamily="82" charset="0"/>
              </a:rPr>
              <a:t> projects, etc</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Rural development projects</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Slum area development</a:t>
            </a:r>
          </a:p>
          <a:p>
            <a:pPr marL="285750" indent="-285750">
              <a:buFont typeface="Arial" panose="020B0604020202020204" pitchFamily="34" charset="0"/>
              <a:buChar char="•"/>
            </a:pPr>
            <a:r>
              <a:rPr lang="en-IN" sz="2100" b="1" dirty="0">
                <a:solidFill>
                  <a:schemeClr val="tx1">
                    <a:lumMod val="95000"/>
                    <a:lumOff val="5000"/>
                  </a:schemeClr>
                </a:solidFill>
                <a:latin typeface="Algerian" panose="04020705040A02060702" pitchFamily="82" charset="0"/>
              </a:rPr>
              <a:t>Disaster management, etc</a:t>
            </a:r>
          </a:p>
          <a:p>
            <a:r>
              <a:rPr lang="en-IN" sz="2100" b="1" dirty="0">
                <a:solidFill>
                  <a:schemeClr val="tx1">
                    <a:lumMod val="95000"/>
                    <a:lumOff val="5000"/>
                  </a:schemeClr>
                </a:solidFill>
                <a:latin typeface="Algerian" panose="04020705040A02060702" pitchFamily="82" charset="0"/>
              </a:rPr>
              <a:t>			</a:t>
            </a:r>
          </a:p>
          <a:p>
            <a:endParaRPr lang="en-IN" b="1" dirty="0">
              <a:solidFill>
                <a:schemeClr val="tx1">
                  <a:lumMod val="85000"/>
                  <a:lumOff val="15000"/>
                </a:schemeClr>
              </a:solidFill>
              <a:latin typeface="Algerian" panose="04020705040A02060702" pitchFamily="82" charset="0"/>
            </a:endParaRPr>
          </a:p>
          <a:p>
            <a:endParaRPr lang="en-IN" sz="2000" b="1" dirty="0">
              <a:solidFill>
                <a:schemeClr val="tx1">
                  <a:lumMod val="85000"/>
                  <a:lumOff val="15000"/>
                </a:schemeClr>
              </a:solidFill>
              <a:latin typeface="Algerian" panose="04020705040A02060702" pitchFamily="82" charset="0"/>
            </a:endParaRPr>
          </a:p>
        </p:txBody>
      </p:sp>
      <p:sp>
        <p:nvSpPr>
          <p:cNvPr id="10" name="Footer Placeholder 9">
            <a:extLst>
              <a:ext uri="{FF2B5EF4-FFF2-40B4-BE49-F238E27FC236}">
                <a16:creationId xmlns:a16="http://schemas.microsoft.com/office/drawing/2014/main" id="{AE83C012-A3AD-F288-9F79-E0B8B2DBEB1B}"/>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06140BC6-0F1D-647B-F96C-EE7790AAAE32}"/>
              </a:ext>
            </a:extLst>
          </p:cNvPr>
          <p:cNvSpPr>
            <a:spLocks noGrp="1"/>
          </p:cNvSpPr>
          <p:nvPr>
            <p:ph type="sldNum" sz="quarter" idx="12"/>
          </p:nvPr>
        </p:nvSpPr>
        <p:spPr/>
        <p:txBody>
          <a:bodyPr/>
          <a:lstStyle/>
          <a:p>
            <a:fld id="{A7CD31F4-64FA-4BA0-9498-67783267A8C8}" type="slidenum">
              <a:rPr lang="en-US" smtClean="0"/>
              <a:t>8</a:t>
            </a:fld>
            <a:endParaRPr lang="en-US"/>
          </a:p>
        </p:txBody>
      </p:sp>
    </p:spTree>
    <p:extLst>
      <p:ext uri="{BB962C8B-B14F-4D97-AF65-F5344CB8AC3E}">
        <p14:creationId xmlns:p14="http://schemas.microsoft.com/office/powerpoint/2010/main" val="6430464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0" presetID="42" presetClass="entr" presetSubtype="0" fill="hold" grpId="0"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5" presetID="42" presetClass="entr" presetSubtype="0"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1000"/>
                                        <p:tgtEl>
                                          <p:spTgt spid="3">
                                            <p:txEl>
                                              <p:pRg st="7" end="7"/>
                                            </p:txEl>
                                          </p:spTgt>
                                        </p:tgtEl>
                                      </p:cBhvr>
                                    </p:animEffect>
                                    <p:anim calcmode="lin" valueType="num">
                                      <p:cBhvr>
                                        <p:cTn id="48"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0" presetID="42" presetClass="entr" presetSubtype="0" fill="hold" grpId="0" nodeType="with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fade">
                                      <p:cBhvr>
                                        <p:cTn id="52" dur="1000"/>
                                        <p:tgtEl>
                                          <p:spTgt spid="3">
                                            <p:txEl>
                                              <p:pRg st="8" end="8"/>
                                            </p:txEl>
                                          </p:spTgt>
                                        </p:tgtEl>
                                      </p:cBhvr>
                                    </p:animEffect>
                                    <p:anim calcmode="lin" valueType="num">
                                      <p:cBhvr>
                                        <p:cTn id="53"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5" presetID="42" presetClass="entr" presetSubtype="0" fill="hold" grpId="0" nodeType="with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fade">
                                      <p:cBhvr>
                                        <p:cTn id="57" dur="1000"/>
                                        <p:tgtEl>
                                          <p:spTgt spid="3">
                                            <p:txEl>
                                              <p:pRg st="9" end="9"/>
                                            </p:txEl>
                                          </p:spTgt>
                                        </p:tgtEl>
                                      </p:cBhvr>
                                    </p:animEffect>
                                    <p:anim calcmode="lin" valueType="num">
                                      <p:cBhvr>
                                        <p:cTn id="58"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9"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0" presetID="42" presetClass="entr" presetSubtype="0" fill="hold" grpId="0" nodeType="with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fade">
                                      <p:cBhvr>
                                        <p:cTn id="62" dur="1000"/>
                                        <p:tgtEl>
                                          <p:spTgt spid="3">
                                            <p:txEl>
                                              <p:pRg st="10" end="10"/>
                                            </p:txEl>
                                          </p:spTgt>
                                        </p:tgtEl>
                                      </p:cBhvr>
                                    </p:animEffect>
                                    <p:anim calcmode="lin" valueType="num">
                                      <p:cBhvr>
                                        <p:cTn id="6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4"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3">
                                            <p:txEl>
                                              <p:pRg st="11" end="11"/>
                                            </p:txEl>
                                          </p:spTgt>
                                        </p:tgtEl>
                                        <p:attrNameLst>
                                          <p:attrName>style.visibility</p:attrName>
                                        </p:attrNameLst>
                                      </p:cBhvr>
                                      <p:to>
                                        <p:strVal val="visible"/>
                                      </p:to>
                                    </p:set>
                                    <p:animEffect transition="in" filter="fade">
                                      <p:cBhvr>
                                        <p:cTn id="67" dur="1000"/>
                                        <p:tgtEl>
                                          <p:spTgt spid="3">
                                            <p:txEl>
                                              <p:pRg st="11" end="11"/>
                                            </p:txEl>
                                          </p:spTgt>
                                        </p:tgtEl>
                                      </p:cBhvr>
                                    </p:animEffect>
                                    <p:anim calcmode="lin" valueType="num">
                                      <p:cBhvr>
                                        <p:cTn id="68"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69"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0" presetID="42" presetClass="entr" presetSubtype="0" fill="hold" grpId="0" nodeType="withEffect">
                                  <p:stCondLst>
                                    <p:cond delay="0"/>
                                  </p:stCondLst>
                                  <p:childTnLst>
                                    <p:set>
                                      <p:cBhvr>
                                        <p:cTn id="71" dur="1" fill="hold">
                                          <p:stCondLst>
                                            <p:cond delay="0"/>
                                          </p:stCondLst>
                                        </p:cTn>
                                        <p:tgtEl>
                                          <p:spTgt spid="3">
                                            <p:txEl>
                                              <p:pRg st="12" end="12"/>
                                            </p:txEl>
                                          </p:spTgt>
                                        </p:tgtEl>
                                        <p:attrNameLst>
                                          <p:attrName>style.visibility</p:attrName>
                                        </p:attrNameLst>
                                      </p:cBhvr>
                                      <p:to>
                                        <p:strVal val="visible"/>
                                      </p:to>
                                    </p:set>
                                    <p:animEffect transition="in" filter="fade">
                                      <p:cBhvr>
                                        <p:cTn id="72" dur="1000"/>
                                        <p:tgtEl>
                                          <p:spTgt spid="3">
                                            <p:txEl>
                                              <p:pRg st="12" end="12"/>
                                            </p:txEl>
                                          </p:spTgt>
                                        </p:tgtEl>
                                      </p:cBhvr>
                                    </p:animEffect>
                                    <p:anim calcmode="lin" valueType="num">
                                      <p:cBhvr>
                                        <p:cTn id="73"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4"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5" presetID="42" presetClass="entr" presetSubtype="0" fill="hold" grpId="0" nodeType="withEffect">
                                  <p:stCondLst>
                                    <p:cond delay="0"/>
                                  </p:stCondLst>
                                  <p:childTnLst>
                                    <p:set>
                                      <p:cBhvr>
                                        <p:cTn id="76" dur="1" fill="hold">
                                          <p:stCondLst>
                                            <p:cond delay="0"/>
                                          </p:stCondLst>
                                        </p:cTn>
                                        <p:tgtEl>
                                          <p:spTgt spid="3">
                                            <p:txEl>
                                              <p:pRg st="13" end="13"/>
                                            </p:txEl>
                                          </p:spTgt>
                                        </p:tgtEl>
                                        <p:attrNameLst>
                                          <p:attrName>style.visibility</p:attrName>
                                        </p:attrNameLst>
                                      </p:cBhvr>
                                      <p:to>
                                        <p:strVal val="visible"/>
                                      </p:to>
                                    </p:set>
                                    <p:animEffect transition="in" filter="fade">
                                      <p:cBhvr>
                                        <p:cTn id="77" dur="1000"/>
                                        <p:tgtEl>
                                          <p:spTgt spid="3">
                                            <p:txEl>
                                              <p:pRg st="13" end="13"/>
                                            </p:txEl>
                                          </p:spTgt>
                                        </p:tgtEl>
                                      </p:cBhvr>
                                    </p:animEffect>
                                    <p:anim calcmode="lin" valueType="num">
                                      <p:cBhvr>
                                        <p:cTn id="78"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79"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67857-BF35-9613-0185-505631CF0563}"/>
              </a:ext>
            </a:extLst>
          </p:cNvPr>
          <p:cNvSpPr>
            <a:spLocks noGrp="1"/>
          </p:cNvSpPr>
          <p:nvPr>
            <p:ph type="ctrTitle"/>
          </p:nvPr>
        </p:nvSpPr>
        <p:spPr>
          <a:xfrm>
            <a:off x="838200" y="451381"/>
            <a:ext cx="10512552" cy="1099248"/>
          </a:xfrm>
        </p:spPr>
        <p:txBody>
          <a:bodyPr anchor="b">
            <a:noAutofit/>
          </a:bodyPr>
          <a:lstStyle/>
          <a:p>
            <a:r>
              <a:rPr lang="en-IN" b="1" dirty="0">
                <a:solidFill>
                  <a:schemeClr val="accent1">
                    <a:lumMod val="50000"/>
                  </a:schemeClr>
                </a:solidFill>
              </a:rPr>
              <a:t>Companies CSR Policy Rules, 2014</a:t>
            </a:r>
          </a:p>
        </p:txBody>
      </p:sp>
      <p:sp>
        <p:nvSpPr>
          <p:cNvPr id="3" name="Subtitle 2">
            <a:extLst>
              <a:ext uri="{FF2B5EF4-FFF2-40B4-BE49-F238E27FC236}">
                <a16:creationId xmlns:a16="http://schemas.microsoft.com/office/drawing/2014/main" id="{8889A604-6C53-862E-304D-C225D5983731}"/>
              </a:ext>
            </a:extLst>
          </p:cNvPr>
          <p:cNvSpPr>
            <a:spLocks noGrp="1"/>
          </p:cNvSpPr>
          <p:nvPr>
            <p:ph type="subTitle" idx="1"/>
          </p:nvPr>
        </p:nvSpPr>
        <p:spPr>
          <a:xfrm>
            <a:off x="838199" y="1687789"/>
            <a:ext cx="10512552" cy="4813143"/>
          </a:xfrm>
        </p:spPr>
        <p:txBody>
          <a:bodyPr>
            <a:normAutofit/>
          </a:bodyPr>
          <a:lstStyle/>
          <a:p>
            <a:pPr>
              <a:lnSpc>
                <a:spcPct val="80000"/>
              </a:lnSpc>
            </a:pPr>
            <a:r>
              <a:rPr lang="en-IN" sz="2000" b="1" dirty="0">
                <a:solidFill>
                  <a:schemeClr val="tx1">
                    <a:lumMod val="95000"/>
                    <a:lumOff val="5000"/>
                  </a:schemeClr>
                </a:solidFill>
                <a:latin typeface="Algerian" panose="04020705040A02060702" pitchFamily="82" charset="0"/>
              </a:rPr>
              <a:t>a. Important definitions – </a:t>
            </a:r>
          </a:p>
          <a:p>
            <a:pPr>
              <a:lnSpc>
                <a:spcPct val="80000"/>
              </a:lnSpc>
            </a:pPr>
            <a:r>
              <a:rPr lang="en-IN" sz="2000" b="1" dirty="0">
                <a:solidFill>
                  <a:schemeClr val="tx1">
                    <a:lumMod val="95000"/>
                    <a:lumOff val="5000"/>
                  </a:schemeClr>
                </a:solidFill>
                <a:latin typeface="Algerian" panose="04020705040A02060702" pitchFamily="82" charset="0"/>
              </a:rPr>
              <a:t>I. 	Administrative Overheads – general management and administration of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functions – shall exclude expenses directly incurred for designing, 	implementation, monitoring and evaluation of a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project or program.</a:t>
            </a:r>
          </a:p>
          <a:p>
            <a:pPr>
              <a:lnSpc>
                <a:spcPct val="80000"/>
              </a:lnSpc>
            </a:pPr>
            <a:r>
              <a:rPr lang="en-IN" sz="2000" b="1" dirty="0">
                <a:solidFill>
                  <a:schemeClr val="tx1">
                    <a:lumMod val="95000"/>
                    <a:lumOff val="5000"/>
                  </a:schemeClr>
                </a:solidFill>
                <a:latin typeface="Algerian" panose="04020705040A02060702" pitchFamily="82" charset="0"/>
              </a:rPr>
              <a:t>ii.	</a:t>
            </a:r>
            <a:r>
              <a:rPr lang="en-IN" sz="2000" b="1" dirty="0" err="1">
                <a:solidFill>
                  <a:schemeClr val="tx1">
                    <a:lumMod val="95000"/>
                    <a:lumOff val="5000"/>
                  </a:schemeClr>
                </a:solidFill>
                <a:latin typeface="Algerian" panose="04020705040A02060702" pitchFamily="82" charset="0"/>
              </a:rPr>
              <a:t>Csr</a:t>
            </a:r>
            <a:r>
              <a:rPr lang="en-IN" sz="2000" b="1" dirty="0">
                <a:solidFill>
                  <a:schemeClr val="tx1">
                    <a:lumMod val="95000"/>
                    <a:lumOff val="5000"/>
                  </a:schemeClr>
                </a:solidFill>
                <a:latin typeface="Algerian" panose="04020705040A02060702" pitchFamily="82" charset="0"/>
              </a:rPr>
              <a:t> – activities undertaken pursuant to section 135 – shall not include –</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activities undertaken in pursuance of normal course of business</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Activity undertaken outside </a:t>
            </a:r>
            <a:r>
              <a:rPr lang="en-IN" sz="2000" b="1" dirty="0" err="1">
                <a:solidFill>
                  <a:schemeClr val="tx1">
                    <a:lumMod val="95000"/>
                    <a:lumOff val="5000"/>
                  </a:schemeClr>
                </a:solidFill>
                <a:latin typeface="Algerian" panose="04020705040A02060702" pitchFamily="82" charset="0"/>
              </a:rPr>
              <a:t>india</a:t>
            </a:r>
            <a:r>
              <a:rPr lang="en-IN" sz="2000" b="1" dirty="0">
                <a:solidFill>
                  <a:schemeClr val="tx1">
                    <a:lumMod val="95000"/>
                    <a:lumOff val="5000"/>
                  </a:schemeClr>
                </a:solidFill>
                <a:latin typeface="Algerian" panose="04020705040A02060702" pitchFamily="82" charset="0"/>
              </a:rPr>
              <a:t> except for training of Indian sports personnel</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Contribution directly and indirectly to any political party</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Activities benefiting employees of the company</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Activities supported on sponsorship basis for deriving marketing benefits</a:t>
            </a:r>
          </a:p>
          <a:p>
            <a:pPr marL="285750" indent="-285750">
              <a:lnSpc>
                <a:spcPct val="80000"/>
              </a:lnSpc>
              <a:buFont typeface="Arial" panose="020B0604020202020204" pitchFamily="34" charset="0"/>
              <a:buChar char="•"/>
            </a:pPr>
            <a:r>
              <a:rPr lang="en-IN" sz="2000" b="1" dirty="0">
                <a:solidFill>
                  <a:schemeClr val="tx1">
                    <a:lumMod val="95000"/>
                    <a:lumOff val="5000"/>
                  </a:schemeClr>
                </a:solidFill>
                <a:latin typeface="Algerian" panose="04020705040A02060702" pitchFamily="82" charset="0"/>
              </a:rPr>
              <a:t>Activities for fulfilment of any statutory obligations</a:t>
            </a:r>
          </a:p>
        </p:txBody>
      </p:sp>
      <p:sp>
        <p:nvSpPr>
          <p:cNvPr id="10" name="Footer Placeholder 9">
            <a:extLst>
              <a:ext uri="{FF2B5EF4-FFF2-40B4-BE49-F238E27FC236}">
                <a16:creationId xmlns:a16="http://schemas.microsoft.com/office/drawing/2014/main" id="{EE59CEC2-A76B-64F2-D22F-76C6C2F20931}"/>
              </a:ext>
            </a:extLst>
          </p:cNvPr>
          <p:cNvSpPr>
            <a:spLocks noGrp="1"/>
          </p:cNvSpPr>
          <p:nvPr>
            <p:ph type="ftr" sz="quarter" idx="11"/>
          </p:nvPr>
        </p:nvSpPr>
        <p:spPr>
          <a:xfrm>
            <a:off x="9289774" y="6135808"/>
            <a:ext cx="1709530" cy="365125"/>
          </a:xfrm>
        </p:spPr>
        <p:txBody>
          <a:bodyPr/>
          <a:lstStyle/>
          <a:p>
            <a:r>
              <a:rPr lang="en-US" sz="1600" b="1" dirty="0">
                <a:solidFill>
                  <a:schemeClr val="tx1"/>
                </a:solidFill>
              </a:rPr>
              <a:t>20th April 2023</a:t>
            </a:r>
          </a:p>
        </p:txBody>
      </p:sp>
      <p:sp>
        <p:nvSpPr>
          <p:cNvPr id="8" name="Slide Number Placeholder 7">
            <a:extLst>
              <a:ext uri="{FF2B5EF4-FFF2-40B4-BE49-F238E27FC236}">
                <a16:creationId xmlns:a16="http://schemas.microsoft.com/office/drawing/2014/main" id="{6424C0CB-A666-A8D6-B433-1EE73D5D9A64}"/>
              </a:ext>
            </a:extLst>
          </p:cNvPr>
          <p:cNvSpPr>
            <a:spLocks noGrp="1"/>
          </p:cNvSpPr>
          <p:nvPr>
            <p:ph type="sldNum" sz="quarter" idx="12"/>
          </p:nvPr>
        </p:nvSpPr>
        <p:spPr/>
        <p:txBody>
          <a:bodyPr/>
          <a:lstStyle/>
          <a:p>
            <a:fld id="{A7CD31F4-64FA-4BA0-9498-67783267A8C8}" type="slidenum">
              <a:rPr lang="en-US" smtClean="0"/>
              <a:t>9</a:t>
            </a:fld>
            <a:endParaRPr lang="en-US"/>
          </a:p>
        </p:txBody>
      </p:sp>
    </p:spTree>
    <p:extLst>
      <p:ext uri="{BB962C8B-B14F-4D97-AF65-F5344CB8AC3E}">
        <p14:creationId xmlns:p14="http://schemas.microsoft.com/office/powerpoint/2010/main" val="874122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arn(inVertical)">
                                      <p:cBhvr>
                                        <p:cTn id="15" dur="500"/>
                                        <p:tgtEl>
                                          <p:spTgt spid="3">
                                            <p:txEl>
                                              <p:pRg st="1" end="1"/>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arn(inVertical)">
                                      <p:cBhvr>
                                        <p:cTn id="18" dur="500"/>
                                        <p:tgtEl>
                                          <p:spTgt spid="3">
                                            <p:txEl>
                                              <p:pRg st="2" end="2"/>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arn(inVertical)">
                                      <p:cBhvr>
                                        <p:cTn id="21" dur="500"/>
                                        <p:tgtEl>
                                          <p:spTgt spid="3">
                                            <p:txEl>
                                              <p:pRg st="3" end="3"/>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arn(inVertical)">
                                      <p:cBhvr>
                                        <p:cTn id="24" dur="500"/>
                                        <p:tgtEl>
                                          <p:spTgt spid="3">
                                            <p:txEl>
                                              <p:pRg st="4" end="4"/>
                                            </p:txEl>
                                          </p:spTgt>
                                        </p:tgtEl>
                                      </p:cBhvr>
                                    </p:animEffect>
                                  </p:childTnLst>
                                </p:cTn>
                              </p:par>
                              <p:par>
                                <p:cTn id="25" presetID="16" presetClass="entr" presetSubtype="21"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par>
                                <p:cTn id="28" presetID="16" presetClass="entr" presetSubtype="21"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arn(inVertical)">
                                      <p:cBhvr>
                                        <p:cTn id="30" dur="500"/>
                                        <p:tgtEl>
                                          <p:spTgt spid="3">
                                            <p:txEl>
                                              <p:pRg st="6" end="6"/>
                                            </p:txEl>
                                          </p:spTgt>
                                        </p:tgtEl>
                                      </p:cBhvr>
                                    </p:animEffect>
                                  </p:childTnLst>
                                </p:cTn>
                              </p:par>
                              <p:par>
                                <p:cTn id="31" presetID="16" presetClass="entr" presetSubtype="21"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arn(inVertical)">
                                      <p:cBhvr>
                                        <p:cTn id="33" dur="500"/>
                                        <p:tgtEl>
                                          <p:spTgt spid="3">
                                            <p:txEl>
                                              <p:pRg st="7" end="7"/>
                                            </p:txEl>
                                          </p:spTgt>
                                        </p:tgtEl>
                                      </p:cBhvr>
                                    </p:animEffect>
                                  </p:childTnLst>
                                </p:cTn>
                              </p:par>
                              <p:par>
                                <p:cTn id="34" presetID="16" presetClass="entr" presetSubtype="21"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arn(inVertical)">
                                      <p:cBhvr>
                                        <p:cTn id="36"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295</TotalTime>
  <Words>1645</Words>
  <Application>Microsoft Office PowerPoint</Application>
  <PresentationFormat>Widescreen</PresentationFormat>
  <Paragraphs>172</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Algerian</vt:lpstr>
      <vt:lpstr>Arial</vt:lpstr>
      <vt:lpstr>Calibri</vt:lpstr>
      <vt:lpstr>Century Gothic</vt:lpstr>
      <vt:lpstr>Wingdings</vt:lpstr>
      <vt:lpstr>Wingdings 3</vt:lpstr>
      <vt:lpstr>Wisp</vt:lpstr>
      <vt:lpstr>Overview of CSR provisions in Companies Act, 2013</vt:lpstr>
      <vt:lpstr>Contents</vt:lpstr>
      <vt:lpstr>SECTION 135</vt:lpstr>
      <vt:lpstr>Obligations of CSR Committee</vt:lpstr>
      <vt:lpstr>Obligations of Board</vt:lpstr>
      <vt:lpstr>If company fails to spend such amount –  The Board shall in its report specify the reasons for not spending If it relates to other than ongoing project, to transfer such unspent amount to prescribed fund within six months from end of financial year.  If it relates to any ongoing project, it shall be transferred within 30 days from the end of the financial year to ‘Unspent CSR account’ in a scheduled bank and   such amount to be spent as per CSR Policy within a period of three financial years from the date of such transfer if not so spent, to transfer to the prescribed fund within 30 days from the completion of third financial year.   If company spends in excess of mandate, it can be set off against the requirement in any of the succeeding three financial years.  </vt:lpstr>
      <vt:lpstr> Any default in compliance will result in penalty up to twice the shortfall or Rs 1 crore, whichever is less.    Officer in default up to 1/10th the shortfall or Rs 2 Lakhs, whichever is less.  If mandate is less than Rs 50 lakhs, no requirement to constitute CSR Committee.  Net profit to be calculated as per Section 198 and shall exclude certain amounts as per Rules.</vt:lpstr>
      <vt:lpstr>Schedule VII</vt:lpstr>
      <vt:lpstr>Companies CSR Policy Rules, 2014</vt:lpstr>
      <vt:lpstr>PowerPoint Presentation</vt:lpstr>
      <vt:lpstr>PowerPoint Presentation</vt:lpstr>
      <vt:lpstr>PowerPoint Presentation</vt:lpstr>
      <vt:lpstr>PowerPoint Presentation</vt:lpstr>
      <vt:lpstr>PowerPoint Presentation</vt:lpstr>
      <vt:lpstr>Annual Report for CSR</vt:lpstr>
      <vt:lpstr>Circulars, Notifications, FAQs of MCA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csr provisions in companies act,2013</dc:title>
  <dc:creator>J SRIDHAR</dc:creator>
  <cp:lastModifiedBy>JAGRUTI SETHIA</cp:lastModifiedBy>
  <cp:revision>44</cp:revision>
  <dcterms:created xsi:type="dcterms:W3CDTF">2023-04-10T05:00:45Z</dcterms:created>
  <dcterms:modified xsi:type="dcterms:W3CDTF">2023-04-14T12:23:31Z</dcterms:modified>
</cp:coreProperties>
</file>