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2" r:id="rId1"/>
  </p:sldMasterIdLst>
  <p:notesMasterIdLst>
    <p:notesMasterId r:id="rId33"/>
  </p:notesMasterIdLst>
  <p:sldIdLst>
    <p:sldId id="256" r:id="rId2"/>
    <p:sldId id="356" r:id="rId3"/>
    <p:sldId id="354" r:id="rId4"/>
    <p:sldId id="357" r:id="rId5"/>
    <p:sldId id="257" r:id="rId6"/>
    <p:sldId id="360" r:id="rId7"/>
    <p:sldId id="258" r:id="rId8"/>
    <p:sldId id="294" r:id="rId9"/>
    <p:sldId id="296" r:id="rId10"/>
    <p:sldId id="297" r:id="rId11"/>
    <p:sldId id="298" r:id="rId12"/>
    <p:sldId id="299" r:id="rId13"/>
    <p:sldId id="300" r:id="rId14"/>
    <p:sldId id="301" r:id="rId15"/>
    <p:sldId id="302" r:id="rId16"/>
    <p:sldId id="303" r:id="rId17"/>
    <p:sldId id="305" r:id="rId18"/>
    <p:sldId id="304" r:id="rId19"/>
    <p:sldId id="387" r:id="rId20"/>
    <p:sldId id="381" r:id="rId21"/>
    <p:sldId id="383" r:id="rId22"/>
    <p:sldId id="385" r:id="rId23"/>
    <p:sldId id="388" r:id="rId24"/>
    <p:sldId id="373" r:id="rId25"/>
    <p:sldId id="374" r:id="rId26"/>
    <p:sldId id="375" r:id="rId27"/>
    <p:sldId id="376" r:id="rId28"/>
    <p:sldId id="378" r:id="rId29"/>
    <p:sldId id="379" r:id="rId30"/>
    <p:sldId id="377" r:id="rId31"/>
    <p:sldId id="343" r:id="rId32"/>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2">
          <p15:clr>
            <a:srgbClr val="A4A3A4"/>
          </p15:clr>
        </p15:guide>
        <p15:guide id="2" pos="2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838" autoAdjust="0"/>
    <p:restoredTop sz="94660" autoAdjust="0"/>
  </p:normalViewPr>
  <p:slideViewPr>
    <p:cSldViewPr>
      <p:cViewPr varScale="1">
        <p:scale>
          <a:sx n="79" d="100"/>
          <a:sy n="79" d="100"/>
        </p:scale>
        <p:origin x="-87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3224"/>
        <p:guide pos="223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427" cy="511731"/>
          </a:xfrm>
          <a:prstGeom prst="rect">
            <a:avLst/>
          </a:prstGeom>
        </p:spPr>
        <p:txBody>
          <a:bodyPr vert="horz" lIns="102812" tIns="51406" rIns="102812" bIns="51406" rtlCol="0"/>
          <a:lstStyle>
            <a:lvl1pPr algn="l">
              <a:defRPr sz="1300"/>
            </a:lvl1pPr>
          </a:lstStyle>
          <a:p>
            <a:endParaRPr lang="en-IN" dirty="0"/>
          </a:p>
        </p:txBody>
      </p:sp>
      <p:sp>
        <p:nvSpPr>
          <p:cNvPr id="3" name="Date Placeholder 2"/>
          <p:cNvSpPr>
            <a:spLocks noGrp="1"/>
          </p:cNvSpPr>
          <p:nvPr>
            <p:ph type="dt" idx="1"/>
          </p:nvPr>
        </p:nvSpPr>
        <p:spPr>
          <a:xfrm>
            <a:off x="4023993" y="1"/>
            <a:ext cx="3078427" cy="511731"/>
          </a:xfrm>
          <a:prstGeom prst="rect">
            <a:avLst/>
          </a:prstGeom>
        </p:spPr>
        <p:txBody>
          <a:bodyPr vert="horz" lIns="102812" tIns="51406" rIns="102812" bIns="51406" rtlCol="0"/>
          <a:lstStyle>
            <a:lvl1pPr algn="r">
              <a:defRPr sz="1300"/>
            </a:lvl1pPr>
          </a:lstStyle>
          <a:p>
            <a:fld id="{492C7E93-7F22-47F3-8D1F-9E50D9143D7E}" type="datetimeFigureOut">
              <a:rPr lang="en-US" smtClean="0"/>
              <a:pPr/>
              <a:t>4/20/2023</a:t>
            </a:fld>
            <a:endParaRPr lang="en-IN" dirty="0"/>
          </a:p>
        </p:txBody>
      </p:sp>
      <p:sp>
        <p:nvSpPr>
          <p:cNvPr id="4" name="Slide Image Placeholder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102812" tIns="51406" rIns="102812" bIns="51406" rtlCol="0" anchor="ctr"/>
          <a:lstStyle/>
          <a:p>
            <a:endParaRPr lang="en-IN" dirty="0"/>
          </a:p>
        </p:txBody>
      </p:sp>
      <p:sp>
        <p:nvSpPr>
          <p:cNvPr id="5" name="Notes Placeholder 4"/>
          <p:cNvSpPr>
            <a:spLocks noGrp="1"/>
          </p:cNvSpPr>
          <p:nvPr>
            <p:ph type="body" sz="quarter" idx="3"/>
          </p:nvPr>
        </p:nvSpPr>
        <p:spPr>
          <a:xfrm>
            <a:off x="710407" y="4861442"/>
            <a:ext cx="5683250" cy="4605576"/>
          </a:xfrm>
          <a:prstGeom prst="rect">
            <a:avLst/>
          </a:prstGeom>
        </p:spPr>
        <p:txBody>
          <a:bodyPr vert="horz" lIns="102812" tIns="51406" rIns="102812" bIns="5140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1" y="9721106"/>
            <a:ext cx="3078427" cy="511731"/>
          </a:xfrm>
          <a:prstGeom prst="rect">
            <a:avLst/>
          </a:prstGeom>
        </p:spPr>
        <p:txBody>
          <a:bodyPr vert="horz" lIns="102812" tIns="51406" rIns="102812" bIns="51406" rtlCol="0" anchor="b"/>
          <a:lstStyle>
            <a:lvl1pPr algn="l">
              <a:defRPr sz="1300"/>
            </a:lvl1pPr>
          </a:lstStyle>
          <a:p>
            <a:endParaRPr lang="en-IN" dirty="0"/>
          </a:p>
        </p:txBody>
      </p:sp>
      <p:sp>
        <p:nvSpPr>
          <p:cNvPr id="7" name="Slide Number Placeholder 6"/>
          <p:cNvSpPr>
            <a:spLocks noGrp="1"/>
          </p:cNvSpPr>
          <p:nvPr>
            <p:ph type="sldNum" sz="quarter" idx="5"/>
          </p:nvPr>
        </p:nvSpPr>
        <p:spPr>
          <a:xfrm>
            <a:off x="4023993" y="9721106"/>
            <a:ext cx="3078427" cy="511731"/>
          </a:xfrm>
          <a:prstGeom prst="rect">
            <a:avLst/>
          </a:prstGeom>
        </p:spPr>
        <p:txBody>
          <a:bodyPr vert="horz" lIns="102812" tIns="51406" rIns="102812" bIns="51406" rtlCol="0" anchor="b"/>
          <a:lstStyle>
            <a:lvl1pPr algn="r">
              <a:defRPr sz="1300"/>
            </a:lvl1pPr>
          </a:lstStyle>
          <a:p>
            <a:fld id="{BFC05B80-2E3C-4E3D-B79E-C5762C071AE3}" type="slidenum">
              <a:rPr lang="en-IN" smtClean="0"/>
              <a:pPr/>
              <a:t>‹#›</a:t>
            </a:fld>
            <a:endParaRPr lang="en-IN" dirty="0"/>
          </a:p>
        </p:txBody>
      </p:sp>
    </p:spTree>
    <p:extLst>
      <p:ext uri="{BB962C8B-B14F-4D97-AF65-F5344CB8AC3E}">
        <p14:creationId xmlns="" xmlns:p14="http://schemas.microsoft.com/office/powerpoint/2010/main" val="2995312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91F6767-553A-4B93-8A96-3B668F3F0395}" type="datetime1">
              <a:rPr lang="en-US" smtClean="0"/>
              <a:pPr/>
              <a:t>4/20/2023</a:t>
            </a:fld>
            <a:endParaRPr lang="en-US" dirty="0"/>
          </a:p>
        </p:txBody>
      </p:sp>
      <p:sp>
        <p:nvSpPr>
          <p:cNvPr id="17" name="Footer Placeholder 16"/>
          <p:cNvSpPr>
            <a:spLocks noGrp="1"/>
          </p:cNvSpPr>
          <p:nvPr>
            <p:ph type="ftr" sz="quarter" idx="11"/>
          </p:nvPr>
        </p:nvSpPr>
        <p:spPr/>
        <p:txBody>
          <a:bodyPr/>
          <a:lstStyle/>
          <a:p>
            <a:r>
              <a:rPr lang="en-US" sz="1250" dirty="0" smtClean="0"/>
              <a:t>Dr. CA. D.G.KURUNDWADKAR,                                                  M. Com., LLB (Gen), FCA, FCS, AICMA, Ph.D.</a:t>
            </a: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28F0DE-91FF-483D-81A3-BAB06199878A}" type="datetime1">
              <a:rPr lang="en-US" smtClean="0"/>
              <a:pPr/>
              <a:t>4/20/2023</a:t>
            </a:fld>
            <a:endParaRPr lang="en-US" dirty="0"/>
          </a:p>
        </p:txBody>
      </p:sp>
      <p:sp>
        <p:nvSpPr>
          <p:cNvPr id="5" name="Footer Placeholder 4"/>
          <p:cNvSpPr>
            <a:spLocks noGrp="1"/>
          </p:cNvSpPr>
          <p:nvPr>
            <p:ph type="ftr" sz="quarter" idx="11"/>
          </p:nvPr>
        </p:nvSpPr>
        <p:spPr/>
        <p:txBody>
          <a:bodyPr/>
          <a:lstStyle/>
          <a:p>
            <a:r>
              <a:rPr lang="en-US" dirty="0" smtClean="0"/>
              <a:t>Dr. CA. D.G.KURUNDWADKAR,                                                  M. Com., LLB (Gen), FCA, FCS, AICMA, Ph.D.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5C2BEF-188D-435B-9CB7-5E5652092DF0}" type="datetime1">
              <a:rPr lang="en-US" smtClean="0"/>
              <a:pPr/>
              <a:t>4/20/2023</a:t>
            </a:fld>
            <a:endParaRPr lang="en-US" dirty="0"/>
          </a:p>
        </p:txBody>
      </p:sp>
      <p:sp>
        <p:nvSpPr>
          <p:cNvPr id="5" name="Footer Placeholder 4"/>
          <p:cNvSpPr>
            <a:spLocks noGrp="1"/>
          </p:cNvSpPr>
          <p:nvPr>
            <p:ph type="ftr" sz="quarter" idx="11"/>
          </p:nvPr>
        </p:nvSpPr>
        <p:spPr/>
        <p:txBody>
          <a:bodyPr/>
          <a:lstStyle/>
          <a:p>
            <a:r>
              <a:rPr lang="en-US" dirty="0" smtClean="0"/>
              <a:t>Dr. CA. D.G.KURUNDWADKAR,                                                  M. Com., LLB (Gen), FCA, FCS, AICMA, Ph.D.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8920011-7A0F-4073-95DC-5A45229758C8}" type="datetime1">
              <a:rPr lang="en-US" smtClean="0"/>
              <a:pPr/>
              <a:t>4/20/2023</a:t>
            </a:fld>
            <a:endParaRPr lang="en-US" dirty="0"/>
          </a:p>
        </p:txBody>
      </p:sp>
      <p:sp>
        <p:nvSpPr>
          <p:cNvPr id="5" name="Footer Placeholder 4"/>
          <p:cNvSpPr>
            <a:spLocks noGrp="1"/>
          </p:cNvSpPr>
          <p:nvPr>
            <p:ph type="ftr" sz="quarter" idx="11"/>
          </p:nvPr>
        </p:nvSpPr>
        <p:spPr/>
        <p:txBody>
          <a:bodyPr/>
          <a:lstStyle/>
          <a:p>
            <a:r>
              <a:rPr lang="en-US" sz="1500" b="1" dirty="0" smtClean="0"/>
              <a:t>Dr. CA. D.G.KURUNDWADKAR,                                                  M. Com., LLB (Gen), FCA, FCS, AICMA, Ph.D.</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63C1C5-BA10-4651-8E35-1D81B1FEC749}" type="datetime1">
              <a:rPr lang="en-US" smtClean="0"/>
              <a:pPr/>
              <a:t>4/20/2023</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r>
              <a:rPr lang="en-US" dirty="0" smtClean="0"/>
              <a:t>Dr. CA. D.G.KURUNDWADKAR,                                                  M. Com., LLB (Gen), FCA, FCS, AICMA, Ph.D.</a:t>
            </a:r>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BE2C115-7E7A-4293-8E18-311B79B78664}" type="datetime1">
              <a:rPr lang="en-US" smtClean="0"/>
              <a:pPr/>
              <a:t>4/20/2023</a:t>
            </a:fld>
            <a:endParaRPr lang="en-US" dirty="0"/>
          </a:p>
        </p:txBody>
      </p:sp>
      <p:sp>
        <p:nvSpPr>
          <p:cNvPr id="6" name="Footer Placeholder 5"/>
          <p:cNvSpPr>
            <a:spLocks noGrp="1"/>
          </p:cNvSpPr>
          <p:nvPr>
            <p:ph type="ftr" sz="quarter" idx="11"/>
          </p:nvPr>
        </p:nvSpPr>
        <p:spPr/>
        <p:txBody>
          <a:bodyPr/>
          <a:lstStyle/>
          <a:p>
            <a:r>
              <a:rPr lang="en-US" dirty="0" smtClean="0"/>
              <a:t>Dr. CA. D.G.KURUNDWADKAR,                                                  M. Com., LLB (Gen), FCA, FCS, AICMA, Ph.D.</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EF64E3E-2189-4936-9EB7-B63D53455497}" type="datetime1">
              <a:rPr lang="en-US" smtClean="0"/>
              <a:pPr/>
              <a:t>4/20/2023</a:t>
            </a:fld>
            <a:endParaRPr lang="en-US" dirty="0"/>
          </a:p>
        </p:txBody>
      </p:sp>
      <p:sp>
        <p:nvSpPr>
          <p:cNvPr id="8" name="Footer Placeholder 7"/>
          <p:cNvSpPr>
            <a:spLocks noGrp="1"/>
          </p:cNvSpPr>
          <p:nvPr>
            <p:ph type="ftr" sz="quarter" idx="11"/>
          </p:nvPr>
        </p:nvSpPr>
        <p:spPr/>
        <p:txBody>
          <a:bodyPr/>
          <a:lstStyle/>
          <a:p>
            <a:r>
              <a:rPr lang="en-US" dirty="0" smtClean="0"/>
              <a:t>Dr. CA. D.G.KURUNDWADKAR,                                                  M. Com., LLB (Gen), FCA, FCS, AICMA, Ph.D.</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562C48-7EC2-4474-9395-CB4A930516B6}" type="datetime1">
              <a:rPr lang="en-US" smtClean="0"/>
              <a:pPr/>
              <a:t>4/20/2023</a:t>
            </a:fld>
            <a:endParaRPr lang="en-US" dirty="0"/>
          </a:p>
        </p:txBody>
      </p:sp>
      <p:sp>
        <p:nvSpPr>
          <p:cNvPr id="4" name="Footer Placeholder 3"/>
          <p:cNvSpPr>
            <a:spLocks noGrp="1"/>
          </p:cNvSpPr>
          <p:nvPr>
            <p:ph type="ftr" sz="quarter" idx="11"/>
          </p:nvPr>
        </p:nvSpPr>
        <p:spPr/>
        <p:txBody>
          <a:bodyPr/>
          <a:lstStyle/>
          <a:p>
            <a:r>
              <a:rPr lang="en-US" dirty="0" smtClean="0"/>
              <a:t>Dr. CA. D.G.KURUNDWADKAR,                                                  M. Com., LLB (Gen), FCA, FCS, AICMA, Ph.D.</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744753-BF2E-4753-80D8-CEBCCA207F03}" type="datetime1">
              <a:rPr lang="en-US" smtClean="0"/>
              <a:pPr/>
              <a:t>4/20/2023</a:t>
            </a:fld>
            <a:endParaRPr lang="en-US" dirty="0"/>
          </a:p>
        </p:txBody>
      </p:sp>
      <p:sp>
        <p:nvSpPr>
          <p:cNvPr id="3" name="Footer Placeholder 2"/>
          <p:cNvSpPr>
            <a:spLocks noGrp="1"/>
          </p:cNvSpPr>
          <p:nvPr>
            <p:ph type="ftr" sz="quarter" idx="11"/>
          </p:nvPr>
        </p:nvSpPr>
        <p:spPr/>
        <p:txBody>
          <a:bodyPr/>
          <a:lstStyle/>
          <a:p>
            <a:r>
              <a:rPr lang="en-US" dirty="0"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441696-B3EE-49E2-8066-46E0415C1FC3}" type="datetime1">
              <a:rPr lang="en-US" smtClean="0"/>
              <a:pPr/>
              <a:t>4/20/2023</a:t>
            </a:fld>
            <a:endParaRPr lang="en-US" dirty="0"/>
          </a:p>
        </p:txBody>
      </p:sp>
      <p:sp>
        <p:nvSpPr>
          <p:cNvPr id="6" name="Footer Placeholder 5"/>
          <p:cNvSpPr>
            <a:spLocks noGrp="1"/>
          </p:cNvSpPr>
          <p:nvPr>
            <p:ph type="ftr" sz="quarter" idx="11"/>
          </p:nvPr>
        </p:nvSpPr>
        <p:spPr/>
        <p:txBody>
          <a:bodyPr/>
          <a:lstStyle/>
          <a:p>
            <a:r>
              <a:rPr lang="en-US" dirty="0" smtClean="0"/>
              <a:t>Dr. CA. D.G.KURUNDWADKAR,                                                  M. Com., LLB (Gen), FCA, FCS, AICMA, Ph.D.</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A780C4-7E96-40F0-BD8C-7448C6DA724B}" type="datetime1">
              <a:rPr lang="en-US" smtClean="0"/>
              <a:pPr/>
              <a:t>4/20/2023</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r>
              <a:rPr lang="en-US" dirty="0" smtClean="0"/>
              <a:t>Dr. CA. D.G.KURUNDWADKAR,                                                  M. Com., LLB (Gen), FCA, FCS, AICMA, Ph.D.</a:t>
            </a:r>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BF68264-0D00-4DB6-A935-013743EE21CB}" type="datetime1">
              <a:rPr lang="en-US" smtClean="0"/>
              <a:pPr/>
              <a:t>4/20/2023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ctr"/>
            <a:r>
              <a:rPr lang="en-US" dirty="0" smtClean="0"/>
              <a:t>Dr. CA. D.G.KURUNDWADKAR,                                                  M. Com., LLB (Gen), FCA, FCS, AICMA, Ph.D.</a:t>
            </a:r>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fontScale="92500"/>
          </a:bodyPr>
          <a:lstStyle/>
          <a:p>
            <a:endParaRPr lang="en-US" dirty="0" smtClean="0"/>
          </a:p>
          <a:p>
            <a:pPr algn="ctr"/>
            <a:r>
              <a:rPr lang="en-US" sz="2800" dirty="0" smtClean="0"/>
              <a:t>Presenter:</a:t>
            </a:r>
            <a:r>
              <a:rPr lang="en-IN" sz="2800" dirty="0" smtClean="0"/>
              <a:t> Dr. CA D.G.Kurundwadkar</a:t>
            </a:r>
          </a:p>
          <a:p>
            <a:pPr algn="ctr"/>
            <a:r>
              <a:rPr lang="en-IN" sz="2800" dirty="0" smtClean="0"/>
              <a:t>M.Com., LL.B (Gen.), FCA, FCS, ACMA, Ph.D.</a:t>
            </a:r>
          </a:p>
          <a:p>
            <a:endParaRPr lang="en-IN" dirty="0"/>
          </a:p>
        </p:txBody>
      </p:sp>
      <p:sp>
        <p:nvSpPr>
          <p:cNvPr id="4" name="Title 3"/>
          <p:cNvSpPr>
            <a:spLocks noGrp="1"/>
          </p:cNvSpPr>
          <p:nvPr>
            <p:ph type="ctrTitle"/>
          </p:nvPr>
        </p:nvSpPr>
        <p:spPr>
          <a:xfrm>
            <a:off x="0" y="1143000"/>
            <a:ext cx="8915400" cy="2353606"/>
          </a:xfrm>
        </p:spPr>
        <p:txBody>
          <a:bodyPr>
            <a:noAutofit/>
          </a:bodyPr>
          <a:lstStyle/>
          <a:p>
            <a:pPr algn="ctr"/>
            <a:r>
              <a:rPr lang="en-US" sz="3200" dirty="0" smtClean="0"/>
              <a:t>RELATED PARTY TRANSACTIONS INCLUDING DOCUMENTATION FOR AUDIT PURPOSE</a:t>
            </a:r>
            <a:br>
              <a:rPr lang="en-US" sz="3200" dirty="0" smtClean="0"/>
            </a:br>
            <a:r>
              <a:rPr lang="en-US" sz="3200" dirty="0" smtClean="0"/>
              <a:t>(WITH REFERENCE TO PVT. LTD. COMPANIES)            </a:t>
            </a:r>
            <a:endParaRPr lang="en-IN" sz="32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smtClean="0">
                <a:latin typeface="Trebuchet MS" pitchFamily="34" charset="0"/>
              </a:rPr>
              <a:t>Subsidiary Company- 2(87)</a:t>
            </a:r>
            <a:endParaRPr lang="en-IN" dirty="0">
              <a:latin typeface="Trebuchet MS" pitchFamily="34" charset="0"/>
            </a:endParaRPr>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9</a:t>
            </a:r>
            <a:endParaRPr lang="en-US" dirty="0"/>
          </a:p>
        </p:txBody>
      </p:sp>
      <p:sp>
        <p:nvSpPr>
          <p:cNvPr id="2" name="Content Placeholder 1"/>
          <p:cNvSpPr>
            <a:spLocks noGrp="1"/>
          </p:cNvSpPr>
          <p:nvPr>
            <p:ph sz="quarter" idx="1"/>
          </p:nvPr>
        </p:nvSpPr>
        <p:spPr>
          <a:xfrm>
            <a:off x="838200" y="1676400"/>
            <a:ext cx="7848600" cy="4343400"/>
          </a:xfrm>
        </p:spPr>
        <p:txBody>
          <a:bodyPr>
            <a:noAutofit/>
          </a:bodyPr>
          <a:lstStyle/>
          <a:p>
            <a:pPr marL="681228" indent="-571500">
              <a:lnSpc>
                <a:spcPct val="150000"/>
              </a:lnSpc>
              <a:buFont typeface="+mj-lt"/>
              <a:buAutoNum type="romanLcPeriod"/>
            </a:pPr>
            <a:r>
              <a:rPr lang="en-IN" sz="2400" dirty="0" smtClean="0">
                <a:latin typeface="Trebuchet MS" pitchFamily="34" charset="0"/>
              </a:rPr>
              <a:t>Controls  Composition of BOD</a:t>
            </a:r>
          </a:p>
          <a:p>
            <a:pPr marL="681228" indent="-571500">
              <a:lnSpc>
                <a:spcPct val="150000"/>
              </a:lnSpc>
              <a:buFont typeface="+mj-lt"/>
              <a:buAutoNum type="romanLcPeriod"/>
            </a:pPr>
            <a:r>
              <a:rPr lang="en-IN" sz="2400" dirty="0" smtClean="0">
                <a:latin typeface="Trebuchet MS" pitchFamily="34" charset="0"/>
              </a:rPr>
              <a:t>Exercise or control more than one half of total share capital on its own or together with one or more subsidiaries.</a:t>
            </a:r>
          </a:p>
          <a:p>
            <a:pPr marL="1175004" lvl="2" indent="-571500">
              <a:lnSpc>
                <a:spcPct val="150000"/>
              </a:lnSpc>
              <a:buNone/>
            </a:pPr>
            <a:r>
              <a:rPr lang="en-IN" sz="2400" dirty="0" smtClean="0">
                <a:latin typeface="Trebuchet MS" pitchFamily="34" charset="0"/>
              </a:rPr>
              <a:t> The Companies ( Amendment) Act,2017 :</a:t>
            </a:r>
          </a:p>
          <a:p>
            <a:pPr marL="1175004" lvl="2" indent="-571500">
              <a:lnSpc>
                <a:spcPct val="150000"/>
              </a:lnSpc>
              <a:buNone/>
            </a:pPr>
            <a:r>
              <a:rPr lang="en-IN" sz="2400" dirty="0" smtClean="0">
                <a:latin typeface="Trebuchet MS" pitchFamily="34" charset="0"/>
              </a:rPr>
              <a:t>“Total voting power” instead of </a:t>
            </a:r>
          </a:p>
          <a:p>
            <a:pPr marL="1175004" lvl="2" indent="-571500">
              <a:lnSpc>
                <a:spcPct val="150000"/>
              </a:lnSpc>
              <a:buNone/>
            </a:pPr>
            <a:r>
              <a:rPr lang="en-IN" sz="2400" dirty="0" smtClean="0">
                <a:latin typeface="Trebuchet MS" pitchFamily="34" charset="0"/>
              </a:rPr>
              <a:t>“Total share capital</a:t>
            </a:r>
            <a:r>
              <a:rPr lang="en-IN" sz="2400" dirty="0">
                <a:latin typeface="Trebuchet MS" pitchFamily="34"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smtClean="0">
                <a:latin typeface="Trebuchet MS" pitchFamily="34" charset="0"/>
              </a:rPr>
              <a:t>Associate Company 2(6)	</a:t>
            </a:r>
            <a:endParaRPr lang="en-IN" dirty="0">
              <a:latin typeface="Trebuchet MS" pitchFamily="34" charset="0"/>
            </a:endParaRPr>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10</a:t>
            </a:r>
            <a:endParaRPr lang="en-US" dirty="0"/>
          </a:p>
        </p:txBody>
      </p:sp>
      <p:sp>
        <p:nvSpPr>
          <p:cNvPr id="2" name="Content Placeholder 1"/>
          <p:cNvSpPr>
            <a:spLocks noGrp="1"/>
          </p:cNvSpPr>
          <p:nvPr>
            <p:ph sz="quarter" idx="1"/>
          </p:nvPr>
        </p:nvSpPr>
        <p:spPr>
          <a:xfrm>
            <a:off x="990600" y="2133600"/>
            <a:ext cx="7696200" cy="3886200"/>
          </a:xfrm>
        </p:spPr>
        <p:txBody>
          <a:bodyPr>
            <a:normAutofit/>
          </a:bodyPr>
          <a:lstStyle/>
          <a:p>
            <a:pPr>
              <a:lnSpc>
                <a:spcPct val="150000"/>
              </a:lnSpc>
            </a:pPr>
            <a:r>
              <a:rPr lang="en-IN" sz="2800" dirty="0" smtClean="0">
                <a:latin typeface="Trebuchet MS" pitchFamily="34" charset="0"/>
              </a:rPr>
              <a:t>Significant influence: </a:t>
            </a:r>
          </a:p>
          <a:p>
            <a:pPr>
              <a:lnSpc>
                <a:spcPct val="150000"/>
              </a:lnSpc>
              <a:buNone/>
            </a:pPr>
            <a:r>
              <a:rPr lang="en-IN" sz="2800" dirty="0" smtClean="0">
                <a:latin typeface="Trebuchet MS" pitchFamily="34" charset="0"/>
              </a:rPr>
              <a:t>	Controlling 20% or more share capital or </a:t>
            </a:r>
          </a:p>
          <a:p>
            <a:pPr>
              <a:lnSpc>
                <a:spcPct val="150000"/>
              </a:lnSpc>
            </a:pPr>
            <a:r>
              <a:rPr lang="en-IN" sz="2800" dirty="0" smtClean="0">
                <a:latin typeface="Trebuchet MS" pitchFamily="34" charset="0"/>
              </a:rPr>
              <a:t>Controlling business decisions under an agreement 	</a:t>
            </a:r>
            <a:endParaRPr lang="en-IN" sz="2800" dirty="0">
              <a:latin typeface="Trebuchet MS"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11</a:t>
            </a:r>
            <a:endParaRPr lang="en-US" dirty="0"/>
          </a:p>
        </p:txBody>
      </p:sp>
      <p:sp>
        <p:nvSpPr>
          <p:cNvPr id="2" name="Content Placeholder 1"/>
          <p:cNvSpPr>
            <a:spLocks noGrp="1"/>
          </p:cNvSpPr>
          <p:nvPr>
            <p:ph sz="quarter" idx="1"/>
          </p:nvPr>
        </p:nvSpPr>
        <p:spPr/>
        <p:txBody>
          <a:bodyPr>
            <a:normAutofit/>
          </a:bodyPr>
          <a:lstStyle/>
          <a:p>
            <a:r>
              <a:rPr lang="en-IN" sz="2800" dirty="0" smtClean="0">
                <a:latin typeface="Trebuchet MS" pitchFamily="34" charset="0"/>
              </a:rPr>
              <a:t>Shift from “Government approval based regime” to “ Shareholder approval based regime” and “Adequate disclosures”</a:t>
            </a:r>
          </a:p>
          <a:p>
            <a:pPr>
              <a:buNone/>
            </a:pPr>
            <a:endParaRPr lang="en-IN" sz="2800" dirty="0" smtClean="0">
              <a:latin typeface="Trebuchet MS" pitchFamily="34" charset="0"/>
            </a:endParaRPr>
          </a:p>
          <a:p>
            <a:r>
              <a:rPr lang="en-IN" sz="2800" dirty="0" smtClean="0">
                <a:latin typeface="Trebuchet MS" pitchFamily="34" charset="0"/>
              </a:rPr>
              <a:t>Two criterion </a:t>
            </a:r>
          </a:p>
          <a:p>
            <a:pPr marL="681228" indent="-571500">
              <a:buFont typeface="+mj-lt"/>
              <a:buAutoNum type="romanLcPeriod"/>
            </a:pPr>
            <a:r>
              <a:rPr lang="en-IN" sz="2800" dirty="0" smtClean="0">
                <a:latin typeface="Trebuchet MS" pitchFamily="34" charset="0"/>
              </a:rPr>
              <a:t>Contracts or arrangements as prescribed.</a:t>
            </a:r>
          </a:p>
          <a:p>
            <a:pPr marL="681228" indent="-571500">
              <a:buFont typeface="+mj-lt"/>
              <a:buAutoNum type="romanLcPeriod"/>
            </a:pPr>
            <a:r>
              <a:rPr lang="en-IN" sz="2800" dirty="0" smtClean="0">
                <a:latin typeface="Trebuchet MS" pitchFamily="34" charset="0"/>
              </a:rPr>
              <a:t>Such a transactions with related party </a:t>
            </a:r>
          </a:p>
          <a:p>
            <a:pPr marL="937260" lvl="1" indent="-571500">
              <a:buNone/>
            </a:pPr>
            <a:endParaRPr lang="en-IN" sz="2800" dirty="0" smtClean="0">
              <a:latin typeface="Trebuchet MS" pitchFamily="34" charset="0"/>
            </a:endParaRPr>
          </a:p>
          <a:p>
            <a:pPr marL="937260" lvl="1" indent="-571500">
              <a:buNone/>
            </a:pPr>
            <a:r>
              <a:rPr lang="en-IN" sz="2800" dirty="0" smtClean="0">
                <a:latin typeface="Trebuchet MS" pitchFamily="34" charset="0"/>
              </a:rPr>
              <a:t>Both the criterion must be fulfilled.</a:t>
            </a:r>
          </a:p>
          <a:p>
            <a:pPr marL="937260" lvl="1" indent="-571500">
              <a:buNone/>
            </a:pPr>
            <a:endParaRPr lang="en-IN" dirty="0" smtClean="0"/>
          </a:p>
          <a:p>
            <a:endParaRPr lang="en-IN" dirty="0" smtClean="0"/>
          </a:p>
          <a:p>
            <a:pPr marL="907542" lvl="1" indent="-514350">
              <a:buFont typeface="+mj-lt"/>
              <a:buAutoNum type="romanLcPeriod"/>
            </a:pP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274638"/>
            <a:ext cx="7924800" cy="868362"/>
          </a:xfrm>
        </p:spPr>
        <p:txBody>
          <a:bodyPr>
            <a:normAutofit fontScale="90000"/>
          </a:bodyPr>
          <a:lstStyle/>
          <a:p>
            <a:r>
              <a:rPr lang="en-IN" dirty="0" smtClean="0">
                <a:latin typeface="Trebuchet MS" pitchFamily="34" charset="0"/>
              </a:rPr>
              <a:t>Contracts or Arrangement prescribed</a:t>
            </a:r>
            <a:endParaRPr lang="en-IN" dirty="0">
              <a:latin typeface="Trebuchet MS" pitchFamily="34" charset="0"/>
            </a:endParaRPr>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12</a:t>
            </a:r>
            <a:endParaRPr lang="en-US" dirty="0"/>
          </a:p>
        </p:txBody>
      </p:sp>
      <p:sp>
        <p:nvSpPr>
          <p:cNvPr id="2" name="Content Placeholder 1"/>
          <p:cNvSpPr>
            <a:spLocks noGrp="1"/>
          </p:cNvSpPr>
          <p:nvPr>
            <p:ph sz="quarter" idx="1"/>
          </p:nvPr>
        </p:nvSpPr>
        <p:spPr>
          <a:xfrm>
            <a:off x="457200" y="1143000"/>
            <a:ext cx="8458200" cy="4876800"/>
          </a:xfrm>
        </p:spPr>
        <p:txBody>
          <a:bodyPr>
            <a:normAutofit lnSpcReduction="10000"/>
          </a:bodyPr>
          <a:lstStyle/>
          <a:p>
            <a:pPr>
              <a:lnSpc>
                <a:spcPct val="150000"/>
              </a:lnSpc>
            </a:pPr>
            <a:r>
              <a:rPr lang="en-IN" dirty="0" smtClean="0">
                <a:latin typeface="Trebuchet MS" pitchFamily="34" charset="0"/>
              </a:rPr>
              <a:t>1. </a:t>
            </a:r>
            <a:r>
              <a:rPr lang="en-IN" sz="2400" dirty="0" smtClean="0">
                <a:latin typeface="Trebuchet MS" pitchFamily="34" charset="0"/>
              </a:rPr>
              <a:t>Except with consent  of BOD, no Company shall enter into following transactions: </a:t>
            </a:r>
          </a:p>
          <a:p>
            <a:pPr marL="681228" indent="-571500">
              <a:lnSpc>
                <a:spcPct val="150000"/>
              </a:lnSpc>
              <a:buFont typeface="+mj-lt"/>
              <a:buAutoNum type="romanLcPeriod"/>
            </a:pPr>
            <a:r>
              <a:rPr lang="en-IN" sz="2400" dirty="0" smtClean="0">
                <a:latin typeface="Trebuchet MS" pitchFamily="34" charset="0"/>
              </a:rPr>
              <a:t>Sale, Purchase or Supply of any goods or materials.</a:t>
            </a:r>
          </a:p>
          <a:p>
            <a:pPr marL="681228" indent="-571500">
              <a:lnSpc>
                <a:spcPct val="150000"/>
              </a:lnSpc>
              <a:buFont typeface="+mj-lt"/>
              <a:buAutoNum type="romanLcPeriod"/>
            </a:pPr>
            <a:r>
              <a:rPr lang="en-IN" sz="2400" dirty="0" smtClean="0">
                <a:latin typeface="Trebuchet MS" pitchFamily="34" charset="0"/>
              </a:rPr>
              <a:t>Selling, disposing of, or buying, property of any kind;</a:t>
            </a:r>
          </a:p>
          <a:p>
            <a:pPr marL="681228" indent="-571500">
              <a:lnSpc>
                <a:spcPct val="150000"/>
              </a:lnSpc>
              <a:buFont typeface="+mj-lt"/>
              <a:buAutoNum type="romanLcPeriod"/>
            </a:pPr>
            <a:r>
              <a:rPr lang="en-IN" sz="2400" dirty="0" smtClean="0">
                <a:latin typeface="Trebuchet MS" pitchFamily="34" charset="0"/>
              </a:rPr>
              <a:t>Leasing of property of any kind;</a:t>
            </a:r>
          </a:p>
          <a:p>
            <a:pPr marL="681228" indent="-571500">
              <a:lnSpc>
                <a:spcPct val="150000"/>
              </a:lnSpc>
              <a:buFont typeface="+mj-lt"/>
              <a:buAutoNum type="romanLcPeriod"/>
            </a:pPr>
            <a:r>
              <a:rPr lang="en-IN" sz="2400" dirty="0" smtClean="0">
                <a:latin typeface="Trebuchet MS" pitchFamily="34" charset="0"/>
              </a:rPr>
              <a:t>Availing or rendering of any services</a:t>
            </a:r>
          </a:p>
          <a:p>
            <a:pPr marL="681228" indent="-571500">
              <a:lnSpc>
                <a:spcPct val="150000"/>
              </a:lnSpc>
              <a:buFont typeface="+mj-lt"/>
              <a:buAutoNum type="romanLcPeriod"/>
            </a:pPr>
            <a:r>
              <a:rPr lang="en-IN" sz="2400" dirty="0" smtClean="0">
                <a:latin typeface="Trebuchet MS" pitchFamily="34" charset="0"/>
              </a:rPr>
              <a:t>Appointment of agent for purchase/sale of goods, materials, services or property</a:t>
            </a:r>
          </a:p>
          <a:p>
            <a:pPr marL="681228" indent="-571500">
              <a:buFont typeface="+mj-lt"/>
              <a:buAutoNum type="romanLcPeriod"/>
            </a:pPr>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IN" dirty="0"/>
          </a:p>
        </p:txBody>
      </p:sp>
      <p:sp>
        <p:nvSpPr>
          <p:cNvPr id="3" name="Footer Placeholder 2"/>
          <p:cNvSpPr>
            <a:spLocks noGrp="1"/>
          </p:cNvSpPr>
          <p:nvPr>
            <p:ph type="ftr" sz="quarter" idx="11"/>
          </p:nvPr>
        </p:nvSpPr>
        <p:spPr/>
        <p:txBody>
          <a:bodyPr/>
          <a:lstStyle/>
          <a:p>
            <a:r>
              <a:rPr lang="en-US" sz="1500" b="1" dirty="0"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13</a:t>
            </a:r>
            <a:endParaRPr lang="en-US" dirty="0"/>
          </a:p>
        </p:txBody>
      </p:sp>
      <p:sp>
        <p:nvSpPr>
          <p:cNvPr id="2" name="Content Placeholder 1"/>
          <p:cNvSpPr>
            <a:spLocks noGrp="1"/>
          </p:cNvSpPr>
          <p:nvPr>
            <p:ph sz="quarter" idx="1"/>
          </p:nvPr>
        </p:nvSpPr>
        <p:spPr/>
        <p:txBody>
          <a:bodyPr>
            <a:noAutofit/>
          </a:bodyPr>
          <a:lstStyle/>
          <a:p>
            <a:pPr>
              <a:lnSpc>
                <a:spcPct val="150000"/>
              </a:lnSpc>
            </a:pPr>
            <a:r>
              <a:rPr lang="en-IN" sz="2400" dirty="0" smtClean="0">
                <a:latin typeface="Trebuchet MS" pitchFamily="34" charset="0"/>
              </a:rPr>
              <a:t>Office or place of profit</a:t>
            </a:r>
          </a:p>
          <a:p>
            <a:pPr>
              <a:lnSpc>
                <a:spcPct val="150000"/>
              </a:lnSpc>
            </a:pPr>
            <a:r>
              <a:rPr lang="en-IN" sz="2400" dirty="0" smtClean="0">
                <a:latin typeface="Trebuchet MS" pitchFamily="34" charset="0"/>
              </a:rPr>
              <a:t>Underwriting of securities or derivatives.</a:t>
            </a:r>
          </a:p>
          <a:p>
            <a:pPr>
              <a:lnSpc>
                <a:spcPct val="150000"/>
              </a:lnSpc>
            </a:pPr>
            <a:r>
              <a:rPr lang="en-IN" sz="2400" dirty="0" smtClean="0">
                <a:latin typeface="Trebuchet MS" pitchFamily="34" charset="0"/>
              </a:rPr>
              <a:t>Compliance</a:t>
            </a:r>
          </a:p>
          <a:p>
            <a:pPr lvl="1">
              <a:lnSpc>
                <a:spcPct val="150000"/>
              </a:lnSpc>
              <a:buFont typeface="Wingdings" pitchFamily="2" charset="2"/>
              <a:buChar char="ü"/>
            </a:pPr>
            <a:r>
              <a:rPr lang="en-IN" dirty="0" smtClean="0">
                <a:latin typeface="Trebuchet MS" pitchFamily="34" charset="0"/>
              </a:rPr>
              <a:t>   Sec.177 </a:t>
            </a:r>
          </a:p>
          <a:p>
            <a:pPr lvl="1">
              <a:lnSpc>
                <a:spcPct val="150000"/>
              </a:lnSpc>
              <a:buFont typeface="Wingdings" pitchFamily="2" charset="2"/>
              <a:buChar char="ü"/>
            </a:pPr>
            <a:r>
              <a:rPr lang="en-IN" dirty="0" smtClean="0">
                <a:latin typeface="Trebuchet MS" pitchFamily="34" charset="0"/>
              </a:rPr>
              <a:t>   Sec .188</a:t>
            </a:r>
          </a:p>
          <a:p>
            <a:pPr lvl="1">
              <a:lnSpc>
                <a:spcPct val="150000"/>
              </a:lnSpc>
              <a:buFont typeface="Wingdings" pitchFamily="2" charset="2"/>
              <a:buChar char="ü"/>
            </a:pPr>
            <a:r>
              <a:rPr lang="en-IN" dirty="0" smtClean="0">
                <a:latin typeface="Trebuchet MS" pitchFamily="34" charset="0"/>
              </a:rPr>
              <a:t>   Sec.189	</a:t>
            </a:r>
          </a:p>
          <a:p>
            <a:pPr lvl="1">
              <a:lnSpc>
                <a:spcPct val="150000"/>
              </a:lnSpc>
              <a:buFont typeface="Wingdings" pitchFamily="2" charset="2"/>
              <a:buChar char="ü"/>
            </a:pPr>
            <a:r>
              <a:rPr lang="en-US" dirty="0" smtClean="0">
                <a:latin typeface="Trebuchet MS" pitchFamily="34" charset="0"/>
              </a:rPr>
              <a:t>   Sec.134</a:t>
            </a:r>
            <a:endParaRPr lang="en-IN" dirty="0">
              <a:latin typeface="Trebuchet MS"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en-US" dirty="0" smtClean="0"/>
              <a:t>14</a:t>
            </a:r>
            <a:endParaRPr lang="en-US" dirty="0"/>
          </a:p>
        </p:txBody>
      </p:sp>
      <p:sp>
        <p:nvSpPr>
          <p:cNvPr id="2" name="Content Placeholder 1"/>
          <p:cNvSpPr>
            <a:spLocks noGrp="1"/>
          </p:cNvSpPr>
          <p:nvPr>
            <p:ph sz="quarter" idx="1"/>
          </p:nvPr>
        </p:nvSpPr>
        <p:spPr>
          <a:xfrm>
            <a:off x="381000" y="1219201"/>
            <a:ext cx="8534400" cy="4965342"/>
          </a:xfrm>
        </p:spPr>
        <p:txBody>
          <a:bodyPr/>
          <a:lstStyle/>
          <a:p>
            <a:pPr>
              <a:buNone/>
            </a:pPr>
            <a:endParaRPr lang="en-IN" dirty="0" smtClean="0"/>
          </a:p>
        </p:txBody>
      </p:sp>
      <p:graphicFrame>
        <p:nvGraphicFramePr>
          <p:cNvPr id="6" name="Table 5"/>
          <p:cNvGraphicFramePr>
            <a:graphicFrameLocks noGrp="1"/>
          </p:cNvGraphicFramePr>
          <p:nvPr>
            <p:extLst>
              <p:ext uri="{D42A27DB-BD31-4B8C-83A1-F6EECF244321}">
                <p14:modId xmlns="" xmlns:p14="http://schemas.microsoft.com/office/powerpoint/2010/main" val="4191122022"/>
              </p:ext>
            </p:extLst>
          </p:nvPr>
        </p:nvGraphicFramePr>
        <p:xfrm>
          <a:off x="381000" y="1676400"/>
          <a:ext cx="8534400" cy="3962400"/>
        </p:xfrm>
        <a:graphic>
          <a:graphicData uri="http://schemas.openxmlformats.org/drawingml/2006/table">
            <a:tbl>
              <a:tblPr firstRow="1" bandRow="1">
                <a:tableStyleId>{2D5ABB26-0587-4C30-8999-92F81FD0307C}</a:tableStyleId>
              </a:tblPr>
              <a:tblGrid>
                <a:gridCol w="4587239"/>
                <a:gridCol w="3947161"/>
              </a:tblGrid>
              <a:tr h="647126">
                <a:tc>
                  <a:txBody>
                    <a:bodyPr/>
                    <a:lstStyle/>
                    <a:p>
                      <a:r>
                        <a:rPr lang="en-IN" sz="2800" dirty="0" smtClean="0"/>
                        <a:t>Transaction</a:t>
                      </a:r>
                      <a:endParaRPr lang="en-IN" sz="2800" dirty="0"/>
                    </a:p>
                  </a:txBody>
                  <a:tcPr/>
                </a:tc>
                <a:tc>
                  <a:txBody>
                    <a:bodyPr/>
                    <a:lstStyle/>
                    <a:p>
                      <a:r>
                        <a:rPr lang="en-IN" sz="2800" dirty="0" smtClean="0"/>
                        <a:t>Limit</a:t>
                      </a:r>
                      <a:endParaRPr lang="en-IN" sz="2800" dirty="0"/>
                    </a:p>
                  </a:txBody>
                  <a:tcPr/>
                </a:tc>
              </a:tr>
              <a:tr h="1604165">
                <a:tc>
                  <a:txBody>
                    <a:bodyPr/>
                    <a:lstStyle/>
                    <a:p>
                      <a:r>
                        <a:rPr lang="en-IN" sz="2800" dirty="0" smtClean="0"/>
                        <a:t>Sale, Purchase or Supply of any goods or materials directly or through appointment</a:t>
                      </a:r>
                      <a:r>
                        <a:rPr lang="en-IN" sz="2800" baseline="0" dirty="0" smtClean="0"/>
                        <a:t> of agent.</a:t>
                      </a:r>
                      <a:endParaRPr lang="en-IN" sz="2800" dirty="0"/>
                    </a:p>
                  </a:txBody>
                  <a:tcPr/>
                </a:tc>
                <a:tc>
                  <a:txBody>
                    <a:bodyPr/>
                    <a:lstStyle/>
                    <a:p>
                      <a:r>
                        <a:rPr lang="en-IN" sz="2800" dirty="0" smtClean="0"/>
                        <a:t>10% or</a:t>
                      </a:r>
                      <a:r>
                        <a:rPr lang="en-IN" sz="2800" baseline="0" dirty="0" smtClean="0"/>
                        <a:t> more of the turnover of the company.</a:t>
                      </a:r>
                      <a:endParaRPr lang="en-IN" sz="2800" dirty="0"/>
                    </a:p>
                  </a:txBody>
                  <a:tcPr/>
                </a:tc>
              </a:tr>
              <a:tr h="1105091">
                <a:tc>
                  <a:txBody>
                    <a:bodyPr/>
                    <a:lstStyle/>
                    <a:p>
                      <a:r>
                        <a:rPr lang="en-IN" sz="2800" dirty="0" smtClean="0"/>
                        <a:t>Selling, disposing of, or buying, property of any kind</a:t>
                      </a:r>
                      <a:endParaRPr lang="en-IN" sz="2800" dirty="0"/>
                    </a:p>
                  </a:txBody>
                  <a:tcPr/>
                </a:tc>
                <a:tc>
                  <a:txBody>
                    <a:bodyPr/>
                    <a:lstStyle/>
                    <a:p>
                      <a:r>
                        <a:rPr lang="en-IN" sz="2800" dirty="0" smtClean="0"/>
                        <a:t>10% or more of net</a:t>
                      </a:r>
                      <a:r>
                        <a:rPr lang="en-IN" sz="2800" baseline="0" dirty="0" smtClean="0"/>
                        <a:t> worth of company.</a:t>
                      </a:r>
                      <a:endParaRPr lang="en-IN" sz="2800" dirty="0"/>
                    </a:p>
                  </a:txBody>
                  <a:tcPr/>
                </a:tc>
              </a:tr>
              <a:tr h="606018">
                <a:tc>
                  <a:txBody>
                    <a:bodyPr/>
                    <a:lstStyle/>
                    <a:p>
                      <a:r>
                        <a:rPr lang="en-IN" sz="2800" dirty="0" smtClean="0"/>
                        <a:t>Leasing of property of any kind</a:t>
                      </a:r>
                      <a:endParaRPr lang="en-IN" sz="2800" dirty="0"/>
                    </a:p>
                  </a:txBody>
                  <a:tcPr/>
                </a:tc>
                <a:tc>
                  <a:txBody>
                    <a:bodyPr/>
                    <a:lstStyle/>
                    <a:p>
                      <a:r>
                        <a:rPr lang="en-IN" sz="2800" dirty="0" smtClean="0"/>
                        <a:t>10%</a:t>
                      </a:r>
                      <a:r>
                        <a:rPr lang="en-IN" sz="2800" baseline="0" dirty="0" smtClean="0"/>
                        <a:t> or more of turnover.</a:t>
                      </a:r>
                      <a:endParaRPr lang="en-IN" sz="2800" dirty="0"/>
                    </a:p>
                  </a:txBody>
                  <a:tcPr/>
                </a:tc>
              </a:tr>
            </a:tbl>
          </a:graphicData>
        </a:graphic>
      </p:graphicFrame>
      <p:sp>
        <p:nvSpPr>
          <p:cNvPr id="7" name="Footer Placeholder 2"/>
          <p:cNvSpPr txBox="1">
            <a:spLocks/>
          </p:cNvSpPr>
          <p:nvPr/>
        </p:nvSpPr>
        <p:spPr>
          <a:xfrm>
            <a:off x="914400" y="6172200"/>
            <a:ext cx="3962400" cy="457200"/>
          </a:xfrm>
          <a:prstGeom prst="rect">
            <a:avLst/>
          </a:prstGeom>
        </p:spPr>
        <p:txBody>
          <a:bodyPr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smtClean="0">
                <a:ln>
                  <a:noFill/>
                </a:ln>
                <a:solidFill>
                  <a:schemeClr val="tx2"/>
                </a:solidFill>
                <a:effectLst/>
                <a:uLnTx/>
                <a:uFillTx/>
                <a:latin typeface="+mn-lt"/>
                <a:ea typeface="+mn-ea"/>
                <a:cs typeface="+mn-cs"/>
              </a:rPr>
              <a:t>Dr. CA. D.G.KURUNDWADKAR,                                                  M. Com., LLB (Gen), FCA, FCS, AICMA, Ph.D.</a:t>
            </a:r>
            <a:endParaRPr kumimoji="0" lang="en-US" sz="1400" b="0" i="0" u="none" strike="noStrike" kern="1200" cap="none" spc="0" normalizeH="0" baseline="0" noProof="0" dirty="0">
              <a:ln>
                <a:noFill/>
              </a:ln>
              <a:solidFill>
                <a:schemeClr val="tx2"/>
              </a:solidFill>
              <a:effectLst/>
              <a:uLnTx/>
              <a:uFillTx/>
              <a:latin typeface="+mn-lt"/>
              <a:ea typeface="+mn-ea"/>
              <a:cs typeface="+mn-cs"/>
            </a:endParaRPr>
          </a:p>
        </p:txBody>
      </p:sp>
      <p:sp>
        <p:nvSpPr>
          <p:cNvPr id="8" name="Title 4"/>
          <p:cNvSpPr>
            <a:spLocks noGrp="1"/>
          </p:cNvSpPr>
          <p:nvPr>
            <p:ph type="title"/>
          </p:nvPr>
        </p:nvSpPr>
        <p:spPr>
          <a:xfrm>
            <a:off x="685800" y="274638"/>
            <a:ext cx="8001000" cy="868362"/>
          </a:xfrm>
        </p:spPr>
        <p:txBody>
          <a:bodyPr>
            <a:normAutofit/>
          </a:bodyPr>
          <a:lstStyle/>
          <a:p>
            <a:r>
              <a:rPr lang="en-IN" sz="3600" dirty="0" smtClean="0">
                <a:latin typeface="Trebuchet MS" pitchFamily="34" charset="0"/>
              </a:rPr>
              <a:t>Approval of Shareholders (Contd..)</a:t>
            </a:r>
            <a:endParaRPr lang="en-IN"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274638"/>
            <a:ext cx="8001000" cy="1143000"/>
          </a:xfrm>
        </p:spPr>
        <p:txBody>
          <a:bodyPr>
            <a:normAutofit fontScale="90000"/>
          </a:bodyPr>
          <a:lstStyle/>
          <a:p>
            <a:r>
              <a:rPr lang="en-IN" dirty="0" smtClean="0">
                <a:latin typeface="Trebuchet MS" pitchFamily="34" charset="0"/>
              </a:rPr>
              <a:t>Approval of Shareholders (Contd..)</a:t>
            </a:r>
            <a:r>
              <a:rPr lang="en-IN" dirty="0" smtClean="0"/>
              <a:t/>
            </a:r>
            <a:br>
              <a:rPr lang="en-IN" dirty="0" smtClean="0"/>
            </a:b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15</a:t>
            </a:r>
            <a:endParaRPr lang="en-US" dirty="0"/>
          </a:p>
        </p:txBody>
      </p:sp>
      <p:sp>
        <p:nvSpPr>
          <p:cNvPr id="2" name="Content Placeholder 1"/>
          <p:cNvSpPr>
            <a:spLocks noGrp="1"/>
          </p:cNvSpPr>
          <p:nvPr>
            <p:ph sz="quarter" idx="1"/>
          </p:nvPr>
        </p:nvSpPr>
        <p:spPr/>
        <p:txBody>
          <a:bodyPr/>
          <a:lstStyle/>
          <a:p>
            <a:pPr>
              <a:buNone/>
            </a:pPr>
            <a:endParaRPr lang="en-IN" dirty="0" smtClean="0"/>
          </a:p>
          <a:p>
            <a:pPr>
              <a:buNone/>
            </a:pPr>
            <a:endParaRPr lang="en-IN" dirty="0"/>
          </a:p>
        </p:txBody>
      </p:sp>
      <p:graphicFrame>
        <p:nvGraphicFramePr>
          <p:cNvPr id="6" name="Table 5"/>
          <p:cNvGraphicFramePr>
            <a:graphicFrameLocks noGrp="1"/>
          </p:cNvGraphicFramePr>
          <p:nvPr>
            <p:extLst>
              <p:ext uri="{D42A27DB-BD31-4B8C-83A1-F6EECF244321}">
                <p14:modId xmlns="" xmlns:p14="http://schemas.microsoft.com/office/powerpoint/2010/main" val="1199350386"/>
              </p:ext>
            </p:extLst>
          </p:nvPr>
        </p:nvGraphicFramePr>
        <p:xfrm>
          <a:off x="685800" y="1219201"/>
          <a:ext cx="8153400" cy="5448298"/>
        </p:xfrm>
        <a:graphic>
          <a:graphicData uri="http://schemas.openxmlformats.org/drawingml/2006/table">
            <a:tbl>
              <a:tblPr firstRow="1" bandRow="1">
                <a:tableStyleId>{2D5ABB26-0587-4C30-8999-92F81FD0307C}</a:tableStyleId>
              </a:tblPr>
              <a:tblGrid>
                <a:gridCol w="3850217"/>
                <a:gridCol w="4303183"/>
              </a:tblGrid>
              <a:tr h="419046">
                <a:tc>
                  <a:txBody>
                    <a:bodyPr/>
                    <a:lstStyle/>
                    <a:p>
                      <a:r>
                        <a:rPr lang="en-IN" sz="2000" dirty="0" smtClean="0">
                          <a:latin typeface="Trebuchet MS" pitchFamily="34" charset="0"/>
                        </a:rPr>
                        <a:t>Transaction</a:t>
                      </a:r>
                      <a:r>
                        <a:rPr lang="en-IN" sz="2000" baseline="0" dirty="0" smtClean="0">
                          <a:latin typeface="Trebuchet MS" pitchFamily="34" charset="0"/>
                        </a:rPr>
                        <a:t> </a:t>
                      </a:r>
                      <a:endParaRPr lang="en-IN" sz="2000" dirty="0">
                        <a:latin typeface="Trebuchet MS" pitchFamily="34" charset="0"/>
                      </a:endParaRPr>
                    </a:p>
                  </a:txBody>
                  <a:tcPr/>
                </a:tc>
                <a:tc>
                  <a:txBody>
                    <a:bodyPr/>
                    <a:lstStyle/>
                    <a:p>
                      <a:r>
                        <a:rPr lang="en-IN" dirty="0" smtClean="0">
                          <a:latin typeface="Trebuchet MS" pitchFamily="34" charset="0"/>
                        </a:rPr>
                        <a:t>Limit</a:t>
                      </a:r>
                      <a:endParaRPr lang="en-IN" dirty="0">
                        <a:latin typeface="Trebuchet MS" pitchFamily="34" charset="0"/>
                      </a:endParaRPr>
                    </a:p>
                  </a:txBody>
                  <a:tcPr/>
                </a:tc>
              </a:tr>
              <a:tr h="7275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smtClean="0">
                          <a:latin typeface="Trebuchet MS" pitchFamily="34" charset="0"/>
                        </a:rPr>
                        <a:t>Availing or rendering of any services</a:t>
                      </a:r>
                    </a:p>
                  </a:txBody>
                  <a:tcPr/>
                </a:tc>
                <a:tc>
                  <a:txBody>
                    <a:bodyPr/>
                    <a:lstStyle/>
                    <a:p>
                      <a:r>
                        <a:rPr lang="en-IN" sz="2000" dirty="0" smtClean="0">
                          <a:latin typeface="Trebuchet MS" pitchFamily="34" charset="0"/>
                        </a:rPr>
                        <a:t>10% or more of the turnover of the company.</a:t>
                      </a:r>
                      <a:endParaRPr lang="en-IN" sz="2000" dirty="0">
                        <a:latin typeface="Trebuchet MS" pitchFamily="34" charset="0"/>
                      </a:endParaRPr>
                    </a:p>
                  </a:txBody>
                  <a:tcPr/>
                </a:tc>
              </a:tr>
              <a:tr h="13601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smtClean="0">
                          <a:latin typeface="Trebuchet MS" pitchFamily="34" charset="0"/>
                        </a:rPr>
                        <a:t>Contract or arrangement</a:t>
                      </a:r>
                      <a:r>
                        <a:rPr lang="en-IN" sz="2000" baseline="0" dirty="0" smtClean="0">
                          <a:latin typeface="Trebuchet MS" pitchFamily="34" charset="0"/>
                        </a:rPr>
                        <a:t> for appointment to any office or place of profit</a:t>
                      </a:r>
                      <a:endParaRPr lang="en-IN" sz="2000" dirty="0" smtClean="0">
                        <a:latin typeface="Trebuchet MS" pitchFamily="34" charset="0"/>
                      </a:endParaRPr>
                    </a:p>
                    <a:p>
                      <a:endParaRPr lang="en-IN" sz="2000" dirty="0">
                        <a:latin typeface="Trebuchet MS" pitchFamily="34" charset="0"/>
                      </a:endParaRPr>
                    </a:p>
                  </a:txBody>
                  <a:tcPr/>
                </a:tc>
                <a:tc>
                  <a:txBody>
                    <a:bodyPr/>
                    <a:lstStyle/>
                    <a:p>
                      <a:r>
                        <a:rPr lang="en-IN" sz="2000" dirty="0" smtClean="0">
                          <a:latin typeface="Trebuchet MS" pitchFamily="34" charset="0"/>
                        </a:rPr>
                        <a:t>Discussed</a:t>
                      </a:r>
                      <a:r>
                        <a:rPr lang="en-IN" sz="2000" baseline="0" dirty="0" smtClean="0">
                          <a:latin typeface="Trebuchet MS" pitchFamily="34" charset="0"/>
                        </a:rPr>
                        <a:t> separately</a:t>
                      </a:r>
                      <a:endParaRPr lang="en-IN" sz="2000" dirty="0">
                        <a:latin typeface="Trebuchet MS" pitchFamily="34" charset="0"/>
                      </a:endParaRPr>
                    </a:p>
                  </a:txBody>
                  <a:tcPr/>
                </a:tc>
              </a:tr>
              <a:tr h="29416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smtClean="0">
                          <a:latin typeface="Trebuchet MS" pitchFamily="34" charset="0"/>
                        </a:rPr>
                        <a:t>Contract or arrangement for remuneration for underwriting</a:t>
                      </a:r>
                    </a:p>
                    <a:p>
                      <a:endParaRPr lang="en-IN" sz="2000" dirty="0">
                        <a:latin typeface="Trebuchet MS" pitchFamily="34" charset="0"/>
                      </a:endParaRPr>
                    </a:p>
                  </a:txBody>
                  <a:tcPr/>
                </a:tc>
                <a:tc>
                  <a:txBody>
                    <a:bodyPr/>
                    <a:lstStyle/>
                    <a:p>
                      <a:r>
                        <a:rPr kumimoji="0" lang="en-IN" sz="2000" kern="1200" dirty="0" smtClean="0">
                          <a:solidFill>
                            <a:schemeClr val="tx1"/>
                          </a:solidFill>
                          <a:latin typeface="Trebuchet MS" pitchFamily="34" charset="0"/>
                          <a:ea typeface="+mn-ea"/>
                          <a:cs typeface="+mn-cs"/>
                        </a:rPr>
                        <a:t>Exceeding 1% of the net worth  as mentioned in clause (g) of sub-section (1) of sec.188 of the Act.</a:t>
                      </a:r>
                    </a:p>
                    <a:p>
                      <a:endParaRPr kumimoji="0" lang="en-US" sz="2000" kern="1200" dirty="0" smtClean="0">
                        <a:solidFill>
                          <a:schemeClr val="tx1"/>
                        </a:solidFill>
                        <a:latin typeface="Trebuchet MS" pitchFamily="34" charset="0"/>
                        <a:ea typeface="+mn-ea"/>
                        <a:cs typeface="+mn-cs"/>
                      </a:endParaRPr>
                    </a:p>
                    <a:p>
                      <a:r>
                        <a:rPr kumimoji="0" lang="en-US" sz="2000" kern="1200" dirty="0" smtClean="0">
                          <a:solidFill>
                            <a:schemeClr val="tx1"/>
                          </a:solidFill>
                          <a:latin typeface="Trebuchet MS" pitchFamily="34" charset="0"/>
                          <a:ea typeface="+mn-ea"/>
                          <a:cs typeface="+mn-cs"/>
                        </a:rPr>
                        <a:t>(All the above limits are to be taken on all transactions done on a financial year basis.)</a:t>
                      </a:r>
                    </a:p>
                    <a:p>
                      <a:r>
                        <a:rPr kumimoji="0" lang="en-US" sz="2000" kern="1200" dirty="0" smtClean="0">
                          <a:solidFill>
                            <a:schemeClr val="tx1"/>
                          </a:solidFill>
                          <a:latin typeface="Trebuchet MS" pitchFamily="34" charset="0"/>
                          <a:ea typeface="+mn-ea"/>
                          <a:cs typeface="+mn-cs"/>
                        </a:rPr>
                        <a:t/>
                      </a:r>
                      <a:br>
                        <a:rPr kumimoji="0" lang="en-US" sz="2000" kern="1200" dirty="0" smtClean="0">
                          <a:solidFill>
                            <a:schemeClr val="tx1"/>
                          </a:solidFill>
                          <a:latin typeface="Trebuchet MS" pitchFamily="34" charset="0"/>
                          <a:ea typeface="+mn-ea"/>
                          <a:cs typeface="+mn-cs"/>
                        </a:rPr>
                      </a:br>
                      <a:endParaRPr kumimoji="0" lang="en-IN" sz="2000" kern="1200" dirty="0">
                        <a:solidFill>
                          <a:schemeClr val="tx1"/>
                        </a:solidFill>
                        <a:latin typeface="Trebuchet MS" pitchFamily="34" charset="0"/>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itchFamily="34" charset="0"/>
              </a:rPr>
              <a:t>Exemption from Sec.188(1)</a:t>
            </a:r>
            <a:r>
              <a:rPr lang="en-IN" dirty="0" smtClean="0"/>
              <a:t>	</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16</a:t>
            </a:r>
            <a:endParaRPr lang="en-US" dirty="0"/>
          </a:p>
        </p:txBody>
      </p:sp>
      <p:sp>
        <p:nvSpPr>
          <p:cNvPr id="5" name="Content Placeholder 4"/>
          <p:cNvSpPr>
            <a:spLocks noGrp="1"/>
          </p:cNvSpPr>
          <p:nvPr>
            <p:ph sz="quarter" idx="1"/>
          </p:nvPr>
        </p:nvSpPr>
        <p:spPr>
          <a:xfrm>
            <a:off x="914400" y="1752600"/>
            <a:ext cx="7772400" cy="4267200"/>
          </a:xfrm>
        </p:spPr>
        <p:txBody>
          <a:bodyPr>
            <a:normAutofit fontScale="92500"/>
          </a:bodyPr>
          <a:lstStyle/>
          <a:p>
            <a:pPr marL="571500" indent="-571500">
              <a:lnSpc>
                <a:spcPct val="150000"/>
              </a:lnSpc>
              <a:buFont typeface="+mj-lt"/>
              <a:buAutoNum type="romanLcPeriod"/>
            </a:pPr>
            <a:r>
              <a:rPr lang="en-IN" sz="2800" dirty="0" smtClean="0">
                <a:latin typeface="Trebuchet MS" pitchFamily="34" charset="0"/>
              </a:rPr>
              <a:t>In its ordinary course of business : and</a:t>
            </a:r>
          </a:p>
          <a:p>
            <a:pPr marL="571500" indent="-571500">
              <a:lnSpc>
                <a:spcPct val="150000"/>
              </a:lnSpc>
              <a:buFont typeface="+mj-lt"/>
              <a:buAutoNum type="romanLcPeriod"/>
            </a:pPr>
            <a:r>
              <a:rPr lang="en-IN" sz="2800" dirty="0" smtClean="0">
                <a:latin typeface="Trebuchet MS" pitchFamily="34" charset="0"/>
              </a:rPr>
              <a:t> At arms length basis.</a:t>
            </a:r>
          </a:p>
          <a:p>
            <a:pPr marL="571500" indent="-571500">
              <a:lnSpc>
                <a:spcPct val="150000"/>
              </a:lnSpc>
              <a:buFont typeface="+mj-lt"/>
              <a:buAutoNum type="romanLcPeriod"/>
            </a:pPr>
            <a:r>
              <a:rPr lang="en-IN" sz="2800" dirty="0" smtClean="0">
                <a:latin typeface="Trebuchet MS" pitchFamily="34" charset="0"/>
              </a:rPr>
              <a:t>If any of the condition is not satisfied then:</a:t>
            </a:r>
          </a:p>
          <a:p>
            <a:pPr marL="845820" lvl="1" indent="-571500">
              <a:lnSpc>
                <a:spcPct val="150000"/>
              </a:lnSpc>
              <a:buFont typeface="+mj-lt"/>
              <a:buAutoNum type="arabicPeriod"/>
            </a:pPr>
            <a:r>
              <a:rPr lang="en-IN" sz="2800" dirty="0" smtClean="0">
                <a:latin typeface="Trebuchet MS" pitchFamily="34" charset="0"/>
              </a:rPr>
              <a:t>Consent of BOD </a:t>
            </a:r>
          </a:p>
          <a:p>
            <a:pPr marL="845820" lvl="1" indent="-571500">
              <a:lnSpc>
                <a:spcPct val="150000"/>
              </a:lnSpc>
              <a:buFont typeface="+mj-lt"/>
              <a:buAutoNum type="arabicPeriod"/>
            </a:pPr>
            <a:r>
              <a:rPr lang="en-IN" sz="2800" dirty="0" smtClean="0">
                <a:latin typeface="Trebuchet MS" pitchFamily="34" charset="0"/>
              </a:rPr>
              <a:t>Prior approval by an ordinary resolution </a:t>
            </a:r>
          </a:p>
          <a:p>
            <a:pPr marL="845820" lvl="1" indent="-571500">
              <a:lnSpc>
                <a:spcPct val="150000"/>
              </a:lnSpc>
              <a:buFont typeface="+mj-lt"/>
              <a:buAutoNum type="arabicPeriod"/>
            </a:pPr>
            <a:r>
              <a:rPr lang="en-IN" sz="2800" dirty="0" smtClean="0">
                <a:latin typeface="Trebuchet MS" pitchFamily="34" charset="0"/>
              </a:rPr>
              <a:t>Restriction on member who is interested **</a:t>
            </a:r>
          </a:p>
          <a:p>
            <a:pPr marL="845820" lvl="1" indent="-571500">
              <a:buNone/>
            </a:pP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rebuchet MS" pitchFamily="34" charset="0"/>
              </a:rPr>
              <a:t>Office or Place of Profit</a:t>
            </a:r>
            <a:r>
              <a:rPr lang="en-IN" dirty="0" smtClean="0"/>
              <a:t>	</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17</a:t>
            </a:r>
            <a:endParaRPr lang="en-US" dirty="0"/>
          </a:p>
        </p:txBody>
      </p:sp>
      <p:sp>
        <p:nvSpPr>
          <p:cNvPr id="5" name="Content Placeholder 4"/>
          <p:cNvSpPr>
            <a:spLocks noGrp="1"/>
          </p:cNvSpPr>
          <p:nvPr>
            <p:ph sz="quarter" idx="1"/>
          </p:nvPr>
        </p:nvSpPr>
        <p:spPr>
          <a:xfrm>
            <a:off x="914400" y="1981200"/>
            <a:ext cx="7772400" cy="4038600"/>
          </a:xfrm>
        </p:spPr>
        <p:txBody>
          <a:bodyPr>
            <a:normAutofit lnSpcReduction="10000"/>
          </a:bodyPr>
          <a:lstStyle/>
          <a:p>
            <a:pPr>
              <a:lnSpc>
                <a:spcPct val="150000"/>
              </a:lnSpc>
            </a:pPr>
            <a:r>
              <a:rPr lang="en-IN" sz="2800" dirty="0" smtClean="0">
                <a:latin typeface="Trebuchet MS" pitchFamily="34" charset="0"/>
              </a:rPr>
              <a:t>In the Company its a subsidiary or associated company</a:t>
            </a:r>
          </a:p>
          <a:p>
            <a:pPr>
              <a:lnSpc>
                <a:spcPct val="150000"/>
              </a:lnSpc>
            </a:pPr>
            <a:r>
              <a:rPr lang="en-IN" sz="2800" dirty="0" smtClean="0">
                <a:latin typeface="Trebuchet MS" pitchFamily="34" charset="0"/>
              </a:rPr>
              <a:t>Monthly remuneration exceeding Rs.2,50,000/- </a:t>
            </a:r>
          </a:p>
          <a:p>
            <a:pPr>
              <a:lnSpc>
                <a:spcPct val="150000"/>
              </a:lnSpc>
            </a:pPr>
            <a:r>
              <a:rPr lang="en-IN" sz="2800" dirty="0" smtClean="0">
                <a:latin typeface="Trebuchet MS" pitchFamily="34" charset="0"/>
              </a:rPr>
              <a:t>Prior approval of shareholder by ordinary resolution.</a:t>
            </a:r>
          </a:p>
          <a:p>
            <a:endParaRPr lang="en-IN"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3"/>
          </a:xfrm>
        </p:spPr>
        <p:txBody>
          <a:bodyPr>
            <a:normAutofit/>
          </a:bodyPr>
          <a:lstStyle/>
          <a:p>
            <a:r>
              <a:rPr lang="en-IN" i="1" dirty="0" smtClean="0">
                <a:latin typeface="Trebuchet MS" pitchFamily="34" charset="0"/>
              </a:rPr>
              <a:t>Role of “watchdogs”, rather than  “Bloodhounds” </a:t>
            </a:r>
          </a:p>
          <a:p>
            <a:pPr>
              <a:buNone/>
            </a:pPr>
            <a:endParaRPr lang="en-IN" i="1" dirty="0" smtClean="0">
              <a:latin typeface="Trebuchet MS" pitchFamily="34" charset="0"/>
            </a:endParaRPr>
          </a:p>
          <a:p>
            <a:r>
              <a:rPr lang="en-IN" i="1" dirty="0" smtClean="0">
                <a:latin typeface="Trebuchet MS" pitchFamily="34" charset="0"/>
              </a:rPr>
              <a:t>( Kingston Cotton Mill Company (1896) )</a:t>
            </a:r>
          </a:p>
          <a:p>
            <a:endParaRPr lang="en-IN" i="1" dirty="0" smtClean="0">
              <a:latin typeface="Trebuchet MS" pitchFamily="34" charset="0"/>
            </a:endParaRPr>
          </a:p>
          <a:p>
            <a:r>
              <a:rPr lang="en-IN" dirty="0" smtClean="0">
                <a:latin typeface="Trebuchet MS" pitchFamily="34" charset="0"/>
              </a:rPr>
              <a:t>Cannot be liable for any wrongdoings, which they had no reason to suspect in course of their audit.</a:t>
            </a:r>
          </a:p>
          <a:p>
            <a:pPr marL="0" indent="0">
              <a:buNone/>
            </a:pPr>
            <a:endParaRPr lang="en-IN" dirty="0" smtClean="0">
              <a:latin typeface="Trebuchet MS" pitchFamily="34" charset="0"/>
            </a:endParaRPr>
          </a:p>
          <a:p>
            <a:r>
              <a:rPr lang="en-IN" dirty="0" smtClean="0">
                <a:latin typeface="Trebuchet MS" pitchFamily="34" charset="0"/>
              </a:rPr>
              <a:t>Is the rationale of that old ruling is only partly relevant in today’s scenario ?</a:t>
            </a:r>
            <a:endParaRPr lang="en-IN" dirty="0">
              <a:latin typeface="Trebuchet MS" pitchFamily="34" charset="0"/>
            </a:endParaRPr>
          </a:p>
        </p:txBody>
      </p:sp>
      <p:sp>
        <p:nvSpPr>
          <p:cNvPr id="4" name="Slide Number Placeholder 3"/>
          <p:cNvSpPr>
            <a:spLocks noGrp="1"/>
          </p:cNvSpPr>
          <p:nvPr>
            <p:ph type="sldNum" sz="quarter" idx="12"/>
          </p:nvPr>
        </p:nvSpPr>
        <p:spPr/>
        <p:txBody>
          <a:bodyPr/>
          <a:lstStyle/>
          <a:p>
            <a:r>
              <a:rPr lang="en-US" dirty="0" smtClean="0"/>
              <a:t>18</a:t>
            </a:r>
            <a:endParaRPr lang="en-US" dirty="0"/>
          </a:p>
        </p:txBody>
      </p:sp>
      <p:sp>
        <p:nvSpPr>
          <p:cNvPr id="5" name="Title 4"/>
          <p:cNvSpPr>
            <a:spLocks noGrp="1"/>
          </p:cNvSpPr>
          <p:nvPr>
            <p:ph type="title"/>
          </p:nvPr>
        </p:nvSpPr>
        <p:spPr/>
        <p:txBody>
          <a:bodyPr/>
          <a:lstStyle/>
          <a:p>
            <a:r>
              <a:rPr lang="en-US" dirty="0" smtClean="0">
                <a:latin typeface="Trebuchet MS" pitchFamily="34" charset="0"/>
              </a:rPr>
              <a:t>Financial Reporting.</a:t>
            </a:r>
            <a:endParaRPr lang="en-IN" dirty="0">
              <a:latin typeface="Trebuchet MS" pitchFamily="34" charset="0"/>
            </a:endParaRPr>
          </a:p>
        </p:txBody>
      </p:sp>
      <p:sp>
        <p:nvSpPr>
          <p:cNvPr id="6" name="Footer Placeholder 2"/>
          <p:cNvSpPr txBox="1">
            <a:spLocks/>
          </p:cNvSpPr>
          <p:nvPr/>
        </p:nvSpPr>
        <p:spPr>
          <a:xfrm>
            <a:off x="914400" y="6172200"/>
            <a:ext cx="3962400" cy="457200"/>
          </a:xfrm>
          <a:prstGeom prst="rect">
            <a:avLst/>
          </a:prstGeom>
        </p:spPr>
        <p:txBody>
          <a:bodyPr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smtClean="0">
                <a:ln>
                  <a:noFill/>
                </a:ln>
                <a:solidFill>
                  <a:schemeClr val="tx2"/>
                </a:solidFill>
                <a:effectLst/>
                <a:uLnTx/>
                <a:uFillTx/>
                <a:latin typeface="+mn-lt"/>
                <a:ea typeface="+mn-ea"/>
                <a:cs typeface="+mn-cs"/>
              </a:rPr>
              <a:t>Dr. CA. D.G.KURUNDWADKAR,                                                  M. Com., LLB (Gen), FCA, FCS, AICMA, Ph.D.</a:t>
            </a:r>
            <a:endParaRPr kumimoji="0" lang="en-US" sz="14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 xmlns:p14="http://schemas.microsoft.com/office/powerpoint/2010/main" val="3840041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itchFamily="34" charset="0"/>
              </a:rPr>
              <a:t>Prelude/ Backdrop</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a:t>
            </a:r>
            <a:endParaRPr lang="en-US" dirty="0"/>
          </a:p>
        </p:txBody>
      </p:sp>
      <p:sp>
        <p:nvSpPr>
          <p:cNvPr id="5" name="Content Placeholder 4"/>
          <p:cNvSpPr>
            <a:spLocks noGrp="1"/>
          </p:cNvSpPr>
          <p:nvPr>
            <p:ph sz="quarter" idx="1"/>
          </p:nvPr>
        </p:nvSpPr>
        <p:spPr/>
        <p:txBody>
          <a:bodyPr/>
          <a:lstStyle/>
          <a:p>
            <a:r>
              <a:rPr lang="en-US" sz="2800" dirty="0" smtClean="0"/>
              <a:t>Family Run Business Normal Features of Industry in India</a:t>
            </a:r>
          </a:p>
          <a:p>
            <a:r>
              <a:rPr lang="en-US" sz="2800" dirty="0" smtClean="0"/>
              <a:t>Promoters Exercising Control</a:t>
            </a:r>
          </a:p>
          <a:p>
            <a:r>
              <a:rPr lang="en-US" sz="2800" dirty="0" smtClean="0"/>
              <a:t>Nothing Illegal- </a:t>
            </a:r>
            <a:r>
              <a:rPr lang="en-US" sz="2800" i="1" dirty="0" smtClean="0"/>
              <a:t>Per Se </a:t>
            </a:r>
            <a:r>
              <a:rPr lang="en-US" sz="2800" dirty="0" smtClean="0"/>
              <a:t>No Bar</a:t>
            </a:r>
          </a:p>
          <a:p>
            <a:r>
              <a:rPr lang="en-US" sz="2800" dirty="0" smtClean="0"/>
              <a:t>Diversion/ Syphoning of Funds</a:t>
            </a:r>
          </a:p>
          <a:p>
            <a:r>
              <a:rPr lang="en-US" sz="2800" dirty="0" smtClean="0"/>
              <a:t>Highly Fraud Prone Area</a:t>
            </a:r>
          </a:p>
          <a:p>
            <a:r>
              <a:rPr lang="en-US" sz="2800" dirty="0" smtClean="0"/>
              <a:t>Questions on Corporate Governance</a:t>
            </a:r>
          </a:p>
          <a:p>
            <a:r>
              <a:rPr lang="en-US" sz="2800" dirty="0" smtClean="0"/>
              <a:t>Others Stakeholders </a:t>
            </a:r>
            <a:r>
              <a:rPr lang="en-US" sz="2800" dirty="0"/>
              <a:t>M</a:t>
            </a:r>
            <a:r>
              <a:rPr lang="en-US" sz="2800" dirty="0" smtClean="0"/>
              <a:t>ay Suffer</a:t>
            </a:r>
          </a:p>
          <a:p>
            <a:pPr marL="0" indent="0">
              <a:buNone/>
            </a:pPr>
            <a:endParaRPr lang="en-US" sz="2800" dirty="0" smtClean="0"/>
          </a:p>
          <a:p>
            <a:endParaRPr lang="en-IN" dirty="0"/>
          </a:p>
        </p:txBody>
      </p:sp>
    </p:spTree>
    <p:extLst>
      <p:ext uri="{BB962C8B-B14F-4D97-AF65-F5344CB8AC3E}">
        <p14:creationId xmlns="" xmlns:p14="http://schemas.microsoft.com/office/powerpoint/2010/main" val="3965881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715962"/>
          </a:xfrm>
        </p:spPr>
        <p:txBody>
          <a:bodyPr>
            <a:noAutofit/>
          </a:bodyPr>
          <a:lstStyle/>
          <a:p>
            <a:r>
              <a:rPr lang="en-US" dirty="0" smtClean="0">
                <a:latin typeface="Trebuchet MS" pitchFamily="34" charset="0"/>
              </a:rPr>
              <a:t>Documentation</a:t>
            </a:r>
            <a:endParaRPr lang="en-IN" dirty="0">
              <a:latin typeface="Trebuchet MS" pitchFamily="34" charset="0"/>
            </a:endParaRPr>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19</a:t>
            </a:r>
            <a:endParaRPr lang="en-US" dirty="0"/>
          </a:p>
        </p:txBody>
      </p:sp>
      <p:sp>
        <p:nvSpPr>
          <p:cNvPr id="5" name="Content Placeholder 4"/>
          <p:cNvSpPr>
            <a:spLocks noGrp="1"/>
          </p:cNvSpPr>
          <p:nvPr>
            <p:ph sz="quarter" idx="1"/>
          </p:nvPr>
        </p:nvSpPr>
        <p:spPr>
          <a:xfrm>
            <a:off x="533400" y="1066800"/>
            <a:ext cx="8153400" cy="4953000"/>
          </a:xfrm>
        </p:spPr>
        <p:txBody>
          <a:bodyPr>
            <a:normAutofit/>
          </a:bodyPr>
          <a:lstStyle/>
          <a:p>
            <a:pPr>
              <a:buNone/>
            </a:pPr>
            <a:r>
              <a:rPr lang="en-US" sz="2800" i="1" dirty="0" smtClean="0">
                <a:latin typeface="Trebuchet MS" pitchFamily="34" charset="0"/>
              </a:rPr>
              <a:t>“</a:t>
            </a:r>
            <a:r>
              <a:rPr lang="en-US" sz="2800" b="1" i="1" dirty="0" smtClean="0">
                <a:latin typeface="Trebuchet MS" pitchFamily="34" charset="0"/>
              </a:rPr>
              <a:t>What is not documented, is not done.”</a:t>
            </a:r>
          </a:p>
          <a:p>
            <a:pPr>
              <a:buNone/>
            </a:pPr>
            <a:endParaRPr lang="en-US" sz="2800" b="1" i="1" dirty="0" smtClean="0">
              <a:latin typeface="Trebuchet MS" pitchFamily="34" charset="0"/>
            </a:endParaRPr>
          </a:p>
          <a:p>
            <a:pPr lvl="0"/>
            <a:r>
              <a:rPr lang="en-IN" sz="2800" dirty="0" smtClean="0">
                <a:latin typeface="Trebuchet MS" pitchFamily="34" charset="0"/>
              </a:rPr>
              <a:t>Highly regulated profession</a:t>
            </a:r>
          </a:p>
          <a:p>
            <a:pPr lvl="0"/>
            <a:r>
              <a:rPr lang="en-IN" sz="2800" dirty="0" smtClean="0">
                <a:latin typeface="Trebuchet MS" pitchFamily="34" charset="0"/>
              </a:rPr>
              <a:t>Disciplinary and wide investigatory powers</a:t>
            </a:r>
          </a:p>
          <a:p>
            <a:pPr lvl="0"/>
            <a:r>
              <a:rPr lang="en-IN" sz="2800" dirty="0" smtClean="0">
                <a:latin typeface="Trebuchet MS" pitchFamily="34" charset="0"/>
              </a:rPr>
              <a:t>Significant professional risk</a:t>
            </a:r>
          </a:p>
          <a:p>
            <a:pPr lvl="0"/>
            <a:r>
              <a:rPr lang="en-IN" sz="2800" dirty="0" smtClean="0">
                <a:latin typeface="Trebuchet MS" pitchFamily="34" charset="0"/>
              </a:rPr>
              <a:t>Class suits</a:t>
            </a:r>
          </a:p>
          <a:p>
            <a:pPr lvl="0"/>
            <a:r>
              <a:rPr lang="en-IN" sz="2800" dirty="0" smtClean="0">
                <a:latin typeface="Trebuchet MS" pitchFamily="34" charset="0"/>
              </a:rPr>
              <a:t>Severe &amp; rigorous penalties</a:t>
            </a:r>
          </a:p>
          <a:p>
            <a:pPr lvl="0"/>
            <a:r>
              <a:rPr lang="en-IN" sz="2800" dirty="0" smtClean="0">
                <a:latin typeface="Trebuchet MS" pitchFamily="34" charset="0"/>
              </a:rPr>
              <a:t>Inherent audit limitations</a:t>
            </a:r>
          </a:p>
          <a:p>
            <a:pPr lvl="0"/>
            <a:r>
              <a:rPr lang="en-IN" sz="2800" dirty="0" smtClean="0">
                <a:latin typeface="Trebuchet MS" pitchFamily="34" charset="0"/>
              </a:rPr>
              <a:t>Sheer volume &amp; unscrupulous elements</a:t>
            </a:r>
          </a:p>
          <a:p>
            <a:endParaRPr lang="en-IN" sz="2800" dirty="0"/>
          </a:p>
        </p:txBody>
      </p:sp>
    </p:spTree>
    <p:extLst>
      <p:ext uri="{BB962C8B-B14F-4D97-AF65-F5344CB8AC3E}">
        <p14:creationId xmlns="" xmlns:p14="http://schemas.microsoft.com/office/powerpoint/2010/main" val="13440683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75197"/>
            <a:ext cx="8229600" cy="4997003"/>
          </a:xfrm>
        </p:spPr>
        <p:txBody>
          <a:bodyPr>
            <a:noAutofit/>
          </a:bodyPr>
          <a:lstStyle/>
          <a:p>
            <a:pPr lvl="0"/>
            <a:r>
              <a:rPr lang="en-IN" sz="2800" dirty="0" smtClean="0">
                <a:latin typeface="Trebuchet MS" pitchFamily="34" charset="0"/>
              </a:rPr>
              <a:t>Evidence/documentation pertaining to various controls , its existence and effectiveness.</a:t>
            </a:r>
          </a:p>
          <a:p>
            <a:pPr lvl="0">
              <a:buNone/>
            </a:pPr>
            <a:endParaRPr lang="en-IN" sz="2800" dirty="0" smtClean="0">
              <a:latin typeface="Trebuchet MS" pitchFamily="34" charset="0"/>
            </a:endParaRPr>
          </a:p>
          <a:p>
            <a:pPr lvl="0"/>
            <a:r>
              <a:rPr lang="en-IN" sz="2800" dirty="0" smtClean="0">
                <a:latin typeface="Trebuchet MS" pitchFamily="34" charset="0"/>
              </a:rPr>
              <a:t>Checklist </a:t>
            </a:r>
            <a:r>
              <a:rPr lang="en-IN" sz="2800" dirty="0" err="1" smtClean="0">
                <a:latin typeface="Trebuchet MS" pitchFamily="34" charset="0"/>
              </a:rPr>
              <a:t>w.r.t</a:t>
            </a:r>
            <a:r>
              <a:rPr lang="en-IN" sz="2800" dirty="0" smtClean="0">
                <a:latin typeface="Trebuchet MS" pitchFamily="34" charset="0"/>
              </a:rPr>
              <a:t> compliance point:   </a:t>
            </a:r>
          </a:p>
          <a:p>
            <a:pPr marL="681228" lvl="0" indent="-571500">
              <a:buFont typeface="+mj-lt"/>
              <a:buAutoNum type="romanUcPeriod"/>
            </a:pPr>
            <a:r>
              <a:rPr lang="en-IN" sz="2800" dirty="0" smtClean="0">
                <a:latin typeface="Trebuchet MS" pitchFamily="34" charset="0"/>
              </a:rPr>
              <a:t>Reportable framework i.e The Act </a:t>
            </a:r>
          </a:p>
          <a:p>
            <a:pPr marL="681228" lvl="0" indent="-571500">
              <a:buFont typeface="+mj-lt"/>
              <a:buAutoNum type="romanUcPeriod"/>
            </a:pPr>
            <a:r>
              <a:rPr lang="en-IN" sz="2800" dirty="0" smtClean="0">
                <a:latin typeface="Trebuchet MS" pitchFamily="34" charset="0"/>
              </a:rPr>
              <a:t>Schedules III</a:t>
            </a:r>
          </a:p>
          <a:p>
            <a:pPr marL="681228" lvl="0" indent="-571500">
              <a:buFont typeface="+mj-lt"/>
              <a:buAutoNum type="romanUcPeriod"/>
            </a:pPr>
            <a:r>
              <a:rPr lang="en-IN" sz="2800" dirty="0" smtClean="0">
                <a:latin typeface="Trebuchet MS" pitchFamily="34" charset="0"/>
              </a:rPr>
              <a:t>CARO</a:t>
            </a:r>
          </a:p>
          <a:p>
            <a:pPr marL="681228" indent="-571500">
              <a:buFont typeface="+mj-lt"/>
              <a:buAutoNum type="romanUcPeriod"/>
            </a:pPr>
            <a:r>
              <a:rPr lang="en-IN" sz="2800" dirty="0" smtClean="0">
                <a:latin typeface="Trebuchet MS" pitchFamily="34" charset="0"/>
              </a:rPr>
              <a:t>Accounting Standards</a:t>
            </a:r>
          </a:p>
          <a:p>
            <a:pPr marL="681228" lvl="0" indent="-571500">
              <a:buFont typeface="+mj-lt"/>
              <a:buAutoNum type="romanUcPeriod"/>
            </a:pPr>
            <a:r>
              <a:rPr lang="en-IN" sz="2800" dirty="0" smtClean="0">
                <a:latin typeface="Trebuchet MS" pitchFamily="34" charset="0"/>
              </a:rPr>
              <a:t>Auditing Standards</a:t>
            </a:r>
          </a:p>
          <a:p>
            <a:pPr marL="681228" lvl="0" indent="-571500">
              <a:buFont typeface="+mj-lt"/>
              <a:buAutoNum type="romanUcPeriod"/>
            </a:pPr>
            <a:r>
              <a:rPr lang="en-IN" sz="2800" dirty="0" smtClean="0">
                <a:latin typeface="Trebuchet MS" pitchFamily="34" charset="0"/>
              </a:rPr>
              <a:t>Other applicable laws, Rules, Regulations </a:t>
            </a:r>
          </a:p>
          <a:p>
            <a:pPr marL="681228" indent="-571500">
              <a:buFont typeface="+mj-lt"/>
              <a:buAutoNum type="romanUcPeriod"/>
            </a:pPr>
            <a:endParaRPr lang="en-IN" sz="2000" dirty="0" smtClean="0"/>
          </a:p>
          <a:p>
            <a:pPr marL="681228" indent="-571500">
              <a:buFont typeface="+mj-lt"/>
              <a:buAutoNum type="romanUcPeriod"/>
            </a:pPr>
            <a:endParaRPr lang="en-IN" sz="2000" dirty="0" smtClean="0"/>
          </a:p>
          <a:p>
            <a:pPr marL="681228" lvl="0" indent="-571500">
              <a:buFont typeface="+mj-lt"/>
              <a:buAutoNum type="romanUcPeriod"/>
            </a:pPr>
            <a:endParaRPr lang="en-IN" sz="2000" dirty="0" smtClean="0"/>
          </a:p>
          <a:p>
            <a:pPr marL="681228" indent="-571500">
              <a:buNone/>
            </a:pPr>
            <a:endParaRPr lang="en-IN" sz="2000" dirty="0" smtClean="0"/>
          </a:p>
          <a:p>
            <a:pPr marL="681228" lvl="0" indent="-571500">
              <a:buFont typeface="+mj-lt"/>
              <a:buAutoNum type="romanUcPeriod"/>
            </a:pPr>
            <a:endParaRPr lang="en-IN" sz="2000" dirty="0" smtClean="0"/>
          </a:p>
          <a:p>
            <a:pPr lvl="0">
              <a:buNone/>
            </a:pPr>
            <a:r>
              <a:rPr lang="en-IN" sz="2000" dirty="0" smtClean="0"/>
              <a:t>   </a:t>
            </a:r>
          </a:p>
          <a:p>
            <a:pPr marL="681228" lvl="0" indent="-571500">
              <a:buFont typeface="+mj-lt"/>
              <a:buAutoNum type="romanUcPeriod"/>
            </a:pPr>
            <a:endParaRPr lang="en-IN" sz="2000" dirty="0" smtClean="0"/>
          </a:p>
          <a:p>
            <a:pPr marL="681228" lvl="0" indent="-571500">
              <a:buFont typeface="+mj-lt"/>
              <a:buAutoNum type="romanUcPeriod"/>
            </a:pPr>
            <a:endParaRPr lang="en-IN" sz="2000" dirty="0" smtClean="0"/>
          </a:p>
          <a:p>
            <a:pPr lvl="0">
              <a:buNone/>
            </a:pPr>
            <a:r>
              <a:rPr lang="en-IN" sz="2000" dirty="0" smtClean="0"/>
              <a:t> </a:t>
            </a:r>
          </a:p>
          <a:p>
            <a:endParaRPr lang="en-IN" sz="2000" dirty="0"/>
          </a:p>
        </p:txBody>
      </p:sp>
      <p:sp>
        <p:nvSpPr>
          <p:cNvPr id="4" name="Slide Number Placeholder 3"/>
          <p:cNvSpPr>
            <a:spLocks noGrp="1"/>
          </p:cNvSpPr>
          <p:nvPr>
            <p:ph type="sldNum" sz="quarter" idx="12"/>
          </p:nvPr>
        </p:nvSpPr>
        <p:spPr/>
        <p:txBody>
          <a:bodyPr/>
          <a:lstStyle/>
          <a:p>
            <a:r>
              <a:rPr lang="en-US" dirty="0" smtClean="0"/>
              <a:t>20</a:t>
            </a:r>
            <a:endParaRPr lang="en-US" dirty="0"/>
          </a:p>
        </p:txBody>
      </p:sp>
      <p:sp>
        <p:nvSpPr>
          <p:cNvPr id="5" name="Title 4"/>
          <p:cNvSpPr>
            <a:spLocks noGrp="1"/>
          </p:cNvSpPr>
          <p:nvPr>
            <p:ph type="title"/>
          </p:nvPr>
        </p:nvSpPr>
        <p:spPr>
          <a:xfrm>
            <a:off x="457200" y="274638"/>
            <a:ext cx="8229600" cy="868362"/>
          </a:xfrm>
        </p:spPr>
        <p:txBody>
          <a:bodyPr/>
          <a:lstStyle/>
          <a:p>
            <a:r>
              <a:rPr lang="en-IN" dirty="0" smtClean="0">
                <a:latin typeface="Trebuchet MS" pitchFamily="34" charset="0"/>
              </a:rPr>
              <a:t>Documentation</a:t>
            </a:r>
            <a:r>
              <a:rPr lang="en-IN" dirty="0" smtClean="0">
                <a:latin typeface="Trebuchet MS" pitchFamily="34" charset="0"/>
                <a:sym typeface="Wingdings" pitchFamily="2" charset="2"/>
              </a:rPr>
              <a:t> (Contd..)</a:t>
            </a:r>
            <a:endParaRPr lang="en-IN" dirty="0">
              <a:latin typeface="Trebuchet MS" pitchFamily="34" charset="0"/>
            </a:endParaRPr>
          </a:p>
        </p:txBody>
      </p:sp>
      <p:sp>
        <p:nvSpPr>
          <p:cNvPr id="6" name="Footer Placeholder 2"/>
          <p:cNvSpPr txBox="1">
            <a:spLocks/>
          </p:cNvSpPr>
          <p:nvPr/>
        </p:nvSpPr>
        <p:spPr>
          <a:xfrm>
            <a:off x="914400" y="6172200"/>
            <a:ext cx="3962400" cy="457200"/>
          </a:xfrm>
          <a:prstGeom prst="rect">
            <a:avLst/>
          </a:prstGeom>
        </p:spPr>
        <p:txBody>
          <a:bodyPr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smtClean="0">
                <a:ln>
                  <a:noFill/>
                </a:ln>
                <a:solidFill>
                  <a:schemeClr val="tx2"/>
                </a:solidFill>
                <a:effectLst/>
                <a:uLnTx/>
                <a:uFillTx/>
                <a:latin typeface="+mn-lt"/>
                <a:ea typeface="+mn-ea"/>
                <a:cs typeface="+mn-cs"/>
              </a:rPr>
              <a:t>Dr. CA. D.G.KURUNDWADKAR,                                                  M. Com., LLB (Gen), FCA, FCS, AICMA, Ph.D.</a:t>
            </a:r>
            <a:endParaRPr kumimoji="0" lang="en-US" sz="14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 xmlns:p14="http://schemas.microsoft.com/office/powerpoint/2010/main" val="16844880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981200"/>
            <a:ext cx="8001000" cy="4038600"/>
          </a:xfrm>
        </p:spPr>
        <p:txBody>
          <a:bodyPr>
            <a:normAutofit/>
          </a:bodyPr>
          <a:lstStyle/>
          <a:p>
            <a:pPr marL="681228" indent="-571500">
              <a:buFont typeface="+mj-lt"/>
              <a:buAutoNum type="romanUcPeriod" startAt="7"/>
            </a:pPr>
            <a:r>
              <a:rPr lang="en-IN" sz="2800" dirty="0" smtClean="0">
                <a:latin typeface="Trebuchet MS" pitchFamily="34" charset="0"/>
              </a:rPr>
              <a:t>Minutes or records of discussion with company management about audit observations.</a:t>
            </a:r>
          </a:p>
          <a:p>
            <a:pPr marL="681228" indent="-571500">
              <a:buFont typeface="+mj-lt"/>
              <a:buAutoNum type="romanUcPeriod" startAt="7"/>
            </a:pPr>
            <a:endParaRPr lang="en-IN" sz="2800" dirty="0" smtClean="0">
              <a:latin typeface="Trebuchet MS" pitchFamily="34" charset="0"/>
            </a:endParaRPr>
          </a:p>
          <a:p>
            <a:pPr marL="681228" indent="-571500">
              <a:buFont typeface="+mj-lt"/>
              <a:buAutoNum type="romanUcPeriod" startAt="7"/>
            </a:pPr>
            <a:r>
              <a:rPr lang="en-IN" sz="2800" dirty="0" smtClean="0">
                <a:latin typeface="Trebuchet MS" pitchFamily="34" charset="0"/>
              </a:rPr>
              <a:t>Consultation of expert sought &amp; obtained etc.</a:t>
            </a:r>
          </a:p>
          <a:p>
            <a:endParaRPr lang="en-IN" sz="2800" dirty="0"/>
          </a:p>
        </p:txBody>
      </p:sp>
      <p:sp>
        <p:nvSpPr>
          <p:cNvPr id="4" name="Slide Number Placeholder 3"/>
          <p:cNvSpPr>
            <a:spLocks noGrp="1"/>
          </p:cNvSpPr>
          <p:nvPr>
            <p:ph type="sldNum" sz="quarter" idx="12"/>
          </p:nvPr>
        </p:nvSpPr>
        <p:spPr/>
        <p:txBody>
          <a:bodyPr/>
          <a:lstStyle/>
          <a:p>
            <a:r>
              <a:rPr lang="en-US" dirty="0" smtClean="0"/>
              <a:t>21</a:t>
            </a:r>
            <a:endParaRPr lang="en-US" dirty="0"/>
          </a:p>
        </p:txBody>
      </p:sp>
      <p:sp>
        <p:nvSpPr>
          <p:cNvPr id="5" name="Title 4"/>
          <p:cNvSpPr>
            <a:spLocks noGrp="1"/>
          </p:cNvSpPr>
          <p:nvPr>
            <p:ph type="title"/>
          </p:nvPr>
        </p:nvSpPr>
        <p:spPr>
          <a:xfrm>
            <a:off x="533400" y="274638"/>
            <a:ext cx="8153400" cy="1096962"/>
          </a:xfrm>
        </p:spPr>
        <p:txBody>
          <a:bodyPr/>
          <a:lstStyle/>
          <a:p>
            <a:r>
              <a:rPr lang="en-IN" dirty="0" smtClean="0">
                <a:latin typeface="Trebuchet MS" pitchFamily="34" charset="0"/>
              </a:rPr>
              <a:t>Documentation</a:t>
            </a:r>
            <a:r>
              <a:rPr lang="en-IN" dirty="0" smtClean="0">
                <a:latin typeface="Trebuchet MS" pitchFamily="34" charset="0"/>
                <a:sym typeface="Wingdings" pitchFamily="2" charset="2"/>
              </a:rPr>
              <a:t> (Contd..)</a:t>
            </a:r>
            <a:endParaRPr lang="en-IN" dirty="0">
              <a:latin typeface="Trebuchet MS" pitchFamily="34" charset="0"/>
            </a:endParaRPr>
          </a:p>
        </p:txBody>
      </p:sp>
      <p:sp>
        <p:nvSpPr>
          <p:cNvPr id="6" name="Footer Placeholder 2"/>
          <p:cNvSpPr txBox="1">
            <a:spLocks/>
          </p:cNvSpPr>
          <p:nvPr/>
        </p:nvSpPr>
        <p:spPr>
          <a:xfrm>
            <a:off x="914400" y="6172200"/>
            <a:ext cx="3962400" cy="457200"/>
          </a:xfrm>
          <a:prstGeom prst="rect">
            <a:avLst/>
          </a:prstGeom>
        </p:spPr>
        <p:txBody>
          <a:bodyPr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smtClean="0">
                <a:ln>
                  <a:noFill/>
                </a:ln>
                <a:solidFill>
                  <a:schemeClr val="tx2"/>
                </a:solidFill>
                <a:effectLst/>
                <a:uLnTx/>
                <a:uFillTx/>
                <a:latin typeface="+mn-lt"/>
                <a:ea typeface="+mn-ea"/>
                <a:cs typeface="+mn-cs"/>
              </a:rPr>
              <a:t>Dr. CA. D.G.KURUNDWADKAR,                                                  M. Com., LLB (Gen), FCA, FCS, AICMA, Ph.D.</a:t>
            </a:r>
            <a:endParaRPr kumimoji="0" lang="en-US" sz="14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 xmlns:p14="http://schemas.microsoft.com/office/powerpoint/2010/main" val="951380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on </a:t>
            </a:r>
            <a:r>
              <a:rPr lang="en-US" dirty="0" smtClean="0"/>
              <a:t>Auditing </a:t>
            </a:r>
            <a:r>
              <a:rPr lang="en-US" dirty="0" smtClean="0"/>
              <a:t>(Sec.143)</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21A</a:t>
            </a:r>
            <a:endParaRPr lang="en-US" dirty="0"/>
          </a:p>
        </p:txBody>
      </p:sp>
      <p:sp>
        <p:nvSpPr>
          <p:cNvPr id="5" name="Content Placeholder 4"/>
          <p:cNvSpPr>
            <a:spLocks noGrp="1"/>
          </p:cNvSpPr>
          <p:nvPr>
            <p:ph sz="quarter" idx="1"/>
          </p:nvPr>
        </p:nvSpPr>
        <p:spPr/>
        <p:txBody>
          <a:bodyPr/>
          <a:lstStyle/>
          <a:p>
            <a:pPr>
              <a:buNone/>
            </a:pPr>
            <a:r>
              <a:rPr lang="en-US" sz="2800" i="1" dirty="0" smtClean="0">
                <a:latin typeface="Trebuchet MS" panose="020B0603020202020204" pitchFamily="34" charset="0"/>
              </a:rPr>
              <a:t>If you fail to plan, you plan to fail”</a:t>
            </a:r>
          </a:p>
          <a:p>
            <a:pPr>
              <a:buNone/>
            </a:pPr>
            <a:endParaRPr lang="en-US" b="1" dirty="0" smtClean="0"/>
          </a:p>
          <a:p>
            <a:r>
              <a:rPr lang="en-US" sz="2800" dirty="0" smtClean="0">
                <a:latin typeface="Trebuchet MS" panose="020B0603020202020204" pitchFamily="34" charset="0"/>
              </a:rPr>
              <a:t>Attest/ Assurance functions </a:t>
            </a:r>
          </a:p>
          <a:p>
            <a:r>
              <a:rPr lang="en-US" sz="2800" dirty="0" smtClean="0">
                <a:latin typeface="Trebuchet MS" panose="020B0603020202020204" pitchFamily="34" charset="0"/>
              </a:rPr>
              <a:t>Statutory Recognition to standards</a:t>
            </a:r>
          </a:p>
          <a:p>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 550 RELATED PARTIES</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a:xfrm>
            <a:off x="123444" y="6210300"/>
            <a:ext cx="502920" cy="457200"/>
          </a:xfrm>
        </p:spPr>
        <p:txBody>
          <a:bodyPr/>
          <a:lstStyle/>
          <a:p>
            <a:r>
              <a:rPr lang="en-US" dirty="0" smtClean="0"/>
              <a:t>22</a:t>
            </a:r>
            <a:endParaRPr lang="en-US" dirty="0"/>
          </a:p>
        </p:txBody>
      </p:sp>
      <p:sp>
        <p:nvSpPr>
          <p:cNvPr id="5" name="Content Placeholder 4"/>
          <p:cNvSpPr>
            <a:spLocks noGrp="1"/>
          </p:cNvSpPr>
          <p:nvPr>
            <p:ph sz="quarter" idx="1"/>
          </p:nvPr>
        </p:nvSpPr>
        <p:spPr/>
        <p:txBody>
          <a:bodyPr/>
          <a:lstStyle/>
          <a:p>
            <a:pPr>
              <a:buNone/>
            </a:pPr>
            <a:r>
              <a:rPr lang="en-US" sz="2800" dirty="0" smtClean="0">
                <a:latin typeface="Trebuchet MS" panose="020B0603020202020204" pitchFamily="34" charset="0"/>
              </a:rPr>
              <a:t>Scope</a:t>
            </a:r>
            <a:r>
              <a:rPr lang="en-US" sz="2800" dirty="0" smtClean="0"/>
              <a:t> </a:t>
            </a:r>
          </a:p>
          <a:p>
            <a:pPr>
              <a:buNone/>
            </a:pPr>
            <a:r>
              <a:rPr lang="en-US" sz="2800" dirty="0" smtClean="0">
                <a:latin typeface="Trebuchet MS" panose="020B0603020202020204" pitchFamily="34" charset="0"/>
              </a:rPr>
              <a:t>Auditor’s </a:t>
            </a:r>
            <a:r>
              <a:rPr lang="en-US" sz="2800" dirty="0">
                <a:latin typeface="Trebuchet MS" panose="020B0603020202020204" pitchFamily="34" charset="0"/>
              </a:rPr>
              <a:t>responsibility regarding</a:t>
            </a:r>
          </a:p>
          <a:p>
            <a:pPr marL="571500" indent="-571500"/>
            <a:r>
              <a:rPr lang="en-US" sz="2800" dirty="0">
                <a:latin typeface="Trebuchet MS" panose="020B0603020202020204" pitchFamily="34" charset="0"/>
              </a:rPr>
              <a:t>Related Party Relationships</a:t>
            </a:r>
          </a:p>
          <a:p>
            <a:pPr marL="571500" indent="-571500"/>
            <a:r>
              <a:rPr lang="en-US" sz="2800" dirty="0">
                <a:latin typeface="Trebuchet MS" panose="020B0603020202020204" pitchFamily="34" charset="0"/>
              </a:rPr>
              <a:t>Transactions with such parties</a:t>
            </a:r>
          </a:p>
          <a:p>
            <a:pPr marL="571500" indent="-571500"/>
            <a:r>
              <a:rPr lang="en-US" sz="2800" dirty="0">
                <a:latin typeface="Trebuchet MS" panose="020B0603020202020204" pitchFamily="34" charset="0"/>
              </a:rPr>
              <a:t>Material misstatement associated with such transactions	</a:t>
            </a:r>
            <a:endParaRPr lang="en-IN" sz="2800" dirty="0">
              <a:latin typeface="Trebuchet MS" panose="020B0603020202020204" pitchFamily="34" charset="0"/>
            </a:endParaRPr>
          </a:p>
          <a:p>
            <a:endParaRPr lang="en-IN" dirty="0"/>
          </a:p>
        </p:txBody>
      </p:sp>
    </p:spTree>
    <p:extLst>
      <p:ext uri="{BB962C8B-B14F-4D97-AF65-F5344CB8AC3E}">
        <p14:creationId xmlns="" xmlns:p14="http://schemas.microsoft.com/office/powerpoint/2010/main" val="974868335"/>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SA 550</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23</a:t>
            </a:r>
            <a:endParaRPr lang="en-US" dirty="0"/>
          </a:p>
        </p:txBody>
      </p:sp>
      <p:sp>
        <p:nvSpPr>
          <p:cNvPr id="5" name="Content Placeholder 4"/>
          <p:cNvSpPr>
            <a:spLocks noGrp="1"/>
          </p:cNvSpPr>
          <p:nvPr>
            <p:ph sz="quarter" idx="1"/>
          </p:nvPr>
        </p:nvSpPr>
        <p:spPr/>
        <p:txBody>
          <a:bodyPr/>
          <a:lstStyle/>
          <a:p>
            <a:r>
              <a:rPr lang="en-US" sz="2800" dirty="0">
                <a:latin typeface="Trebuchet MS" panose="020B0603020202020204" pitchFamily="34" charset="0"/>
              </a:rPr>
              <a:t>To obtain understanding of related party relationship and transactions</a:t>
            </a:r>
          </a:p>
          <a:p>
            <a:endParaRPr lang="en-US" sz="800" dirty="0">
              <a:latin typeface="Trebuchet MS" panose="020B0603020202020204" pitchFamily="34" charset="0"/>
            </a:endParaRPr>
          </a:p>
          <a:p>
            <a:r>
              <a:rPr lang="en-US" sz="2800" dirty="0">
                <a:latin typeface="Trebuchet MS" panose="020B0603020202020204" pitchFamily="34" charset="0"/>
              </a:rPr>
              <a:t>To </a:t>
            </a:r>
            <a:r>
              <a:rPr lang="en-US" sz="2800" dirty="0" err="1">
                <a:latin typeface="Trebuchet MS" panose="020B0603020202020204" pitchFamily="34" charset="0"/>
              </a:rPr>
              <a:t>r</a:t>
            </a:r>
            <a:r>
              <a:rPr lang="en-US" sz="2800" dirty="0" err="1" smtClean="0">
                <a:latin typeface="Trebuchet MS" panose="020B0603020202020204" pitchFamily="34" charset="0"/>
              </a:rPr>
              <a:t>ecognise</a:t>
            </a:r>
            <a:r>
              <a:rPr lang="en-US" sz="2800" dirty="0" smtClean="0">
                <a:latin typeface="Trebuchet MS" panose="020B0603020202020204" pitchFamily="34" charset="0"/>
              </a:rPr>
              <a:t> </a:t>
            </a:r>
            <a:r>
              <a:rPr lang="en-US" sz="2800" dirty="0">
                <a:latin typeface="Trebuchet MS" panose="020B0603020202020204" pitchFamily="34" charset="0"/>
              </a:rPr>
              <a:t>risk factor of fraud</a:t>
            </a:r>
          </a:p>
          <a:p>
            <a:endParaRPr lang="en-US" sz="1050" dirty="0">
              <a:latin typeface="Trebuchet MS" panose="020B0603020202020204" pitchFamily="34" charset="0"/>
            </a:endParaRPr>
          </a:p>
          <a:p>
            <a:r>
              <a:rPr lang="en-US" sz="2800" dirty="0">
                <a:latin typeface="Trebuchet MS" panose="020B0603020202020204" pitchFamily="34" charset="0"/>
              </a:rPr>
              <a:t>Financial statements true &amp; fair presentation and are not misleading</a:t>
            </a:r>
          </a:p>
          <a:p>
            <a:endParaRPr lang="en-US" sz="1050" dirty="0">
              <a:latin typeface="Trebuchet MS" panose="020B0603020202020204" pitchFamily="34" charset="0"/>
            </a:endParaRPr>
          </a:p>
          <a:p>
            <a:r>
              <a:rPr lang="en-US" sz="2800" dirty="0">
                <a:latin typeface="Trebuchet MS" panose="020B0603020202020204" pitchFamily="34" charset="0"/>
              </a:rPr>
              <a:t>To obtain appropriate audit evidence</a:t>
            </a:r>
            <a:endParaRPr lang="en-IN" sz="2800" dirty="0">
              <a:latin typeface="Trebuchet MS" panose="020B0603020202020204" pitchFamily="34" charset="0"/>
            </a:endParaRPr>
          </a:p>
          <a:p>
            <a:endParaRPr lang="en-IN" dirty="0"/>
          </a:p>
        </p:txBody>
      </p:sp>
    </p:spTree>
    <p:extLst>
      <p:ext uri="{BB962C8B-B14F-4D97-AF65-F5344CB8AC3E}">
        <p14:creationId xmlns="" xmlns:p14="http://schemas.microsoft.com/office/powerpoint/2010/main" val="1854551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AS-18	Related Party</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24</a:t>
            </a:r>
            <a:endParaRPr lang="en-US" dirty="0"/>
          </a:p>
        </p:txBody>
      </p:sp>
      <p:sp>
        <p:nvSpPr>
          <p:cNvPr id="5" name="Content Placeholder 4"/>
          <p:cNvSpPr>
            <a:spLocks noGrp="1"/>
          </p:cNvSpPr>
          <p:nvPr>
            <p:ph sz="quarter" idx="1"/>
          </p:nvPr>
        </p:nvSpPr>
        <p:spPr/>
        <p:txBody>
          <a:bodyPr>
            <a:normAutofit/>
          </a:bodyPr>
          <a:lstStyle/>
          <a:p>
            <a:r>
              <a:rPr lang="en-US" sz="2800" dirty="0">
                <a:latin typeface="Trebuchet MS" panose="020B0603020202020204" pitchFamily="34" charset="0"/>
              </a:rPr>
              <a:t>Parties are considered to be related if at any time during the reporting period one party has the ability to control the other party or exercise significant influence over the other party in making financial and/or operating decisions. </a:t>
            </a:r>
            <a:endParaRPr lang="en-IN" sz="2800" dirty="0">
              <a:latin typeface="Trebuchet MS" panose="020B0603020202020204" pitchFamily="34" charset="0"/>
            </a:endParaRPr>
          </a:p>
          <a:p>
            <a:pPr marL="0" indent="0">
              <a:buNone/>
            </a:pPr>
            <a:endParaRPr lang="en-IN" sz="2800" dirty="0">
              <a:latin typeface="Trebuchet MS" panose="020B0603020202020204" pitchFamily="34" charset="0"/>
            </a:endParaRPr>
          </a:p>
        </p:txBody>
      </p:sp>
    </p:spTree>
    <p:extLst>
      <p:ext uri="{BB962C8B-B14F-4D97-AF65-F5344CB8AC3E}">
        <p14:creationId xmlns="" xmlns:p14="http://schemas.microsoft.com/office/powerpoint/2010/main" val="3673263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Procedure to include:</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25</a:t>
            </a:r>
            <a:endParaRPr lang="en-US" dirty="0"/>
          </a:p>
        </p:txBody>
      </p:sp>
      <p:sp>
        <p:nvSpPr>
          <p:cNvPr id="5" name="Content Placeholder 4"/>
          <p:cNvSpPr>
            <a:spLocks noGrp="1"/>
          </p:cNvSpPr>
          <p:nvPr>
            <p:ph sz="quarter" idx="1"/>
          </p:nvPr>
        </p:nvSpPr>
        <p:spPr/>
        <p:txBody>
          <a:bodyPr/>
          <a:lstStyle/>
          <a:p>
            <a:r>
              <a:rPr lang="en-US" sz="2800" dirty="0">
                <a:latin typeface="Trebuchet MS" panose="020B0603020202020204" pitchFamily="34" charset="0"/>
              </a:rPr>
              <a:t>Review of working papers of prior years</a:t>
            </a:r>
          </a:p>
          <a:p>
            <a:endParaRPr lang="en-US" sz="1050" dirty="0">
              <a:latin typeface="Trebuchet MS" panose="020B0603020202020204" pitchFamily="34" charset="0"/>
            </a:endParaRPr>
          </a:p>
          <a:p>
            <a:r>
              <a:rPr lang="en-US" sz="2800" dirty="0">
                <a:latin typeface="Trebuchet MS" panose="020B0603020202020204" pitchFamily="34" charset="0"/>
              </a:rPr>
              <a:t>Evaluate company’s procedure of identifying &amp; proper accounting </a:t>
            </a:r>
          </a:p>
          <a:p>
            <a:pPr>
              <a:buNone/>
            </a:pPr>
            <a:endParaRPr lang="en-US" sz="1400" dirty="0">
              <a:latin typeface="Trebuchet MS" panose="020B0603020202020204" pitchFamily="34" charset="0"/>
            </a:endParaRPr>
          </a:p>
          <a:p>
            <a:r>
              <a:rPr lang="en-US" sz="2800" dirty="0">
                <a:latin typeface="Trebuchet MS" panose="020B0603020202020204" pitchFamily="34" charset="0"/>
              </a:rPr>
              <a:t>List of related parties, affiliation of directors  and Key Managerial Personnel (KMP)</a:t>
            </a:r>
          </a:p>
          <a:p>
            <a:endParaRPr lang="en-US" sz="1200" dirty="0">
              <a:latin typeface="Trebuchet MS" panose="020B0603020202020204" pitchFamily="34" charset="0"/>
            </a:endParaRPr>
          </a:p>
          <a:p>
            <a:r>
              <a:rPr lang="en-US" sz="2800" dirty="0">
                <a:latin typeface="Trebuchet MS" panose="020B0603020202020204" pitchFamily="34" charset="0"/>
              </a:rPr>
              <a:t>Review shareholders records</a:t>
            </a:r>
          </a:p>
          <a:p>
            <a:endParaRPr lang="en-IN" dirty="0"/>
          </a:p>
        </p:txBody>
      </p:sp>
    </p:spTree>
    <p:extLst>
      <p:ext uri="{BB962C8B-B14F-4D97-AF65-F5344CB8AC3E}">
        <p14:creationId xmlns="" xmlns:p14="http://schemas.microsoft.com/office/powerpoint/2010/main" val="3021628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26</a:t>
            </a:r>
            <a:endParaRPr lang="en-US" dirty="0"/>
          </a:p>
        </p:txBody>
      </p:sp>
      <p:sp>
        <p:nvSpPr>
          <p:cNvPr id="5" name="Content Placeholder 4"/>
          <p:cNvSpPr>
            <a:spLocks noGrp="1"/>
          </p:cNvSpPr>
          <p:nvPr>
            <p:ph sz="quarter" idx="1"/>
          </p:nvPr>
        </p:nvSpPr>
        <p:spPr/>
        <p:txBody>
          <a:bodyPr>
            <a:normAutofit lnSpcReduction="10000"/>
          </a:bodyPr>
          <a:lstStyle/>
          <a:p>
            <a:r>
              <a:rPr lang="en-US" sz="2800" dirty="0">
                <a:latin typeface="Trebuchet MS" panose="020B0603020202020204" pitchFamily="34" charset="0"/>
              </a:rPr>
              <a:t>Minutes of BOD/ Audit Committee/ Executive committee/ General meetings</a:t>
            </a:r>
          </a:p>
          <a:p>
            <a:pPr>
              <a:buNone/>
            </a:pPr>
            <a:endParaRPr lang="en-US" sz="1200" dirty="0">
              <a:latin typeface="Trebuchet MS" panose="020B0603020202020204" pitchFamily="34" charset="0"/>
            </a:endParaRPr>
          </a:p>
          <a:p>
            <a:r>
              <a:rPr lang="en-US" sz="2800" dirty="0">
                <a:latin typeface="Trebuchet MS" panose="020B0603020202020204" pitchFamily="34" charset="0"/>
              </a:rPr>
              <a:t>Statutory Records</a:t>
            </a:r>
          </a:p>
          <a:p>
            <a:pPr>
              <a:buNone/>
            </a:pPr>
            <a:endParaRPr lang="en-US" sz="1600" dirty="0">
              <a:latin typeface="Trebuchet MS" panose="020B0603020202020204" pitchFamily="34" charset="0"/>
            </a:endParaRPr>
          </a:p>
          <a:p>
            <a:r>
              <a:rPr lang="en-US" sz="2800" dirty="0">
                <a:latin typeface="Trebuchet MS" panose="020B0603020202020204" pitchFamily="34" charset="0"/>
              </a:rPr>
              <a:t>Joint Ventures and other agreements </a:t>
            </a:r>
          </a:p>
          <a:p>
            <a:pPr>
              <a:buNone/>
            </a:pPr>
            <a:endParaRPr lang="en-US" sz="1800" dirty="0">
              <a:latin typeface="Trebuchet MS" panose="020B0603020202020204" pitchFamily="34" charset="0"/>
            </a:endParaRPr>
          </a:p>
          <a:p>
            <a:r>
              <a:rPr lang="en-US" sz="2800" dirty="0">
                <a:latin typeface="Trebuchet MS" panose="020B0603020202020204" pitchFamily="34" charset="0"/>
              </a:rPr>
              <a:t>Papers/ prospectus filed with SEBI</a:t>
            </a:r>
          </a:p>
          <a:p>
            <a:endParaRPr lang="en-US" sz="1400" dirty="0">
              <a:latin typeface="Trebuchet MS" panose="020B0603020202020204" pitchFamily="34" charset="0"/>
            </a:endParaRPr>
          </a:p>
          <a:p>
            <a:r>
              <a:rPr lang="en-US" sz="2800" dirty="0">
                <a:latin typeface="Trebuchet MS" panose="020B0603020202020204" pitchFamily="34" charset="0"/>
              </a:rPr>
              <a:t>Reviewing long, unused or non recurring transactions</a:t>
            </a:r>
          </a:p>
          <a:p>
            <a:pPr marL="0" indent="0">
              <a:buNone/>
            </a:pPr>
            <a:endParaRPr lang="en-IN" dirty="0"/>
          </a:p>
        </p:txBody>
      </p:sp>
    </p:spTree>
    <p:extLst>
      <p:ext uri="{BB962C8B-B14F-4D97-AF65-F5344CB8AC3E}">
        <p14:creationId xmlns="" xmlns:p14="http://schemas.microsoft.com/office/powerpoint/2010/main" val="1948980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27</a:t>
            </a:r>
            <a:endParaRPr lang="en-US" dirty="0"/>
          </a:p>
        </p:txBody>
      </p:sp>
      <p:sp>
        <p:nvSpPr>
          <p:cNvPr id="5" name="Content Placeholder 4"/>
          <p:cNvSpPr>
            <a:spLocks noGrp="1"/>
          </p:cNvSpPr>
          <p:nvPr>
            <p:ph sz="quarter" idx="1"/>
          </p:nvPr>
        </p:nvSpPr>
        <p:spPr/>
        <p:txBody>
          <a:bodyPr>
            <a:normAutofit/>
          </a:bodyPr>
          <a:lstStyle/>
          <a:p>
            <a:r>
              <a:rPr lang="en-US" sz="2800" dirty="0">
                <a:latin typeface="Trebuchet MS" panose="020B0603020202020204" pitchFamily="34" charset="0"/>
              </a:rPr>
              <a:t>Major Investment </a:t>
            </a:r>
            <a:r>
              <a:rPr lang="en-US" sz="2800" dirty="0" smtClean="0">
                <a:latin typeface="Trebuchet MS" panose="020B0603020202020204" pitchFamily="34" charset="0"/>
              </a:rPr>
              <a:t>Transactions</a:t>
            </a:r>
            <a:endParaRPr lang="en-US" sz="2800" dirty="0">
              <a:latin typeface="Trebuchet MS" panose="020B0603020202020204" pitchFamily="34" charset="0"/>
            </a:endParaRPr>
          </a:p>
          <a:p>
            <a:endParaRPr lang="en-US" sz="2800" dirty="0">
              <a:latin typeface="Trebuchet MS" panose="020B0603020202020204" pitchFamily="34" charset="0"/>
            </a:endParaRPr>
          </a:p>
          <a:p>
            <a:r>
              <a:rPr lang="en-US" sz="2800" dirty="0">
                <a:latin typeface="Trebuchet MS" panose="020B0603020202020204" pitchFamily="34" charset="0"/>
              </a:rPr>
              <a:t>Income Tax </a:t>
            </a:r>
            <a:r>
              <a:rPr lang="en-US" sz="2800" dirty="0" smtClean="0">
                <a:latin typeface="Trebuchet MS" panose="020B0603020202020204" pitchFamily="34" charset="0"/>
              </a:rPr>
              <a:t>Papers</a:t>
            </a:r>
            <a:r>
              <a:rPr lang="en-US" sz="2800" dirty="0">
                <a:latin typeface="Trebuchet MS" panose="020B0603020202020204" pitchFamily="34" charset="0"/>
              </a:rPr>
              <a:t>/ Assessment Orders</a:t>
            </a:r>
          </a:p>
          <a:p>
            <a:endParaRPr lang="en-US" sz="2800" dirty="0">
              <a:latin typeface="Trebuchet MS" panose="020B0603020202020204" pitchFamily="34" charset="0"/>
            </a:endParaRPr>
          </a:p>
          <a:p>
            <a:r>
              <a:rPr lang="en-US" sz="2800" dirty="0" smtClean="0">
                <a:latin typeface="Trebuchet MS" panose="020B0603020202020204" pitchFamily="34" charset="0"/>
              </a:rPr>
              <a:t>Secretarial Audit</a:t>
            </a:r>
            <a:r>
              <a:rPr lang="en-US" sz="2800" dirty="0">
                <a:latin typeface="Trebuchet MS" panose="020B0603020202020204" pitchFamily="34" charset="0"/>
              </a:rPr>
              <a:t>/ </a:t>
            </a:r>
            <a:r>
              <a:rPr lang="en-US" sz="2800" dirty="0" smtClean="0">
                <a:latin typeface="Trebuchet MS" panose="020B0603020202020204" pitchFamily="34" charset="0"/>
              </a:rPr>
              <a:t>Compliance Reports</a:t>
            </a:r>
            <a:endParaRPr lang="en-US" sz="2800" dirty="0">
              <a:latin typeface="Trebuchet MS" panose="020B0603020202020204" pitchFamily="34" charset="0"/>
            </a:endParaRPr>
          </a:p>
          <a:p>
            <a:pPr marL="0" indent="0">
              <a:buNone/>
            </a:pPr>
            <a:endParaRPr lang="en-IN" sz="2800" dirty="0">
              <a:latin typeface="Trebuchet MS" panose="020B0603020202020204" pitchFamily="34" charset="0"/>
            </a:endParaRPr>
          </a:p>
        </p:txBody>
      </p:sp>
    </p:spTree>
    <p:extLst>
      <p:ext uri="{BB962C8B-B14F-4D97-AF65-F5344CB8AC3E}">
        <p14:creationId xmlns="" xmlns:p14="http://schemas.microsoft.com/office/powerpoint/2010/main" val="282628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304800"/>
            <a:ext cx="7772400" cy="792162"/>
          </a:xfrm>
        </p:spPr>
        <p:txBody>
          <a:bodyPr>
            <a:normAutofit/>
          </a:bodyPr>
          <a:lstStyle/>
          <a:p>
            <a:r>
              <a:rPr lang="en-IN" sz="3600" dirty="0" smtClean="0">
                <a:latin typeface="Trebuchet MS" pitchFamily="34" charset="0"/>
              </a:rPr>
              <a:t>Related Party Transactions (Sec.188)</a:t>
            </a:r>
            <a:endParaRPr lang="en-IN" sz="3600" dirty="0">
              <a:latin typeface="Trebuchet MS" pitchFamily="34" charset="0"/>
            </a:endParaRPr>
          </a:p>
        </p:txBody>
      </p:sp>
      <p:sp>
        <p:nvSpPr>
          <p:cNvPr id="3" name="Footer Placeholder 2"/>
          <p:cNvSpPr>
            <a:spLocks noGrp="1"/>
          </p:cNvSpPr>
          <p:nvPr>
            <p:ph type="ftr" sz="quarter" idx="11"/>
          </p:nvPr>
        </p:nvSpPr>
        <p:spPr/>
        <p:txBody>
          <a:bodyPr/>
          <a:lstStyle/>
          <a:p>
            <a:r>
              <a:rPr lang="en-US" sz="1500" b="1" dirty="0"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2</a:t>
            </a:r>
            <a:endParaRPr lang="en-US" dirty="0"/>
          </a:p>
        </p:txBody>
      </p:sp>
      <p:sp>
        <p:nvSpPr>
          <p:cNvPr id="2" name="Content Placeholder 1"/>
          <p:cNvSpPr>
            <a:spLocks noGrp="1"/>
          </p:cNvSpPr>
          <p:nvPr>
            <p:ph sz="quarter" idx="1"/>
          </p:nvPr>
        </p:nvSpPr>
        <p:spPr>
          <a:xfrm>
            <a:off x="914400" y="1066800"/>
            <a:ext cx="7772400" cy="4953000"/>
          </a:xfrm>
        </p:spPr>
        <p:txBody>
          <a:bodyPr>
            <a:normAutofit fontScale="92500" lnSpcReduction="10000"/>
          </a:bodyPr>
          <a:lstStyle/>
          <a:p>
            <a:pPr>
              <a:lnSpc>
                <a:spcPct val="150000"/>
              </a:lnSpc>
            </a:pPr>
            <a:r>
              <a:rPr lang="en-IN" sz="3000" dirty="0" smtClean="0">
                <a:latin typeface="Trebuchet MS" pitchFamily="34" charset="0"/>
              </a:rPr>
              <a:t>General disclosure of interest (sec.184)</a:t>
            </a:r>
          </a:p>
          <a:p>
            <a:pPr>
              <a:lnSpc>
                <a:spcPct val="150000"/>
              </a:lnSpc>
            </a:pPr>
            <a:r>
              <a:rPr lang="en-IN" sz="3000" dirty="0" smtClean="0">
                <a:latin typeface="Trebuchet MS" pitchFamily="34" charset="0"/>
              </a:rPr>
              <a:t>Fiduciary duty</a:t>
            </a:r>
          </a:p>
          <a:p>
            <a:pPr>
              <a:lnSpc>
                <a:spcPct val="150000"/>
              </a:lnSpc>
            </a:pPr>
            <a:r>
              <a:rPr lang="en-IN" sz="3000" dirty="0" smtClean="0">
                <a:latin typeface="Trebuchet MS" pitchFamily="34" charset="0"/>
              </a:rPr>
              <a:t>Interest or concern  in Companies,</a:t>
            </a:r>
          </a:p>
          <a:p>
            <a:pPr>
              <a:lnSpc>
                <a:spcPct val="150000"/>
              </a:lnSpc>
            </a:pPr>
            <a:r>
              <a:rPr lang="en-IN" sz="3000" dirty="0" smtClean="0">
                <a:latin typeface="Trebuchet MS" pitchFamily="34" charset="0"/>
              </a:rPr>
              <a:t>Concerns and arrangements</a:t>
            </a:r>
          </a:p>
          <a:p>
            <a:pPr>
              <a:lnSpc>
                <a:spcPct val="150000"/>
              </a:lnSpc>
            </a:pPr>
            <a:r>
              <a:rPr lang="en-IN" sz="3000" dirty="0" smtClean="0">
                <a:latin typeface="Trebuchet MS" pitchFamily="34" charset="0"/>
              </a:rPr>
              <a:t>Companies (Meeting of Board)</a:t>
            </a:r>
          </a:p>
          <a:p>
            <a:pPr>
              <a:lnSpc>
                <a:spcPct val="150000"/>
              </a:lnSpc>
            </a:pPr>
            <a:r>
              <a:rPr lang="en-IN" sz="3000" dirty="0" smtClean="0">
                <a:latin typeface="Trebuchet MS" pitchFamily="34" charset="0"/>
              </a:rPr>
              <a:t>Conflict if interest</a:t>
            </a:r>
          </a:p>
          <a:p>
            <a:pPr>
              <a:lnSpc>
                <a:spcPct val="150000"/>
              </a:lnSpc>
            </a:pPr>
            <a:r>
              <a:rPr lang="en-IN" sz="3000" dirty="0" smtClean="0">
                <a:latin typeface="Trebuchet MS" pitchFamily="34" charset="0"/>
              </a:rPr>
              <a:t>All the Directors, no exception is made</a:t>
            </a:r>
          </a:p>
          <a:p>
            <a:pPr>
              <a:lnSpc>
                <a:spcPct val="150000"/>
              </a:lnSpc>
            </a:pPr>
            <a:endParaRPr lang="en-IN" sz="2000" dirty="0" smtClean="0">
              <a:latin typeface="Trebuchet MS" pitchFamily="34" charset="0"/>
            </a:endParaRPr>
          </a:p>
          <a:p>
            <a:endParaRPr lang="en-IN"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sz="2800" i="1" dirty="0" smtClean="0">
              <a:solidFill>
                <a:srgbClr val="002060"/>
              </a:solidFill>
            </a:endParaRPr>
          </a:p>
          <a:p>
            <a:pPr algn="ctr">
              <a:buNone/>
            </a:pPr>
            <a:endParaRPr lang="en-US" sz="2800" i="1" dirty="0" smtClean="0">
              <a:solidFill>
                <a:srgbClr val="002060"/>
              </a:solidFill>
            </a:endParaRPr>
          </a:p>
          <a:p>
            <a:pPr algn="ctr">
              <a:buNone/>
            </a:pPr>
            <a:r>
              <a:rPr lang="en-US" sz="3500" i="1" dirty="0" smtClean="0">
                <a:solidFill>
                  <a:srgbClr val="002060"/>
                </a:solidFill>
                <a:latin typeface="Bell MT" pitchFamily="18" charset="0"/>
              </a:rPr>
              <a:t>“It is not the strongest nor most intelligent species that survives, but the one most adoptable to change survives.” </a:t>
            </a:r>
          </a:p>
          <a:p>
            <a:pPr algn="ctr">
              <a:buNone/>
            </a:pPr>
            <a:endParaRPr lang="en-US" sz="3500" i="1" dirty="0" smtClean="0">
              <a:solidFill>
                <a:srgbClr val="002060"/>
              </a:solidFill>
              <a:latin typeface="Bell MT" pitchFamily="18" charset="0"/>
            </a:endParaRPr>
          </a:p>
          <a:p>
            <a:pPr algn="ctr">
              <a:buNone/>
            </a:pPr>
            <a:r>
              <a:rPr lang="en-US" sz="3500" i="1" dirty="0" smtClean="0">
                <a:solidFill>
                  <a:srgbClr val="002060"/>
                </a:solidFill>
                <a:latin typeface="Bell MT" pitchFamily="18" charset="0"/>
              </a:rPr>
              <a:t>    -Legendary Charles Darwin</a:t>
            </a:r>
          </a:p>
          <a:p>
            <a:endParaRPr lang="en-IN" sz="3500" dirty="0"/>
          </a:p>
        </p:txBody>
      </p:sp>
      <p:sp>
        <p:nvSpPr>
          <p:cNvPr id="3" name="Footer Placeholder 2"/>
          <p:cNvSpPr>
            <a:spLocks noGrp="1"/>
          </p:cNvSpPr>
          <p:nvPr>
            <p:ph type="ftr" sz="quarter" idx="11"/>
          </p:nvPr>
        </p:nvSpPr>
        <p:spPr>
          <a:xfrm>
            <a:off x="3962400" y="5943600"/>
            <a:ext cx="4876800" cy="829469"/>
          </a:xfrm>
        </p:spPr>
        <p:txBody>
          <a:bodyPr/>
          <a:lstStyle/>
          <a:p>
            <a:pPr algn="ctr"/>
            <a:r>
              <a:rPr lang="en-US" sz="1600" dirty="0" smtClean="0"/>
              <a:t>Dr. CA. D.G.KURUNDWADKAR,                                                             M. Com., LLB (Gen), FCA, FCS, AICMA, Ph.D.</a:t>
            </a:r>
            <a:endParaRPr lang="en-US" sz="1600"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 xmlns:p14="http://schemas.microsoft.com/office/powerpoint/2010/main" val="37714655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3327647" y="6942931"/>
            <a:ext cx="5359153" cy="524669"/>
          </a:xfrm>
        </p:spPr>
        <p:txBody>
          <a:bodyPr/>
          <a:lstStyle/>
          <a:p>
            <a:endParaRPr lang="en-US" dirty="0"/>
          </a:p>
        </p:txBody>
      </p:sp>
      <p:sp>
        <p:nvSpPr>
          <p:cNvPr id="3" name="Slide Number Placeholder 2"/>
          <p:cNvSpPr>
            <a:spLocks noGrp="1"/>
          </p:cNvSpPr>
          <p:nvPr>
            <p:ph type="sldNum" sz="quarter" idx="12"/>
          </p:nvPr>
        </p:nvSpPr>
        <p:spPr/>
        <p:txBody>
          <a:bodyPr/>
          <a:lstStyle/>
          <a:p>
            <a:endParaRPr lang="en-US" dirty="0"/>
          </a:p>
        </p:txBody>
      </p:sp>
      <p:sp>
        <p:nvSpPr>
          <p:cNvPr id="5" name="TextBox 4"/>
          <p:cNvSpPr txBox="1"/>
          <p:nvPr/>
        </p:nvSpPr>
        <p:spPr>
          <a:xfrm>
            <a:off x="5257800" y="1066800"/>
            <a:ext cx="3886200" cy="369332"/>
          </a:xfrm>
          <a:prstGeom prst="rect">
            <a:avLst/>
          </a:prstGeom>
          <a:noFill/>
        </p:spPr>
        <p:txBody>
          <a:bodyPr wrap="square" rtlCol="0">
            <a:spAutoFit/>
          </a:bodyPr>
          <a:lstStyle/>
          <a:p>
            <a:endParaRPr lang="en-IN" dirty="0"/>
          </a:p>
        </p:txBody>
      </p:sp>
      <p:pic>
        <p:nvPicPr>
          <p:cNvPr id="3075" name="Picture 3"/>
          <p:cNvPicPr>
            <a:picLocks noChangeAspect="1" noChangeArrowheads="1"/>
          </p:cNvPicPr>
          <p:nvPr/>
        </p:nvPicPr>
        <p:blipFill>
          <a:blip r:embed="rId2"/>
          <a:srcRect/>
          <a:stretch>
            <a:fillRect/>
          </a:stretch>
        </p:blipFill>
        <p:spPr bwMode="auto">
          <a:xfrm>
            <a:off x="2971800" y="228600"/>
            <a:ext cx="5648325" cy="6400800"/>
          </a:xfrm>
          <a:prstGeom prst="rect">
            <a:avLst/>
          </a:prstGeom>
          <a:noFill/>
          <a:ln w="9525">
            <a:noFill/>
            <a:miter lim="800000"/>
            <a:headEnd/>
            <a:tailEnd/>
          </a:ln>
          <a:effectLst/>
        </p:spPr>
      </p:pic>
      <p:sp>
        <p:nvSpPr>
          <p:cNvPr id="10" name="TextBox 9"/>
          <p:cNvSpPr txBox="1"/>
          <p:nvPr/>
        </p:nvSpPr>
        <p:spPr>
          <a:xfrm>
            <a:off x="609600" y="1676400"/>
            <a:ext cx="2667000" cy="830997"/>
          </a:xfrm>
          <a:prstGeom prst="rect">
            <a:avLst/>
          </a:prstGeom>
          <a:noFill/>
        </p:spPr>
        <p:txBody>
          <a:bodyPr wrap="square" rtlCol="0">
            <a:spAutoFit/>
          </a:bodyPr>
          <a:lstStyle/>
          <a:p>
            <a:r>
              <a:rPr lang="en-US" sz="1600" i="1" dirty="0" smtClean="0"/>
              <a:t>Address:</a:t>
            </a:r>
          </a:p>
          <a:p>
            <a:r>
              <a:rPr lang="en-US" sz="1600" i="1" dirty="0" smtClean="0"/>
              <a:t>Yashoda Niwas, Karve Road, Kothrud, Pune -38</a:t>
            </a:r>
            <a:endParaRPr lang="en-IN" sz="1600" i="1" dirty="0"/>
          </a:p>
        </p:txBody>
      </p:sp>
      <p:sp>
        <p:nvSpPr>
          <p:cNvPr id="12" name="TextBox 11"/>
          <p:cNvSpPr txBox="1"/>
          <p:nvPr/>
        </p:nvSpPr>
        <p:spPr>
          <a:xfrm>
            <a:off x="533400" y="3048000"/>
            <a:ext cx="2667000" cy="830997"/>
          </a:xfrm>
          <a:prstGeom prst="rect">
            <a:avLst/>
          </a:prstGeom>
          <a:noFill/>
        </p:spPr>
        <p:txBody>
          <a:bodyPr wrap="square" rtlCol="0">
            <a:spAutoFit/>
          </a:bodyPr>
          <a:lstStyle/>
          <a:p>
            <a:r>
              <a:rPr lang="en-US" sz="1600" i="1" dirty="0" smtClean="0"/>
              <a:t>Contact No.:</a:t>
            </a:r>
          </a:p>
          <a:p>
            <a:r>
              <a:rPr lang="en-US" sz="1600" i="1" dirty="0" smtClean="0"/>
              <a:t>020-25452183</a:t>
            </a:r>
          </a:p>
          <a:p>
            <a:r>
              <a:rPr lang="en-US" sz="1600" i="1" dirty="0" smtClean="0"/>
              <a:t>+91 98500 58600</a:t>
            </a:r>
            <a:endParaRPr lang="en-IN" sz="1600" i="1" dirty="0"/>
          </a:p>
        </p:txBody>
      </p:sp>
      <p:sp>
        <p:nvSpPr>
          <p:cNvPr id="14" name="TextBox 13"/>
          <p:cNvSpPr txBox="1"/>
          <p:nvPr/>
        </p:nvSpPr>
        <p:spPr>
          <a:xfrm>
            <a:off x="533400" y="4267200"/>
            <a:ext cx="2667000" cy="584775"/>
          </a:xfrm>
          <a:prstGeom prst="rect">
            <a:avLst/>
          </a:prstGeom>
          <a:noFill/>
        </p:spPr>
        <p:txBody>
          <a:bodyPr wrap="square" rtlCol="0">
            <a:spAutoFit/>
          </a:bodyPr>
          <a:lstStyle/>
          <a:p>
            <a:r>
              <a:rPr lang="en-US" sz="1600" i="1" dirty="0" smtClean="0"/>
              <a:t>Email:</a:t>
            </a:r>
          </a:p>
          <a:p>
            <a:r>
              <a:rPr lang="en-US" sz="1600" i="1" dirty="0" smtClean="0"/>
              <a:t>dgkjdk2009@gmail.com</a:t>
            </a:r>
            <a:endParaRPr lang="en-IN" sz="1600" i="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latin typeface="Trebuchet MS" pitchFamily="34" charset="0"/>
              </a:rPr>
              <a:t>Related Party Transactions (Sec.188)</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3</a:t>
            </a:r>
            <a:endParaRPr lang="en-US" dirty="0"/>
          </a:p>
        </p:txBody>
      </p:sp>
      <p:sp>
        <p:nvSpPr>
          <p:cNvPr id="5" name="Content Placeholder 4"/>
          <p:cNvSpPr>
            <a:spLocks noGrp="1"/>
          </p:cNvSpPr>
          <p:nvPr>
            <p:ph sz="quarter" idx="1"/>
          </p:nvPr>
        </p:nvSpPr>
        <p:spPr>
          <a:xfrm>
            <a:off x="914400" y="1447800"/>
            <a:ext cx="7772400" cy="4724400"/>
          </a:xfrm>
        </p:spPr>
        <p:txBody>
          <a:bodyPr>
            <a:normAutofit fontScale="62500" lnSpcReduction="20000"/>
          </a:bodyPr>
          <a:lstStyle/>
          <a:p>
            <a:pPr>
              <a:lnSpc>
                <a:spcPct val="150000"/>
              </a:lnSpc>
            </a:pPr>
            <a:r>
              <a:rPr lang="en-IN" sz="4000" dirty="0">
                <a:latin typeface="Trebuchet MS" pitchFamily="34" charset="0"/>
              </a:rPr>
              <a:t>At first meeting in which he participates after appointment/ reappointment</a:t>
            </a:r>
          </a:p>
          <a:p>
            <a:pPr>
              <a:lnSpc>
                <a:spcPct val="150000"/>
              </a:lnSpc>
            </a:pPr>
            <a:r>
              <a:rPr lang="en-IN" sz="4000" dirty="0">
                <a:latin typeface="Trebuchet MS" pitchFamily="34" charset="0"/>
              </a:rPr>
              <a:t>First meeting (BOD) in every Financial year</a:t>
            </a:r>
          </a:p>
          <a:p>
            <a:pPr>
              <a:lnSpc>
                <a:spcPct val="150000"/>
              </a:lnSpc>
            </a:pPr>
            <a:r>
              <a:rPr lang="en-IN" sz="4000" dirty="0">
                <a:latin typeface="Trebuchet MS" pitchFamily="34" charset="0"/>
              </a:rPr>
              <a:t>Whenever there is any change</a:t>
            </a:r>
            <a:r>
              <a:rPr lang="en-IN" sz="4000" dirty="0" smtClean="0">
                <a:latin typeface="Trebuchet MS" pitchFamily="34" charset="0"/>
              </a:rPr>
              <a:t>.</a:t>
            </a:r>
            <a:endParaRPr lang="en-US" sz="4000" dirty="0" smtClean="0"/>
          </a:p>
          <a:p>
            <a:pPr>
              <a:lnSpc>
                <a:spcPct val="150000"/>
              </a:lnSpc>
            </a:pPr>
            <a:r>
              <a:rPr lang="en-US" sz="4000" dirty="0">
                <a:latin typeface="Trebuchet MS" pitchFamily="34" charset="0"/>
              </a:rPr>
              <a:t>Shifts from 1956 Act to 2013 Act</a:t>
            </a:r>
          </a:p>
          <a:p>
            <a:pPr>
              <a:lnSpc>
                <a:spcPct val="150000"/>
              </a:lnSpc>
            </a:pPr>
            <a:r>
              <a:rPr lang="en-US" sz="4000" dirty="0">
                <a:latin typeface="Trebuchet MS" pitchFamily="34" charset="0"/>
              </a:rPr>
              <a:t>“ Government approval based Regime” to “Shareholders approval and Disclosure based Regime”</a:t>
            </a:r>
          </a:p>
          <a:p>
            <a:endParaRPr lang="en-US" sz="2800" dirty="0" smtClean="0"/>
          </a:p>
          <a:p>
            <a:endParaRPr lang="en-IN" dirty="0"/>
          </a:p>
        </p:txBody>
      </p:sp>
    </p:spTree>
    <p:extLst>
      <p:ext uri="{BB962C8B-B14F-4D97-AF65-F5344CB8AC3E}">
        <p14:creationId xmlns="" xmlns:p14="http://schemas.microsoft.com/office/powerpoint/2010/main" val="2382521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020762"/>
          </a:xfrm>
        </p:spPr>
        <p:txBody>
          <a:bodyPr/>
          <a:lstStyle/>
          <a:p>
            <a:r>
              <a:rPr lang="en-IN" dirty="0" smtClean="0">
                <a:latin typeface="Trebuchet MS" pitchFamily="34" charset="0"/>
              </a:rPr>
              <a:t>Related Party Transactions</a:t>
            </a:r>
            <a:endParaRPr lang="en-IN" dirty="0">
              <a:latin typeface="Trebuchet MS" pitchFamily="34" charset="0"/>
            </a:endParaRPr>
          </a:p>
        </p:txBody>
      </p:sp>
      <p:sp>
        <p:nvSpPr>
          <p:cNvPr id="4" name="Footer Placeholder 3"/>
          <p:cNvSpPr>
            <a:spLocks noGrp="1"/>
          </p:cNvSpPr>
          <p:nvPr>
            <p:ph type="ftr" sz="quarter" idx="11"/>
          </p:nvPr>
        </p:nvSpPr>
        <p:spPr>
          <a:xfrm>
            <a:off x="1295400" y="6019800"/>
            <a:ext cx="5867400" cy="600869"/>
          </a:xfrm>
        </p:spPr>
        <p:txBody>
          <a:bodyPr/>
          <a:lstStyle/>
          <a:p>
            <a:r>
              <a:rPr lang="en-US" b="1" dirty="0" smtClean="0"/>
              <a:t>Dr. CA. D.G.KURUNDWADKAR,                                                 </a:t>
            </a:r>
          </a:p>
          <a:p>
            <a:r>
              <a:rPr lang="en-US" b="1" dirty="0" smtClean="0"/>
              <a:t> M. Com., LLB (Gen), FCA, FCS, AICMA, Ph.D.</a:t>
            </a:r>
            <a:endParaRPr lang="en-US" b="1" dirty="0"/>
          </a:p>
        </p:txBody>
      </p:sp>
      <p:sp>
        <p:nvSpPr>
          <p:cNvPr id="5" name="Slide Number Placeholder 4"/>
          <p:cNvSpPr>
            <a:spLocks noGrp="1"/>
          </p:cNvSpPr>
          <p:nvPr>
            <p:ph type="sldNum" sz="quarter" idx="12"/>
          </p:nvPr>
        </p:nvSpPr>
        <p:spPr/>
        <p:txBody>
          <a:bodyPr/>
          <a:lstStyle/>
          <a:p>
            <a:r>
              <a:rPr lang="en-US" dirty="0" smtClean="0"/>
              <a:t>4</a:t>
            </a:r>
            <a:endParaRPr lang="en-US" dirty="0"/>
          </a:p>
        </p:txBody>
      </p:sp>
      <p:sp>
        <p:nvSpPr>
          <p:cNvPr id="3" name="Content Placeholder 2"/>
          <p:cNvSpPr>
            <a:spLocks noGrp="1"/>
          </p:cNvSpPr>
          <p:nvPr>
            <p:ph sz="quarter" idx="1"/>
          </p:nvPr>
        </p:nvSpPr>
        <p:spPr>
          <a:xfrm>
            <a:off x="762000" y="1447800"/>
            <a:ext cx="7772400" cy="4495800"/>
          </a:xfrm>
        </p:spPr>
        <p:txBody>
          <a:bodyPr>
            <a:normAutofit/>
          </a:bodyPr>
          <a:lstStyle/>
          <a:p>
            <a:pPr>
              <a:lnSpc>
                <a:spcPct val="150000"/>
              </a:lnSpc>
              <a:buNone/>
            </a:pPr>
            <a:r>
              <a:rPr lang="en-IN" sz="2800" dirty="0" smtClean="0">
                <a:latin typeface="Trebuchet MS" pitchFamily="34" charset="0"/>
              </a:rPr>
              <a:t>2 (76) Related Party with reference to company </a:t>
            </a:r>
          </a:p>
          <a:p>
            <a:pPr marL="681228" indent="-571500">
              <a:lnSpc>
                <a:spcPct val="150000"/>
              </a:lnSpc>
              <a:buFont typeface="+mj-lt"/>
              <a:buAutoNum type="romanLcPeriod"/>
            </a:pPr>
            <a:r>
              <a:rPr lang="en-IN" sz="2800" dirty="0" smtClean="0">
                <a:latin typeface="Trebuchet MS" pitchFamily="34" charset="0"/>
              </a:rPr>
              <a:t>Director or his relative</a:t>
            </a:r>
          </a:p>
          <a:p>
            <a:pPr marL="681228" indent="-571500">
              <a:lnSpc>
                <a:spcPct val="150000"/>
              </a:lnSpc>
              <a:buFont typeface="+mj-lt"/>
              <a:buAutoNum type="romanLcPeriod"/>
            </a:pPr>
            <a:r>
              <a:rPr lang="en-IN" sz="2800" dirty="0" smtClean="0">
                <a:latin typeface="Trebuchet MS" pitchFamily="34" charset="0"/>
              </a:rPr>
              <a:t>KMP or his relative</a:t>
            </a:r>
          </a:p>
          <a:p>
            <a:pPr marL="681228" indent="-571500">
              <a:lnSpc>
                <a:spcPct val="150000"/>
              </a:lnSpc>
              <a:buFont typeface="+mj-lt"/>
              <a:buAutoNum type="romanLcPeriod"/>
            </a:pPr>
            <a:r>
              <a:rPr lang="en-IN" sz="2800" dirty="0" smtClean="0">
                <a:latin typeface="Trebuchet MS" pitchFamily="34" charset="0"/>
              </a:rPr>
              <a:t>A Firm in which Director, Manager or his relative is a partner</a:t>
            </a:r>
          </a:p>
          <a:p>
            <a:pPr marL="681228" indent="-571500">
              <a:buFont typeface="+mj-lt"/>
              <a:buAutoNum type="romanLcPeriod"/>
            </a:pPr>
            <a:endParaRPr lang="en-IN" dirty="0" smtClean="0"/>
          </a:p>
          <a:p>
            <a:pPr>
              <a:buFont typeface="Wingdings" pitchFamily="2" charset="2"/>
              <a:buChar char="Ø"/>
            </a:pP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rebuchet MS" pitchFamily="34" charset="0"/>
              </a:rPr>
              <a:t>Related Party Transactions</a:t>
            </a:r>
            <a:endParaRPr lang="en-IN" dirty="0"/>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5</a:t>
            </a:r>
            <a:endParaRPr lang="en-US" dirty="0"/>
          </a:p>
        </p:txBody>
      </p:sp>
      <p:sp>
        <p:nvSpPr>
          <p:cNvPr id="5" name="Content Placeholder 4"/>
          <p:cNvSpPr>
            <a:spLocks noGrp="1"/>
          </p:cNvSpPr>
          <p:nvPr>
            <p:ph sz="quarter" idx="1"/>
          </p:nvPr>
        </p:nvSpPr>
        <p:spPr/>
        <p:txBody>
          <a:bodyPr>
            <a:normAutofit/>
          </a:bodyPr>
          <a:lstStyle/>
          <a:p>
            <a:pPr marL="571500" indent="-571500">
              <a:buAutoNum type="romanLcPeriod" startAt="4"/>
            </a:pPr>
            <a:r>
              <a:rPr lang="en-IN" sz="2800" dirty="0" smtClean="0">
                <a:latin typeface="Trebuchet MS" pitchFamily="34" charset="0"/>
              </a:rPr>
              <a:t>A </a:t>
            </a:r>
            <a:r>
              <a:rPr lang="en-IN" sz="2800" dirty="0">
                <a:latin typeface="Trebuchet MS" pitchFamily="34" charset="0"/>
              </a:rPr>
              <a:t>Private Company in which a director or manager or his relative is a member or </a:t>
            </a:r>
            <a:r>
              <a:rPr lang="en-IN" sz="2800" dirty="0" smtClean="0">
                <a:latin typeface="Trebuchet MS" pitchFamily="34" charset="0"/>
              </a:rPr>
              <a:t>director</a:t>
            </a:r>
          </a:p>
          <a:p>
            <a:pPr marL="571500" indent="-571500">
              <a:buAutoNum type="romanLcPeriod" startAt="5"/>
            </a:pPr>
            <a:r>
              <a:rPr lang="en-IN" sz="2800" dirty="0" smtClean="0">
                <a:latin typeface="Trebuchet MS" pitchFamily="34" charset="0"/>
              </a:rPr>
              <a:t>A </a:t>
            </a:r>
            <a:r>
              <a:rPr lang="en-IN" sz="2800" dirty="0">
                <a:latin typeface="Trebuchet MS" pitchFamily="34" charset="0"/>
              </a:rPr>
              <a:t>Public Company in which director  or manager is a director and holds along with relatives, more than 2% of its paid up share capital</a:t>
            </a:r>
            <a:r>
              <a:rPr lang="en-IN" sz="2800" dirty="0" smtClean="0">
                <a:latin typeface="Trebuchet MS" pitchFamily="34" charset="0"/>
              </a:rPr>
              <a:t>.</a:t>
            </a:r>
          </a:p>
          <a:p>
            <a:pPr marL="571500" indent="-571500">
              <a:buAutoNum type="romanLcPeriod" startAt="5"/>
            </a:pPr>
            <a:endParaRPr lang="en-IN" sz="2800" dirty="0">
              <a:latin typeface="Trebuchet MS" pitchFamily="34" charset="0"/>
            </a:endParaRPr>
          </a:p>
          <a:p>
            <a:endParaRPr lang="en-IN" sz="2800" dirty="0">
              <a:latin typeface="Trebuchet MS" pitchFamily="34" charset="0"/>
            </a:endParaRPr>
          </a:p>
          <a:p>
            <a:endParaRPr lang="en-IN" sz="2800" dirty="0"/>
          </a:p>
        </p:txBody>
      </p:sp>
    </p:spTree>
    <p:extLst>
      <p:ext uri="{BB962C8B-B14F-4D97-AF65-F5344CB8AC3E}">
        <p14:creationId xmlns="" xmlns:p14="http://schemas.microsoft.com/office/powerpoint/2010/main" val="1763632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52400"/>
            <a:ext cx="8229600" cy="1020762"/>
          </a:xfrm>
        </p:spPr>
        <p:txBody>
          <a:bodyPr>
            <a:normAutofit/>
          </a:bodyPr>
          <a:lstStyle/>
          <a:p>
            <a:r>
              <a:rPr lang="en-IN" dirty="0" smtClean="0">
                <a:latin typeface="Trebuchet MS" pitchFamily="34" charset="0"/>
              </a:rPr>
              <a:t>Related Party Transactions</a:t>
            </a:r>
            <a:endParaRPr lang="en-IN" dirty="0">
              <a:latin typeface="Trebuchet MS" pitchFamily="34" charset="0"/>
            </a:endParaRPr>
          </a:p>
        </p:txBody>
      </p:sp>
      <p:sp>
        <p:nvSpPr>
          <p:cNvPr id="3" name="Footer Placeholder 2"/>
          <p:cNvSpPr>
            <a:spLocks noGrp="1"/>
          </p:cNvSpPr>
          <p:nvPr>
            <p:ph type="ftr" sz="quarter" idx="11"/>
          </p:nvPr>
        </p:nvSpPr>
        <p:spPr>
          <a:xfrm>
            <a:off x="1066800" y="5943600"/>
            <a:ext cx="5791200" cy="677069"/>
          </a:xfrm>
        </p:spPr>
        <p:txBody>
          <a:bodyPr/>
          <a:lstStyle/>
          <a:p>
            <a:r>
              <a:rPr lang="en-US" b="1" dirty="0" smtClean="0"/>
              <a:t>Dr. CA. D.G.KURUNDWADKAR,                                                  </a:t>
            </a:r>
          </a:p>
          <a:p>
            <a:r>
              <a:rPr lang="en-US" b="1" dirty="0" smtClean="0"/>
              <a:t>M. Com., LLB (Gen), FCA, FCS, AICMA, Ph.D.</a:t>
            </a:r>
            <a:endParaRPr lang="en-US" b="1" dirty="0"/>
          </a:p>
        </p:txBody>
      </p:sp>
      <p:sp>
        <p:nvSpPr>
          <p:cNvPr id="4" name="Slide Number Placeholder 3"/>
          <p:cNvSpPr>
            <a:spLocks noGrp="1"/>
          </p:cNvSpPr>
          <p:nvPr>
            <p:ph type="sldNum" sz="quarter" idx="12"/>
          </p:nvPr>
        </p:nvSpPr>
        <p:spPr/>
        <p:txBody>
          <a:bodyPr/>
          <a:lstStyle/>
          <a:p>
            <a:r>
              <a:rPr lang="en-US" dirty="0" smtClean="0"/>
              <a:t>6</a:t>
            </a:r>
            <a:endParaRPr lang="en-US" dirty="0"/>
          </a:p>
        </p:txBody>
      </p:sp>
      <p:sp>
        <p:nvSpPr>
          <p:cNvPr id="2" name="Content Placeholder 1"/>
          <p:cNvSpPr>
            <a:spLocks noGrp="1"/>
          </p:cNvSpPr>
          <p:nvPr>
            <p:ph sz="quarter" idx="1"/>
          </p:nvPr>
        </p:nvSpPr>
        <p:spPr>
          <a:xfrm>
            <a:off x="533400" y="1371600"/>
            <a:ext cx="8153400" cy="4635691"/>
          </a:xfrm>
        </p:spPr>
        <p:txBody>
          <a:bodyPr>
            <a:noAutofit/>
          </a:bodyPr>
          <a:lstStyle/>
          <a:p>
            <a:pPr marL="681228" indent="-571500">
              <a:buFont typeface="+mj-lt"/>
              <a:buAutoNum type="romanLcPeriod" startAt="5"/>
            </a:pPr>
            <a:endParaRPr lang="en-IN" sz="2000" dirty="0" smtClean="0">
              <a:latin typeface="Trebuchet MS" pitchFamily="34" charset="0"/>
            </a:endParaRPr>
          </a:p>
          <a:p>
            <a:pPr marL="624078" indent="-514350">
              <a:buAutoNum type="romanLcPeriod" startAt="6"/>
            </a:pPr>
            <a:r>
              <a:rPr lang="en-IN" sz="2800" dirty="0" smtClean="0">
                <a:latin typeface="Trebuchet MS" pitchFamily="34" charset="0"/>
              </a:rPr>
              <a:t>Any body corporate whose Board of Directors, managing director or manager is accustomed to act in accordance with the advice, directions or instructions of a director or manager</a:t>
            </a:r>
          </a:p>
          <a:p>
            <a:pPr marL="624078" indent="-514350">
              <a:buAutoNum type="romanLcPeriod" startAt="7"/>
            </a:pPr>
            <a:r>
              <a:rPr lang="en-IN" sz="2800" dirty="0" smtClean="0">
                <a:latin typeface="Trebuchet MS" pitchFamily="34" charset="0"/>
              </a:rPr>
              <a:t>any person on whose advice, directions or instructions a director   or manager is accustomed to act </a:t>
            </a:r>
          </a:p>
          <a:p>
            <a:pPr marL="624078" indent="-514350">
              <a:buAutoNum type="romanLcPeriod" startAt="7"/>
            </a:pPr>
            <a:endParaRPr lang="en-IN" sz="2800" dirty="0" smtClean="0">
              <a:latin typeface="Trebuchet MS" pitchFamily="34" charset="0"/>
            </a:endParaRPr>
          </a:p>
          <a:p>
            <a:pPr marL="109728" indent="0">
              <a:buNone/>
            </a:pPr>
            <a:endParaRPr lang="en-IN" sz="2800" dirty="0" smtClean="0">
              <a:latin typeface="Trebuchet MS" pitchFamily="34" charset="0"/>
            </a:endParaRPr>
          </a:p>
          <a:p>
            <a:pPr marL="681228" indent="-571500">
              <a:buNone/>
            </a:pPr>
            <a:r>
              <a:rPr lang="en-IN" sz="2000" dirty="0" smtClean="0">
                <a:latin typeface="Trebuchet MS" pitchFamily="34" charset="0"/>
              </a:rPr>
              <a:t>	</a:t>
            </a:r>
          </a:p>
          <a:p>
            <a:pPr marL="681228" indent="-571500">
              <a:buNone/>
            </a:pPr>
            <a:r>
              <a:rPr lang="en-IN" sz="2000" dirty="0" smtClean="0">
                <a:latin typeface="Trebuchet MS" pitchFamily="34" charset="0"/>
              </a:rPr>
              <a:t>	</a:t>
            </a:r>
            <a:r>
              <a:rPr lang="en-IN" sz="1800" dirty="0" smtClean="0"/>
              <a:t/>
            </a:r>
            <a:br>
              <a:rPr lang="en-IN" sz="1800" dirty="0" smtClean="0"/>
            </a:br>
            <a:r>
              <a:rPr lang="en-IN" sz="1800" dirty="0" smtClean="0"/>
              <a:t/>
            </a:r>
            <a:br>
              <a:rPr lang="en-IN" sz="1800" dirty="0" smtClean="0"/>
            </a:br>
            <a:r>
              <a:rPr lang="en-IN" sz="1800" dirty="0" smtClean="0"/>
              <a:t/>
            </a:r>
            <a:br>
              <a:rPr lang="en-IN" sz="1800" dirty="0" smtClean="0"/>
            </a:br>
            <a:r>
              <a:rPr lang="en-IN" sz="1800" dirty="0" smtClean="0"/>
              <a:t/>
            </a:r>
            <a:br>
              <a:rPr lang="en-IN" sz="1800" dirty="0" smtClean="0"/>
            </a:br>
            <a:endParaRPr lang="en-IN"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smtClean="0"/>
              <a:t>Related Party Transactions</a:t>
            </a:r>
            <a:endParaRPr lang="en-IN" dirty="0"/>
          </a:p>
        </p:txBody>
      </p:sp>
      <p:sp>
        <p:nvSpPr>
          <p:cNvPr id="3" name="Footer Placeholder 2"/>
          <p:cNvSpPr>
            <a:spLocks noGrp="1"/>
          </p:cNvSpPr>
          <p:nvPr>
            <p:ph type="ftr" sz="quarter" idx="11"/>
          </p:nvPr>
        </p:nvSpPr>
        <p:spPr/>
        <p:txBody>
          <a:bodyPr/>
          <a:lstStyle/>
          <a:p>
            <a:r>
              <a:rPr lang="en-US" sz="1500" b="1" dirty="0"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7</a:t>
            </a:r>
            <a:endParaRPr lang="en-US" dirty="0"/>
          </a:p>
        </p:txBody>
      </p:sp>
      <p:sp>
        <p:nvSpPr>
          <p:cNvPr id="2" name="Content Placeholder 1"/>
          <p:cNvSpPr>
            <a:spLocks noGrp="1"/>
          </p:cNvSpPr>
          <p:nvPr>
            <p:ph sz="quarter" idx="1"/>
          </p:nvPr>
        </p:nvSpPr>
        <p:spPr/>
        <p:txBody>
          <a:bodyPr>
            <a:normAutofit fontScale="25000" lnSpcReduction="20000"/>
          </a:bodyPr>
          <a:lstStyle/>
          <a:p>
            <a:pPr marL="1252728" indent="-1143000">
              <a:lnSpc>
                <a:spcPct val="120000"/>
              </a:lnSpc>
              <a:buAutoNum type="romanLcPeriod" startAt="8"/>
            </a:pPr>
            <a:r>
              <a:rPr lang="en-IN" sz="8400" dirty="0">
                <a:latin typeface="Trebuchet MS" pitchFamily="34" charset="0"/>
              </a:rPr>
              <a:t>provided nothing in sub clause (vi)  &amp; (vii) shall apply to the advice, directions or instructions given in a professional capacity; </a:t>
            </a:r>
            <a:br>
              <a:rPr lang="en-IN" sz="8400" dirty="0">
                <a:latin typeface="Trebuchet MS" pitchFamily="34" charset="0"/>
              </a:rPr>
            </a:br>
            <a:endParaRPr lang="en-IN" sz="8400" dirty="0" smtClean="0">
              <a:latin typeface="Trebuchet MS" pitchFamily="34" charset="0"/>
            </a:endParaRPr>
          </a:p>
          <a:p>
            <a:pPr marL="1252728" indent="-1143000">
              <a:lnSpc>
                <a:spcPct val="120000"/>
              </a:lnSpc>
              <a:buAutoNum type="romanLcPeriod" startAt="8"/>
            </a:pPr>
            <a:r>
              <a:rPr lang="en-IN" sz="8400" dirty="0" smtClean="0">
                <a:latin typeface="Trebuchet MS" pitchFamily="34" charset="0"/>
              </a:rPr>
              <a:t> Any </a:t>
            </a:r>
            <a:r>
              <a:rPr lang="en-IN" sz="8400" dirty="0">
                <a:latin typeface="Trebuchet MS" pitchFamily="34" charset="0"/>
              </a:rPr>
              <a:t>body corporate which is</a:t>
            </a:r>
          </a:p>
          <a:p>
            <a:pPr>
              <a:lnSpc>
                <a:spcPct val="120000"/>
              </a:lnSpc>
              <a:buNone/>
            </a:pPr>
            <a:r>
              <a:rPr lang="en-IN" sz="8400" dirty="0">
                <a:latin typeface="Trebuchet MS" pitchFamily="34" charset="0"/>
              </a:rPr>
              <a:t>		(A) a holding, subsidiary or an associate company of </a:t>
            </a:r>
          </a:p>
          <a:p>
            <a:pPr>
              <a:lnSpc>
                <a:spcPct val="120000"/>
              </a:lnSpc>
              <a:buNone/>
            </a:pPr>
            <a:r>
              <a:rPr lang="en-IN" sz="8400" dirty="0">
                <a:latin typeface="Trebuchet MS" pitchFamily="34" charset="0"/>
              </a:rPr>
              <a:t>		</a:t>
            </a:r>
            <a:r>
              <a:rPr lang="en-IN" sz="8400" dirty="0" smtClean="0">
                <a:latin typeface="Trebuchet MS" pitchFamily="34" charset="0"/>
              </a:rPr>
              <a:t>     such </a:t>
            </a:r>
            <a:r>
              <a:rPr lang="en-IN" sz="8400" dirty="0">
                <a:latin typeface="Trebuchet MS" pitchFamily="34" charset="0"/>
              </a:rPr>
              <a:t>company;</a:t>
            </a:r>
          </a:p>
          <a:p>
            <a:pPr>
              <a:lnSpc>
                <a:spcPct val="120000"/>
              </a:lnSpc>
              <a:buNone/>
            </a:pPr>
            <a:r>
              <a:rPr lang="en-IN" sz="8400" dirty="0" smtClean="0">
                <a:latin typeface="Trebuchet MS" pitchFamily="34" charset="0"/>
              </a:rPr>
              <a:t>		(B) a subsidiary of a holding company to which it is also    	     a subsidiary; or</a:t>
            </a:r>
          </a:p>
          <a:p>
            <a:pPr>
              <a:lnSpc>
                <a:spcPct val="120000"/>
              </a:lnSpc>
              <a:buNone/>
            </a:pPr>
            <a:r>
              <a:rPr lang="en-IN" sz="8400" dirty="0" smtClean="0">
                <a:latin typeface="Trebuchet MS" pitchFamily="34" charset="0"/>
              </a:rPr>
              <a:t>		(C) an investing company or the </a:t>
            </a:r>
            <a:r>
              <a:rPr lang="en-IN" sz="8400" dirty="0" err="1" smtClean="0">
                <a:latin typeface="Trebuchet MS" pitchFamily="34" charset="0"/>
              </a:rPr>
              <a:t>venturer</a:t>
            </a:r>
            <a:r>
              <a:rPr lang="en-IN" sz="8400" dirty="0" smtClean="0">
                <a:latin typeface="Trebuchet MS" pitchFamily="34" charset="0"/>
              </a:rPr>
              <a:t> of a  		     company;”</a:t>
            </a:r>
          </a:p>
          <a:p>
            <a:pPr>
              <a:lnSpc>
                <a:spcPct val="120000"/>
              </a:lnSpc>
              <a:buNone/>
            </a:pPr>
            <a:r>
              <a:rPr lang="en-IN" sz="8400" dirty="0">
                <a:latin typeface="Trebuchet MS" pitchFamily="34" charset="0"/>
              </a:rPr>
              <a:t>Such other person as may be prescribed; </a:t>
            </a:r>
          </a:p>
          <a:p>
            <a:pPr marL="681228" indent="-571500">
              <a:lnSpc>
                <a:spcPct val="120000"/>
              </a:lnSpc>
              <a:buAutoNum type="romanLcPeriod" startAt="10"/>
            </a:pPr>
            <a:r>
              <a:rPr lang="en-IN" sz="2800" dirty="0" smtClean="0"/>
              <a:t/>
            </a:r>
            <a:br>
              <a:rPr lang="en-IN" sz="2800" dirty="0" smtClean="0"/>
            </a:br>
            <a:endParaRPr lang="en-IN"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IN" dirty="0" smtClean="0">
                <a:latin typeface="Trebuchet MS" pitchFamily="34" charset="0"/>
              </a:rPr>
              <a:t>Relative –Sec 2(77)	</a:t>
            </a:r>
            <a:endParaRPr lang="en-IN" dirty="0">
              <a:latin typeface="Trebuchet MS" pitchFamily="34" charset="0"/>
            </a:endParaRPr>
          </a:p>
        </p:txBody>
      </p:sp>
      <p:sp>
        <p:nvSpPr>
          <p:cNvPr id="3" name="Footer Placeholder 2"/>
          <p:cNvSpPr>
            <a:spLocks noGrp="1"/>
          </p:cNvSpPr>
          <p:nvPr>
            <p:ph type="ftr" sz="quarter" idx="11"/>
          </p:nvPr>
        </p:nvSpPr>
        <p:spPr/>
        <p:txBody>
          <a:bodyPr/>
          <a:lstStyle/>
          <a:p>
            <a:r>
              <a:rPr lang="en-US" sz="1500" b="1" smtClean="0"/>
              <a:t>Dr. CA. D.G.KURUNDWADKAR,                                                  M. Com., LLB (Gen), FCA, FCS, AICMA, Ph.D.</a:t>
            </a:r>
            <a:endParaRPr lang="en-US" dirty="0"/>
          </a:p>
        </p:txBody>
      </p:sp>
      <p:sp>
        <p:nvSpPr>
          <p:cNvPr id="4" name="Slide Number Placeholder 3"/>
          <p:cNvSpPr>
            <a:spLocks noGrp="1"/>
          </p:cNvSpPr>
          <p:nvPr>
            <p:ph type="sldNum" sz="quarter" idx="12"/>
          </p:nvPr>
        </p:nvSpPr>
        <p:spPr/>
        <p:txBody>
          <a:bodyPr/>
          <a:lstStyle/>
          <a:p>
            <a:r>
              <a:rPr lang="en-US" dirty="0" smtClean="0"/>
              <a:t>8</a:t>
            </a:r>
            <a:endParaRPr lang="en-US" dirty="0"/>
          </a:p>
        </p:txBody>
      </p:sp>
      <p:sp>
        <p:nvSpPr>
          <p:cNvPr id="2" name="Content Placeholder 1"/>
          <p:cNvSpPr>
            <a:spLocks noGrp="1"/>
          </p:cNvSpPr>
          <p:nvPr>
            <p:ph sz="quarter" idx="1"/>
          </p:nvPr>
        </p:nvSpPr>
        <p:spPr>
          <a:xfrm>
            <a:off x="990600" y="1676400"/>
            <a:ext cx="7696200" cy="4343400"/>
          </a:xfrm>
        </p:spPr>
        <p:txBody>
          <a:bodyPr/>
          <a:lstStyle/>
          <a:p>
            <a:pPr marL="681228" indent="-571500">
              <a:lnSpc>
                <a:spcPct val="150000"/>
              </a:lnSpc>
              <a:buFont typeface="+mj-lt"/>
              <a:buAutoNum type="romanLcPeriod"/>
            </a:pPr>
            <a:r>
              <a:rPr lang="en-IN" sz="2800" dirty="0" smtClean="0">
                <a:latin typeface="Trebuchet MS" pitchFamily="34" charset="0"/>
              </a:rPr>
              <a:t>Members of HUF</a:t>
            </a:r>
          </a:p>
          <a:p>
            <a:pPr marL="681228" indent="-571500">
              <a:lnSpc>
                <a:spcPct val="150000"/>
              </a:lnSpc>
              <a:buFont typeface="+mj-lt"/>
              <a:buAutoNum type="romanLcPeriod"/>
            </a:pPr>
            <a:r>
              <a:rPr lang="en-IN" sz="2800" dirty="0" smtClean="0">
                <a:latin typeface="Trebuchet MS" pitchFamily="34" charset="0"/>
              </a:rPr>
              <a:t>Husband and Wife or </a:t>
            </a:r>
          </a:p>
          <a:p>
            <a:pPr marL="681228" indent="-571500">
              <a:lnSpc>
                <a:spcPct val="150000"/>
              </a:lnSpc>
              <a:buFont typeface="+mj-lt"/>
              <a:buAutoNum type="romanLcPeriod"/>
            </a:pPr>
            <a:r>
              <a:rPr lang="en-IN" sz="2800" dirty="0" smtClean="0">
                <a:latin typeface="Trebuchet MS" pitchFamily="34" charset="0"/>
              </a:rPr>
              <a:t>Relation as prescribed </a:t>
            </a:r>
          </a:p>
          <a:p>
            <a:pPr marL="681228" indent="-571500">
              <a:buFont typeface="+mj-lt"/>
              <a:buAutoNum type="romanLcPeriod"/>
            </a:pPr>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1634</TotalTime>
  <Words>1839</Words>
  <Application>Microsoft Office PowerPoint</Application>
  <PresentationFormat>On-screen Show (4:3)</PresentationFormat>
  <Paragraphs>275</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Equity</vt:lpstr>
      <vt:lpstr>RELATED PARTY TRANSACTIONS INCLUDING DOCUMENTATION FOR AUDIT PURPOSE (WITH REFERENCE TO PVT. LTD. COMPANIES)            </vt:lpstr>
      <vt:lpstr>Prelude/ Backdrop</vt:lpstr>
      <vt:lpstr>Related Party Transactions (Sec.188)</vt:lpstr>
      <vt:lpstr>Related Party Transactions (Sec.188)</vt:lpstr>
      <vt:lpstr>Related Party Transactions</vt:lpstr>
      <vt:lpstr>Related Party Transactions</vt:lpstr>
      <vt:lpstr>Related Party Transactions</vt:lpstr>
      <vt:lpstr>Related Party Transactions</vt:lpstr>
      <vt:lpstr>Relative –Sec 2(77) </vt:lpstr>
      <vt:lpstr>Subsidiary Company- 2(87)</vt:lpstr>
      <vt:lpstr>Associate Company 2(6) </vt:lpstr>
      <vt:lpstr>Slide 12</vt:lpstr>
      <vt:lpstr>Contracts or Arrangement prescribed</vt:lpstr>
      <vt:lpstr>Slide 14</vt:lpstr>
      <vt:lpstr>Approval of Shareholders (Contd..)</vt:lpstr>
      <vt:lpstr>Approval of Shareholders (Contd..) </vt:lpstr>
      <vt:lpstr>Exemption from Sec.188(1) </vt:lpstr>
      <vt:lpstr>Office or Place of Profit </vt:lpstr>
      <vt:lpstr>Financial Reporting.</vt:lpstr>
      <vt:lpstr>Documentation</vt:lpstr>
      <vt:lpstr>Documentation (Contd..)</vt:lpstr>
      <vt:lpstr>Documentation (Contd..)</vt:lpstr>
      <vt:lpstr>Standards on Auditing (Sec.143)</vt:lpstr>
      <vt:lpstr>SA 550 RELATED PARTIES</vt:lpstr>
      <vt:lpstr>Objectives of SA 550</vt:lpstr>
      <vt:lpstr>AS-18 Related Party</vt:lpstr>
      <vt:lpstr>Audit Procedure to include:</vt:lpstr>
      <vt:lpstr>Slide 28</vt:lpstr>
      <vt:lpstr>Slide 29</vt:lpstr>
      <vt:lpstr>Slide 30</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ASSEST FUNCTIONS: PARADIGM SHIFT IN REGULATORY  </dc:title>
  <dc:creator>User5</dc:creator>
  <cp:lastModifiedBy>User6</cp:lastModifiedBy>
  <cp:revision>446</cp:revision>
  <dcterms:created xsi:type="dcterms:W3CDTF">2006-08-16T00:00:00Z</dcterms:created>
  <dcterms:modified xsi:type="dcterms:W3CDTF">2023-04-20T07:10:22Z</dcterms:modified>
</cp:coreProperties>
</file>