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87" r:id="rId2"/>
  </p:sldMasterIdLst>
  <p:notesMasterIdLst>
    <p:notesMasterId r:id="rId48"/>
  </p:notesMasterIdLst>
  <p:handoutMasterIdLst>
    <p:handoutMasterId r:id="rId49"/>
  </p:handoutMasterIdLst>
  <p:sldIdLst>
    <p:sldId id="256" r:id="rId3"/>
    <p:sldId id="325" r:id="rId4"/>
    <p:sldId id="392" r:id="rId5"/>
    <p:sldId id="528" r:id="rId6"/>
    <p:sldId id="393" r:id="rId7"/>
    <p:sldId id="382" r:id="rId8"/>
    <p:sldId id="512" r:id="rId9"/>
    <p:sldId id="529" r:id="rId10"/>
    <p:sldId id="531" r:id="rId11"/>
    <p:sldId id="555" r:id="rId12"/>
    <p:sldId id="556" r:id="rId13"/>
    <p:sldId id="552" r:id="rId14"/>
    <p:sldId id="558" r:id="rId15"/>
    <p:sldId id="557" r:id="rId16"/>
    <p:sldId id="533" r:id="rId17"/>
    <p:sldId id="532" r:id="rId18"/>
    <p:sldId id="523" r:id="rId19"/>
    <p:sldId id="539" r:id="rId20"/>
    <p:sldId id="386" r:id="rId21"/>
    <p:sldId id="534" r:id="rId22"/>
    <p:sldId id="535" r:id="rId23"/>
    <p:sldId id="540" r:id="rId24"/>
    <p:sldId id="536" r:id="rId25"/>
    <p:sldId id="546" r:id="rId26"/>
    <p:sldId id="538" r:id="rId27"/>
    <p:sldId id="543" r:id="rId28"/>
    <p:sldId id="435" r:id="rId29"/>
    <p:sldId id="541" r:id="rId30"/>
    <p:sldId id="550" r:id="rId31"/>
    <p:sldId id="554" r:id="rId32"/>
    <p:sldId id="542" r:id="rId33"/>
    <p:sldId id="544" r:id="rId34"/>
    <p:sldId id="545" r:id="rId35"/>
    <p:sldId id="547" r:id="rId36"/>
    <p:sldId id="548" r:id="rId37"/>
    <p:sldId id="424" r:id="rId38"/>
    <p:sldId id="549" r:id="rId39"/>
    <p:sldId id="551" r:id="rId40"/>
    <p:sldId id="553" r:id="rId41"/>
    <p:sldId id="426" r:id="rId42"/>
    <p:sldId id="383" r:id="rId43"/>
    <p:sldId id="427" r:id="rId44"/>
    <p:sldId id="517" r:id="rId45"/>
    <p:sldId id="374" r:id="rId46"/>
    <p:sldId id="299" r:id="rId4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8F46E0-8E4A-49A2-A995-E0CE67E6E20F}">
          <p14:sldIdLst>
            <p14:sldId id="256"/>
            <p14:sldId id="325"/>
            <p14:sldId id="392"/>
            <p14:sldId id="528"/>
            <p14:sldId id="393"/>
            <p14:sldId id="382"/>
            <p14:sldId id="512"/>
            <p14:sldId id="529"/>
            <p14:sldId id="531"/>
            <p14:sldId id="555"/>
            <p14:sldId id="556"/>
            <p14:sldId id="552"/>
            <p14:sldId id="558"/>
            <p14:sldId id="557"/>
            <p14:sldId id="533"/>
            <p14:sldId id="532"/>
            <p14:sldId id="523"/>
            <p14:sldId id="539"/>
            <p14:sldId id="386"/>
            <p14:sldId id="534"/>
            <p14:sldId id="535"/>
            <p14:sldId id="540"/>
            <p14:sldId id="536"/>
            <p14:sldId id="546"/>
            <p14:sldId id="538"/>
            <p14:sldId id="543"/>
            <p14:sldId id="435"/>
            <p14:sldId id="541"/>
            <p14:sldId id="550"/>
            <p14:sldId id="554"/>
            <p14:sldId id="542"/>
            <p14:sldId id="544"/>
            <p14:sldId id="545"/>
            <p14:sldId id="547"/>
            <p14:sldId id="548"/>
            <p14:sldId id="424"/>
            <p14:sldId id="549"/>
            <p14:sldId id="551"/>
            <p14:sldId id="553"/>
            <p14:sldId id="426"/>
            <p14:sldId id="383"/>
            <p14:sldId id="427"/>
            <p14:sldId id="517"/>
            <p14:sldId id="374"/>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887"/>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249" autoAdjust="0"/>
  </p:normalViewPr>
  <p:slideViewPr>
    <p:cSldViewPr snapToGrid="0">
      <p:cViewPr varScale="1">
        <p:scale>
          <a:sx n="64" d="100"/>
          <a:sy n="64" d="100"/>
        </p:scale>
        <p:origin x="888" y="78"/>
      </p:cViewPr>
      <p:guideLst/>
    </p:cSldViewPr>
  </p:slideViewPr>
  <p:outlineViewPr>
    <p:cViewPr>
      <p:scale>
        <a:sx n="33" d="100"/>
        <a:sy n="33" d="100"/>
      </p:scale>
      <p:origin x="0" y="-234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24C2C-B8CC-4AE0-BF69-74731657CF9B}"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IN"/>
        </a:p>
      </dgm:t>
    </dgm:pt>
    <dgm:pt modelId="{A3B64D4E-1FA7-4697-9837-FA0FECEFE52C}">
      <dgm:prSet custT="1"/>
      <dgm:spPr/>
      <dgm:t>
        <a:bodyPr/>
        <a:lstStyle/>
        <a:p>
          <a:r>
            <a:rPr lang="en-US" sz="2000" b="1" dirty="0">
              <a:latin typeface="Book Antiqua" panose="02040602050305030304" pitchFamily="18" charset="0"/>
            </a:rPr>
            <a:t>What is Foreign Trade Policy -Legal Framework</a:t>
          </a:r>
          <a:endParaRPr lang="en-IN" sz="2000" b="1" dirty="0">
            <a:latin typeface="Book Antiqua" panose="02040602050305030304" pitchFamily="18" charset="0"/>
          </a:endParaRPr>
        </a:p>
      </dgm:t>
    </dgm:pt>
    <dgm:pt modelId="{47A95812-0075-45D2-AD84-7BE2B7ECD170}" type="parTrans" cxnId="{4E827D9B-75E6-4845-8E7F-C7B0FC4BCF40}">
      <dgm:prSet/>
      <dgm:spPr/>
      <dgm:t>
        <a:bodyPr/>
        <a:lstStyle/>
        <a:p>
          <a:endParaRPr lang="en-IN" sz="2200"/>
        </a:p>
      </dgm:t>
    </dgm:pt>
    <dgm:pt modelId="{7FF319A9-38D5-49F6-AE6B-A6B87F36D8DA}" type="sibTrans" cxnId="{4E827D9B-75E6-4845-8E7F-C7B0FC4BCF40}">
      <dgm:prSet/>
      <dgm:spPr/>
      <dgm:t>
        <a:bodyPr/>
        <a:lstStyle/>
        <a:p>
          <a:endParaRPr lang="en-IN" sz="2200"/>
        </a:p>
      </dgm:t>
    </dgm:pt>
    <dgm:pt modelId="{F33D6016-1333-4DB2-B2DD-69BB81983E8E}">
      <dgm:prSet custT="1"/>
      <dgm:spPr/>
      <dgm:t>
        <a:bodyPr/>
        <a:lstStyle/>
        <a:p>
          <a:r>
            <a:rPr lang="en-US" sz="2000" b="1" dirty="0">
              <a:latin typeface="Book Antiqua" panose="02040602050305030304" pitchFamily="18" charset="0"/>
            </a:rPr>
            <a:t>New FTP-23 Approach</a:t>
          </a:r>
          <a:endParaRPr lang="en-IN" sz="2000" b="1" dirty="0">
            <a:latin typeface="Book Antiqua" panose="02040602050305030304" pitchFamily="18" charset="0"/>
          </a:endParaRPr>
        </a:p>
      </dgm:t>
    </dgm:pt>
    <dgm:pt modelId="{0AA6C460-E63D-4EE4-A051-00CF2D2FEED1}" type="parTrans" cxnId="{967AE968-B581-43A6-9743-B274AE393784}">
      <dgm:prSet/>
      <dgm:spPr/>
      <dgm:t>
        <a:bodyPr/>
        <a:lstStyle/>
        <a:p>
          <a:endParaRPr lang="en-IN" sz="2200"/>
        </a:p>
      </dgm:t>
    </dgm:pt>
    <dgm:pt modelId="{404FDF48-0BF9-4766-99DD-9093A130974E}" type="sibTrans" cxnId="{967AE968-B581-43A6-9743-B274AE393784}">
      <dgm:prSet/>
      <dgm:spPr/>
      <dgm:t>
        <a:bodyPr/>
        <a:lstStyle/>
        <a:p>
          <a:endParaRPr lang="en-IN" sz="2200"/>
        </a:p>
      </dgm:t>
    </dgm:pt>
    <dgm:pt modelId="{BD19B62E-E922-42EF-93C2-C9B9390ECA5E}">
      <dgm:prSet custT="1"/>
      <dgm:spPr/>
      <dgm:t>
        <a:bodyPr/>
        <a:lstStyle/>
        <a:p>
          <a:r>
            <a:rPr lang="en-US" sz="2000" b="1" dirty="0">
              <a:latin typeface="Book Antiqua" panose="02040602050305030304" pitchFamily="18" charset="0"/>
            </a:rPr>
            <a:t>Merchandising Trade</a:t>
          </a:r>
          <a:endParaRPr lang="en-IN" sz="2000" b="1" dirty="0">
            <a:latin typeface="Book Antiqua" panose="02040602050305030304" pitchFamily="18" charset="0"/>
          </a:endParaRPr>
        </a:p>
      </dgm:t>
    </dgm:pt>
    <dgm:pt modelId="{188FC2EE-02B4-40E5-B05C-32EBFA9A049E}" type="parTrans" cxnId="{E89219E2-AEEC-4092-9692-43FEFF778FC8}">
      <dgm:prSet/>
      <dgm:spPr/>
      <dgm:t>
        <a:bodyPr/>
        <a:lstStyle/>
        <a:p>
          <a:endParaRPr lang="en-IN"/>
        </a:p>
      </dgm:t>
    </dgm:pt>
    <dgm:pt modelId="{FB8241A2-B288-4C9C-A2D7-AD5C976D9827}" type="sibTrans" cxnId="{E89219E2-AEEC-4092-9692-43FEFF778FC8}">
      <dgm:prSet/>
      <dgm:spPr/>
      <dgm:t>
        <a:bodyPr/>
        <a:lstStyle/>
        <a:p>
          <a:endParaRPr lang="en-IN"/>
        </a:p>
      </dgm:t>
    </dgm:pt>
    <dgm:pt modelId="{3E148437-3FEC-4BDC-B95F-50BEFCB8894D}">
      <dgm:prSet custT="1"/>
      <dgm:spPr/>
      <dgm:t>
        <a:bodyPr/>
        <a:lstStyle/>
        <a:p>
          <a:r>
            <a:rPr lang="en-US" sz="2000" b="1" dirty="0">
              <a:latin typeface="Book Antiqua" panose="02040602050305030304" pitchFamily="18" charset="0"/>
            </a:rPr>
            <a:t>Amnesty Scheme</a:t>
          </a:r>
          <a:endParaRPr lang="en-IN" sz="2000" b="1" dirty="0">
            <a:latin typeface="Book Antiqua" panose="02040602050305030304" pitchFamily="18" charset="0"/>
          </a:endParaRPr>
        </a:p>
      </dgm:t>
    </dgm:pt>
    <dgm:pt modelId="{368A2BF0-F796-40A5-8737-21FDF7FA5615}" type="parTrans" cxnId="{EEEC3A50-5471-4ED0-A9C3-2687F56D6D36}">
      <dgm:prSet/>
      <dgm:spPr/>
      <dgm:t>
        <a:bodyPr/>
        <a:lstStyle/>
        <a:p>
          <a:endParaRPr lang="en-IN"/>
        </a:p>
      </dgm:t>
    </dgm:pt>
    <dgm:pt modelId="{084DA2E3-9B4F-4C88-95DA-363ECC2AA54C}" type="sibTrans" cxnId="{EEEC3A50-5471-4ED0-A9C3-2687F56D6D36}">
      <dgm:prSet/>
      <dgm:spPr/>
      <dgm:t>
        <a:bodyPr/>
        <a:lstStyle/>
        <a:p>
          <a:endParaRPr lang="en-IN"/>
        </a:p>
      </dgm:t>
    </dgm:pt>
    <dgm:pt modelId="{6EBA5536-03AB-453B-A871-A8AD0762FBF3}">
      <dgm:prSet custT="1"/>
      <dgm:spPr/>
      <dgm:t>
        <a:bodyPr/>
        <a:lstStyle/>
        <a:p>
          <a:r>
            <a:rPr lang="en-US" sz="2000" b="1" dirty="0">
              <a:latin typeface="Book Antiqua" panose="02040602050305030304" pitchFamily="18" charset="0"/>
            </a:rPr>
            <a:t>Streamlining SCOMET Policy</a:t>
          </a:r>
        </a:p>
      </dgm:t>
    </dgm:pt>
    <dgm:pt modelId="{02058808-14F3-4D7F-875B-5347EB6FB402}" type="parTrans" cxnId="{30439339-CA8F-4AB0-8AF0-E846B5AD239B}">
      <dgm:prSet/>
      <dgm:spPr/>
      <dgm:t>
        <a:bodyPr/>
        <a:lstStyle/>
        <a:p>
          <a:endParaRPr lang="en-US"/>
        </a:p>
      </dgm:t>
    </dgm:pt>
    <dgm:pt modelId="{227FE9FF-8725-48AF-A2A7-4E92B6FF8204}" type="sibTrans" cxnId="{30439339-CA8F-4AB0-8AF0-E846B5AD239B}">
      <dgm:prSet/>
      <dgm:spPr/>
      <dgm:t>
        <a:bodyPr/>
        <a:lstStyle/>
        <a:p>
          <a:endParaRPr lang="en-US"/>
        </a:p>
      </dgm:t>
    </dgm:pt>
    <dgm:pt modelId="{04B7F4BA-0F36-43FC-B7D8-84F175890FD2}">
      <dgm:prSet custT="1"/>
      <dgm:spPr/>
      <dgm:t>
        <a:bodyPr/>
        <a:lstStyle/>
        <a:p>
          <a:r>
            <a:rPr lang="en-IN" sz="2000" b="1" dirty="0">
              <a:latin typeface="Book Antiqua" panose="02040602050305030304" pitchFamily="18" charset="0"/>
            </a:rPr>
            <a:t>Duty exemption/ Remission Scheme</a:t>
          </a:r>
        </a:p>
      </dgm:t>
    </dgm:pt>
    <dgm:pt modelId="{47666403-37D9-4AD5-BDB2-ACD3FFC50218}" type="parTrans" cxnId="{182A52A5-3558-4006-8E4C-316505F95A0A}">
      <dgm:prSet/>
      <dgm:spPr/>
      <dgm:t>
        <a:bodyPr/>
        <a:lstStyle/>
        <a:p>
          <a:endParaRPr lang="en-US"/>
        </a:p>
      </dgm:t>
    </dgm:pt>
    <dgm:pt modelId="{B086A6C2-E1A9-48F2-9864-8126F237425F}" type="sibTrans" cxnId="{182A52A5-3558-4006-8E4C-316505F95A0A}">
      <dgm:prSet/>
      <dgm:spPr/>
      <dgm:t>
        <a:bodyPr/>
        <a:lstStyle/>
        <a:p>
          <a:endParaRPr lang="en-US"/>
        </a:p>
      </dgm:t>
    </dgm:pt>
    <dgm:pt modelId="{0D2D76F1-A300-494F-A451-65AB54E26050}">
      <dgm:prSet custT="1"/>
      <dgm:spPr/>
      <dgm:t>
        <a:bodyPr/>
        <a:lstStyle/>
        <a:p>
          <a:r>
            <a:rPr lang="en-IN" sz="2000" b="1" dirty="0">
              <a:latin typeface="Book Antiqua" panose="02040602050305030304" pitchFamily="18" charset="0"/>
            </a:rPr>
            <a:t>Other important policies / rules affecting FTP</a:t>
          </a:r>
        </a:p>
      </dgm:t>
    </dgm:pt>
    <dgm:pt modelId="{224C8A4B-1096-449C-9335-B7882A248D2D}" type="parTrans" cxnId="{B41EFE37-A0E5-4D53-8649-942D45FB9FC3}">
      <dgm:prSet/>
      <dgm:spPr/>
      <dgm:t>
        <a:bodyPr/>
        <a:lstStyle/>
        <a:p>
          <a:endParaRPr lang="en-IN"/>
        </a:p>
      </dgm:t>
    </dgm:pt>
    <dgm:pt modelId="{FFA70574-A433-4DA1-8373-F9C5586E3147}" type="sibTrans" cxnId="{B41EFE37-A0E5-4D53-8649-942D45FB9FC3}">
      <dgm:prSet/>
      <dgm:spPr/>
      <dgm:t>
        <a:bodyPr/>
        <a:lstStyle/>
        <a:p>
          <a:endParaRPr lang="en-IN"/>
        </a:p>
      </dgm:t>
    </dgm:pt>
    <dgm:pt modelId="{A4547974-24E9-40FC-A009-3A809252DD85}" type="pres">
      <dgm:prSet presAssocID="{AD124C2C-B8CC-4AE0-BF69-74731657CF9B}" presName="Name0" presStyleCnt="0">
        <dgm:presLayoutVars>
          <dgm:chMax val="7"/>
          <dgm:chPref val="7"/>
          <dgm:dir/>
        </dgm:presLayoutVars>
      </dgm:prSet>
      <dgm:spPr/>
    </dgm:pt>
    <dgm:pt modelId="{9E7A8511-3DD3-459B-ABCF-718577620BEC}" type="pres">
      <dgm:prSet presAssocID="{AD124C2C-B8CC-4AE0-BF69-74731657CF9B}" presName="Name1" presStyleCnt="0"/>
      <dgm:spPr/>
    </dgm:pt>
    <dgm:pt modelId="{776FED79-32C9-416B-8D69-B19F7ADE2E0E}" type="pres">
      <dgm:prSet presAssocID="{AD124C2C-B8CC-4AE0-BF69-74731657CF9B}" presName="cycle" presStyleCnt="0"/>
      <dgm:spPr/>
    </dgm:pt>
    <dgm:pt modelId="{99CAD623-2ADF-49AE-A811-9441663F4DE1}" type="pres">
      <dgm:prSet presAssocID="{AD124C2C-B8CC-4AE0-BF69-74731657CF9B}" presName="srcNode" presStyleLbl="node1" presStyleIdx="0" presStyleCnt="7"/>
      <dgm:spPr/>
    </dgm:pt>
    <dgm:pt modelId="{D4793843-26C4-4652-8229-48252CCF780D}" type="pres">
      <dgm:prSet presAssocID="{AD124C2C-B8CC-4AE0-BF69-74731657CF9B}" presName="conn" presStyleLbl="parChTrans1D2" presStyleIdx="0" presStyleCnt="1"/>
      <dgm:spPr/>
    </dgm:pt>
    <dgm:pt modelId="{3B470B7D-C131-4B34-9214-339F2C96D774}" type="pres">
      <dgm:prSet presAssocID="{AD124C2C-B8CC-4AE0-BF69-74731657CF9B}" presName="extraNode" presStyleLbl="node1" presStyleIdx="0" presStyleCnt="7"/>
      <dgm:spPr/>
    </dgm:pt>
    <dgm:pt modelId="{55B58948-61F6-4960-A3EC-F7986F39CFAA}" type="pres">
      <dgm:prSet presAssocID="{AD124C2C-B8CC-4AE0-BF69-74731657CF9B}" presName="dstNode" presStyleLbl="node1" presStyleIdx="0" presStyleCnt="7"/>
      <dgm:spPr/>
    </dgm:pt>
    <dgm:pt modelId="{ED2BBDD0-DB66-401F-A5F9-74FAFE6A9A51}" type="pres">
      <dgm:prSet presAssocID="{A3B64D4E-1FA7-4697-9837-FA0FECEFE52C}" presName="text_1" presStyleLbl="node1" presStyleIdx="0" presStyleCnt="7">
        <dgm:presLayoutVars>
          <dgm:bulletEnabled val="1"/>
        </dgm:presLayoutVars>
      </dgm:prSet>
      <dgm:spPr/>
    </dgm:pt>
    <dgm:pt modelId="{D85F66A4-4604-42D3-945A-D3CA8BAC147D}" type="pres">
      <dgm:prSet presAssocID="{A3B64D4E-1FA7-4697-9837-FA0FECEFE52C}" presName="accent_1" presStyleCnt="0"/>
      <dgm:spPr/>
    </dgm:pt>
    <dgm:pt modelId="{A95796C5-1BD0-4279-8657-D4789C545D02}" type="pres">
      <dgm:prSet presAssocID="{A3B64D4E-1FA7-4697-9837-FA0FECEFE52C}" presName="accentRepeatNode" presStyleLbl="solidFgAcc1" presStyleIdx="0" presStyleCnt="7"/>
      <dgm:spPr/>
    </dgm:pt>
    <dgm:pt modelId="{DF23533E-DDD8-4DA1-BF43-ACC239BB1F7E}" type="pres">
      <dgm:prSet presAssocID="{F33D6016-1333-4DB2-B2DD-69BB81983E8E}" presName="text_2" presStyleLbl="node1" presStyleIdx="1" presStyleCnt="7">
        <dgm:presLayoutVars>
          <dgm:bulletEnabled val="1"/>
        </dgm:presLayoutVars>
      </dgm:prSet>
      <dgm:spPr/>
    </dgm:pt>
    <dgm:pt modelId="{41F2F71B-7099-4341-BC5B-DA64FB38764F}" type="pres">
      <dgm:prSet presAssocID="{F33D6016-1333-4DB2-B2DD-69BB81983E8E}" presName="accent_2" presStyleCnt="0"/>
      <dgm:spPr/>
    </dgm:pt>
    <dgm:pt modelId="{795B885E-3D34-4D6C-888A-0B00338BFC43}" type="pres">
      <dgm:prSet presAssocID="{F33D6016-1333-4DB2-B2DD-69BB81983E8E}" presName="accentRepeatNode" presStyleLbl="solidFgAcc1" presStyleIdx="1" presStyleCnt="7"/>
      <dgm:spPr/>
    </dgm:pt>
    <dgm:pt modelId="{92CE69A1-54E3-41A8-A71A-E9A3859017BC}" type="pres">
      <dgm:prSet presAssocID="{04B7F4BA-0F36-43FC-B7D8-84F175890FD2}" presName="text_3" presStyleLbl="node1" presStyleIdx="2" presStyleCnt="7">
        <dgm:presLayoutVars>
          <dgm:bulletEnabled val="1"/>
        </dgm:presLayoutVars>
      </dgm:prSet>
      <dgm:spPr/>
    </dgm:pt>
    <dgm:pt modelId="{54BE0631-F4C8-4071-92A7-7A46CCE10FFB}" type="pres">
      <dgm:prSet presAssocID="{04B7F4BA-0F36-43FC-B7D8-84F175890FD2}" presName="accent_3" presStyleCnt="0"/>
      <dgm:spPr/>
    </dgm:pt>
    <dgm:pt modelId="{1674FA08-EC48-445E-8A63-5F94C8E526AC}" type="pres">
      <dgm:prSet presAssocID="{04B7F4BA-0F36-43FC-B7D8-84F175890FD2}" presName="accentRepeatNode" presStyleLbl="solidFgAcc1" presStyleIdx="2" presStyleCnt="7"/>
      <dgm:spPr/>
    </dgm:pt>
    <dgm:pt modelId="{82F24BAC-AFA2-48A0-B21B-9DA30C58F489}" type="pres">
      <dgm:prSet presAssocID="{6EBA5536-03AB-453B-A871-A8AD0762FBF3}" presName="text_4" presStyleLbl="node1" presStyleIdx="3" presStyleCnt="7">
        <dgm:presLayoutVars>
          <dgm:bulletEnabled val="1"/>
        </dgm:presLayoutVars>
      </dgm:prSet>
      <dgm:spPr/>
    </dgm:pt>
    <dgm:pt modelId="{4DE60686-A412-4922-8D19-D7D1D0EFED0D}" type="pres">
      <dgm:prSet presAssocID="{6EBA5536-03AB-453B-A871-A8AD0762FBF3}" presName="accent_4" presStyleCnt="0"/>
      <dgm:spPr/>
    </dgm:pt>
    <dgm:pt modelId="{CC672692-BA32-416F-A1B0-A9F2ED15CE8F}" type="pres">
      <dgm:prSet presAssocID="{6EBA5536-03AB-453B-A871-A8AD0762FBF3}" presName="accentRepeatNode" presStyleLbl="solidFgAcc1" presStyleIdx="3" presStyleCnt="7"/>
      <dgm:spPr/>
    </dgm:pt>
    <dgm:pt modelId="{01DD9611-BDD3-4AF7-ADE0-07DBD2495188}" type="pres">
      <dgm:prSet presAssocID="{BD19B62E-E922-42EF-93C2-C9B9390ECA5E}" presName="text_5" presStyleLbl="node1" presStyleIdx="4" presStyleCnt="7">
        <dgm:presLayoutVars>
          <dgm:bulletEnabled val="1"/>
        </dgm:presLayoutVars>
      </dgm:prSet>
      <dgm:spPr/>
    </dgm:pt>
    <dgm:pt modelId="{07E905EE-CB80-4F95-8540-1A7C1F17BEE9}" type="pres">
      <dgm:prSet presAssocID="{BD19B62E-E922-42EF-93C2-C9B9390ECA5E}" presName="accent_5" presStyleCnt="0"/>
      <dgm:spPr/>
    </dgm:pt>
    <dgm:pt modelId="{1992DE7B-730F-4567-8763-BC9BDF17669C}" type="pres">
      <dgm:prSet presAssocID="{BD19B62E-E922-42EF-93C2-C9B9390ECA5E}" presName="accentRepeatNode" presStyleLbl="solidFgAcc1" presStyleIdx="4" presStyleCnt="7"/>
      <dgm:spPr/>
    </dgm:pt>
    <dgm:pt modelId="{EAF922F4-F052-41A2-958F-A40A8B165266}" type="pres">
      <dgm:prSet presAssocID="{3E148437-3FEC-4BDC-B95F-50BEFCB8894D}" presName="text_6" presStyleLbl="node1" presStyleIdx="5" presStyleCnt="7">
        <dgm:presLayoutVars>
          <dgm:bulletEnabled val="1"/>
        </dgm:presLayoutVars>
      </dgm:prSet>
      <dgm:spPr/>
    </dgm:pt>
    <dgm:pt modelId="{038DAE7C-830C-4403-8143-0A2841C857C4}" type="pres">
      <dgm:prSet presAssocID="{3E148437-3FEC-4BDC-B95F-50BEFCB8894D}" presName="accent_6" presStyleCnt="0"/>
      <dgm:spPr/>
    </dgm:pt>
    <dgm:pt modelId="{E3C6BE49-45D9-49EE-9E0A-B695FB1FA162}" type="pres">
      <dgm:prSet presAssocID="{3E148437-3FEC-4BDC-B95F-50BEFCB8894D}" presName="accentRepeatNode" presStyleLbl="solidFgAcc1" presStyleIdx="5" presStyleCnt="7"/>
      <dgm:spPr/>
    </dgm:pt>
    <dgm:pt modelId="{2DDA26EC-CDDF-4462-AF7C-7FBA9514226A}" type="pres">
      <dgm:prSet presAssocID="{0D2D76F1-A300-494F-A451-65AB54E26050}" presName="text_7" presStyleLbl="node1" presStyleIdx="6" presStyleCnt="7">
        <dgm:presLayoutVars>
          <dgm:bulletEnabled val="1"/>
        </dgm:presLayoutVars>
      </dgm:prSet>
      <dgm:spPr/>
    </dgm:pt>
    <dgm:pt modelId="{87C38B15-2952-4DF1-BC9C-751FBB0899DC}" type="pres">
      <dgm:prSet presAssocID="{0D2D76F1-A300-494F-A451-65AB54E26050}" presName="accent_7" presStyleCnt="0"/>
      <dgm:spPr/>
    </dgm:pt>
    <dgm:pt modelId="{4962D92B-DA7A-41B7-BC11-49F96913A72C}" type="pres">
      <dgm:prSet presAssocID="{0D2D76F1-A300-494F-A451-65AB54E26050}" presName="accentRepeatNode" presStyleLbl="solidFgAcc1" presStyleIdx="6" presStyleCnt="7"/>
      <dgm:spPr/>
    </dgm:pt>
  </dgm:ptLst>
  <dgm:cxnLst>
    <dgm:cxn modelId="{0786B117-FE9A-4454-A58A-2E8325FFAB42}" type="presOf" srcId="{F33D6016-1333-4DB2-B2DD-69BB81983E8E}" destId="{DF23533E-DDD8-4DA1-BF43-ACC239BB1F7E}" srcOrd="0" destOrd="0" presId="urn:microsoft.com/office/officeart/2008/layout/VerticalCurvedList"/>
    <dgm:cxn modelId="{B41EFE37-A0E5-4D53-8649-942D45FB9FC3}" srcId="{AD124C2C-B8CC-4AE0-BF69-74731657CF9B}" destId="{0D2D76F1-A300-494F-A451-65AB54E26050}" srcOrd="6" destOrd="0" parTransId="{224C8A4B-1096-449C-9335-B7882A248D2D}" sibTransId="{FFA70574-A433-4DA1-8373-F9C5586E3147}"/>
    <dgm:cxn modelId="{30439339-CA8F-4AB0-8AF0-E846B5AD239B}" srcId="{AD124C2C-B8CC-4AE0-BF69-74731657CF9B}" destId="{6EBA5536-03AB-453B-A871-A8AD0762FBF3}" srcOrd="3" destOrd="0" parTransId="{02058808-14F3-4D7F-875B-5347EB6FB402}" sibTransId="{227FE9FF-8725-48AF-A2A7-4E92B6FF8204}"/>
    <dgm:cxn modelId="{967AE968-B581-43A6-9743-B274AE393784}" srcId="{AD124C2C-B8CC-4AE0-BF69-74731657CF9B}" destId="{F33D6016-1333-4DB2-B2DD-69BB81983E8E}" srcOrd="1" destOrd="0" parTransId="{0AA6C460-E63D-4EE4-A051-00CF2D2FEED1}" sibTransId="{404FDF48-0BF9-4766-99DD-9093A130974E}"/>
    <dgm:cxn modelId="{EEEC3A50-5471-4ED0-A9C3-2687F56D6D36}" srcId="{AD124C2C-B8CC-4AE0-BF69-74731657CF9B}" destId="{3E148437-3FEC-4BDC-B95F-50BEFCB8894D}" srcOrd="5" destOrd="0" parTransId="{368A2BF0-F796-40A5-8737-21FDF7FA5615}" sibTransId="{084DA2E3-9B4F-4C88-95DA-363ECC2AA54C}"/>
    <dgm:cxn modelId="{F6F93A70-5C01-48E6-ADE7-E9CD59CB1F55}" type="presOf" srcId="{7FF319A9-38D5-49F6-AE6B-A6B87F36D8DA}" destId="{D4793843-26C4-4652-8229-48252CCF780D}" srcOrd="0" destOrd="0" presId="urn:microsoft.com/office/officeart/2008/layout/VerticalCurvedList"/>
    <dgm:cxn modelId="{D17B3374-7F53-44A0-BB15-27B9A236FB31}" type="presOf" srcId="{3E148437-3FEC-4BDC-B95F-50BEFCB8894D}" destId="{EAF922F4-F052-41A2-958F-A40A8B165266}" srcOrd="0" destOrd="0" presId="urn:microsoft.com/office/officeart/2008/layout/VerticalCurvedList"/>
    <dgm:cxn modelId="{4E827D9B-75E6-4845-8E7F-C7B0FC4BCF40}" srcId="{AD124C2C-B8CC-4AE0-BF69-74731657CF9B}" destId="{A3B64D4E-1FA7-4697-9837-FA0FECEFE52C}" srcOrd="0" destOrd="0" parTransId="{47A95812-0075-45D2-AD84-7BE2B7ECD170}" sibTransId="{7FF319A9-38D5-49F6-AE6B-A6B87F36D8DA}"/>
    <dgm:cxn modelId="{182A52A5-3558-4006-8E4C-316505F95A0A}" srcId="{AD124C2C-B8CC-4AE0-BF69-74731657CF9B}" destId="{04B7F4BA-0F36-43FC-B7D8-84F175890FD2}" srcOrd="2" destOrd="0" parTransId="{47666403-37D9-4AD5-BDB2-ACD3FFC50218}" sibTransId="{B086A6C2-E1A9-48F2-9864-8126F237425F}"/>
    <dgm:cxn modelId="{3F6AE7B2-D7C6-4EC9-9D90-1DD9B710E9F6}" type="presOf" srcId="{6EBA5536-03AB-453B-A871-A8AD0762FBF3}" destId="{82F24BAC-AFA2-48A0-B21B-9DA30C58F489}" srcOrd="0" destOrd="0" presId="urn:microsoft.com/office/officeart/2008/layout/VerticalCurvedList"/>
    <dgm:cxn modelId="{3C3B8EBB-56E1-4EC0-8319-761FF3139EC8}" type="presOf" srcId="{BD19B62E-E922-42EF-93C2-C9B9390ECA5E}" destId="{01DD9611-BDD3-4AF7-ADE0-07DBD2495188}" srcOrd="0" destOrd="0" presId="urn:microsoft.com/office/officeart/2008/layout/VerticalCurvedList"/>
    <dgm:cxn modelId="{37A45EDA-D040-4DE1-ADAF-81C4C03F865A}" type="presOf" srcId="{0D2D76F1-A300-494F-A451-65AB54E26050}" destId="{2DDA26EC-CDDF-4462-AF7C-7FBA9514226A}" srcOrd="0" destOrd="0" presId="urn:microsoft.com/office/officeart/2008/layout/VerticalCurvedList"/>
    <dgm:cxn modelId="{E89219E2-AEEC-4092-9692-43FEFF778FC8}" srcId="{AD124C2C-B8CC-4AE0-BF69-74731657CF9B}" destId="{BD19B62E-E922-42EF-93C2-C9B9390ECA5E}" srcOrd="4" destOrd="0" parTransId="{188FC2EE-02B4-40E5-B05C-32EBFA9A049E}" sibTransId="{FB8241A2-B288-4C9C-A2D7-AD5C976D9827}"/>
    <dgm:cxn modelId="{13487CEC-119B-4A51-8F52-627216F66147}" type="presOf" srcId="{04B7F4BA-0F36-43FC-B7D8-84F175890FD2}" destId="{92CE69A1-54E3-41A8-A71A-E9A3859017BC}" srcOrd="0" destOrd="0" presId="urn:microsoft.com/office/officeart/2008/layout/VerticalCurvedList"/>
    <dgm:cxn modelId="{D9D823F0-BBAA-42F4-BD67-1FF733B27900}" type="presOf" srcId="{AD124C2C-B8CC-4AE0-BF69-74731657CF9B}" destId="{A4547974-24E9-40FC-A009-3A809252DD85}" srcOrd="0" destOrd="0" presId="urn:microsoft.com/office/officeart/2008/layout/VerticalCurvedList"/>
    <dgm:cxn modelId="{841523F4-860F-44C3-A3CF-2E393CA59016}" type="presOf" srcId="{A3B64D4E-1FA7-4697-9837-FA0FECEFE52C}" destId="{ED2BBDD0-DB66-401F-A5F9-74FAFE6A9A51}" srcOrd="0" destOrd="0" presId="urn:microsoft.com/office/officeart/2008/layout/VerticalCurvedList"/>
    <dgm:cxn modelId="{560B036C-1AEC-40A2-B4DB-178811D855CB}" type="presParOf" srcId="{A4547974-24E9-40FC-A009-3A809252DD85}" destId="{9E7A8511-3DD3-459B-ABCF-718577620BEC}" srcOrd="0" destOrd="0" presId="urn:microsoft.com/office/officeart/2008/layout/VerticalCurvedList"/>
    <dgm:cxn modelId="{0B3A1D0C-87BB-4013-B027-3A52A810CC93}" type="presParOf" srcId="{9E7A8511-3DD3-459B-ABCF-718577620BEC}" destId="{776FED79-32C9-416B-8D69-B19F7ADE2E0E}" srcOrd="0" destOrd="0" presId="urn:microsoft.com/office/officeart/2008/layout/VerticalCurvedList"/>
    <dgm:cxn modelId="{3149DB9E-51E8-478B-BEA5-3C1558D2FEF7}" type="presParOf" srcId="{776FED79-32C9-416B-8D69-B19F7ADE2E0E}" destId="{99CAD623-2ADF-49AE-A811-9441663F4DE1}" srcOrd="0" destOrd="0" presId="urn:microsoft.com/office/officeart/2008/layout/VerticalCurvedList"/>
    <dgm:cxn modelId="{81E22A1F-FF9C-4D27-9772-2E849B4A8CFD}" type="presParOf" srcId="{776FED79-32C9-416B-8D69-B19F7ADE2E0E}" destId="{D4793843-26C4-4652-8229-48252CCF780D}" srcOrd="1" destOrd="0" presId="urn:microsoft.com/office/officeart/2008/layout/VerticalCurvedList"/>
    <dgm:cxn modelId="{512786DA-5A92-4C02-984E-47B910839151}" type="presParOf" srcId="{776FED79-32C9-416B-8D69-B19F7ADE2E0E}" destId="{3B470B7D-C131-4B34-9214-339F2C96D774}" srcOrd="2" destOrd="0" presId="urn:microsoft.com/office/officeart/2008/layout/VerticalCurvedList"/>
    <dgm:cxn modelId="{AAC66B62-5048-4AFB-81DC-00C2582EF915}" type="presParOf" srcId="{776FED79-32C9-416B-8D69-B19F7ADE2E0E}" destId="{55B58948-61F6-4960-A3EC-F7986F39CFAA}" srcOrd="3" destOrd="0" presId="urn:microsoft.com/office/officeart/2008/layout/VerticalCurvedList"/>
    <dgm:cxn modelId="{67C4EF22-7A54-4423-AF4A-C0C11D39561D}" type="presParOf" srcId="{9E7A8511-3DD3-459B-ABCF-718577620BEC}" destId="{ED2BBDD0-DB66-401F-A5F9-74FAFE6A9A51}" srcOrd="1" destOrd="0" presId="urn:microsoft.com/office/officeart/2008/layout/VerticalCurvedList"/>
    <dgm:cxn modelId="{3EDE6500-B243-4806-8459-0AC177AD5EDB}" type="presParOf" srcId="{9E7A8511-3DD3-459B-ABCF-718577620BEC}" destId="{D85F66A4-4604-42D3-945A-D3CA8BAC147D}" srcOrd="2" destOrd="0" presId="urn:microsoft.com/office/officeart/2008/layout/VerticalCurvedList"/>
    <dgm:cxn modelId="{526BEF6F-F96E-4D71-A232-C03EED560040}" type="presParOf" srcId="{D85F66A4-4604-42D3-945A-D3CA8BAC147D}" destId="{A95796C5-1BD0-4279-8657-D4789C545D02}" srcOrd="0" destOrd="0" presId="urn:microsoft.com/office/officeart/2008/layout/VerticalCurvedList"/>
    <dgm:cxn modelId="{F2128F60-87AA-489E-BD5B-145BB631A3F2}" type="presParOf" srcId="{9E7A8511-3DD3-459B-ABCF-718577620BEC}" destId="{DF23533E-DDD8-4DA1-BF43-ACC239BB1F7E}" srcOrd="3" destOrd="0" presId="urn:microsoft.com/office/officeart/2008/layout/VerticalCurvedList"/>
    <dgm:cxn modelId="{BA81EB04-EB6A-4350-8D9A-307636D6B243}" type="presParOf" srcId="{9E7A8511-3DD3-459B-ABCF-718577620BEC}" destId="{41F2F71B-7099-4341-BC5B-DA64FB38764F}" srcOrd="4" destOrd="0" presId="urn:microsoft.com/office/officeart/2008/layout/VerticalCurvedList"/>
    <dgm:cxn modelId="{3FB4E47A-C683-4A38-B60B-E0B515CFA67B}" type="presParOf" srcId="{41F2F71B-7099-4341-BC5B-DA64FB38764F}" destId="{795B885E-3D34-4D6C-888A-0B00338BFC43}" srcOrd="0" destOrd="0" presId="urn:microsoft.com/office/officeart/2008/layout/VerticalCurvedList"/>
    <dgm:cxn modelId="{1EA097FF-7EE5-40DA-B5A7-A89EB05B98C1}" type="presParOf" srcId="{9E7A8511-3DD3-459B-ABCF-718577620BEC}" destId="{92CE69A1-54E3-41A8-A71A-E9A3859017BC}" srcOrd="5" destOrd="0" presId="urn:microsoft.com/office/officeart/2008/layout/VerticalCurvedList"/>
    <dgm:cxn modelId="{267B959F-F99C-40EF-A03C-DEAEF01FC5AB}" type="presParOf" srcId="{9E7A8511-3DD3-459B-ABCF-718577620BEC}" destId="{54BE0631-F4C8-4071-92A7-7A46CCE10FFB}" srcOrd="6" destOrd="0" presId="urn:microsoft.com/office/officeart/2008/layout/VerticalCurvedList"/>
    <dgm:cxn modelId="{454C5D4B-CE07-4073-869C-6ECD476CFAA2}" type="presParOf" srcId="{54BE0631-F4C8-4071-92A7-7A46CCE10FFB}" destId="{1674FA08-EC48-445E-8A63-5F94C8E526AC}" srcOrd="0" destOrd="0" presId="urn:microsoft.com/office/officeart/2008/layout/VerticalCurvedList"/>
    <dgm:cxn modelId="{BCF5E212-70E1-466E-973E-ED5C6F02D1F1}" type="presParOf" srcId="{9E7A8511-3DD3-459B-ABCF-718577620BEC}" destId="{82F24BAC-AFA2-48A0-B21B-9DA30C58F489}" srcOrd="7" destOrd="0" presId="urn:microsoft.com/office/officeart/2008/layout/VerticalCurvedList"/>
    <dgm:cxn modelId="{587D9FE9-DE76-4095-AF92-927CE50D654B}" type="presParOf" srcId="{9E7A8511-3DD3-459B-ABCF-718577620BEC}" destId="{4DE60686-A412-4922-8D19-D7D1D0EFED0D}" srcOrd="8" destOrd="0" presId="urn:microsoft.com/office/officeart/2008/layout/VerticalCurvedList"/>
    <dgm:cxn modelId="{B4925ADE-058B-413F-B78E-ABA603EF4A8C}" type="presParOf" srcId="{4DE60686-A412-4922-8D19-D7D1D0EFED0D}" destId="{CC672692-BA32-416F-A1B0-A9F2ED15CE8F}" srcOrd="0" destOrd="0" presId="urn:microsoft.com/office/officeart/2008/layout/VerticalCurvedList"/>
    <dgm:cxn modelId="{BE2012CD-7FA0-4033-9773-3A3AE9BAC1C8}" type="presParOf" srcId="{9E7A8511-3DD3-459B-ABCF-718577620BEC}" destId="{01DD9611-BDD3-4AF7-ADE0-07DBD2495188}" srcOrd="9" destOrd="0" presId="urn:microsoft.com/office/officeart/2008/layout/VerticalCurvedList"/>
    <dgm:cxn modelId="{AEB97ACC-5038-43C9-8F40-01429EF62060}" type="presParOf" srcId="{9E7A8511-3DD3-459B-ABCF-718577620BEC}" destId="{07E905EE-CB80-4F95-8540-1A7C1F17BEE9}" srcOrd="10" destOrd="0" presId="urn:microsoft.com/office/officeart/2008/layout/VerticalCurvedList"/>
    <dgm:cxn modelId="{6A3A235B-C76B-45D9-BA3D-3C24157D8F01}" type="presParOf" srcId="{07E905EE-CB80-4F95-8540-1A7C1F17BEE9}" destId="{1992DE7B-730F-4567-8763-BC9BDF17669C}" srcOrd="0" destOrd="0" presId="urn:microsoft.com/office/officeart/2008/layout/VerticalCurvedList"/>
    <dgm:cxn modelId="{F85E7A9F-221E-4809-82D9-80B75CBF665F}" type="presParOf" srcId="{9E7A8511-3DD3-459B-ABCF-718577620BEC}" destId="{EAF922F4-F052-41A2-958F-A40A8B165266}" srcOrd="11" destOrd="0" presId="urn:microsoft.com/office/officeart/2008/layout/VerticalCurvedList"/>
    <dgm:cxn modelId="{2CE6F0FB-07AB-47A5-AD28-9DBEEFFC6909}" type="presParOf" srcId="{9E7A8511-3DD3-459B-ABCF-718577620BEC}" destId="{038DAE7C-830C-4403-8143-0A2841C857C4}" srcOrd="12" destOrd="0" presId="urn:microsoft.com/office/officeart/2008/layout/VerticalCurvedList"/>
    <dgm:cxn modelId="{6CFE3291-54E6-40F7-84A0-796637AA098A}" type="presParOf" srcId="{038DAE7C-830C-4403-8143-0A2841C857C4}" destId="{E3C6BE49-45D9-49EE-9E0A-B695FB1FA162}" srcOrd="0" destOrd="0" presId="urn:microsoft.com/office/officeart/2008/layout/VerticalCurvedList"/>
    <dgm:cxn modelId="{D58A3DFD-9AFE-4D0C-B733-C16B45B6EFC7}" type="presParOf" srcId="{9E7A8511-3DD3-459B-ABCF-718577620BEC}" destId="{2DDA26EC-CDDF-4462-AF7C-7FBA9514226A}" srcOrd="13" destOrd="0" presId="urn:microsoft.com/office/officeart/2008/layout/VerticalCurvedList"/>
    <dgm:cxn modelId="{F795F507-B1C8-4636-86C0-461475DFD458}" type="presParOf" srcId="{9E7A8511-3DD3-459B-ABCF-718577620BEC}" destId="{87C38B15-2952-4DF1-BC9C-751FBB0899DC}" srcOrd="14" destOrd="0" presId="urn:microsoft.com/office/officeart/2008/layout/VerticalCurvedList"/>
    <dgm:cxn modelId="{16C283BF-0C24-4552-8DA0-BED544C49CDD}" type="presParOf" srcId="{87C38B15-2952-4DF1-BC9C-751FBB0899DC}" destId="{4962D92B-DA7A-41B7-BC11-49F96913A72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49B8C2-AFEE-4315-A21C-7852CE2D820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5AE4D10D-A65E-4063-98FF-5671572DA386}">
      <dgm:prSet custT="1"/>
      <dgm:spPr/>
      <dgm:t>
        <a:bodyPr/>
        <a:lstStyle/>
        <a:p>
          <a:r>
            <a:rPr lang="en-IN" sz="2200" dirty="0">
              <a:latin typeface="Book Antiqua" panose="02040602050305030304" pitchFamily="18" charset="0"/>
            </a:rPr>
            <a:t>1. </a:t>
          </a:r>
          <a:r>
            <a:rPr lang="en-IN" sz="2000" dirty="0">
              <a:latin typeface="Book Antiqua" panose="02040602050305030304" pitchFamily="18" charset="0"/>
            </a:rPr>
            <a:t>Incentive to Remission</a:t>
          </a:r>
        </a:p>
      </dgm:t>
    </dgm:pt>
    <dgm:pt modelId="{B5395A7F-462D-4647-A85C-7505F52F7301}" type="parTrans" cxnId="{9A91EA52-10D8-40B0-8592-2D58971EB7C9}">
      <dgm:prSet/>
      <dgm:spPr/>
      <dgm:t>
        <a:bodyPr/>
        <a:lstStyle/>
        <a:p>
          <a:endParaRPr lang="en-IN"/>
        </a:p>
      </dgm:t>
    </dgm:pt>
    <dgm:pt modelId="{363B7C47-AAE8-45FB-BFC5-1D13311E5B55}" type="sibTrans" cxnId="{9A91EA52-10D8-40B0-8592-2D58971EB7C9}">
      <dgm:prSet/>
      <dgm:spPr/>
      <dgm:t>
        <a:bodyPr/>
        <a:lstStyle/>
        <a:p>
          <a:endParaRPr lang="en-IN"/>
        </a:p>
      </dgm:t>
    </dgm:pt>
    <dgm:pt modelId="{FC479D0B-35C0-4FC4-B33A-E27732E6FF3E}">
      <dgm:prSet custT="1"/>
      <dgm:spPr/>
      <dgm:t>
        <a:bodyPr/>
        <a:lstStyle/>
        <a:p>
          <a:r>
            <a:rPr lang="en-US" sz="2000" dirty="0">
              <a:latin typeface="Book Antiqua" panose="02040602050305030304" pitchFamily="18" charset="0"/>
            </a:rPr>
            <a:t>2. Export promotion through collaboration - Exporters, States, Districts, Indian Missions</a:t>
          </a:r>
          <a:r>
            <a:rPr lang="en-US" sz="3300" dirty="0"/>
            <a:t>.</a:t>
          </a:r>
          <a:endParaRPr lang="en-IN" sz="3300" dirty="0"/>
        </a:p>
      </dgm:t>
    </dgm:pt>
    <dgm:pt modelId="{F0C35BAD-8016-470A-964E-8D6EFBB645C1}" type="parTrans" cxnId="{D48D3D91-32AD-49FD-A595-5E7EA815397E}">
      <dgm:prSet/>
      <dgm:spPr/>
      <dgm:t>
        <a:bodyPr/>
        <a:lstStyle/>
        <a:p>
          <a:endParaRPr lang="en-IN"/>
        </a:p>
      </dgm:t>
    </dgm:pt>
    <dgm:pt modelId="{2427D80E-D37C-454D-8E89-42DD55879CE9}" type="sibTrans" cxnId="{D48D3D91-32AD-49FD-A595-5E7EA815397E}">
      <dgm:prSet/>
      <dgm:spPr/>
      <dgm:t>
        <a:bodyPr/>
        <a:lstStyle/>
        <a:p>
          <a:endParaRPr lang="en-IN"/>
        </a:p>
      </dgm:t>
    </dgm:pt>
    <dgm:pt modelId="{74DA4E54-B8A8-4ABD-9366-A0F30048951C}">
      <dgm:prSet custT="1"/>
      <dgm:spPr/>
      <dgm:t>
        <a:bodyPr/>
        <a:lstStyle/>
        <a:p>
          <a:r>
            <a:rPr lang="en-US" sz="2000" dirty="0">
              <a:latin typeface="Book Antiqua" panose="02040602050305030304" pitchFamily="18" charset="0"/>
            </a:rPr>
            <a:t>3. Ease of doing business, reduction in transaction cost and e-initiatives</a:t>
          </a:r>
          <a:endParaRPr lang="en-IN" sz="2000" dirty="0">
            <a:latin typeface="Book Antiqua" panose="02040602050305030304" pitchFamily="18" charset="0"/>
          </a:endParaRPr>
        </a:p>
      </dgm:t>
    </dgm:pt>
    <dgm:pt modelId="{674DF15B-E410-4FFF-891F-612E3059FF04}" type="parTrans" cxnId="{378E4E7B-8CF1-4109-BC35-F490C313DD37}">
      <dgm:prSet/>
      <dgm:spPr/>
      <dgm:t>
        <a:bodyPr/>
        <a:lstStyle/>
        <a:p>
          <a:endParaRPr lang="en-IN"/>
        </a:p>
      </dgm:t>
    </dgm:pt>
    <dgm:pt modelId="{7326F887-6792-4AEB-B371-ABD39D687F84}" type="sibTrans" cxnId="{378E4E7B-8CF1-4109-BC35-F490C313DD37}">
      <dgm:prSet/>
      <dgm:spPr/>
      <dgm:t>
        <a:bodyPr/>
        <a:lstStyle/>
        <a:p>
          <a:endParaRPr lang="en-IN"/>
        </a:p>
      </dgm:t>
    </dgm:pt>
    <dgm:pt modelId="{3EE8E605-D82B-49D9-AA47-B52AAE13A8B9}">
      <dgm:prSet custT="1"/>
      <dgm:spPr/>
      <dgm:t>
        <a:bodyPr/>
        <a:lstStyle/>
        <a:p>
          <a:r>
            <a:rPr lang="en-US" sz="2000" dirty="0">
              <a:latin typeface="Book Antiqua" panose="02040602050305030304" pitchFamily="18" charset="0"/>
            </a:rPr>
            <a:t>4. Emerging Areas – E-Commerce Developing Districts as Export Hubs and streamlining SCOMET policy.</a:t>
          </a:r>
          <a:endParaRPr lang="en-IN" sz="2000" dirty="0">
            <a:latin typeface="Book Antiqua" panose="02040602050305030304" pitchFamily="18" charset="0"/>
          </a:endParaRPr>
        </a:p>
      </dgm:t>
    </dgm:pt>
    <dgm:pt modelId="{FC1C6D45-5949-4DFC-B7FD-C77C633E91DF}" type="parTrans" cxnId="{64C45E82-3173-45E5-820B-330E0855B8FC}">
      <dgm:prSet/>
      <dgm:spPr/>
      <dgm:t>
        <a:bodyPr/>
        <a:lstStyle/>
        <a:p>
          <a:endParaRPr lang="en-IN"/>
        </a:p>
      </dgm:t>
    </dgm:pt>
    <dgm:pt modelId="{8D1B4D29-61E8-4692-BF43-A7D2BF1A48B7}" type="sibTrans" cxnId="{64C45E82-3173-45E5-820B-330E0855B8FC}">
      <dgm:prSet/>
      <dgm:spPr/>
      <dgm:t>
        <a:bodyPr/>
        <a:lstStyle/>
        <a:p>
          <a:endParaRPr lang="en-IN"/>
        </a:p>
      </dgm:t>
    </dgm:pt>
    <dgm:pt modelId="{19582197-365F-4154-AAB0-CBACF08C10F7}" type="pres">
      <dgm:prSet presAssocID="{1F49B8C2-AFEE-4315-A21C-7852CE2D8202}" presName="vert0" presStyleCnt="0">
        <dgm:presLayoutVars>
          <dgm:dir/>
          <dgm:animOne val="branch"/>
          <dgm:animLvl val="lvl"/>
        </dgm:presLayoutVars>
      </dgm:prSet>
      <dgm:spPr/>
    </dgm:pt>
    <dgm:pt modelId="{167B48B6-5ECC-4E9C-9093-5F1A9FB68C62}" type="pres">
      <dgm:prSet presAssocID="{5AE4D10D-A65E-4063-98FF-5671572DA386}" presName="thickLine" presStyleLbl="alignNode1" presStyleIdx="0" presStyleCnt="4"/>
      <dgm:spPr/>
    </dgm:pt>
    <dgm:pt modelId="{B0AD63B5-F8D0-4510-AF14-E734F6D94905}" type="pres">
      <dgm:prSet presAssocID="{5AE4D10D-A65E-4063-98FF-5671572DA386}" presName="horz1" presStyleCnt="0"/>
      <dgm:spPr/>
    </dgm:pt>
    <dgm:pt modelId="{AEB56F84-7A22-40CF-8643-B9459F7755BE}" type="pres">
      <dgm:prSet presAssocID="{5AE4D10D-A65E-4063-98FF-5671572DA386}" presName="tx1" presStyleLbl="revTx" presStyleIdx="0" presStyleCnt="4" custScaleY="61693"/>
      <dgm:spPr/>
    </dgm:pt>
    <dgm:pt modelId="{B1A8D411-83D2-46F8-A9F9-DE99B677E9B2}" type="pres">
      <dgm:prSet presAssocID="{5AE4D10D-A65E-4063-98FF-5671572DA386}" presName="vert1" presStyleCnt="0"/>
      <dgm:spPr/>
    </dgm:pt>
    <dgm:pt modelId="{663D6806-8349-40C0-B644-9D198984421A}" type="pres">
      <dgm:prSet presAssocID="{FC479D0B-35C0-4FC4-B33A-E27732E6FF3E}" presName="thickLine" presStyleLbl="alignNode1" presStyleIdx="1" presStyleCnt="4"/>
      <dgm:spPr/>
    </dgm:pt>
    <dgm:pt modelId="{B4C704FD-543E-49A2-9CF4-780D6C40C2B0}" type="pres">
      <dgm:prSet presAssocID="{FC479D0B-35C0-4FC4-B33A-E27732E6FF3E}" presName="horz1" presStyleCnt="0"/>
      <dgm:spPr/>
    </dgm:pt>
    <dgm:pt modelId="{4F64F94C-DF4B-4CCB-A21A-5B81E73516F6}" type="pres">
      <dgm:prSet presAssocID="{FC479D0B-35C0-4FC4-B33A-E27732E6FF3E}" presName="tx1" presStyleLbl="revTx" presStyleIdx="1" presStyleCnt="4" custScaleY="105299"/>
      <dgm:spPr/>
    </dgm:pt>
    <dgm:pt modelId="{8F50B639-02B2-4129-AB05-72C68EAA4054}" type="pres">
      <dgm:prSet presAssocID="{FC479D0B-35C0-4FC4-B33A-E27732E6FF3E}" presName="vert1" presStyleCnt="0"/>
      <dgm:spPr/>
    </dgm:pt>
    <dgm:pt modelId="{4420E9EC-41FC-42E1-AA51-D20F1457608F}" type="pres">
      <dgm:prSet presAssocID="{74DA4E54-B8A8-4ABD-9366-A0F30048951C}" presName="thickLine" presStyleLbl="alignNode1" presStyleIdx="2" presStyleCnt="4"/>
      <dgm:spPr/>
    </dgm:pt>
    <dgm:pt modelId="{03737ED0-A490-4B39-9777-FFB076045D05}" type="pres">
      <dgm:prSet presAssocID="{74DA4E54-B8A8-4ABD-9366-A0F30048951C}" presName="horz1" presStyleCnt="0"/>
      <dgm:spPr/>
    </dgm:pt>
    <dgm:pt modelId="{791DFB1B-9007-4771-BCB6-A58F5DE4F824}" type="pres">
      <dgm:prSet presAssocID="{74DA4E54-B8A8-4ABD-9366-A0F30048951C}" presName="tx1" presStyleLbl="revTx" presStyleIdx="2" presStyleCnt="4" custScaleY="63890"/>
      <dgm:spPr/>
    </dgm:pt>
    <dgm:pt modelId="{DA5AD87A-B430-448A-9D4D-CA26DD9E77C2}" type="pres">
      <dgm:prSet presAssocID="{74DA4E54-B8A8-4ABD-9366-A0F30048951C}" presName="vert1" presStyleCnt="0"/>
      <dgm:spPr/>
    </dgm:pt>
    <dgm:pt modelId="{A37A6A7D-3A76-4801-A8D6-7D945024217B}" type="pres">
      <dgm:prSet presAssocID="{3EE8E605-D82B-49D9-AA47-B52AAE13A8B9}" presName="thickLine" presStyleLbl="alignNode1" presStyleIdx="3" presStyleCnt="4"/>
      <dgm:spPr/>
    </dgm:pt>
    <dgm:pt modelId="{5C55EA63-A211-485F-A3DE-2737F682BE4F}" type="pres">
      <dgm:prSet presAssocID="{3EE8E605-D82B-49D9-AA47-B52AAE13A8B9}" presName="horz1" presStyleCnt="0"/>
      <dgm:spPr/>
    </dgm:pt>
    <dgm:pt modelId="{BE439D6E-1C13-4FEB-BF12-D3162BFF191B}" type="pres">
      <dgm:prSet presAssocID="{3EE8E605-D82B-49D9-AA47-B52AAE13A8B9}" presName="tx1" presStyleLbl="revTx" presStyleIdx="3" presStyleCnt="4"/>
      <dgm:spPr/>
    </dgm:pt>
    <dgm:pt modelId="{19056A51-7C16-4C48-A569-C987C140155E}" type="pres">
      <dgm:prSet presAssocID="{3EE8E605-D82B-49D9-AA47-B52AAE13A8B9}" presName="vert1" presStyleCnt="0"/>
      <dgm:spPr/>
    </dgm:pt>
  </dgm:ptLst>
  <dgm:cxnLst>
    <dgm:cxn modelId="{BCE40032-60A4-4AA4-AB81-0A0195F3FFCD}" type="presOf" srcId="{5AE4D10D-A65E-4063-98FF-5671572DA386}" destId="{AEB56F84-7A22-40CF-8643-B9459F7755BE}" srcOrd="0" destOrd="0" presId="urn:microsoft.com/office/officeart/2008/layout/LinedList"/>
    <dgm:cxn modelId="{41F15633-F8C8-473B-A9E1-8A4B9CC75970}" type="presOf" srcId="{FC479D0B-35C0-4FC4-B33A-E27732E6FF3E}" destId="{4F64F94C-DF4B-4CCB-A21A-5B81E73516F6}" srcOrd="0" destOrd="0" presId="urn:microsoft.com/office/officeart/2008/layout/LinedList"/>
    <dgm:cxn modelId="{1CC67E4D-C67E-40D3-8695-AB95F78804DA}" type="presOf" srcId="{1F49B8C2-AFEE-4315-A21C-7852CE2D8202}" destId="{19582197-365F-4154-AAB0-CBACF08C10F7}" srcOrd="0" destOrd="0" presId="urn:microsoft.com/office/officeart/2008/layout/LinedList"/>
    <dgm:cxn modelId="{9A91EA52-10D8-40B0-8592-2D58971EB7C9}" srcId="{1F49B8C2-AFEE-4315-A21C-7852CE2D8202}" destId="{5AE4D10D-A65E-4063-98FF-5671572DA386}" srcOrd="0" destOrd="0" parTransId="{B5395A7F-462D-4647-A85C-7505F52F7301}" sibTransId="{363B7C47-AAE8-45FB-BFC5-1D13311E5B55}"/>
    <dgm:cxn modelId="{378E4E7B-8CF1-4109-BC35-F490C313DD37}" srcId="{1F49B8C2-AFEE-4315-A21C-7852CE2D8202}" destId="{74DA4E54-B8A8-4ABD-9366-A0F30048951C}" srcOrd="2" destOrd="0" parTransId="{674DF15B-E410-4FFF-891F-612E3059FF04}" sibTransId="{7326F887-6792-4AEB-B371-ABD39D687F84}"/>
    <dgm:cxn modelId="{64C45E82-3173-45E5-820B-330E0855B8FC}" srcId="{1F49B8C2-AFEE-4315-A21C-7852CE2D8202}" destId="{3EE8E605-D82B-49D9-AA47-B52AAE13A8B9}" srcOrd="3" destOrd="0" parTransId="{FC1C6D45-5949-4DFC-B7FD-C77C633E91DF}" sibTransId="{8D1B4D29-61E8-4692-BF43-A7D2BF1A48B7}"/>
    <dgm:cxn modelId="{D48D3D91-32AD-49FD-A595-5E7EA815397E}" srcId="{1F49B8C2-AFEE-4315-A21C-7852CE2D8202}" destId="{FC479D0B-35C0-4FC4-B33A-E27732E6FF3E}" srcOrd="1" destOrd="0" parTransId="{F0C35BAD-8016-470A-964E-8D6EFBB645C1}" sibTransId="{2427D80E-D37C-454D-8E89-42DD55879CE9}"/>
    <dgm:cxn modelId="{FF126CBB-9039-4E2C-8676-2E8188538564}" type="presOf" srcId="{3EE8E605-D82B-49D9-AA47-B52AAE13A8B9}" destId="{BE439D6E-1C13-4FEB-BF12-D3162BFF191B}" srcOrd="0" destOrd="0" presId="urn:microsoft.com/office/officeart/2008/layout/LinedList"/>
    <dgm:cxn modelId="{9CB84ABD-9523-4ADF-BC24-402EFAE73E69}" type="presOf" srcId="{74DA4E54-B8A8-4ABD-9366-A0F30048951C}" destId="{791DFB1B-9007-4771-BCB6-A58F5DE4F824}" srcOrd="0" destOrd="0" presId="urn:microsoft.com/office/officeart/2008/layout/LinedList"/>
    <dgm:cxn modelId="{6AE348B6-AB29-41AB-8F9F-D33DF4136423}" type="presParOf" srcId="{19582197-365F-4154-AAB0-CBACF08C10F7}" destId="{167B48B6-5ECC-4E9C-9093-5F1A9FB68C62}" srcOrd="0" destOrd="0" presId="urn:microsoft.com/office/officeart/2008/layout/LinedList"/>
    <dgm:cxn modelId="{C13221AE-377B-4CCB-A71C-28C972BCB81E}" type="presParOf" srcId="{19582197-365F-4154-AAB0-CBACF08C10F7}" destId="{B0AD63B5-F8D0-4510-AF14-E734F6D94905}" srcOrd="1" destOrd="0" presId="urn:microsoft.com/office/officeart/2008/layout/LinedList"/>
    <dgm:cxn modelId="{20F3D26C-0551-43B1-BC81-7196E968F149}" type="presParOf" srcId="{B0AD63B5-F8D0-4510-AF14-E734F6D94905}" destId="{AEB56F84-7A22-40CF-8643-B9459F7755BE}" srcOrd="0" destOrd="0" presId="urn:microsoft.com/office/officeart/2008/layout/LinedList"/>
    <dgm:cxn modelId="{939DF486-D1F1-4F8A-AE24-8D3227BDCF29}" type="presParOf" srcId="{B0AD63B5-F8D0-4510-AF14-E734F6D94905}" destId="{B1A8D411-83D2-46F8-A9F9-DE99B677E9B2}" srcOrd="1" destOrd="0" presId="urn:microsoft.com/office/officeart/2008/layout/LinedList"/>
    <dgm:cxn modelId="{3D0E857C-4AD3-44DF-8B84-0CF34722A0EF}" type="presParOf" srcId="{19582197-365F-4154-AAB0-CBACF08C10F7}" destId="{663D6806-8349-40C0-B644-9D198984421A}" srcOrd="2" destOrd="0" presId="urn:microsoft.com/office/officeart/2008/layout/LinedList"/>
    <dgm:cxn modelId="{854FDE7A-A6B7-411D-BAFE-5A32CFCA7EE9}" type="presParOf" srcId="{19582197-365F-4154-AAB0-CBACF08C10F7}" destId="{B4C704FD-543E-49A2-9CF4-780D6C40C2B0}" srcOrd="3" destOrd="0" presId="urn:microsoft.com/office/officeart/2008/layout/LinedList"/>
    <dgm:cxn modelId="{C18F1AFB-F2AF-421B-863B-83849D9D3624}" type="presParOf" srcId="{B4C704FD-543E-49A2-9CF4-780D6C40C2B0}" destId="{4F64F94C-DF4B-4CCB-A21A-5B81E73516F6}" srcOrd="0" destOrd="0" presId="urn:microsoft.com/office/officeart/2008/layout/LinedList"/>
    <dgm:cxn modelId="{054CF8E3-D2ED-4B65-B9E1-5E4F7B03DC2C}" type="presParOf" srcId="{B4C704FD-543E-49A2-9CF4-780D6C40C2B0}" destId="{8F50B639-02B2-4129-AB05-72C68EAA4054}" srcOrd="1" destOrd="0" presId="urn:microsoft.com/office/officeart/2008/layout/LinedList"/>
    <dgm:cxn modelId="{8818F679-13DB-4A45-BD87-57656335F180}" type="presParOf" srcId="{19582197-365F-4154-AAB0-CBACF08C10F7}" destId="{4420E9EC-41FC-42E1-AA51-D20F1457608F}" srcOrd="4" destOrd="0" presId="urn:microsoft.com/office/officeart/2008/layout/LinedList"/>
    <dgm:cxn modelId="{B0B7D7EE-AE8E-49FA-A7E8-119D02C4DF47}" type="presParOf" srcId="{19582197-365F-4154-AAB0-CBACF08C10F7}" destId="{03737ED0-A490-4B39-9777-FFB076045D05}" srcOrd="5" destOrd="0" presId="urn:microsoft.com/office/officeart/2008/layout/LinedList"/>
    <dgm:cxn modelId="{91A9D761-FFD2-4C42-BB82-09A76A659FA5}" type="presParOf" srcId="{03737ED0-A490-4B39-9777-FFB076045D05}" destId="{791DFB1B-9007-4771-BCB6-A58F5DE4F824}" srcOrd="0" destOrd="0" presId="urn:microsoft.com/office/officeart/2008/layout/LinedList"/>
    <dgm:cxn modelId="{80DF1D15-CD01-4C68-B308-35890A40F5B9}" type="presParOf" srcId="{03737ED0-A490-4B39-9777-FFB076045D05}" destId="{DA5AD87A-B430-448A-9D4D-CA26DD9E77C2}" srcOrd="1" destOrd="0" presId="urn:microsoft.com/office/officeart/2008/layout/LinedList"/>
    <dgm:cxn modelId="{347B962E-B05C-4123-9DCD-8FF0BFFFFDD8}" type="presParOf" srcId="{19582197-365F-4154-AAB0-CBACF08C10F7}" destId="{A37A6A7D-3A76-4801-A8D6-7D945024217B}" srcOrd="6" destOrd="0" presId="urn:microsoft.com/office/officeart/2008/layout/LinedList"/>
    <dgm:cxn modelId="{51D32B80-02C2-49BA-B137-00481FBA706B}" type="presParOf" srcId="{19582197-365F-4154-AAB0-CBACF08C10F7}" destId="{5C55EA63-A211-485F-A3DE-2737F682BE4F}" srcOrd="7" destOrd="0" presId="urn:microsoft.com/office/officeart/2008/layout/LinedList"/>
    <dgm:cxn modelId="{19D73701-9D37-4334-A453-17DCAD8E0DB3}" type="presParOf" srcId="{5C55EA63-A211-485F-A3DE-2737F682BE4F}" destId="{BE439D6E-1C13-4FEB-BF12-D3162BFF191B}" srcOrd="0" destOrd="0" presId="urn:microsoft.com/office/officeart/2008/layout/LinedList"/>
    <dgm:cxn modelId="{132A7670-FAD2-4ECB-A77A-2FA6681DF9FE}" type="presParOf" srcId="{5C55EA63-A211-485F-A3DE-2737F682BE4F}" destId="{19056A51-7C16-4C48-A569-C987C140155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93843-26C4-4652-8229-48252CCF780D}">
      <dsp:nvSpPr>
        <dsp:cNvPr id="0" name=""/>
        <dsp:cNvSpPr/>
      </dsp:nvSpPr>
      <dsp:spPr>
        <a:xfrm>
          <a:off x="-5474783" y="-838691"/>
          <a:ext cx="6522098" cy="6522098"/>
        </a:xfrm>
        <a:prstGeom prst="blockArc">
          <a:avLst>
            <a:gd name="adj1" fmla="val 18900000"/>
            <a:gd name="adj2" fmla="val 2700000"/>
            <a:gd name="adj3" fmla="val 33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2BBDD0-DB66-401F-A5F9-74FAFE6A9A51}">
      <dsp:nvSpPr>
        <dsp:cNvPr id="0" name=""/>
        <dsp:cNvSpPr/>
      </dsp:nvSpPr>
      <dsp:spPr>
        <a:xfrm>
          <a:off x="339856" y="220240"/>
          <a:ext cx="7971560" cy="44028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47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Book Antiqua" panose="02040602050305030304" pitchFamily="18" charset="0"/>
            </a:rPr>
            <a:t>What is Foreign Trade Policy -Legal Framework</a:t>
          </a:r>
          <a:endParaRPr lang="en-IN" sz="2000" b="1" kern="1200" dirty="0">
            <a:latin typeface="Book Antiqua" panose="02040602050305030304" pitchFamily="18" charset="0"/>
          </a:endParaRPr>
        </a:p>
      </dsp:txBody>
      <dsp:txXfrm>
        <a:off x="339856" y="220240"/>
        <a:ext cx="7971560" cy="440287"/>
      </dsp:txXfrm>
    </dsp:sp>
    <dsp:sp modelId="{A95796C5-1BD0-4279-8657-D4789C545D02}">
      <dsp:nvSpPr>
        <dsp:cNvPr id="0" name=""/>
        <dsp:cNvSpPr/>
      </dsp:nvSpPr>
      <dsp:spPr>
        <a:xfrm>
          <a:off x="64676" y="165204"/>
          <a:ext cx="550359" cy="550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F23533E-DDD8-4DA1-BF43-ACC239BB1F7E}">
      <dsp:nvSpPr>
        <dsp:cNvPr id="0" name=""/>
        <dsp:cNvSpPr/>
      </dsp:nvSpPr>
      <dsp:spPr>
        <a:xfrm>
          <a:off x="738576" y="881060"/>
          <a:ext cx="7572840" cy="44028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47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Book Antiqua" panose="02040602050305030304" pitchFamily="18" charset="0"/>
            </a:rPr>
            <a:t>New FTP-23 Approach</a:t>
          </a:r>
          <a:endParaRPr lang="en-IN" sz="2000" b="1" kern="1200" dirty="0">
            <a:latin typeface="Book Antiqua" panose="02040602050305030304" pitchFamily="18" charset="0"/>
          </a:endParaRPr>
        </a:p>
      </dsp:txBody>
      <dsp:txXfrm>
        <a:off x="738576" y="881060"/>
        <a:ext cx="7572840" cy="440287"/>
      </dsp:txXfrm>
    </dsp:sp>
    <dsp:sp modelId="{795B885E-3D34-4D6C-888A-0B00338BFC43}">
      <dsp:nvSpPr>
        <dsp:cNvPr id="0" name=""/>
        <dsp:cNvSpPr/>
      </dsp:nvSpPr>
      <dsp:spPr>
        <a:xfrm>
          <a:off x="463397" y="826024"/>
          <a:ext cx="550359" cy="550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92CE69A1-54E3-41A8-A71A-E9A3859017BC}">
      <dsp:nvSpPr>
        <dsp:cNvPr id="0" name=""/>
        <dsp:cNvSpPr/>
      </dsp:nvSpPr>
      <dsp:spPr>
        <a:xfrm>
          <a:off x="957073" y="1541394"/>
          <a:ext cx="7354343" cy="44028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478" tIns="50800" rIns="50800" bIns="50800" numCol="1" spcCol="1270" anchor="ctr" anchorCtr="0">
          <a:noAutofit/>
        </a:bodyPr>
        <a:lstStyle/>
        <a:p>
          <a:pPr marL="0" lvl="0" indent="0" algn="l" defTabSz="889000">
            <a:lnSpc>
              <a:spcPct val="90000"/>
            </a:lnSpc>
            <a:spcBef>
              <a:spcPct val="0"/>
            </a:spcBef>
            <a:spcAft>
              <a:spcPct val="35000"/>
            </a:spcAft>
            <a:buNone/>
          </a:pPr>
          <a:r>
            <a:rPr lang="en-IN" sz="2000" b="1" kern="1200" dirty="0">
              <a:latin typeface="Book Antiqua" panose="02040602050305030304" pitchFamily="18" charset="0"/>
            </a:rPr>
            <a:t>Duty exemption/ Remission Scheme</a:t>
          </a:r>
        </a:p>
      </dsp:txBody>
      <dsp:txXfrm>
        <a:off x="957073" y="1541394"/>
        <a:ext cx="7354343" cy="440287"/>
      </dsp:txXfrm>
    </dsp:sp>
    <dsp:sp modelId="{1674FA08-EC48-445E-8A63-5F94C8E526AC}">
      <dsp:nvSpPr>
        <dsp:cNvPr id="0" name=""/>
        <dsp:cNvSpPr/>
      </dsp:nvSpPr>
      <dsp:spPr>
        <a:xfrm>
          <a:off x="681893" y="1486358"/>
          <a:ext cx="550359" cy="550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2F24BAC-AFA2-48A0-B21B-9DA30C58F489}">
      <dsp:nvSpPr>
        <dsp:cNvPr id="0" name=""/>
        <dsp:cNvSpPr/>
      </dsp:nvSpPr>
      <dsp:spPr>
        <a:xfrm>
          <a:off x="1026837" y="2202214"/>
          <a:ext cx="7284579" cy="44028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47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Book Antiqua" panose="02040602050305030304" pitchFamily="18" charset="0"/>
            </a:rPr>
            <a:t>Streamlining SCOMET Policy</a:t>
          </a:r>
        </a:p>
      </dsp:txBody>
      <dsp:txXfrm>
        <a:off x="1026837" y="2202214"/>
        <a:ext cx="7284579" cy="440287"/>
      </dsp:txXfrm>
    </dsp:sp>
    <dsp:sp modelId="{CC672692-BA32-416F-A1B0-A9F2ED15CE8F}">
      <dsp:nvSpPr>
        <dsp:cNvPr id="0" name=""/>
        <dsp:cNvSpPr/>
      </dsp:nvSpPr>
      <dsp:spPr>
        <a:xfrm>
          <a:off x="751657" y="2147178"/>
          <a:ext cx="550359" cy="550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01DD9611-BDD3-4AF7-ADE0-07DBD2495188}">
      <dsp:nvSpPr>
        <dsp:cNvPr id="0" name=""/>
        <dsp:cNvSpPr/>
      </dsp:nvSpPr>
      <dsp:spPr>
        <a:xfrm>
          <a:off x="957073" y="2863033"/>
          <a:ext cx="7354343" cy="44028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47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Book Antiqua" panose="02040602050305030304" pitchFamily="18" charset="0"/>
            </a:rPr>
            <a:t>Merchandising Trade</a:t>
          </a:r>
          <a:endParaRPr lang="en-IN" sz="2000" b="1" kern="1200" dirty="0">
            <a:latin typeface="Book Antiqua" panose="02040602050305030304" pitchFamily="18" charset="0"/>
          </a:endParaRPr>
        </a:p>
      </dsp:txBody>
      <dsp:txXfrm>
        <a:off x="957073" y="2863033"/>
        <a:ext cx="7354343" cy="440287"/>
      </dsp:txXfrm>
    </dsp:sp>
    <dsp:sp modelId="{1992DE7B-730F-4567-8763-BC9BDF17669C}">
      <dsp:nvSpPr>
        <dsp:cNvPr id="0" name=""/>
        <dsp:cNvSpPr/>
      </dsp:nvSpPr>
      <dsp:spPr>
        <a:xfrm>
          <a:off x="681893" y="2807997"/>
          <a:ext cx="550359" cy="550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EAF922F4-F052-41A2-958F-A40A8B165266}">
      <dsp:nvSpPr>
        <dsp:cNvPr id="0" name=""/>
        <dsp:cNvSpPr/>
      </dsp:nvSpPr>
      <dsp:spPr>
        <a:xfrm>
          <a:off x="738576" y="3523368"/>
          <a:ext cx="7572840" cy="44028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47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Book Antiqua" panose="02040602050305030304" pitchFamily="18" charset="0"/>
            </a:rPr>
            <a:t>Amnesty Scheme</a:t>
          </a:r>
          <a:endParaRPr lang="en-IN" sz="2000" b="1" kern="1200" dirty="0">
            <a:latin typeface="Book Antiqua" panose="02040602050305030304" pitchFamily="18" charset="0"/>
          </a:endParaRPr>
        </a:p>
      </dsp:txBody>
      <dsp:txXfrm>
        <a:off x="738576" y="3523368"/>
        <a:ext cx="7572840" cy="440287"/>
      </dsp:txXfrm>
    </dsp:sp>
    <dsp:sp modelId="{E3C6BE49-45D9-49EE-9E0A-B695FB1FA162}">
      <dsp:nvSpPr>
        <dsp:cNvPr id="0" name=""/>
        <dsp:cNvSpPr/>
      </dsp:nvSpPr>
      <dsp:spPr>
        <a:xfrm>
          <a:off x="463397" y="3468332"/>
          <a:ext cx="550359" cy="550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2DDA26EC-CDDF-4462-AF7C-7FBA9514226A}">
      <dsp:nvSpPr>
        <dsp:cNvPr id="0" name=""/>
        <dsp:cNvSpPr/>
      </dsp:nvSpPr>
      <dsp:spPr>
        <a:xfrm>
          <a:off x="339856" y="4184187"/>
          <a:ext cx="7971560" cy="44028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478" tIns="50800" rIns="50800" bIns="50800" numCol="1" spcCol="1270" anchor="ctr" anchorCtr="0">
          <a:noAutofit/>
        </a:bodyPr>
        <a:lstStyle/>
        <a:p>
          <a:pPr marL="0" lvl="0" indent="0" algn="l" defTabSz="889000">
            <a:lnSpc>
              <a:spcPct val="90000"/>
            </a:lnSpc>
            <a:spcBef>
              <a:spcPct val="0"/>
            </a:spcBef>
            <a:spcAft>
              <a:spcPct val="35000"/>
            </a:spcAft>
            <a:buNone/>
          </a:pPr>
          <a:r>
            <a:rPr lang="en-IN" sz="2000" b="1" kern="1200" dirty="0">
              <a:latin typeface="Book Antiqua" panose="02040602050305030304" pitchFamily="18" charset="0"/>
            </a:rPr>
            <a:t>Other important policies / rules affecting FTP</a:t>
          </a:r>
        </a:p>
      </dsp:txBody>
      <dsp:txXfrm>
        <a:off x="339856" y="4184187"/>
        <a:ext cx="7971560" cy="440287"/>
      </dsp:txXfrm>
    </dsp:sp>
    <dsp:sp modelId="{4962D92B-DA7A-41B7-BC11-49F96913A72C}">
      <dsp:nvSpPr>
        <dsp:cNvPr id="0" name=""/>
        <dsp:cNvSpPr/>
      </dsp:nvSpPr>
      <dsp:spPr>
        <a:xfrm>
          <a:off x="64676" y="4129151"/>
          <a:ext cx="550359" cy="550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8B6-5ECC-4E9C-9093-5F1A9FB68C62}">
      <dsp:nvSpPr>
        <dsp:cNvPr id="0" name=""/>
        <dsp:cNvSpPr/>
      </dsp:nvSpPr>
      <dsp:spPr>
        <a:xfrm>
          <a:off x="0" y="2973"/>
          <a:ext cx="614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B56F84-7A22-40CF-8643-B9459F7755BE}">
      <dsp:nvSpPr>
        <dsp:cNvPr id="0" name=""/>
        <dsp:cNvSpPr/>
      </dsp:nvSpPr>
      <dsp:spPr>
        <a:xfrm>
          <a:off x="0" y="2973"/>
          <a:ext cx="6146800" cy="719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IN" sz="2200" kern="1200" dirty="0">
              <a:latin typeface="Book Antiqua" panose="02040602050305030304" pitchFamily="18" charset="0"/>
            </a:rPr>
            <a:t>1. </a:t>
          </a:r>
          <a:r>
            <a:rPr lang="en-IN" sz="2000" kern="1200" dirty="0">
              <a:latin typeface="Book Antiqua" panose="02040602050305030304" pitchFamily="18" charset="0"/>
            </a:rPr>
            <a:t>Incentive to Remission</a:t>
          </a:r>
        </a:p>
      </dsp:txBody>
      <dsp:txXfrm>
        <a:off x="0" y="2973"/>
        <a:ext cx="6146800" cy="719921"/>
      </dsp:txXfrm>
    </dsp:sp>
    <dsp:sp modelId="{663D6806-8349-40C0-B644-9D198984421A}">
      <dsp:nvSpPr>
        <dsp:cNvPr id="0" name=""/>
        <dsp:cNvSpPr/>
      </dsp:nvSpPr>
      <dsp:spPr>
        <a:xfrm>
          <a:off x="0" y="722895"/>
          <a:ext cx="614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64F94C-DF4B-4CCB-A21A-5B81E73516F6}">
      <dsp:nvSpPr>
        <dsp:cNvPr id="0" name=""/>
        <dsp:cNvSpPr/>
      </dsp:nvSpPr>
      <dsp:spPr>
        <a:xfrm>
          <a:off x="0" y="722895"/>
          <a:ext cx="6140797" cy="1228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ook Antiqua" panose="02040602050305030304" pitchFamily="18" charset="0"/>
            </a:rPr>
            <a:t>2. Export promotion through collaboration - Exporters, States, Districts, Indian Missions</a:t>
          </a:r>
          <a:r>
            <a:rPr lang="en-US" sz="3300" kern="1200" dirty="0"/>
            <a:t>.</a:t>
          </a:r>
          <a:endParaRPr lang="en-IN" sz="3300" kern="1200" dirty="0"/>
        </a:p>
      </dsp:txBody>
      <dsp:txXfrm>
        <a:off x="0" y="722895"/>
        <a:ext cx="6140797" cy="1228779"/>
      </dsp:txXfrm>
    </dsp:sp>
    <dsp:sp modelId="{4420E9EC-41FC-42E1-AA51-D20F1457608F}">
      <dsp:nvSpPr>
        <dsp:cNvPr id="0" name=""/>
        <dsp:cNvSpPr/>
      </dsp:nvSpPr>
      <dsp:spPr>
        <a:xfrm>
          <a:off x="0" y="1951674"/>
          <a:ext cx="614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1DFB1B-9007-4771-BCB6-A58F5DE4F824}">
      <dsp:nvSpPr>
        <dsp:cNvPr id="0" name=""/>
        <dsp:cNvSpPr/>
      </dsp:nvSpPr>
      <dsp:spPr>
        <a:xfrm>
          <a:off x="0" y="1951674"/>
          <a:ext cx="6146800" cy="745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ook Antiqua" panose="02040602050305030304" pitchFamily="18" charset="0"/>
            </a:rPr>
            <a:t>3. Ease of doing business, reduction in transaction cost and e-initiatives</a:t>
          </a:r>
          <a:endParaRPr lang="en-IN" sz="2000" kern="1200" dirty="0">
            <a:latin typeface="Book Antiqua" panose="02040602050305030304" pitchFamily="18" charset="0"/>
          </a:endParaRPr>
        </a:p>
      </dsp:txBody>
      <dsp:txXfrm>
        <a:off x="0" y="1951674"/>
        <a:ext cx="6146800" cy="745559"/>
      </dsp:txXfrm>
    </dsp:sp>
    <dsp:sp modelId="{A37A6A7D-3A76-4801-A8D6-7D945024217B}">
      <dsp:nvSpPr>
        <dsp:cNvPr id="0" name=""/>
        <dsp:cNvSpPr/>
      </dsp:nvSpPr>
      <dsp:spPr>
        <a:xfrm>
          <a:off x="0" y="2697233"/>
          <a:ext cx="614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439D6E-1C13-4FEB-BF12-D3162BFF191B}">
      <dsp:nvSpPr>
        <dsp:cNvPr id="0" name=""/>
        <dsp:cNvSpPr/>
      </dsp:nvSpPr>
      <dsp:spPr>
        <a:xfrm>
          <a:off x="0" y="2697233"/>
          <a:ext cx="6146800" cy="1166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Book Antiqua" panose="02040602050305030304" pitchFamily="18" charset="0"/>
            </a:rPr>
            <a:t>4. Emerging Areas – E-Commerce Developing Districts as Export Hubs and streamlining SCOMET policy.</a:t>
          </a:r>
          <a:endParaRPr lang="en-IN" sz="2000" kern="1200" dirty="0">
            <a:latin typeface="Book Antiqua" panose="02040602050305030304" pitchFamily="18" charset="0"/>
          </a:endParaRPr>
        </a:p>
      </dsp:txBody>
      <dsp:txXfrm>
        <a:off x="0" y="2697233"/>
        <a:ext cx="6146800" cy="116694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36399C-47B7-4C82-86B6-151F3F302CD7}"/>
              </a:ext>
            </a:extLst>
          </p:cNvPr>
          <p:cNvSpPr>
            <a:spLocks noGrp="1"/>
          </p:cNvSpPr>
          <p:nvPr>
            <p:ph type="hdr" sz="quarter"/>
          </p:nvPr>
        </p:nvSpPr>
        <p:spPr>
          <a:xfrm>
            <a:off x="0" y="0"/>
            <a:ext cx="2919123" cy="49429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32C3F4C-A3A2-414A-ACA2-BB4E6091C00D}"/>
              </a:ext>
            </a:extLst>
          </p:cNvPr>
          <p:cNvSpPr>
            <a:spLocks noGrp="1"/>
          </p:cNvSpPr>
          <p:nvPr>
            <p:ph type="dt" sz="quarter" idx="1"/>
          </p:nvPr>
        </p:nvSpPr>
        <p:spPr>
          <a:xfrm>
            <a:off x="3815178" y="0"/>
            <a:ext cx="2919123" cy="494295"/>
          </a:xfrm>
          <a:prstGeom prst="rect">
            <a:avLst/>
          </a:prstGeom>
        </p:spPr>
        <p:txBody>
          <a:bodyPr vert="horz" lIns="91440" tIns="45720" rIns="91440" bIns="45720" rtlCol="0"/>
          <a:lstStyle>
            <a:lvl1pPr algn="r">
              <a:defRPr sz="1200"/>
            </a:lvl1pPr>
          </a:lstStyle>
          <a:p>
            <a:fld id="{BD29A322-C8A1-433F-9A08-E12447402071}" type="datetimeFigureOut">
              <a:rPr lang="en-US" smtClean="0"/>
              <a:t>4/25/2023</a:t>
            </a:fld>
            <a:endParaRPr lang="en-US" dirty="0"/>
          </a:p>
        </p:txBody>
      </p:sp>
      <p:sp>
        <p:nvSpPr>
          <p:cNvPr id="4" name="Footer Placeholder 3">
            <a:extLst>
              <a:ext uri="{FF2B5EF4-FFF2-40B4-BE49-F238E27FC236}">
                <a16:creationId xmlns:a16="http://schemas.microsoft.com/office/drawing/2014/main" id="{5BCDF9C8-CEE4-45C2-A0BC-2824528DB850}"/>
              </a:ext>
            </a:extLst>
          </p:cNvPr>
          <p:cNvSpPr>
            <a:spLocks noGrp="1"/>
          </p:cNvSpPr>
          <p:nvPr>
            <p:ph type="ftr" sz="quarter" idx="2"/>
          </p:nvPr>
        </p:nvSpPr>
        <p:spPr>
          <a:xfrm>
            <a:off x="0" y="9372020"/>
            <a:ext cx="2919123" cy="49429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143CA96-96D5-40E0-BD2A-977F32902FD9}"/>
              </a:ext>
            </a:extLst>
          </p:cNvPr>
          <p:cNvSpPr>
            <a:spLocks noGrp="1"/>
          </p:cNvSpPr>
          <p:nvPr>
            <p:ph type="sldNum" sz="quarter" idx="3"/>
          </p:nvPr>
        </p:nvSpPr>
        <p:spPr>
          <a:xfrm>
            <a:off x="3815178" y="9372020"/>
            <a:ext cx="2919123" cy="494294"/>
          </a:xfrm>
          <a:prstGeom prst="rect">
            <a:avLst/>
          </a:prstGeom>
        </p:spPr>
        <p:txBody>
          <a:bodyPr vert="horz" lIns="91440" tIns="45720" rIns="91440" bIns="45720" rtlCol="0" anchor="b"/>
          <a:lstStyle>
            <a:lvl1pPr algn="r">
              <a:defRPr sz="1200"/>
            </a:lvl1pPr>
          </a:lstStyle>
          <a:p>
            <a:fld id="{D2F5B2F8-AB78-40DC-9F22-6E224CED7CB0}" type="slidenum">
              <a:rPr lang="en-US" smtClean="0"/>
              <a:t>‹#›</a:t>
            </a:fld>
            <a:endParaRPr lang="en-US" dirty="0"/>
          </a:p>
        </p:txBody>
      </p:sp>
    </p:spTree>
    <p:extLst>
      <p:ext uri="{BB962C8B-B14F-4D97-AF65-F5344CB8AC3E}">
        <p14:creationId xmlns:p14="http://schemas.microsoft.com/office/powerpoint/2010/main" val="416680698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3815373" y="0"/>
            <a:ext cx="2918831" cy="495029"/>
          </a:xfrm>
          <a:prstGeom prst="rect">
            <a:avLst/>
          </a:prstGeom>
        </p:spPr>
        <p:txBody>
          <a:bodyPr vert="horz" lIns="96661" tIns="48331" rIns="96661" bIns="48331" rtlCol="0"/>
          <a:lstStyle>
            <a:lvl1pPr algn="r">
              <a:defRPr sz="1300"/>
            </a:lvl1pPr>
          </a:lstStyle>
          <a:p>
            <a:fld id="{6D1460B4-92E6-4298-8044-99E3E82A8DD0}" type="datetimeFigureOut">
              <a:rPr lang="en-US" smtClean="0"/>
              <a:t>4/25/2023</a:t>
            </a:fld>
            <a:endParaRPr lang="en-US" dirty="0"/>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6661" tIns="48331" rIns="96661" bIns="48331" rtlCol="0" anchor="b"/>
          <a:lstStyle>
            <a:lvl1pPr algn="r">
              <a:defRPr sz="1300"/>
            </a:lvl1pPr>
          </a:lstStyle>
          <a:p>
            <a:fld id="{A39A0B62-6ADC-49B4-AF80-AC9E40A4C03E}" type="slidenum">
              <a:rPr lang="en-US" smtClean="0"/>
              <a:t>‹#›</a:t>
            </a:fld>
            <a:endParaRPr lang="en-US" dirty="0"/>
          </a:p>
        </p:txBody>
      </p:sp>
    </p:spTree>
    <p:extLst>
      <p:ext uri="{BB962C8B-B14F-4D97-AF65-F5344CB8AC3E}">
        <p14:creationId xmlns:p14="http://schemas.microsoft.com/office/powerpoint/2010/main" val="42386431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891637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Simple Process – most of us are aware of this and its mandatory for getting for Export and Import related activity</a:t>
            </a:r>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83840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Here CA Certificate is required</a:t>
            </a:r>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071163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03053A99-D99B-48B0-A0DF-EC2FC117D57F}"/>
              </a:ext>
            </a:extLst>
          </p:cNvPr>
          <p:cNvSpPr/>
          <p:nvPr userDrawn="1"/>
        </p:nvSpPr>
        <p:spPr>
          <a:xfrm>
            <a:off x="-2" y="689318"/>
            <a:ext cx="8750107" cy="5097305"/>
          </a:xfrm>
          <a:prstGeom prst="rect">
            <a:avLst/>
          </a:prstGeom>
          <a:blipFill>
            <a:blip r:embed="rId2" cstate="print"/>
            <a:stretch>
              <a:fillRect/>
            </a:stretch>
          </a:blipFill>
        </p:spPr>
        <p:txBody>
          <a:bodyPr wrap="square" lIns="0" tIns="0" rIns="0" bIns="0" rtlCol="0"/>
          <a:lstStyle/>
          <a:p>
            <a:endParaRPr sz="1800" dirty="0"/>
          </a:p>
        </p:txBody>
      </p:sp>
      <p:sp>
        <p:nvSpPr>
          <p:cNvPr id="17" name="bk object 17"/>
          <p:cNvSpPr/>
          <p:nvPr/>
        </p:nvSpPr>
        <p:spPr>
          <a:xfrm>
            <a:off x="1" y="2153071"/>
            <a:ext cx="1133123" cy="635454"/>
          </a:xfrm>
          <a:custGeom>
            <a:avLst/>
            <a:gdLst/>
            <a:ahLst/>
            <a:cxnLst/>
            <a:rect l="l" t="t" r="r" b="b"/>
            <a:pathLst>
              <a:path w="509905" h="296544">
                <a:moveTo>
                  <a:pt x="509471" y="0"/>
                </a:moveTo>
                <a:lnTo>
                  <a:pt x="464206" y="21836"/>
                </a:lnTo>
                <a:lnTo>
                  <a:pt x="327478" y="86339"/>
                </a:lnTo>
                <a:lnTo>
                  <a:pt x="189283" y="149067"/>
                </a:lnTo>
                <a:lnTo>
                  <a:pt x="96295" y="189731"/>
                </a:lnTo>
                <a:lnTo>
                  <a:pt x="0" y="230421"/>
                </a:lnTo>
                <a:lnTo>
                  <a:pt x="0" y="295986"/>
                </a:lnTo>
                <a:lnTo>
                  <a:pt x="121174" y="227549"/>
                </a:lnTo>
                <a:lnTo>
                  <a:pt x="509471" y="0"/>
                </a:lnTo>
                <a:close/>
              </a:path>
            </a:pathLst>
          </a:custGeom>
          <a:solidFill>
            <a:srgbClr val="89C765"/>
          </a:solidFill>
        </p:spPr>
        <p:txBody>
          <a:bodyPr wrap="square" lIns="0" tIns="0" rIns="0" bIns="0" rtlCol="0"/>
          <a:lstStyle/>
          <a:p>
            <a:endParaRPr sz="3857" dirty="0"/>
          </a:p>
        </p:txBody>
      </p:sp>
      <p:sp>
        <p:nvSpPr>
          <p:cNvPr id="18" name="bk object 18"/>
          <p:cNvSpPr/>
          <p:nvPr/>
        </p:nvSpPr>
        <p:spPr>
          <a:xfrm>
            <a:off x="0" y="0"/>
            <a:ext cx="12192000" cy="6858000"/>
          </a:xfrm>
          <a:custGeom>
            <a:avLst/>
            <a:gdLst/>
            <a:ahLst/>
            <a:cxnLst/>
            <a:rect l="l" t="t" r="r" b="b"/>
            <a:pathLst>
              <a:path w="5486400" h="3200400">
                <a:moveTo>
                  <a:pt x="0" y="0"/>
                </a:moveTo>
                <a:lnTo>
                  <a:pt x="5486400" y="0"/>
                </a:lnTo>
                <a:lnTo>
                  <a:pt x="5486400" y="3200400"/>
                </a:lnTo>
                <a:lnTo>
                  <a:pt x="0" y="3200400"/>
                </a:lnTo>
                <a:lnTo>
                  <a:pt x="0" y="0"/>
                </a:lnTo>
                <a:close/>
              </a:path>
            </a:pathLst>
          </a:custGeom>
          <a:ln w="6350">
            <a:solidFill>
              <a:srgbClr val="BBBDC0"/>
            </a:solidFill>
          </a:ln>
        </p:spPr>
        <p:txBody>
          <a:bodyPr wrap="square" lIns="0" tIns="0" rIns="0" bIns="0" rtlCol="0"/>
          <a:lstStyle/>
          <a:p>
            <a:endParaRPr sz="3857" dirty="0"/>
          </a:p>
        </p:txBody>
      </p:sp>
    </p:spTree>
    <p:extLst>
      <p:ext uri="{BB962C8B-B14F-4D97-AF65-F5344CB8AC3E}">
        <p14:creationId xmlns:p14="http://schemas.microsoft.com/office/powerpoint/2010/main" val="100621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B3C6DB-EABA-44BD-A128-11282FF48B43}"/>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6CB5315D-FBE0-44FF-B571-9517F9D72BCC}"/>
              </a:ext>
            </a:extLst>
          </p:cNvPr>
          <p:cNvSpPr>
            <a:spLocks noGrp="1"/>
          </p:cNvSpPr>
          <p:nvPr>
            <p:ph type="sldNum" sz="quarter" idx="11"/>
          </p:nvPr>
        </p:nvSpPr>
        <p:spPr/>
        <p:txBody>
          <a:bodyPr/>
          <a:lstStyle/>
          <a:p>
            <a:fld id="{8C76CDB1-B374-4AD2-A78E-417BEFD57178}" type="slidenum">
              <a:rPr lang="en-US" smtClean="0"/>
              <a:pPr/>
              <a:t>‹#›</a:t>
            </a:fld>
            <a:endParaRPr lang="en-US" dirty="0"/>
          </a:p>
        </p:txBody>
      </p:sp>
    </p:spTree>
    <p:extLst>
      <p:ext uri="{BB962C8B-B14F-4D97-AF65-F5344CB8AC3E}">
        <p14:creationId xmlns:p14="http://schemas.microsoft.com/office/powerpoint/2010/main" val="3981746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4ED2A-ED36-9CDD-30C2-165699767C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74723-FCB5-575F-2C5B-0A767FD1F9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4B3DAC-CF04-C147-EE43-E7EB9711410D}"/>
              </a:ext>
            </a:extLst>
          </p:cNvPr>
          <p:cNvSpPr>
            <a:spLocks noGrp="1"/>
          </p:cNvSpPr>
          <p:nvPr>
            <p:ph type="dt" sz="half" idx="10"/>
          </p:nvPr>
        </p:nvSpPr>
        <p:spPr/>
        <p:txBody>
          <a:bodyPr/>
          <a:lstStyle/>
          <a:p>
            <a:fld id="{029045D8-7295-4C45-BBF5-7395B4A0F943}" type="datetime1">
              <a:rPr lang="en-US" smtClean="0"/>
              <a:t>4/25/2023</a:t>
            </a:fld>
            <a:endParaRPr lang="en-US" dirty="0"/>
          </a:p>
        </p:txBody>
      </p:sp>
      <p:sp>
        <p:nvSpPr>
          <p:cNvPr id="5" name="Footer Placeholder 4">
            <a:extLst>
              <a:ext uri="{FF2B5EF4-FFF2-40B4-BE49-F238E27FC236}">
                <a16:creationId xmlns:a16="http://schemas.microsoft.com/office/drawing/2014/main" id="{D196206B-ACE1-F702-CC96-46D959E340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D49879-BB31-070A-016E-167B5FEE579D}"/>
              </a:ext>
            </a:extLst>
          </p:cNvPr>
          <p:cNvSpPr>
            <a:spLocks noGrp="1"/>
          </p:cNvSpPr>
          <p:nvPr>
            <p:ph type="sldNum" sz="quarter" idx="12"/>
          </p:nvPr>
        </p:nvSpPr>
        <p:spPr/>
        <p:txBody>
          <a:bodyPr/>
          <a:lstStyle/>
          <a:p>
            <a:fld id="{8C76CDB1-B374-4AD2-A78E-417BEFD57178}" type="slidenum">
              <a:rPr lang="en-US" smtClean="0"/>
              <a:pPr/>
              <a:t>‹#›</a:t>
            </a:fld>
            <a:endParaRPr lang="en-US" dirty="0"/>
          </a:p>
        </p:txBody>
      </p:sp>
    </p:spTree>
    <p:extLst>
      <p:ext uri="{BB962C8B-B14F-4D97-AF65-F5344CB8AC3E}">
        <p14:creationId xmlns:p14="http://schemas.microsoft.com/office/powerpoint/2010/main" val="1588395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64E8-5750-BDDF-ECF2-B09EDA1DA6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344217-2D86-3C91-F656-8816F051FD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1DBBF-4518-2810-CCD1-0E8CA5F7EACE}"/>
              </a:ext>
            </a:extLst>
          </p:cNvPr>
          <p:cNvSpPr>
            <a:spLocks noGrp="1"/>
          </p:cNvSpPr>
          <p:nvPr>
            <p:ph type="dt" sz="half" idx="10"/>
          </p:nvPr>
        </p:nvSpPr>
        <p:spPr/>
        <p:txBody>
          <a:bodyPr/>
          <a:lstStyle/>
          <a:p>
            <a:fld id="{6A64F66E-50A7-4C4E-A684-DB7551EC62EE}" type="datetime1">
              <a:rPr lang="en-US" smtClean="0"/>
              <a:t>4/25/2023</a:t>
            </a:fld>
            <a:endParaRPr lang="en-US" dirty="0"/>
          </a:p>
        </p:txBody>
      </p:sp>
      <p:sp>
        <p:nvSpPr>
          <p:cNvPr id="5" name="Footer Placeholder 4">
            <a:extLst>
              <a:ext uri="{FF2B5EF4-FFF2-40B4-BE49-F238E27FC236}">
                <a16:creationId xmlns:a16="http://schemas.microsoft.com/office/drawing/2014/main" id="{64BB9645-126B-F690-9A89-F8F1AA4CB5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134971-C194-B552-D18C-D03C011947FB}"/>
              </a:ext>
            </a:extLst>
          </p:cNvPr>
          <p:cNvSpPr>
            <a:spLocks noGrp="1"/>
          </p:cNvSpPr>
          <p:nvPr>
            <p:ph type="sldNum" sz="quarter" idx="12"/>
          </p:nvPr>
        </p:nvSpPr>
        <p:spPr/>
        <p:txBody>
          <a:bodyPr/>
          <a:lstStyle/>
          <a:p>
            <a:fld id="{8C76CDB1-B374-4AD2-A78E-417BEFD57178}" type="slidenum">
              <a:rPr lang="en-US" smtClean="0"/>
              <a:pPr/>
              <a:t>‹#›</a:t>
            </a:fld>
            <a:endParaRPr lang="en-US" dirty="0"/>
          </a:p>
        </p:txBody>
      </p:sp>
    </p:spTree>
    <p:extLst>
      <p:ext uri="{BB962C8B-B14F-4D97-AF65-F5344CB8AC3E}">
        <p14:creationId xmlns:p14="http://schemas.microsoft.com/office/powerpoint/2010/main" val="1214308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D268F-A32A-974F-D80A-163EB85ED2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AAE21F-27BA-87A5-ABB8-DF52BB8571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D0D2D4-EA17-8950-E455-730B38907C69}"/>
              </a:ext>
            </a:extLst>
          </p:cNvPr>
          <p:cNvSpPr>
            <a:spLocks noGrp="1"/>
          </p:cNvSpPr>
          <p:nvPr>
            <p:ph type="dt" sz="half" idx="10"/>
          </p:nvPr>
        </p:nvSpPr>
        <p:spPr/>
        <p:txBody>
          <a:bodyPr/>
          <a:lstStyle/>
          <a:p>
            <a:fld id="{F9CF3EFC-855C-41F5-BA23-D8CAEDE1FB75}" type="datetime1">
              <a:rPr lang="en-US" smtClean="0"/>
              <a:t>4/25/2023</a:t>
            </a:fld>
            <a:endParaRPr lang="en-US" dirty="0"/>
          </a:p>
        </p:txBody>
      </p:sp>
      <p:sp>
        <p:nvSpPr>
          <p:cNvPr id="5" name="Footer Placeholder 4">
            <a:extLst>
              <a:ext uri="{FF2B5EF4-FFF2-40B4-BE49-F238E27FC236}">
                <a16:creationId xmlns:a16="http://schemas.microsoft.com/office/drawing/2014/main" id="{62C7260E-DE04-CE1E-CD0D-98E7037378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4E135D-DD8A-7F9B-1944-213D3CD812EC}"/>
              </a:ext>
            </a:extLst>
          </p:cNvPr>
          <p:cNvSpPr>
            <a:spLocks noGrp="1"/>
          </p:cNvSpPr>
          <p:nvPr>
            <p:ph type="sldNum" sz="quarter" idx="12"/>
          </p:nvPr>
        </p:nvSpPr>
        <p:spPr/>
        <p:txBody>
          <a:bodyPr/>
          <a:lstStyle/>
          <a:p>
            <a:fld id="{8C76CDB1-B374-4AD2-A78E-417BEFD57178}" type="slidenum">
              <a:rPr lang="en-US" smtClean="0"/>
              <a:pPr/>
              <a:t>‹#›</a:t>
            </a:fld>
            <a:endParaRPr lang="en-US" dirty="0"/>
          </a:p>
        </p:txBody>
      </p:sp>
    </p:spTree>
    <p:extLst>
      <p:ext uri="{BB962C8B-B14F-4D97-AF65-F5344CB8AC3E}">
        <p14:creationId xmlns:p14="http://schemas.microsoft.com/office/powerpoint/2010/main" val="1641945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9C28C-D850-E7E7-8192-ED9E532D5C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C60207-74FF-978E-917D-078E0CC82D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FA44B3-04EA-121B-843A-F6B9C23F17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B8FC2D-EF22-B0E7-B584-9434930A6A24}"/>
              </a:ext>
            </a:extLst>
          </p:cNvPr>
          <p:cNvSpPr>
            <a:spLocks noGrp="1"/>
          </p:cNvSpPr>
          <p:nvPr>
            <p:ph type="dt" sz="half" idx="10"/>
          </p:nvPr>
        </p:nvSpPr>
        <p:spPr/>
        <p:txBody>
          <a:bodyPr/>
          <a:lstStyle/>
          <a:p>
            <a:fld id="{B12A0D38-8750-4812-B0D7-8BF8322BF197}" type="datetime1">
              <a:rPr lang="en-US" smtClean="0"/>
              <a:t>4/25/2023</a:t>
            </a:fld>
            <a:endParaRPr lang="en-US" dirty="0"/>
          </a:p>
        </p:txBody>
      </p:sp>
      <p:sp>
        <p:nvSpPr>
          <p:cNvPr id="6" name="Footer Placeholder 5">
            <a:extLst>
              <a:ext uri="{FF2B5EF4-FFF2-40B4-BE49-F238E27FC236}">
                <a16:creationId xmlns:a16="http://schemas.microsoft.com/office/drawing/2014/main" id="{074BC4FC-A4E6-D26E-8E0B-DB50406B0A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94A86C-9F91-B6BB-0F5C-24BAF22514F0}"/>
              </a:ext>
            </a:extLst>
          </p:cNvPr>
          <p:cNvSpPr>
            <a:spLocks noGrp="1"/>
          </p:cNvSpPr>
          <p:nvPr>
            <p:ph type="sldNum" sz="quarter" idx="12"/>
          </p:nvPr>
        </p:nvSpPr>
        <p:spPr/>
        <p:txBody>
          <a:bodyPr/>
          <a:lstStyle/>
          <a:p>
            <a:fld id="{8C76CDB1-B374-4AD2-A78E-417BEFD57178}" type="slidenum">
              <a:rPr lang="en-US" smtClean="0"/>
              <a:pPr/>
              <a:t>‹#›</a:t>
            </a:fld>
            <a:endParaRPr lang="en-US" dirty="0"/>
          </a:p>
        </p:txBody>
      </p:sp>
    </p:spTree>
    <p:extLst>
      <p:ext uri="{BB962C8B-B14F-4D97-AF65-F5344CB8AC3E}">
        <p14:creationId xmlns:p14="http://schemas.microsoft.com/office/powerpoint/2010/main" val="3314609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C14C-18B6-BFF4-B31F-B7C9D5FEDD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C40071-2494-8791-F10F-566292BEF8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350404-82F2-5B35-62FD-EA4BC18753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42CCD3-155B-1883-E196-554A579C32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A84059-B952-4AF7-D98F-2D080970BE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1E0C9B-68CE-5B6C-6EC6-3FCA0EE31E09}"/>
              </a:ext>
            </a:extLst>
          </p:cNvPr>
          <p:cNvSpPr>
            <a:spLocks noGrp="1"/>
          </p:cNvSpPr>
          <p:nvPr>
            <p:ph type="dt" sz="half" idx="10"/>
          </p:nvPr>
        </p:nvSpPr>
        <p:spPr/>
        <p:txBody>
          <a:bodyPr/>
          <a:lstStyle/>
          <a:p>
            <a:fld id="{6CA22C7D-78D3-4961-8035-8DE042DD68C8}" type="datetime1">
              <a:rPr lang="en-US" smtClean="0"/>
              <a:t>4/25/2023</a:t>
            </a:fld>
            <a:endParaRPr lang="en-US" dirty="0"/>
          </a:p>
        </p:txBody>
      </p:sp>
      <p:sp>
        <p:nvSpPr>
          <p:cNvPr id="8" name="Footer Placeholder 7">
            <a:extLst>
              <a:ext uri="{FF2B5EF4-FFF2-40B4-BE49-F238E27FC236}">
                <a16:creationId xmlns:a16="http://schemas.microsoft.com/office/drawing/2014/main" id="{AEB21895-9292-E227-B07E-6D2E6EDBFA3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CF9CCF2-DA2E-FE51-D455-2D4EF8EB4D0B}"/>
              </a:ext>
            </a:extLst>
          </p:cNvPr>
          <p:cNvSpPr>
            <a:spLocks noGrp="1"/>
          </p:cNvSpPr>
          <p:nvPr>
            <p:ph type="sldNum" sz="quarter" idx="12"/>
          </p:nvPr>
        </p:nvSpPr>
        <p:spPr/>
        <p:txBody>
          <a:bodyPr/>
          <a:lstStyle/>
          <a:p>
            <a:fld id="{8C76CDB1-B374-4AD2-A78E-417BEFD57178}" type="slidenum">
              <a:rPr lang="en-US" smtClean="0"/>
              <a:pPr/>
              <a:t>‹#›</a:t>
            </a:fld>
            <a:endParaRPr lang="en-US" dirty="0"/>
          </a:p>
        </p:txBody>
      </p:sp>
    </p:spTree>
    <p:extLst>
      <p:ext uri="{BB962C8B-B14F-4D97-AF65-F5344CB8AC3E}">
        <p14:creationId xmlns:p14="http://schemas.microsoft.com/office/powerpoint/2010/main" val="1337011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3EDC-D417-2EBF-7D41-64A13E7E77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7F744A-B961-BA8B-9EA8-C999F68EB827}"/>
              </a:ext>
            </a:extLst>
          </p:cNvPr>
          <p:cNvSpPr>
            <a:spLocks noGrp="1"/>
          </p:cNvSpPr>
          <p:nvPr>
            <p:ph type="dt" sz="half" idx="10"/>
          </p:nvPr>
        </p:nvSpPr>
        <p:spPr/>
        <p:txBody>
          <a:bodyPr/>
          <a:lstStyle/>
          <a:p>
            <a:fld id="{F1D885E9-7CDA-4AB5-A28F-7CACD12219D5}" type="datetime1">
              <a:rPr lang="en-US" smtClean="0"/>
              <a:t>4/25/2023</a:t>
            </a:fld>
            <a:endParaRPr lang="en-US" dirty="0"/>
          </a:p>
        </p:txBody>
      </p:sp>
      <p:sp>
        <p:nvSpPr>
          <p:cNvPr id="4" name="Footer Placeholder 3">
            <a:extLst>
              <a:ext uri="{FF2B5EF4-FFF2-40B4-BE49-F238E27FC236}">
                <a16:creationId xmlns:a16="http://schemas.microsoft.com/office/drawing/2014/main" id="{5459DDBC-FB7B-7777-77E1-B0EFBCBA74F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FDEFE62-A59F-AC39-8B3D-340E8C347D8B}"/>
              </a:ext>
            </a:extLst>
          </p:cNvPr>
          <p:cNvSpPr>
            <a:spLocks noGrp="1"/>
          </p:cNvSpPr>
          <p:nvPr>
            <p:ph type="sldNum" sz="quarter" idx="12"/>
          </p:nvPr>
        </p:nvSpPr>
        <p:spPr/>
        <p:txBody>
          <a:bodyPr/>
          <a:lstStyle/>
          <a:p>
            <a:fld id="{8C76CDB1-B374-4AD2-A78E-417BEFD57178}" type="slidenum">
              <a:rPr lang="en-US" smtClean="0"/>
              <a:pPr/>
              <a:t>‹#›</a:t>
            </a:fld>
            <a:endParaRPr lang="en-US" dirty="0"/>
          </a:p>
        </p:txBody>
      </p:sp>
    </p:spTree>
    <p:extLst>
      <p:ext uri="{BB962C8B-B14F-4D97-AF65-F5344CB8AC3E}">
        <p14:creationId xmlns:p14="http://schemas.microsoft.com/office/powerpoint/2010/main" val="2522163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D6FD1F-082B-CBE0-0745-20D9C047E6F0}"/>
              </a:ext>
            </a:extLst>
          </p:cNvPr>
          <p:cNvSpPr>
            <a:spLocks noGrp="1"/>
          </p:cNvSpPr>
          <p:nvPr>
            <p:ph type="dt" sz="half" idx="10"/>
          </p:nvPr>
        </p:nvSpPr>
        <p:spPr/>
        <p:txBody>
          <a:bodyPr/>
          <a:lstStyle/>
          <a:p>
            <a:fld id="{5C77C077-CAF6-4CFD-8E39-90D22B6FAECB}" type="datetime1">
              <a:rPr lang="en-US" smtClean="0"/>
              <a:t>4/25/2023</a:t>
            </a:fld>
            <a:endParaRPr lang="en-US" dirty="0"/>
          </a:p>
        </p:txBody>
      </p:sp>
      <p:sp>
        <p:nvSpPr>
          <p:cNvPr id="3" name="Footer Placeholder 2">
            <a:extLst>
              <a:ext uri="{FF2B5EF4-FFF2-40B4-BE49-F238E27FC236}">
                <a16:creationId xmlns:a16="http://schemas.microsoft.com/office/drawing/2014/main" id="{FF34241F-F627-5704-CC5E-64A8E7BB98C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F604D7-0376-FB63-011A-E60F33E68D9B}"/>
              </a:ext>
            </a:extLst>
          </p:cNvPr>
          <p:cNvSpPr>
            <a:spLocks noGrp="1"/>
          </p:cNvSpPr>
          <p:nvPr>
            <p:ph type="sldNum" sz="quarter" idx="12"/>
          </p:nvPr>
        </p:nvSpPr>
        <p:spPr/>
        <p:txBody>
          <a:bodyPr/>
          <a:lstStyle/>
          <a:p>
            <a:fld id="{8C76CDB1-B374-4AD2-A78E-417BEFD57178}" type="slidenum">
              <a:rPr lang="en-US" smtClean="0"/>
              <a:pPr/>
              <a:t>‹#›</a:t>
            </a:fld>
            <a:endParaRPr lang="en-US" dirty="0"/>
          </a:p>
        </p:txBody>
      </p:sp>
    </p:spTree>
    <p:extLst>
      <p:ext uri="{BB962C8B-B14F-4D97-AF65-F5344CB8AC3E}">
        <p14:creationId xmlns:p14="http://schemas.microsoft.com/office/powerpoint/2010/main" val="299177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B0B8-1C00-3E87-95C3-A1B4545012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8C8118-1EE4-241B-BE60-2563019886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1F2728-4FE1-2761-DE9D-A492874B6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FFF5C1-E762-1A66-C282-64D0DBFAF8B0}"/>
              </a:ext>
            </a:extLst>
          </p:cNvPr>
          <p:cNvSpPr>
            <a:spLocks noGrp="1"/>
          </p:cNvSpPr>
          <p:nvPr>
            <p:ph type="dt" sz="half" idx="10"/>
          </p:nvPr>
        </p:nvSpPr>
        <p:spPr/>
        <p:txBody>
          <a:bodyPr/>
          <a:lstStyle/>
          <a:p>
            <a:fld id="{DF4AB9CD-F967-41C5-970C-7C486E88BFE2}" type="datetime1">
              <a:rPr lang="en-US" smtClean="0"/>
              <a:t>4/25/2023</a:t>
            </a:fld>
            <a:endParaRPr lang="en-US" dirty="0"/>
          </a:p>
        </p:txBody>
      </p:sp>
      <p:sp>
        <p:nvSpPr>
          <p:cNvPr id="6" name="Footer Placeholder 5">
            <a:extLst>
              <a:ext uri="{FF2B5EF4-FFF2-40B4-BE49-F238E27FC236}">
                <a16:creationId xmlns:a16="http://schemas.microsoft.com/office/drawing/2014/main" id="{93B4149D-D9C0-7C1C-91B9-CA4404FB94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C6829A-9E32-B474-EE4E-51E5F8BFA994}"/>
              </a:ext>
            </a:extLst>
          </p:cNvPr>
          <p:cNvSpPr>
            <a:spLocks noGrp="1"/>
          </p:cNvSpPr>
          <p:nvPr>
            <p:ph type="sldNum" sz="quarter" idx="12"/>
          </p:nvPr>
        </p:nvSpPr>
        <p:spPr/>
        <p:txBody>
          <a:bodyPr/>
          <a:lstStyle/>
          <a:p>
            <a:fld id="{8C76CDB1-B374-4AD2-A78E-417BEFD57178}" type="slidenum">
              <a:rPr lang="en-US" smtClean="0"/>
              <a:pPr/>
              <a:t>‹#›</a:t>
            </a:fld>
            <a:endParaRPr lang="en-US" dirty="0"/>
          </a:p>
        </p:txBody>
      </p:sp>
    </p:spTree>
    <p:extLst>
      <p:ext uri="{BB962C8B-B14F-4D97-AF65-F5344CB8AC3E}">
        <p14:creationId xmlns:p14="http://schemas.microsoft.com/office/powerpoint/2010/main" val="1575936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721E8-990A-64BE-8832-5934CC9A8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5CDA43-2A22-AA8F-1712-084C7B544A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7D4A2D-931E-8929-7FF0-2AD0AC570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4E4758-6160-6E87-E257-0F674ABB5F7C}"/>
              </a:ext>
            </a:extLst>
          </p:cNvPr>
          <p:cNvSpPr>
            <a:spLocks noGrp="1"/>
          </p:cNvSpPr>
          <p:nvPr>
            <p:ph type="dt" sz="half" idx="10"/>
          </p:nvPr>
        </p:nvSpPr>
        <p:spPr/>
        <p:txBody>
          <a:bodyPr/>
          <a:lstStyle/>
          <a:p>
            <a:fld id="{37C3F7F8-0E33-440D-A019-8EF717C0A3D2}" type="datetime1">
              <a:rPr lang="en-US" smtClean="0"/>
              <a:t>4/25/2023</a:t>
            </a:fld>
            <a:endParaRPr lang="en-US" dirty="0"/>
          </a:p>
        </p:txBody>
      </p:sp>
      <p:sp>
        <p:nvSpPr>
          <p:cNvPr id="6" name="Footer Placeholder 5">
            <a:extLst>
              <a:ext uri="{FF2B5EF4-FFF2-40B4-BE49-F238E27FC236}">
                <a16:creationId xmlns:a16="http://schemas.microsoft.com/office/drawing/2014/main" id="{73C7FE30-F5E3-3558-50B8-1FE26DEE9E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4D4B6A-9A3D-FE7D-0BA0-8AE4E6D1C447}"/>
              </a:ext>
            </a:extLst>
          </p:cNvPr>
          <p:cNvSpPr>
            <a:spLocks noGrp="1"/>
          </p:cNvSpPr>
          <p:nvPr>
            <p:ph type="sldNum" sz="quarter" idx="12"/>
          </p:nvPr>
        </p:nvSpPr>
        <p:spPr/>
        <p:txBody>
          <a:bodyPr/>
          <a:lstStyle/>
          <a:p>
            <a:fld id="{8C76CDB1-B374-4AD2-A78E-417BEFD57178}" type="slidenum">
              <a:rPr lang="en-US" smtClean="0"/>
              <a:pPr/>
              <a:t>‹#›</a:t>
            </a:fld>
            <a:endParaRPr lang="en-US" dirty="0"/>
          </a:p>
        </p:txBody>
      </p:sp>
    </p:spTree>
    <p:extLst>
      <p:ext uri="{BB962C8B-B14F-4D97-AF65-F5344CB8AC3E}">
        <p14:creationId xmlns:p14="http://schemas.microsoft.com/office/powerpoint/2010/main" val="346513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33080C4-9478-496E-B9A6-1E31F2078010}"/>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4F769EA3-81C4-41FF-9A5C-FBDA27DE6D00}"/>
              </a:ext>
            </a:extLst>
          </p:cNvPr>
          <p:cNvSpPr>
            <a:spLocks noGrp="1"/>
          </p:cNvSpPr>
          <p:nvPr>
            <p:ph type="sldNum" sz="quarter" idx="11"/>
          </p:nvPr>
        </p:nvSpPr>
        <p:spPr/>
        <p:txBody>
          <a:bodyPr/>
          <a:lstStyle/>
          <a:p>
            <a:fld id="{8C76CDB1-B374-4AD2-A78E-417BEFD57178}" type="slidenum">
              <a:rPr lang="en-US" smtClean="0"/>
              <a:pPr/>
              <a:t>‹#›</a:t>
            </a:fld>
            <a:endParaRPr lang="en-US" dirty="0"/>
          </a:p>
        </p:txBody>
      </p:sp>
    </p:spTree>
    <p:extLst>
      <p:ext uri="{BB962C8B-B14F-4D97-AF65-F5344CB8AC3E}">
        <p14:creationId xmlns:p14="http://schemas.microsoft.com/office/powerpoint/2010/main" val="1929051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66BEB-F4D5-C82E-787A-3D512B424B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FCE536-D4B9-C78D-1CAB-23F1F90011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2EDE3-6AAC-0C1E-D1F0-2E4D1A2FDE3F}"/>
              </a:ext>
            </a:extLst>
          </p:cNvPr>
          <p:cNvSpPr>
            <a:spLocks noGrp="1"/>
          </p:cNvSpPr>
          <p:nvPr>
            <p:ph type="dt" sz="half" idx="10"/>
          </p:nvPr>
        </p:nvSpPr>
        <p:spPr/>
        <p:txBody>
          <a:bodyPr/>
          <a:lstStyle/>
          <a:p>
            <a:fld id="{58CA78FA-8B87-47C1-8EE8-84AE1B5976DB}" type="datetime1">
              <a:rPr lang="en-US" smtClean="0"/>
              <a:t>4/25/2023</a:t>
            </a:fld>
            <a:endParaRPr lang="en-US" dirty="0"/>
          </a:p>
        </p:txBody>
      </p:sp>
      <p:sp>
        <p:nvSpPr>
          <p:cNvPr id="5" name="Footer Placeholder 4">
            <a:extLst>
              <a:ext uri="{FF2B5EF4-FFF2-40B4-BE49-F238E27FC236}">
                <a16:creationId xmlns:a16="http://schemas.microsoft.com/office/drawing/2014/main" id="{F116EA71-A2A9-85A9-9981-973136117C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40520A-A396-71D0-C5AA-F12B11CEE17E}"/>
              </a:ext>
            </a:extLst>
          </p:cNvPr>
          <p:cNvSpPr>
            <a:spLocks noGrp="1"/>
          </p:cNvSpPr>
          <p:nvPr>
            <p:ph type="sldNum" sz="quarter" idx="12"/>
          </p:nvPr>
        </p:nvSpPr>
        <p:spPr/>
        <p:txBody>
          <a:bodyPr/>
          <a:lstStyle/>
          <a:p>
            <a:fld id="{8C76CDB1-B374-4AD2-A78E-417BEFD57178}" type="slidenum">
              <a:rPr lang="en-US" smtClean="0"/>
              <a:pPr/>
              <a:t>‹#›</a:t>
            </a:fld>
            <a:endParaRPr lang="en-US" dirty="0"/>
          </a:p>
        </p:txBody>
      </p:sp>
    </p:spTree>
    <p:extLst>
      <p:ext uri="{BB962C8B-B14F-4D97-AF65-F5344CB8AC3E}">
        <p14:creationId xmlns:p14="http://schemas.microsoft.com/office/powerpoint/2010/main" val="1601421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EC243B-D7C7-AECC-CF19-E5BF598E31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01F771-299B-117D-693A-B7D2A7BF3B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C2374-AB4F-7A19-17FE-96963E8A9D8E}"/>
              </a:ext>
            </a:extLst>
          </p:cNvPr>
          <p:cNvSpPr>
            <a:spLocks noGrp="1"/>
          </p:cNvSpPr>
          <p:nvPr>
            <p:ph type="dt" sz="half" idx="10"/>
          </p:nvPr>
        </p:nvSpPr>
        <p:spPr/>
        <p:txBody>
          <a:bodyPr/>
          <a:lstStyle/>
          <a:p>
            <a:fld id="{B65B2F7C-0DF1-4302-8DCF-2C44418D9E23}" type="datetime1">
              <a:rPr lang="en-US" smtClean="0"/>
              <a:t>4/25/2023</a:t>
            </a:fld>
            <a:endParaRPr lang="en-US" dirty="0"/>
          </a:p>
        </p:txBody>
      </p:sp>
      <p:sp>
        <p:nvSpPr>
          <p:cNvPr id="5" name="Footer Placeholder 4">
            <a:extLst>
              <a:ext uri="{FF2B5EF4-FFF2-40B4-BE49-F238E27FC236}">
                <a16:creationId xmlns:a16="http://schemas.microsoft.com/office/drawing/2014/main" id="{55DD430B-9657-03FF-42D5-63DFE03CB9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87549B-5DED-20AA-6829-D30F715CAC96}"/>
              </a:ext>
            </a:extLst>
          </p:cNvPr>
          <p:cNvSpPr>
            <a:spLocks noGrp="1"/>
          </p:cNvSpPr>
          <p:nvPr>
            <p:ph type="sldNum" sz="quarter" idx="12"/>
          </p:nvPr>
        </p:nvSpPr>
        <p:spPr/>
        <p:txBody>
          <a:bodyPr/>
          <a:lstStyle/>
          <a:p>
            <a:fld id="{8C76CDB1-B374-4AD2-A78E-417BEFD57178}" type="slidenum">
              <a:rPr lang="en-US" smtClean="0"/>
              <a:pPr/>
              <a:t>‹#›</a:t>
            </a:fld>
            <a:endParaRPr lang="en-US" dirty="0"/>
          </a:p>
        </p:txBody>
      </p:sp>
    </p:spTree>
    <p:extLst>
      <p:ext uri="{BB962C8B-B14F-4D97-AF65-F5344CB8AC3E}">
        <p14:creationId xmlns:p14="http://schemas.microsoft.com/office/powerpoint/2010/main" val="1482794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704730-3EDD-40E9-805F-AB2B05655AE4}"/>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268AA6E2-A2EF-4E92-AC09-0D65DB3ED2C7}"/>
              </a:ext>
            </a:extLst>
          </p:cNvPr>
          <p:cNvSpPr>
            <a:spLocks noGrp="1"/>
          </p:cNvSpPr>
          <p:nvPr>
            <p:ph type="sldNum" sz="quarter" idx="11"/>
          </p:nvPr>
        </p:nvSpPr>
        <p:spPr/>
        <p:txBody>
          <a:bodyPr/>
          <a:lstStyle/>
          <a:p>
            <a:fld id="{8C76CDB1-B374-4AD2-A78E-417BEFD57178}" type="slidenum">
              <a:rPr lang="en-US" smtClean="0"/>
              <a:pPr/>
              <a:t>‹#›</a:t>
            </a:fld>
            <a:endParaRPr lang="en-US" dirty="0"/>
          </a:p>
        </p:txBody>
      </p:sp>
    </p:spTree>
    <p:extLst>
      <p:ext uri="{BB962C8B-B14F-4D97-AF65-F5344CB8AC3E}">
        <p14:creationId xmlns:p14="http://schemas.microsoft.com/office/powerpoint/2010/main" val="3773528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33080C4-9478-496E-B9A6-1E31F2078010}"/>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4F769EA3-81C4-41FF-9A5C-FBDA27DE6D00}"/>
              </a:ext>
            </a:extLst>
          </p:cNvPr>
          <p:cNvSpPr>
            <a:spLocks noGrp="1"/>
          </p:cNvSpPr>
          <p:nvPr>
            <p:ph type="sldNum" sz="quarter" idx="11"/>
          </p:nvPr>
        </p:nvSpPr>
        <p:spPr/>
        <p:txBody>
          <a:bodyPr/>
          <a:lstStyle/>
          <a:p>
            <a:fld id="{8C76CDB1-B374-4AD2-A78E-417BEFD57178}" type="slidenum">
              <a:rPr lang="en-US" smtClean="0"/>
              <a:pPr/>
              <a:t>‹#›</a:t>
            </a:fld>
            <a:endParaRPr lang="en-US" dirty="0"/>
          </a:p>
        </p:txBody>
      </p:sp>
    </p:spTree>
    <p:extLst>
      <p:ext uri="{BB962C8B-B14F-4D97-AF65-F5344CB8AC3E}">
        <p14:creationId xmlns:p14="http://schemas.microsoft.com/office/powerpoint/2010/main" val="120258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9FD126-3B9E-4B59-9784-695F88F72A5C}"/>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88CD38DE-6929-4C71-A187-977691BED3EE}"/>
              </a:ext>
            </a:extLst>
          </p:cNvPr>
          <p:cNvSpPr>
            <a:spLocks noGrp="1"/>
          </p:cNvSpPr>
          <p:nvPr>
            <p:ph type="sldNum" sz="quarter" idx="11"/>
          </p:nvPr>
        </p:nvSpPr>
        <p:spPr/>
        <p:txBody>
          <a:bodyPr/>
          <a:lstStyle/>
          <a:p>
            <a:fld id="{8C76CDB1-B374-4AD2-A78E-417BEFD57178}" type="slidenum">
              <a:rPr lang="en-US" smtClean="0"/>
              <a:pPr/>
              <a:t>‹#›</a:t>
            </a:fld>
            <a:endParaRPr lang="en-US" dirty="0"/>
          </a:p>
        </p:txBody>
      </p:sp>
    </p:spTree>
    <p:extLst>
      <p:ext uri="{BB962C8B-B14F-4D97-AF65-F5344CB8AC3E}">
        <p14:creationId xmlns:p14="http://schemas.microsoft.com/office/powerpoint/2010/main" val="343964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B3C6DB-EABA-44BD-A128-11282FF48B43}"/>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6CB5315D-FBE0-44FF-B571-9517F9D72BCC}"/>
              </a:ext>
            </a:extLst>
          </p:cNvPr>
          <p:cNvSpPr>
            <a:spLocks noGrp="1"/>
          </p:cNvSpPr>
          <p:nvPr>
            <p:ph type="sldNum" sz="quarter" idx="11"/>
          </p:nvPr>
        </p:nvSpPr>
        <p:spPr/>
        <p:txBody>
          <a:bodyPr/>
          <a:lstStyle/>
          <a:p>
            <a:fld id="{8C76CDB1-B374-4AD2-A78E-417BEFD57178}" type="slidenum">
              <a:rPr lang="en-US" smtClean="0"/>
              <a:pPr/>
              <a:t>‹#›</a:t>
            </a:fld>
            <a:endParaRPr lang="en-US" dirty="0"/>
          </a:p>
        </p:txBody>
      </p:sp>
    </p:spTree>
    <p:extLst>
      <p:ext uri="{BB962C8B-B14F-4D97-AF65-F5344CB8AC3E}">
        <p14:creationId xmlns:p14="http://schemas.microsoft.com/office/powerpoint/2010/main" val="160193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704730-3EDD-40E9-805F-AB2B05655AE4}"/>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268AA6E2-A2EF-4E92-AC09-0D65DB3ED2C7}"/>
              </a:ext>
            </a:extLst>
          </p:cNvPr>
          <p:cNvSpPr>
            <a:spLocks noGrp="1"/>
          </p:cNvSpPr>
          <p:nvPr>
            <p:ph type="sldNum" sz="quarter" idx="11"/>
          </p:nvPr>
        </p:nvSpPr>
        <p:spPr/>
        <p:txBody>
          <a:bodyPr/>
          <a:lstStyle/>
          <a:p>
            <a:fld id="{8C76CDB1-B374-4AD2-A78E-417BEFD57178}" type="slidenum">
              <a:rPr lang="en-US" smtClean="0"/>
              <a:pPr/>
              <a:t>‹#›</a:t>
            </a:fld>
            <a:endParaRPr lang="en-US" dirty="0"/>
          </a:p>
        </p:txBody>
      </p:sp>
    </p:spTree>
    <p:extLst>
      <p:ext uri="{BB962C8B-B14F-4D97-AF65-F5344CB8AC3E}">
        <p14:creationId xmlns:p14="http://schemas.microsoft.com/office/powerpoint/2010/main" val="311382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72290A4F-D5FF-45C2-AAD1-C05AB7C04A3C}"/>
              </a:ext>
            </a:extLst>
          </p:cNvPr>
          <p:cNvSpPr/>
          <p:nvPr userDrawn="1"/>
        </p:nvSpPr>
        <p:spPr>
          <a:xfrm>
            <a:off x="-28136" y="1"/>
            <a:ext cx="12220136" cy="6858000"/>
          </a:xfrm>
          <a:prstGeom prst="rect">
            <a:avLst/>
          </a:prstGeom>
          <a:blipFill>
            <a:blip r:embed="rId2" cstate="print"/>
            <a:stretch>
              <a:fillRect/>
            </a:stretch>
          </a:blipFill>
        </p:spPr>
        <p:txBody>
          <a:bodyPr wrap="square" lIns="0" tIns="0" rIns="0" bIns="0" rtlCol="0"/>
          <a:lstStyle/>
          <a:p>
            <a:endParaRPr sz="1800" dirty="0"/>
          </a:p>
        </p:txBody>
      </p:sp>
      <p:pic>
        <p:nvPicPr>
          <p:cNvPr id="3" name="Picture 2" descr="Logo.png">
            <a:extLst>
              <a:ext uri="{FF2B5EF4-FFF2-40B4-BE49-F238E27FC236}">
                <a16:creationId xmlns:a16="http://schemas.microsoft.com/office/drawing/2014/main" id="{D1C4F6F4-1996-4C49-9222-068164212074}"/>
              </a:ext>
            </a:extLst>
          </p:cNvPr>
          <p:cNvPicPr>
            <a:picLocks noChangeAspect="1"/>
          </p:cNvPicPr>
          <p:nvPr userDrawn="1"/>
        </p:nvPicPr>
        <p:blipFill>
          <a:blip r:embed="rId3" cstate="print"/>
          <a:stretch>
            <a:fillRect/>
          </a:stretch>
        </p:blipFill>
        <p:spPr>
          <a:xfrm>
            <a:off x="10159316" y="327202"/>
            <a:ext cx="1670939" cy="1039140"/>
          </a:xfrm>
          <a:prstGeom prst="rect">
            <a:avLst/>
          </a:prstGeom>
        </p:spPr>
      </p:pic>
    </p:spTree>
    <p:extLst>
      <p:ext uri="{BB962C8B-B14F-4D97-AF65-F5344CB8AC3E}">
        <p14:creationId xmlns:p14="http://schemas.microsoft.com/office/powerpoint/2010/main" val="225489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CA6493-92D4-472D-A58C-A5B6A8D824E1}"/>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8AD3617-2B0F-4615-BC40-060B035771C7}"/>
              </a:ext>
            </a:extLst>
          </p:cNvPr>
          <p:cNvSpPr>
            <a:spLocks noGrp="1"/>
          </p:cNvSpPr>
          <p:nvPr>
            <p:ph type="sldNum" sz="quarter" idx="11"/>
          </p:nvPr>
        </p:nvSpPr>
        <p:spPr/>
        <p:txBody>
          <a:bodyPr/>
          <a:lstStyle/>
          <a:p>
            <a:fld id="{8C76CDB1-B374-4AD2-A78E-417BEFD57178}" type="slidenum">
              <a:rPr lang="en-US" smtClean="0"/>
              <a:pPr/>
              <a:t>‹#›</a:t>
            </a:fld>
            <a:endParaRPr lang="en-US" dirty="0"/>
          </a:p>
        </p:txBody>
      </p:sp>
    </p:spTree>
    <p:extLst>
      <p:ext uri="{BB962C8B-B14F-4D97-AF65-F5344CB8AC3E}">
        <p14:creationId xmlns:p14="http://schemas.microsoft.com/office/powerpoint/2010/main" val="358104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BC068B-3071-44AC-83CF-E8D5F688497E}" type="datetime1">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759B77-C9C0-45EB-8635-56717DD69AA9}" type="slidenum">
              <a:rPr lang="en-US" smtClean="0"/>
              <a:t>‹#›</a:t>
            </a:fld>
            <a:endParaRPr lang="en-US" dirty="0"/>
          </a:p>
        </p:txBody>
      </p:sp>
    </p:spTree>
    <p:extLst>
      <p:ext uri="{BB962C8B-B14F-4D97-AF65-F5344CB8AC3E}">
        <p14:creationId xmlns:p14="http://schemas.microsoft.com/office/powerpoint/2010/main" val="2376034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72290A4F-D5FF-45C2-AAD1-C05AB7C04A3C}"/>
              </a:ext>
            </a:extLst>
          </p:cNvPr>
          <p:cNvSpPr/>
          <p:nvPr userDrawn="1"/>
        </p:nvSpPr>
        <p:spPr>
          <a:xfrm>
            <a:off x="-28136" y="1"/>
            <a:ext cx="12220136" cy="6858000"/>
          </a:xfrm>
          <a:prstGeom prst="rect">
            <a:avLst/>
          </a:prstGeom>
          <a:blipFill>
            <a:blip r:embed="rId2" cstate="print"/>
            <a:stretch>
              <a:fillRect/>
            </a:stretch>
          </a:blipFill>
        </p:spPr>
        <p:txBody>
          <a:bodyPr wrap="square" lIns="0" tIns="0" rIns="0" bIns="0" rtlCol="0"/>
          <a:lstStyle/>
          <a:p>
            <a:endParaRPr sz="1800" dirty="0"/>
          </a:p>
        </p:txBody>
      </p:sp>
      <p:pic>
        <p:nvPicPr>
          <p:cNvPr id="3" name="Picture 2" descr="Logo.png">
            <a:extLst>
              <a:ext uri="{FF2B5EF4-FFF2-40B4-BE49-F238E27FC236}">
                <a16:creationId xmlns:a16="http://schemas.microsoft.com/office/drawing/2014/main" id="{D1C4F6F4-1996-4C49-9222-068164212074}"/>
              </a:ext>
            </a:extLst>
          </p:cNvPr>
          <p:cNvPicPr>
            <a:picLocks noChangeAspect="1"/>
          </p:cNvPicPr>
          <p:nvPr userDrawn="1"/>
        </p:nvPicPr>
        <p:blipFill>
          <a:blip r:embed="rId3" cstate="print"/>
          <a:stretch>
            <a:fillRect/>
          </a:stretch>
        </p:blipFill>
        <p:spPr>
          <a:xfrm>
            <a:off x="10159316" y="327202"/>
            <a:ext cx="1670939" cy="1039140"/>
          </a:xfrm>
          <a:prstGeom prst="rect">
            <a:avLst/>
          </a:prstGeom>
        </p:spPr>
      </p:pic>
    </p:spTree>
    <p:extLst>
      <p:ext uri="{BB962C8B-B14F-4D97-AF65-F5344CB8AC3E}">
        <p14:creationId xmlns:p14="http://schemas.microsoft.com/office/powerpoint/2010/main" val="2649820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42467" y="846772"/>
            <a:ext cx="4344809" cy="246221"/>
          </a:xfrm>
          <a:prstGeom prst="rect">
            <a:avLst/>
          </a:prstGeom>
        </p:spPr>
        <p:txBody>
          <a:bodyPr wrap="square" lIns="0" tIns="0" rIns="0" bIns="0">
            <a:spAutoFit/>
          </a:bodyPr>
          <a:lstStyle>
            <a:lvl1pPr>
              <a:defRPr sz="1600" b="1" i="0">
                <a:solidFill>
                  <a:schemeClr val="bg1"/>
                </a:solidFill>
                <a:latin typeface="Calibri"/>
                <a:cs typeface="Calibri"/>
              </a:defRPr>
            </a:lvl1pPr>
          </a:lstStyle>
          <a:p>
            <a:endParaRPr/>
          </a:p>
        </p:txBody>
      </p:sp>
      <p:sp>
        <p:nvSpPr>
          <p:cNvPr id="7" name="bk object 17">
            <a:extLst>
              <a:ext uri="{FF2B5EF4-FFF2-40B4-BE49-F238E27FC236}">
                <a16:creationId xmlns:a16="http://schemas.microsoft.com/office/drawing/2014/main" id="{15A825CE-D2BE-4DC2-898D-052705177036}"/>
              </a:ext>
            </a:extLst>
          </p:cNvPr>
          <p:cNvSpPr/>
          <p:nvPr userDrawn="1"/>
        </p:nvSpPr>
        <p:spPr>
          <a:xfrm>
            <a:off x="0" y="1917939"/>
            <a:ext cx="1133123" cy="635454"/>
          </a:xfrm>
          <a:custGeom>
            <a:avLst/>
            <a:gdLst/>
            <a:ahLst/>
            <a:cxnLst/>
            <a:rect l="l" t="t" r="r" b="b"/>
            <a:pathLst>
              <a:path w="509905" h="296544">
                <a:moveTo>
                  <a:pt x="509471" y="0"/>
                </a:moveTo>
                <a:lnTo>
                  <a:pt x="464206" y="21836"/>
                </a:lnTo>
                <a:lnTo>
                  <a:pt x="327478" y="86339"/>
                </a:lnTo>
                <a:lnTo>
                  <a:pt x="189283" y="149067"/>
                </a:lnTo>
                <a:lnTo>
                  <a:pt x="96295" y="189731"/>
                </a:lnTo>
                <a:lnTo>
                  <a:pt x="0" y="230421"/>
                </a:lnTo>
                <a:lnTo>
                  <a:pt x="0" y="295986"/>
                </a:lnTo>
                <a:lnTo>
                  <a:pt x="121174" y="227549"/>
                </a:lnTo>
                <a:lnTo>
                  <a:pt x="509471" y="0"/>
                </a:lnTo>
                <a:close/>
              </a:path>
            </a:pathLst>
          </a:custGeom>
          <a:solidFill>
            <a:srgbClr val="89C765"/>
          </a:solidFill>
        </p:spPr>
        <p:txBody>
          <a:bodyPr wrap="square" lIns="0" tIns="0" rIns="0" bIns="0" rtlCol="0"/>
          <a:lstStyle/>
          <a:p>
            <a:endParaRPr sz="3857" dirty="0"/>
          </a:p>
        </p:txBody>
      </p:sp>
      <p:sp>
        <p:nvSpPr>
          <p:cNvPr id="8" name="bk object 16">
            <a:extLst>
              <a:ext uri="{FF2B5EF4-FFF2-40B4-BE49-F238E27FC236}">
                <a16:creationId xmlns:a16="http://schemas.microsoft.com/office/drawing/2014/main" id="{526BB259-BE5A-4BB5-87ED-C36ED60DAB69}"/>
              </a:ext>
            </a:extLst>
          </p:cNvPr>
          <p:cNvSpPr/>
          <p:nvPr userDrawn="1"/>
        </p:nvSpPr>
        <p:spPr>
          <a:xfrm>
            <a:off x="1" y="707679"/>
            <a:ext cx="8739009" cy="913037"/>
          </a:xfrm>
          <a:custGeom>
            <a:avLst/>
            <a:gdLst/>
            <a:ahLst/>
            <a:cxnLst/>
            <a:rect l="l" t="t" r="r" b="b"/>
            <a:pathLst>
              <a:path w="3932554" h="426084">
                <a:moveTo>
                  <a:pt x="0" y="0"/>
                </a:moveTo>
                <a:lnTo>
                  <a:pt x="3932104" y="0"/>
                </a:lnTo>
                <a:lnTo>
                  <a:pt x="3932104" y="425578"/>
                </a:lnTo>
                <a:lnTo>
                  <a:pt x="0" y="425578"/>
                </a:lnTo>
                <a:lnTo>
                  <a:pt x="0" y="0"/>
                </a:lnTo>
                <a:close/>
              </a:path>
            </a:pathLst>
          </a:custGeom>
          <a:solidFill>
            <a:srgbClr val="135887"/>
          </a:solidFill>
        </p:spPr>
        <p:txBody>
          <a:bodyPr wrap="square" lIns="0" tIns="0" rIns="0" bIns="0" rtlCol="0"/>
          <a:lstStyle/>
          <a:p>
            <a:endParaRPr sz="3857" dirty="0">
              <a:solidFill>
                <a:schemeClr val="bg1"/>
              </a:solidFill>
            </a:endParaRPr>
          </a:p>
        </p:txBody>
      </p:sp>
      <p:pic>
        <p:nvPicPr>
          <p:cNvPr id="9" name="Picture 8" descr="Logo.png">
            <a:extLst>
              <a:ext uri="{FF2B5EF4-FFF2-40B4-BE49-F238E27FC236}">
                <a16:creationId xmlns:a16="http://schemas.microsoft.com/office/drawing/2014/main" id="{586F9533-B11E-40A8-9E31-4781CE8A22D1}"/>
              </a:ext>
            </a:extLst>
          </p:cNvPr>
          <p:cNvPicPr>
            <a:picLocks noChangeAspect="1"/>
          </p:cNvPicPr>
          <p:nvPr userDrawn="1"/>
        </p:nvPicPr>
        <p:blipFill>
          <a:blip r:embed="rId12" cstate="print"/>
          <a:stretch>
            <a:fillRect/>
          </a:stretch>
        </p:blipFill>
        <p:spPr>
          <a:xfrm>
            <a:off x="10159316" y="327202"/>
            <a:ext cx="1670939" cy="1039140"/>
          </a:xfrm>
          <a:prstGeom prst="rect">
            <a:avLst/>
          </a:prstGeom>
        </p:spPr>
      </p:pic>
      <p:sp>
        <p:nvSpPr>
          <p:cNvPr id="4" name="Footer Placeholder 3">
            <a:extLst>
              <a:ext uri="{FF2B5EF4-FFF2-40B4-BE49-F238E27FC236}">
                <a16:creationId xmlns:a16="http://schemas.microsoft.com/office/drawing/2014/main" id="{19D8406C-6CAB-4BFF-BD00-33B84B6B0149}"/>
              </a:ext>
            </a:extLst>
          </p:cNvPr>
          <p:cNvSpPr>
            <a:spLocks noGrp="1"/>
          </p:cNvSpPr>
          <p:nvPr>
            <p:ph type="ftr" sz="quarter" idx="3"/>
          </p:nvPr>
        </p:nvSpPr>
        <p:spPr>
          <a:xfrm>
            <a:off x="361747" y="633723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Slide Number Placeholder 4">
            <a:extLst>
              <a:ext uri="{FF2B5EF4-FFF2-40B4-BE49-F238E27FC236}">
                <a16:creationId xmlns:a16="http://schemas.microsoft.com/office/drawing/2014/main" id="{805B11A0-B482-45CA-98E0-033192FEC868}"/>
              </a:ext>
            </a:extLst>
          </p:cNvPr>
          <p:cNvSpPr>
            <a:spLocks noGrp="1"/>
          </p:cNvSpPr>
          <p:nvPr>
            <p:ph type="sldNum" sz="quarter" idx="4"/>
          </p:nvPr>
        </p:nvSpPr>
        <p:spPr>
          <a:xfrm>
            <a:off x="9087055" y="6348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6CDB1-B374-4AD2-A78E-417BEFD57178}" type="slidenum">
              <a:rPr lang="en-US" smtClean="0"/>
              <a:pPr/>
              <a:t>‹#›</a:t>
            </a:fld>
            <a:endParaRPr lang="en-US" dirty="0"/>
          </a:p>
        </p:txBody>
      </p:sp>
    </p:spTree>
    <p:extLst>
      <p:ext uri="{BB962C8B-B14F-4D97-AF65-F5344CB8AC3E}">
        <p14:creationId xmlns:p14="http://schemas.microsoft.com/office/powerpoint/2010/main" val="3610627724"/>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9" r:id="rId3"/>
    <p:sldLayoutId id="2147483680" r:id="rId4"/>
    <p:sldLayoutId id="2147483685" r:id="rId5"/>
    <p:sldLayoutId id="2147483684" r:id="rId6"/>
    <p:sldLayoutId id="2147483682" r:id="rId7"/>
    <p:sldLayoutId id="2147483686" r:id="rId8"/>
    <p:sldLayoutId id="2147483705" r:id="rId9"/>
    <p:sldLayoutId id="2147483706" r:id="rId10"/>
  </p:sldLayoutIdLst>
  <p:hf sldNum="0"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979734" eaLnBrk="1" hangingPunct="1">
        <a:defRPr>
          <a:latin typeface="+mn-lt"/>
          <a:ea typeface="+mn-ea"/>
          <a:cs typeface="+mn-cs"/>
        </a:defRPr>
      </a:lvl2pPr>
      <a:lvl3pPr marL="1959468" eaLnBrk="1" hangingPunct="1">
        <a:defRPr>
          <a:latin typeface="+mn-lt"/>
          <a:ea typeface="+mn-ea"/>
          <a:cs typeface="+mn-cs"/>
        </a:defRPr>
      </a:lvl3pPr>
      <a:lvl4pPr marL="2939202" eaLnBrk="1" hangingPunct="1">
        <a:defRPr>
          <a:latin typeface="+mn-lt"/>
          <a:ea typeface="+mn-ea"/>
          <a:cs typeface="+mn-cs"/>
        </a:defRPr>
      </a:lvl4pPr>
      <a:lvl5pPr marL="3918936" eaLnBrk="1" hangingPunct="1">
        <a:defRPr>
          <a:latin typeface="+mn-lt"/>
          <a:ea typeface="+mn-ea"/>
          <a:cs typeface="+mn-cs"/>
        </a:defRPr>
      </a:lvl5pPr>
      <a:lvl6pPr marL="4898669" eaLnBrk="1" hangingPunct="1">
        <a:defRPr>
          <a:latin typeface="+mn-lt"/>
          <a:ea typeface="+mn-ea"/>
          <a:cs typeface="+mn-cs"/>
        </a:defRPr>
      </a:lvl6pPr>
      <a:lvl7pPr marL="5878403" eaLnBrk="1" hangingPunct="1">
        <a:defRPr>
          <a:latin typeface="+mn-lt"/>
          <a:ea typeface="+mn-ea"/>
          <a:cs typeface="+mn-cs"/>
        </a:defRPr>
      </a:lvl7pPr>
      <a:lvl8pPr marL="6858137" eaLnBrk="1" hangingPunct="1">
        <a:defRPr>
          <a:latin typeface="+mn-lt"/>
          <a:ea typeface="+mn-ea"/>
          <a:cs typeface="+mn-cs"/>
        </a:defRPr>
      </a:lvl8pPr>
      <a:lvl9pPr marL="7837871" eaLnBrk="1" hangingPunct="1">
        <a:defRPr>
          <a:latin typeface="+mn-lt"/>
          <a:ea typeface="+mn-ea"/>
          <a:cs typeface="+mn-cs"/>
        </a:defRPr>
      </a:lvl9pPr>
    </p:bodyStyle>
    <p:otherStyle>
      <a:lvl1pPr marL="0" eaLnBrk="1" hangingPunct="1">
        <a:defRPr>
          <a:latin typeface="+mn-lt"/>
          <a:ea typeface="+mn-ea"/>
          <a:cs typeface="+mn-cs"/>
        </a:defRPr>
      </a:lvl1pPr>
      <a:lvl2pPr marL="979734" eaLnBrk="1" hangingPunct="1">
        <a:defRPr>
          <a:latin typeface="+mn-lt"/>
          <a:ea typeface="+mn-ea"/>
          <a:cs typeface="+mn-cs"/>
        </a:defRPr>
      </a:lvl2pPr>
      <a:lvl3pPr marL="1959468" eaLnBrk="1" hangingPunct="1">
        <a:defRPr>
          <a:latin typeface="+mn-lt"/>
          <a:ea typeface="+mn-ea"/>
          <a:cs typeface="+mn-cs"/>
        </a:defRPr>
      </a:lvl3pPr>
      <a:lvl4pPr marL="2939202" eaLnBrk="1" hangingPunct="1">
        <a:defRPr>
          <a:latin typeface="+mn-lt"/>
          <a:ea typeface="+mn-ea"/>
          <a:cs typeface="+mn-cs"/>
        </a:defRPr>
      </a:lvl4pPr>
      <a:lvl5pPr marL="3918936" eaLnBrk="1" hangingPunct="1">
        <a:defRPr>
          <a:latin typeface="+mn-lt"/>
          <a:ea typeface="+mn-ea"/>
          <a:cs typeface="+mn-cs"/>
        </a:defRPr>
      </a:lvl5pPr>
      <a:lvl6pPr marL="4898669" eaLnBrk="1" hangingPunct="1">
        <a:defRPr>
          <a:latin typeface="+mn-lt"/>
          <a:ea typeface="+mn-ea"/>
          <a:cs typeface="+mn-cs"/>
        </a:defRPr>
      </a:lvl6pPr>
      <a:lvl7pPr marL="5878403" eaLnBrk="1" hangingPunct="1">
        <a:defRPr>
          <a:latin typeface="+mn-lt"/>
          <a:ea typeface="+mn-ea"/>
          <a:cs typeface="+mn-cs"/>
        </a:defRPr>
      </a:lvl7pPr>
      <a:lvl8pPr marL="6858137" eaLnBrk="1" hangingPunct="1">
        <a:defRPr>
          <a:latin typeface="+mn-lt"/>
          <a:ea typeface="+mn-ea"/>
          <a:cs typeface="+mn-cs"/>
        </a:defRPr>
      </a:lvl8pPr>
      <a:lvl9pPr marL="7837871"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46636E-F5FC-05D4-B95F-62C247304E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BF8633-A488-698A-7C69-3FE0E4C87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9A33E-8F6F-3D9C-EC8D-65C44CF40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7529-D29A-4ACB-8704-8BAC8D92BC05}" type="datetimeFigureOut">
              <a:rPr lang="en-US" smtClean="0"/>
              <a:t>4/25/2023</a:t>
            </a:fld>
            <a:endParaRPr lang="en-US"/>
          </a:p>
        </p:txBody>
      </p:sp>
      <p:sp>
        <p:nvSpPr>
          <p:cNvPr id="5" name="Footer Placeholder 4">
            <a:extLst>
              <a:ext uri="{FF2B5EF4-FFF2-40B4-BE49-F238E27FC236}">
                <a16:creationId xmlns:a16="http://schemas.microsoft.com/office/drawing/2014/main" id="{158189EF-0102-4850-2943-19079A502E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15F761B-0C73-509C-62F5-50208C58A9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6CDB1-B374-4AD2-A78E-417BEFD57178}" type="slidenum">
              <a:rPr lang="en-US" smtClean="0"/>
              <a:pPr/>
              <a:t>‹#›</a:t>
            </a:fld>
            <a:endParaRPr lang="en-US" dirty="0"/>
          </a:p>
        </p:txBody>
      </p:sp>
      <p:sp>
        <p:nvSpPr>
          <p:cNvPr id="7" name="bk object 17">
            <a:extLst>
              <a:ext uri="{FF2B5EF4-FFF2-40B4-BE49-F238E27FC236}">
                <a16:creationId xmlns:a16="http://schemas.microsoft.com/office/drawing/2014/main" id="{C4137D16-5E49-9D8B-F0CE-CC381E0135E8}"/>
              </a:ext>
            </a:extLst>
          </p:cNvPr>
          <p:cNvSpPr/>
          <p:nvPr userDrawn="1"/>
        </p:nvSpPr>
        <p:spPr>
          <a:xfrm>
            <a:off x="0" y="1917939"/>
            <a:ext cx="1133123" cy="635454"/>
          </a:xfrm>
          <a:custGeom>
            <a:avLst/>
            <a:gdLst/>
            <a:ahLst/>
            <a:cxnLst/>
            <a:rect l="l" t="t" r="r" b="b"/>
            <a:pathLst>
              <a:path w="509905" h="296544">
                <a:moveTo>
                  <a:pt x="509471" y="0"/>
                </a:moveTo>
                <a:lnTo>
                  <a:pt x="464206" y="21836"/>
                </a:lnTo>
                <a:lnTo>
                  <a:pt x="327478" y="86339"/>
                </a:lnTo>
                <a:lnTo>
                  <a:pt x="189283" y="149067"/>
                </a:lnTo>
                <a:lnTo>
                  <a:pt x="96295" y="189731"/>
                </a:lnTo>
                <a:lnTo>
                  <a:pt x="0" y="230421"/>
                </a:lnTo>
                <a:lnTo>
                  <a:pt x="0" y="295986"/>
                </a:lnTo>
                <a:lnTo>
                  <a:pt x="121174" y="227549"/>
                </a:lnTo>
                <a:lnTo>
                  <a:pt x="509471" y="0"/>
                </a:lnTo>
                <a:close/>
              </a:path>
            </a:pathLst>
          </a:custGeom>
          <a:solidFill>
            <a:srgbClr val="89C765"/>
          </a:solidFill>
        </p:spPr>
        <p:txBody>
          <a:bodyPr wrap="square" lIns="0" tIns="0" rIns="0" bIns="0" rtlCol="0"/>
          <a:lstStyle/>
          <a:p>
            <a:endParaRPr sz="3857" dirty="0"/>
          </a:p>
        </p:txBody>
      </p:sp>
      <p:sp>
        <p:nvSpPr>
          <p:cNvPr id="8" name="bk object 16">
            <a:extLst>
              <a:ext uri="{FF2B5EF4-FFF2-40B4-BE49-F238E27FC236}">
                <a16:creationId xmlns:a16="http://schemas.microsoft.com/office/drawing/2014/main" id="{0FCB570B-F998-B9B8-9C06-D570ACDA7BD8}"/>
              </a:ext>
            </a:extLst>
          </p:cNvPr>
          <p:cNvSpPr/>
          <p:nvPr userDrawn="1"/>
        </p:nvSpPr>
        <p:spPr>
          <a:xfrm>
            <a:off x="1" y="707679"/>
            <a:ext cx="8739009" cy="913037"/>
          </a:xfrm>
          <a:custGeom>
            <a:avLst/>
            <a:gdLst/>
            <a:ahLst/>
            <a:cxnLst/>
            <a:rect l="l" t="t" r="r" b="b"/>
            <a:pathLst>
              <a:path w="3932554" h="426084">
                <a:moveTo>
                  <a:pt x="0" y="0"/>
                </a:moveTo>
                <a:lnTo>
                  <a:pt x="3932104" y="0"/>
                </a:lnTo>
                <a:lnTo>
                  <a:pt x="3932104" y="425578"/>
                </a:lnTo>
                <a:lnTo>
                  <a:pt x="0" y="425578"/>
                </a:lnTo>
                <a:lnTo>
                  <a:pt x="0" y="0"/>
                </a:lnTo>
                <a:close/>
              </a:path>
            </a:pathLst>
          </a:custGeom>
          <a:solidFill>
            <a:srgbClr val="135887"/>
          </a:solidFill>
        </p:spPr>
        <p:txBody>
          <a:bodyPr wrap="square" lIns="0" tIns="0" rIns="0" bIns="0" rtlCol="0"/>
          <a:lstStyle/>
          <a:p>
            <a:endParaRPr sz="3857" dirty="0">
              <a:solidFill>
                <a:schemeClr val="bg1"/>
              </a:solidFill>
            </a:endParaRPr>
          </a:p>
        </p:txBody>
      </p:sp>
      <p:pic>
        <p:nvPicPr>
          <p:cNvPr id="9" name="Picture 8" descr="Logo.png">
            <a:extLst>
              <a:ext uri="{FF2B5EF4-FFF2-40B4-BE49-F238E27FC236}">
                <a16:creationId xmlns:a16="http://schemas.microsoft.com/office/drawing/2014/main" id="{44A5BD31-0D21-1000-D495-F1AA0006EF1E}"/>
              </a:ext>
            </a:extLst>
          </p:cNvPr>
          <p:cNvPicPr>
            <a:picLocks noChangeAspect="1"/>
          </p:cNvPicPr>
          <p:nvPr userDrawn="1"/>
        </p:nvPicPr>
        <p:blipFill>
          <a:blip r:embed="rId15" cstate="print"/>
          <a:stretch>
            <a:fillRect/>
          </a:stretch>
        </p:blipFill>
        <p:spPr>
          <a:xfrm>
            <a:off x="10159316" y="327202"/>
            <a:ext cx="1670939" cy="1039140"/>
          </a:xfrm>
          <a:prstGeom prst="rect">
            <a:avLst/>
          </a:prstGeom>
        </p:spPr>
      </p:pic>
    </p:spTree>
    <p:extLst>
      <p:ext uri="{BB962C8B-B14F-4D97-AF65-F5344CB8AC3E}">
        <p14:creationId xmlns:p14="http://schemas.microsoft.com/office/powerpoint/2010/main" val="98029915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2.xml"/><Relationship Id="rId4" Type="http://schemas.openxmlformats.org/officeDocument/2006/relationships/image" Target="../media/image26.jpg"/></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26B32D-D4C0-4D1F-8616-7B805ADA742B}"/>
              </a:ext>
            </a:extLst>
          </p:cNvPr>
          <p:cNvSpPr txBox="1"/>
          <p:nvPr/>
        </p:nvSpPr>
        <p:spPr>
          <a:xfrm>
            <a:off x="8571303" y="5313115"/>
            <a:ext cx="3249636" cy="1200329"/>
          </a:xfrm>
          <a:prstGeom prst="rect">
            <a:avLst/>
          </a:prstGeom>
          <a:noFill/>
        </p:spPr>
        <p:txBody>
          <a:bodyPr wrap="square" rtlCol="0">
            <a:spAutoFit/>
          </a:bodyPr>
          <a:lstStyle/>
          <a:p>
            <a:r>
              <a:rPr lang="en-IN" b="1" dirty="0"/>
              <a:t>CA Shailesh Rathi</a:t>
            </a:r>
          </a:p>
          <a:p>
            <a:r>
              <a:rPr lang="en-IN" b="1" dirty="0"/>
              <a:t>Partner</a:t>
            </a:r>
          </a:p>
          <a:p>
            <a:r>
              <a:rPr lang="en-IN" b="1" dirty="0"/>
              <a:t>Rathi Rathi and Co. </a:t>
            </a:r>
          </a:p>
          <a:p>
            <a:r>
              <a:rPr lang="en-IN" b="1" dirty="0"/>
              <a:t>Chartered Accountants, Pune</a:t>
            </a:r>
          </a:p>
        </p:txBody>
      </p:sp>
      <p:pic>
        <p:nvPicPr>
          <p:cNvPr id="7" name="Picture 6">
            <a:extLst>
              <a:ext uri="{FF2B5EF4-FFF2-40B4-BE49-F238E27FC236}">
                <a16:creationId xmlns:a16="http://schemas.microsoft.com/office/drawing/2014/main" id="{4290E4A8-37A8-4CCC-8F3A-747839EF3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061" y="1997262"/>
            <a:ext cx="7805960" cy="4701209"/>
          </a:xfrm>
          <a:prstGeom prst="rect">
            <a:avLst/>
          </a:prstGeom>
        </p:spPr>
      </p:pic>
      <p:sp>
        <p:nvSpPr>
          <p:cNvPr id="15" name="Title 14">
            <a:extLst>
              <a:ext uri="{FF2B5EF4-FFF2-40B4-BE49-F238E27FC236}">
                <a16:creationId xmlns:a16="http://schemas.microsoft.com/office/drawing/2014/main" id="{D32AF5DB-ADA8-4CBF-A9A4-A6172E36CB2A}"/>
              </a:ext>
            </a:extLst>
          </p:cNvPr>
          <p:cNvSpPr>
            <a:spLocks noGrp="1"/>
          </p:cNvSpPr>
          <p:nvPr>
            <p:ph type="title"/>
          </p:nvPr>
        </p:nvSpPr>
        <p:spPr>
          <a:xfrm>
            <a:off x="1143348" y="909352"/>
            <a:ext cx="6027917" cy="465193"/>
          </a:xfrm>
        </p:spPr>
        <p:txBody>
          <a:bodyPr>
            <a:noAutofit/>
          </a:bodyPr>
          <a:lstStyle/>
          <a:p>
            <a:r>
              <a:rPr lang="en-US" sz="3000" b="1" dirty="0">
                <a:solidFill>
                  <a:schemeClr val="bg1">
                    <a:lumMod val="95000"/>
                  </a:schemeClr>
                </a:solidFill>
                <a:latin typeface="Book Antiqua" panose="02040602050305030304" pitchFamily="18" charset="0"/>
              </a:rPr>
              <a:t>FOREIGN TRADE POLICY 2023</a:t>
            </a:r>
            <a:endParaRPr lang="en-IN" sz="3000" b="1" dirty="0">
              <a:solidFill>
                <a:schemeClr val="bg1">
                  <a:lumMod val="95000"/>
                </a:schemeClr>
              </a:solidFill>
              <a:latin typeface="Book Antiqua" panose="02040602050305030304" pitchFamily="18" charset="0"/>
            </a:endParaRPr>
          </a:p>
        </p:txBody>
      </p:sp>
      <p:pic>
        <p:nvPicPr>
          <p:cNvPr id="22" name="Picture 21">
            <a:extLst>
              <a:ext uri="{FF2B5EF4-FFF2-40B4-BE49-F238E27FC236}">
                <a16:creationId xmlns:a16="http://schemas.microsoft.com/office/drawing/2014/main" id="{BD15FE6A-FE08-4940-ADB5-EF1F8CF0A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7564" y="2650227"/>
            <a:ext cx="3004686" cy="2412103"/>
          </a:xfrm>
          <a:prstGeom prst="rect">
            <a:avLst/>
          </a:prstGeom>
        </p:spPr>
      </p:pic>
    </p:spTree>
    <p:extLst>
      <p:ext uri="{BB962C8B-B14F-4D97-AF65-F5344CB8AC3E}">
        <p14:creationId xmlns:p14="http://schemas.microsoft.com/office/powerpoint/2010/main" val="1865264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D8E49-30BE-C324-AE80-C1291890B3A1}"/>
              </a:ext>
            </a:extLst>
          </p:cNvPr>
          <p:cNvSpPr>
            <a:spLocks noGrp="1"/>
          </p:cNvSpPr>
          <p:nvPr>
            <p:ph type="title"/>
          </p:nvPr>
        </p:nvSpPr>
        <p:spPr>
          <a:xfrm>
            <a:off x="448733" y="500062"/>
            <a:ext cx="10515600" cy="1325563"/>
          </a:xfrm>
        </p:spPr>
        <p:txBody>
          <a:bodyPr>
            <a:normAutofit/>
          </a:bodyPr>
          <a:lstStyle/>
          <a:p>
            <a:r>
              <a:rPr lang="en-US" sz="3200" b="1" dirty="0">
                <a:solidFill>
                  <a:schemeClr val="bg1"/>
                </a:solidFill>
                <a:latin typeface="Book Antiqua" panose="02040602050305030304" pitchFamily="18" charset="0"/>
              </a:rPr>
              <a:t>Incentive to Remission</a:t>
            </a:r>
          </a:p>
        </p:txBody>
      </p:sp>
      <p:sp>
        <p:nvSpPr>
          <p:cNvPr id="3" name="Content Placeholder 2">
            <a:extLst>
              <a:ext uri="{FF2B5EF4-FFF2-40B4-BE49-F238E27FC236}">
                <a16:creationId xmlns:a16="http://schemas.microsoft.com/office/drawing/2014/main" id="{4753E7B2-B912-127D-0A4B-080FE24E6DC8}"/>
              </a:ext>
            </a:extLst>
          </p:cNvPr>
          <p:cNvSpPr>
            <a:spLocks noGrp="1"/>
          </p:cNvSpPr>
          <p:nvPr>
            <p:ph idx="1"/>
          </p:nvPr>
        </p:nvSpPr>
        <p:spPr>
          <a:xfrm>
            <a:off x="838200" y="1825625"/>
            <a:ext cx="7315200" cy="4351338"/>
          </a:xfrm>
        </p:spPr>
        <p:txBody>
          <a:bodyPr/>
          <a:lstStyle/>
          <a:p>
            <a:pPr>
              <a:buClr>
                <a:srgbClr val="92D050"/>
              </a:buClr>
              <a:buFont typeface="Wingdings" panose="05000000000000000000" pitchFamily="2" charset="2"/>
              <a:buChar char="Ø"/>
            </a:pPr>
            <a:r>
              <a:rPr lang="en-IN" sz="2000" dirty="0">
                <a:latin typeface="Book Antiqua" panose="02040602050305030304" pitchFamily="18" charset="0"/>
                <a:cs typeface="Arial" panose="020B0604020202020204" pitchFamily="34" charset="0"/>
              </a:rPr>
              <a:t>Remission of Duties and Taxes on Exported Products (</a:t>
            </a:r>
            <a:r>
              <a:rPr lang="en-IN" sz="2000" dirty="0" err="1">
                <a:latin typeface="Book Antiqua" panose="02040602050305030304" pitchFamily="18" charset="0"/>
                <a:cs typeface="Arial" panose="020B0604020202020204" pitchFamily="34" charset="0"/>
              </a:rPr>
              <a:t>RoDTEP</a:t>
            </a:r>
            <a:r>
              <a:rPr lang="en-IN" sz="2000" dirty="0">
                <a:latin typeface="Book Antiqua" panose="02040602050305030304" pitchFamily="18" charset="0"/>
                <a:cs typeface="Arial" panose="020B0604020202020204" pitchFamily="34" charset="0"/>
              </a:rPr>
              <a:t>):</a:t>
            </a:r>
          </a:p>
          <a:p>
            <a:pPr marL="0" indent="0">
              <a:buNone/>
            </a:pPr>
            <a:endParaRPr lang="en-IN" sz="2000" dirty="0">
              <a:latin typeface="Book Antiqua" panose="02040602050305030304" pitchFamily="18" charset="0"/>
              <a:cs typeface="Arial" panose="020B0604020202020204" pitchFamily="34" charset="0"/>
            </a:endParaRPr>
          </a:p>
          <a:p>
            <a:pPr lvl="1">
              <a:buClr>
                <a:srgbClr val="92D050"/>
              </a:buClr>
              <a:buFont typeface="Wingdings" panose="05000000000000000000" pitchFamily="2" charset="2"/>
              <a:buChar char="ü"/>
            </a:pPr>
            <a:r>
              <a:rPr lang="en-US" sz="1800" dirty="0">
                <a:latin typeface="Book Antiqua" panose="02040602050305030304" pitchFamily="18" charset="0"/>
                <a:cs typeface="Arial" panose="020B0604020202020204" pitchFamily="34" charset="0"/>
              </a:rPr>
              <a:t>All products covered under MEIS slowly in phased manner has been shifted to this scheme.</a:t>
            </a:r>
            <a:endParaRPr lang="en-IN" sz="1800" dirty="0">
              <a:latin typeface="Book Antiqua" panose="02040602050305030304" pitchFamily="18" charset="0"/>
              <a:cs typeface="Arial" panose="020B0604020202020204" pitchFamily="34" charset="0"/>
            </a:endParaRPr>
          </a:p>
          <a:p>
            <a:pPr lvl="1" algn="just">
              <a:buClr>
                <a:srgbClr val="92D050"/>
              </a:buClr>
              <a:buFont typeface="Wingdings" panose="05000000000000000000" pitchFamily="2" charset="2"/>
              <a:buChar char="ü"/>
            </a:pPr>
            <a:r>
              <a:rPr lang="en-US" sz="1800" dirty="0">
                <a:latin typeface="Book Antiqua" panose="02040602050305030304" pitchFamily="18" charset="0"/>
              </a:rPr>
              <a:t>Duties/ taxes / levies, at the Central, State and local level, borne on the exported product, including prior stage cumulative indirect taxes on goods and services used in the production of the exported product.</a:t>
            </a:r>
          </a:p>
          <a:p>
            <a:pPr lvl="1" algn="just">
              <a:buClr>
                <a:srgbClr val="92D050"/>
              </a:buClr>
              <a:buFont typeface="Wingdings" panose="05000000000000000000" pitchFamily="2" charset="2"/>
              <a:buChar char="ü"/>
            </a:pPr>
            <a:r>
              <a:rPr lang="en-US" sz="1800" dirty="0">
                <a:latin typeface="Book Antiqua" panose="02040602050305030304" pitchFamily="18" charset="0"/>
              </a:rPr>
              <a:t>Such indirect Duties/ taxes / levies in respect of distribution of exported product.</a:t>
            </a:r>
          </a:p>
        </p:txBody>
      </p:sp>
      <p:pic>
        <p:nvPicPr>
          <p:cNvPr id="5" name="Picture 4">
            <a:extLst>
              <a:ext uri="{FF2B5EF4-FFF2-40B4-BE49-F238E27FC236}">
                <a16:creationId xmlns:a16="http://schemas.microsoft.com/office/drawing/2014/main" id="{0BF313EE-3401-08C0-039A-F6DE75617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1795" y="2571750"/>
            <a:ext cx="3267075" cy="1714500"/>
          </a:xfrm>
          <a:prstGeom prst="rect">
            <a:avLst/>
          </a:prstGeom>
        </p:spPr>
      </p:pic>
    </p:spTree>
    <p:extLst>
      <p:ext uri="{BB962C8B-B14F-4D97-AF65-F5344CB8AC3E}">
        <p14:creationId xmlns:p14="http://schemas.microsoft.com/office/powerpoint/2010/main" val="1464187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FB01-4B3C-0C9D-CBFC-128E0F227513}"/>
              </a:ext>
            </a:extLst>
          </p:cNvPr>
          <p:cNvSpPr>
            <a:spLocks noGrp="1"/>
          </p:cNvSpPr>
          <p:nvPr>
            <p:ph type="title"/>
          </p:nvPr>
        </p:nvSpPr>
        <p:spPr>
          <a:xfrm>
            <a:off x="491066" y="534458"/>
            <a:ext cx="10515600" cy="1325563"/>
          </a:xfrm>
        </p:spPr>
        <p:txBody>
          <a:bodyPr>
            <a:normAutofit/>
          </a:bodyPr>
          <a:lstStyle/>
          <a:p>
            <a:r>
              <a:rPr lang="en-US" sz="3200" b="1" dirty="0">
                <a:solidFill>
                  <a:schemeClr val="bg1"/>
                </a:solidFill>
                <a:latin typeface="Book Antiqua" panose="02040602050305030304" pitchFamily="18" charset="0"/>
              </a:rPr>
              <a:t>Incentive to Remission</a:t>
            </a:r>
            <a:endParaRPr lang="en-US" sz="3200" dirty="0"/>
          </a:p>
        </p:txBody>
      </p:sp>
      <p:sp>
        <p:nvSpPr>
          <p:cNvPr id="3" name="Content Placeholder 2">
            <a:extLst>
              <a:ext uri="{FF2B5EF4-FFF2-40B4-BE49-F238E27FC236}">
                <a16:creationId xmlns:a16="http://schemas.microsoft.com/office/drawing/2014/main" id="{6A51E657-DCAA-7EB8-AC46-32454040DC36}"/>
              </a:ext>
            </a:extLst>
          </p:cNvPr>
          <p:cNvSpPr>
            <a:spLocks noGrp="1"/>
          </p:cNvSpPr>
          <p:nvPr>
            <p:ph idx="1"/>
          </p:nvPr>
        </p:nvSpPr>
        <p:spPr>
          <a:xfrm>
            <a:off x="719666" y="1994958"/>
            <a:ext cx="8111067" cy="3059642"/>
          </a:xfrm>
        </p:spPr>
        <p:txBody>
          <a:bodyPr>
            <a:normAutofit fontScale="62500" lnSpcReduction="20000"/>
          </a:bodyPr>
          <a:lstStyle/>
          <a:p>
            <a:pPr>
              <a:buFont typeface="Wingdings" panose="05000000000000000000" pitchFamily="2" charset="2"/>
              <a:buChar char="Ø"/>
            </a:pPr>
            <a:endParaRPr lang="en-US" sz="1800" dirty="0">
              <a:latin typeface="Book Antiqua" panose="02040602050305030304" pitchFamily="18" charset="0"/>
            </a:endParaRPr>
          </a:p>
          <a:p>
            <a:pPr>
              <a:lnSpc>
                <a:spcPct val="120000"/>
              </a:lnSpc>
              <a:spcAft>
                <a:spcPts val="1200"/>
              </a:spcAft>
              <a:buFont typeface="Wingdings" panose="05000000000000000000" pitchFamily="2" charset="2"/>
              <a:buChar char="Ø"/>
            </a:pPr>
            <a:r>
              <a:rPr lang="en-US" sz="2600" dirty="0">
                <a:latin typeface="Book Antiqua" panose="02040602050305030304" pitchFamily="18" charset="0"/>
              </a:rPr>
              <a:t>Scheme for Rebate of State and Central Taxes and Levies on export of Garments and Made-ups(</a:t>
            </a:r>
            <a:r>
              <a:rPr lang="en-US" sz="2600" dirty="0" err="1">
                <a:latin typeface="Book Antiqua" panose="02040602050305030304" pitchFamily="18" charset="0"/>
              </a:rPr>
              <a:t>RoSCLT</a:t>
            </a:r>
            <a:r>
              <a:rPr lang="en-US" sz="2600" dirty="0">
                <a:latin typeface="Book Antiqua" panose="02040602050305030304" pitchFamily="18" charset="0"/>
              </a:rPr>
              <a:t>):</a:t>
            </a:r>
          </a:p>
          <a:p>
            <a:pPr marL="0" indent="0">
              <a:buNone/>
            </a:pPr>
            <a:endParaRPr lang="en-US" sz="2600" dirty="0">
              <a:latin typeface="Book Antiqua" panose="02040602050305030304" pitchFamily="18" charset="0"/>
            </a:endParaRPr>
          </a:p>
          <a:p>
            <a:pPr lvl="1" algn="just">
              <a:buFont typeface="Wingdings" panose="05000000000000000000" pitchFamily="2" charset="2"/>
              <a:buChar char="Ø"/>
            </a:pPr>
            <a:r>
              <a:rPr lang="en-US" sz="2600" dirty="0">
                <a:latin typeface="Book Antiqua" panose="02040602050305030304" pitchFamily="18" charset="0"/>
              </a:rPr>
              <a:t>This scheme has been notified by Ministry of textiles.</a:t>
            </a:r>
          </a:p>
          <a:p>
            <a:pPr marL="457200" lvl="1" indent="0" algn="just">
              <a:buNone/>
            </a:pPr>
            <a:endParaRPr lang="en-US" sz="2600" dirty="0">
              <a:latin typeface="Book Antiqua" panose="02040602050305030304" pitchFamily="18" charset="0"/>
            </a:endParaRPr>
          </a:p>
          <a:p>
            <a:pPr lvl="1" algn="just">
              <a:lnSpc>
                <a:spcPct val="120000"/>
              </a:lnSpc>
              <a:spcBef>
                <a:spcPts val="600"/>
              </a:spcBef>
              <a:buFont typeface="Wingdings" panose="05000000000000000000" pitchFamily="2" charset="2"/>
              <a:buChar char="Ø"/>
            </a:pPr>
            <a:r>
              <a:rPr lang="en-US" sz="2600" dirty="0">
                <a:latin typeface="Book Antiqua" panose="02040602050305030304" pitchFamily="18" charset="0"/>
              </a:rPr>
              <a:t>The scheme intends to compensate the State and Central Taxes and Levies in addition to the Duty Drawback Scheme on export of apparent garments and Made-ups by way of rebate.</a:t>
            </a:r>
          </a:p>
          <a:p>
            <a:pPr marL="0" indent="0">
              <a:lnSpc>
                <a:spcPct val="120000"/>
              </a:lnSpc>
              <a:spcBef>
                <a:spcPts val="600"/>
              </a:spcBef>
              <a:buNone/>
            </a:pPr>
            <a:r>
              <a:rPr lang="en-US" sz="2600" dirty="0">
                <a:latin typeface="Book Antiqua" panose="02040602050305030304" pitchFamily="18" charset="0"/>
              </a:rPr>
              <a:t>      </a:t>
            </a:r>
          </a:p>
        </p:txBody>
      </p:sp>
    </p:spTree>
    <p:extLst>
      <p:ext uri="{BB962C8B-B14F-4D97-AF65-F5344CB8AC3E}">
        <p14:creationId xmlns:p14="http://schemas.microsoft.com/office/powerpoint/2010/main" val="3235096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27800-6241-4929-833A-25578D186042}"/>
              </a:ext>
            </a:extLst>
          </p:cNvPr>
          <p:cNvSpPr>
            <a:spLocks noGrp="1"/>
          </p:cNvSpPr>
          <p:nvPr>
            <p:ph type="title"/>
          </p:nvPr>
        </p:nvSpPr>
        <p:spPr>
          <a:xfrm>
            <a:off x="516467" y="432858"/>
            <a:ext cx="10515600" cy="1325563"/>
          </a:xfrm>
        </p:spPr>
        <p:txBody>
          <a:bodyPr/>
          <a:lstStyle/>
          <a:p>
            <a:r>
              <a:rPr lang="en-US" dirty="0"/>
              <a:t> </a:t>
            </a:r>
            <a:r>
              <a:rPr lang="en-US" sz="3200" b="1" dirty="0">
                <a:solidFill>
                  <a:schemeClr val="bg1"/>
                </a:solidFill>
                <a:latin typeface="Book Antiqua" panose="02040602050305030304" pitchFamily="18" charset="0"/>
              </a:rPr>
              <a:t>Capacity Building at District level</a:t>
            </a:r>
            <a:endParaRPr lang="en-IN" sz="3200" b="1" dirty="0">
              <a:solidFill>
                <a:schemeClr val="bg1"/>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4AA597C4-83D9-4133-8E2D-1E4694618F7C}"/>
              </a:ext>
            </a:extLst>
          </p:cNvPr>
          <p:cNvSpPr>
            <a:spLocks noGrp="1"/>
          </p:cNvSpPr>
          <p:nvPr>
            <p:ph idx="1"/>
          </p:nvPr>
        </p:nvSpPr>
        <p:spPr>
          <a:xfrm>
            <a:off x="838200" y="1825625"/>
            <a:ext cx="7968916" cy="4351338"/>
          </a:xfrm>
        </p:spPr>
        <p:txBody>
          <a:bodyPr>
            <a:normAutofit/>
          </a:bodyPr>
          <a:lstStyle/>
          <a:p>
            <a:pPr algn="just">
              <a:buClr>
                <a:srgbClr val="92D050"/>
              </a:buClr>
              <a:buFont typeface="Wingdings" panose="05000000000000000000" pitchFamily="2" charset="2"/>
              <a:buChar char="Ø"/>
            </a:pPr>
            <a:r>
              <a:rPr lang="en-US" sz="2000" dirty="0">
                <a:latin typeface="Book Antiqua" panose="02040602050305030304" pitchFamily="18" charset="0"/>
              </a:rPr>
              <a:t>Districts as Export Hubs to boost India's foreign trade by decentralizing export promotion.</a:t>
            </a:r>
          </a:p>
          <a:p>
            <a:pPr algn="just">
              <a:buClr>
                <a:srgbClr val="92D050"/>
              </a:buClr>
              <a:buFont typeface="Wingdings" panose="05000000000000000000" pitchFamily="2" charset="2"/>
              <a:buChar char="Ø"/>
            </a:pPr>
            <a:r>
              <a:rPr lang="en-US" sz="2000" dirty="0">
                <a:latin typeface="Book Antiqua" panose="02040602050305030304" pitchFamily="18" charset="0"/>
              </a:rPr>
              <a:t>Capacity building to create new exporters and identification of new markets.</a:t>
            </a:r>
          </a:p>
          <a:p>
            <a:pPr algn="just">
              <a:buClr>
                <a:srgbClr val="92D050"/>
              </a:buClr>
              <a:buFont typeface="Wingdings" panose="05000000000000000000" pitchFamily="2" charset="2"/>
              <a:buChar char="Ø"/>
            </a:pPr>
            <a:r>
              <a:rPr lang="en-US" sz="2000" dirty="0">
                <a:latin typeface="Book Antiqua" panose="02040602050305030304" pitchFamily="18" charset="0"/>
              </a:rPr>
              <a:t>Training, handholding, and outreach programs by DGFT field offices in coordination with District Industries Centers.</a:t>
            </a:r>
          </a:p>
          <a:p>
            <a:pPr algn="just">
              <a:buClr>
                <a:srgbClr val="92D050"/>
              </a:buClr>
              <a:buFont typeface="Wingdings" panose="05000000000000000000" pitchFamily="2" charset="2"/>
              <a:buChar char="Ø"/>
            </a:pPr>
            <a:r>
              <a:rPr lang="en-US" sz="2000" dirty="0">
                <a:latin typeface="Book Antiqua" panose="02040602050305030304" pitchFamily="18" charset="0"/>
              </a:rPr>
              <a:t>Regional Authorities of DGFT working with the States/UTs to prepare District specific Export Plans.</a:t>
            </a:r>
          </a:p>
          <a:p>
            <a:pPr algn="just">
              <a:buClr>
                <a:srgbClr val="92D050"/>
              </a:buClr>
              <a:buFont typeface="Wingdings" panose="05000000000000000000" pitchFamily="2" charset="2"/>
              <a:buChar char="Ø"/>
            </a:pPr>
            <a:r>
              <a:rPr lang="en-US" sz="2000" dirty="0">
                <a:latin typeface="Book Antiqua" panose="02040602050305030304" pitchFamily="18" charset="0"/>
              </a:rPr>
              <a:t>Export promotion outreach programs in districts to focus on branding, packaging, design and marketing of identified product &amp; services.</a:t>
            </a:r>
            <a:endParaRPr lang="en-IN" sz="2000" dirty="0">
              <a:latin typeface="Book Antiqua" panose="02040602050305030304" pitchFamily="18" charset="0"/>
            </a:endParaRPr>
          </a:p>
        </p:txBody>
      </p:sp>
      <p:pic>
        <p:nvPicPr>
          <p:cNvPr id="5" name="Picture 4">
            <a:extLst>
              <a:ext uri="{FF2B5EF4-FFF2-40B4-BE49-F238E27FC236}">
                <a16:creationId xmlns:a16="http://schemas.microsoft.com/office/drawing/2014/main" id="{BB9F0F18-9A33-4BB9-9CF8-6EDFC240E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5083" y="2032940"/>
            <a:ext cx="3206917" cy="2792120"/>
          </a:xfrm>
          <a:prstGeom prst="rect">
            <a:avLst/>
          </a:prstGeom>
        </p:spPr>
      </p:pic>
    </p:spTree>
    <p:extLst>
      <p:ext uri="{BB962C8B-B14F-4D97-AF65-F5344CB8AC3E}">
        <p14:creationId xmlns:p14="http://schemas.microsoft.com/office/powerpoint/2010/main" val="302620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340F1-164B-26C6-0856-9F1917A9CB3C}"/>
              </a:ext>
            </a:extLst>
          </p:cNvPr>
          <p:cNvSpPr>
            <a:spLocks noGrp="1"/>
          </p:cNvSpPr>
          <p:nvPr>
            <p:ph type="title"/>
          </p:nvPr>
        </p:nvSpPr>
        <p:spPr>
          <a:xfrm>
            <a:off x="474133" y="390525"/>
            <a:ext cx="10515600" cy="1325563"/>
          </a:xfrm>
        </p:spPr>
        <p:txBody>
          <a:bodyPr/>
          <a:lstStyle/>
          <a:p>
            <a:r>
              <a:rPr lang="en-US" dirty="0"/>
              <a:t> </a:t>
            </a:r>
            <a:r>
              <a:rPr lang="en-US" sz="3200" b="1" dirty="0">
                <a:solidFill>
                  <a:schemeClr val="bg1"/>
                </a:solidFill>
                <a:latin typeface="Book Antiqua" panose="02040602050305030304" pitchFamily="18" charset="0"/>
              </a:rPr>
              <a:t>Promoting exports through E-Commerce</a:t>
            </a:r>
          </a:p>
        </p:txBody>
      </p:sp>
      <p:sp>
        <p:nvSpPr>
          <p:cNvPr id="3" name="Content Placeholder 2">
            <a:extLst>
              <a:ext uri="{FF2B5EF4-FFF2-40B4-BE49-F238E27FC236}">
                <a16:creationId xmlns:a16="http://schemas.microsoft.com/office/drawing/2014/main" id="{EB684D3C-9E51-C60C-C329-7D54CF972FEA}"/>
              </a:ext>
            </a:extLst>
          </p:cNvPr>
          <p:cNvSpPr>
            <a:spLocks noGrp="1"/>
          </p:cNvSpPr>
          <p:nvPr>
            <p:ph idx="1"/>
          </p:nvPr>
        </p:nvSpPr>
        <p:spPr>
          <a:xfrm>
            <a:off x="838200" y="1825625"/>
            <a:ext cx="7789333" cy="4351338"/>
          </a:xfrm>
        </p:spPr>
        <p:txBody>
          <a:bodyPr>
            <a:normAutofit/>
          </a:bodyPr>
          <a:lstStyle/>
          <a:p>
            <a:pPr algn="just">
              <a:buClr>
                <a:srgbClr val="92D050"/>
              </a:buClr>
              <a:buFont typeface="Wingdings" panose="05000000000000000000" pitchFamily="2" charset="2"/>
              <a:buChar char="Ø"/>
            </a:pPr>
            <a:r>
              <a:rPr lang="en-US" sz="2000" dirty="0">
                <a:latin typeface="Book Antiqua" panose="02040602050305030304" pitchFamily="18" charset="0"/>
              </a:rPr>
              <a:t>All DGFT policies and schemes shall now be applicable to E-Commerce companies as well</a:t>
            </a:r>
          </a:p>
          <a:p>
            <a:pPr algn="just">
              <a:buClr>
                <a:srgbClr val="92D050"/>
              </a:buClr>
              <a:buFont typeface="Wingdings" panose="05000000000000000000" pitchFamily="2" charset="2"/>
              <a:buChar char="Ø"/>
            </a:pPr>
            <a:r>
              <a:rPr lang="en-US" sz="2000" dirty="0">
                <a:latin typeface="Book Antiqua" panose="02040602050305030304" pitchFamily="18" charset="0"/>
              </a:rPr>
              <a:t>The consignment wise cap on E-Commerce exports through courier has been raised from Rs. 5 Lakh to Rs. 10 Lakh in the FTP 2023</a:t>
            </a:r>
          </a:p>
          <a:p>
            <a:pPr algn="just">
              <a:buClr>
                <a:srgbClr val="92D050"/>
              </a:buClr>
              <a:buFont typeface="Wingdings" panose="05000000000000000000" pitchFamily="2" charset="2"/>
              <a:buChar char="Ø"/>
            </a:pPr>
            <a:r>
              <a:rPr lang="en-US" sz="2000" dirty="0">
                <a:latin typeface="Book Antiqua" panose="02040602050305030304" pitchFamily="18" charset="0"/>
              </a:rPr>
              <a:t>Integration of Courier and Postal exports with ICEGATE.</a:t>
            </a:r>
          </a:p>
          <a:p>
            <a:pPr algn="just">
              <a:buClr>
                <a:srgbClr val="92D050"/>
              </a:buClr>
              <a:buFont typeface="Wingdings" panose="05000000000000000000" pitchFamily="2" charset="2"/>
              <a:buChar char="Ø"/>
            </a:pPr>
            <a:r>
              <a:rPr lang="en-US" sz="2000" dirty="0">
                <a:latin typeface="Book Antiqua" panose="02040602050305030304" pitchFamily="18" charset="0"/>
              </a:rPr>
              <a:t>E-commerce hubs to be created for facilitating all operations at one place.</a:t>
            </a:r>
          </a:p>
          <a:p>
            <a:pPr algn="just">
              <a:buClr>
                <a:srgbClr val="92D050"/>
              </a:buClr>
              <a:buFont typeface="Wingdings" panose="05000000000000000000" pitchFamily="2" charset="2"/>
              <a:buChar char="Ø"/>
            </a:pPr>
            <a:r>
              <a:rPr lang="en-US" sz="2000" dirty="0">
                <a:latin typeface="Book Antiqua" panose="02040602050305030304" pitchFamily="18" charset="0"/>
              </a:rPr>
              <a:t>Setting up of Dak </a:t>
            </a:r>
            <a:r>
              <a:rPr lang="en-US" sz="2000" dirty="0" err="1">
                <a:latin typeface="Book Antiqua" panose="02040602050305030304" pitchFamily="18" charset="0"/>
              </a:rPr>
              <a:t>Ghar</a:t>
            </a:r>
            <a:r>
              <a:rPr lang="en-US" sz="2000" dirty="0">
                <a:latin typeface="Book Antiqua" panose="02040602050305030304" pitchFamily="18" charset="0"/>
              </a:rPr>
              <a:t> </a:t>
            </a:r>
            <a:r>
              <a:rPr lang="en-US" sz="2000" dirty="0" err="1">
                <a:latin typeface="Book Antiqua" panose="02040602050305030304" pitchFamily="18" charset="0"/>
              </a:rPr>
              <a:t>Niryat</a:t>
            </a:r>
            <a:r>
              <a:rPr lang="en-US" sz="2000" dirty="0">
                <a:latin typeface="Book Antiqua" panose="02040602050305030304" pitchFamily="18" charset="0"/>
              </a:rPr>
              <a:t> </a:t>
            </a:r>
            <a:r>
              <a:rPr lang="en-US" sz="2000" dirty="0" err="1">
                <a:latin typeface="Book Antiqua" panose="02040602050305030304" pitchFamily="18" charset="0"/>
              </a:rPr>
              <a:t>Kendras</a:t>
            </a:r>
            <a:r>
              <a:rPr lang="en-US" sz="2000" dirty="0">
                <a:latin typeface="Book Antiqua" panose="02040602050305030304" pitchFamily="18" charset="0"/>
              </a:rPr>
              <a:t> to facilitate cross-border e-commerce exports</a:t>
            </a:r>
          </a:p>
          <a:p>
            <a:pPr algn="just">
              <a:buClr>
                <a:srgbClr val="92D050"/>
              </a:buClr>
              <a:buFont typeface="Wingdings" panose="05000000000000000000" pitchFamily="2" charset="2"/>
              <a:buChar char="Ø"/>
            </a:pPr>
            <a:endParaRPr lang="en-US" sz="2000" dirty="0">
              <a:latin typeface="Book Antiqua" panose="02040602050305030304" pitchFamily="18" charset="0"/>
            </a:endParaRPr>
          </a:p>
          <a:p>
            <a:pPr algn="just">
              <a:buClr>
                <a:srgbClr val="92D050"/>
              </a:buClr>
              <a:buFont typeface="Wingdings" panose="05000000000000000000" pitchFamily="2" charset="2"/>
              <a:buChar char="Ø"/>
            </a:pPr>
            <a:endParaRPr lang="en-US" sz="2000" dirty="0">
              <a:latin typeface="Book Antiqua" panose="02040602050305030304" pitchFamily="18" charset="0"/>
            </a:endParaRPr>
          </a:p>
          <a:p>
            <a:pPr algn="just">
              <a:buClr>
                <a:srgbClr val="92D050"/>
              </a:buClr>
              <a:buFont typeface="Wingdings" panose="05000000000000000000" pitchFamily="2" charset="2"/>
              <a:buChar char="Ø"/>
            </a:pPr>
            <a:endParaRPr lang="en-US" sz="2000" dirty="0">
              <a:latin typeface="Book Antiqua" panose="02040602050305030304" pitchFamily="18" charset="0"/>
            </a:endParaRPr>
          </a:p>
          <a:p>
            <a:pPr algn="just">
              <a:buClr>
                <a:srgbClr val="92D050"/>
              </a:buClr>
              <a:buFont typeface="Wingdings" panose="05000000000000000000" pitchFamily="2" charset="2"/>
              <a:buChar char="Ø"/>
            </a:pPr>
            <a:endParaRPr lang="en-US" sz="2000" dirty="0">
              <a:latin typeface="Book Antiqua" panose="02040602050305030304" pitchFamily="18" charset="0"/>
            </a:endParaRPr>
          </a:p>
          <a:p>
            <a:pPr algn="just">
              <a:buClr>
                <a:srgbClr val="92D050"/>
              </a:buClr>
              <a:buFont typeface="Wingdings" panose="05000000000000000000" pitchFamily="2" charset="2"/>
              <a:buChar char="Ø"/>
            </a:pPr>
            <a:endParaRPr lang="en-US" sz="2000" dirty="0">
              <a:latin typeface="Book Antiqua" panose="02040602050305030304" pitchFamily="18" charset="0"/>
            </a:endParaRPr>
          </a:p>
        </p:txBody>
      </p:sp>
      <p:pic>
        <p:nvPicPr>
          <p:cNvPr id="11" name="Picture 10">
            <a:extLst>
              <a:ext uri="{FF2B5EF4-FFF2-40B4-BE49-F238E27FC236}">
                <a16:creationId xmlns:a16="http://schemas.microsoft.com/office/drawing/2014/main" id="{30698A6B-C74A-20F2-1EB9-612A81124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8983" y="2036233"/>
            <a:ext cx="3270251" cy="2180167"/>
          </a:xfrm>
          <a:prstGeom prst="rect">
            <a:avLst/>
          </a:prstGeom>
        </p:spPr>
      </p:pic>
    </p:spTree>
    <p:extLst>
      <p:ext uri="{BB962C8B-B14F-4D97-AF65-F5344CB8AC3E}">
        <p14:creationId xmlns:p14="http://schemas.microsoft.com/office/powerpoint/2010/main" val="1940401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C31C4-C429-19F4-1AB7-20CB9FBC1157}"/>
              </a:ext>
            </a:extLst>
          </p:cNvPr>
          <p:cNvSpPr>
            <a:spLocks noGrp="1"/>
          </p:cNvSpPr>
          <p:nvPr>
            <p:ph type="title"/>
          </p:nvPr>
        </p:nvSpPr>
        <p:spPr>
          <a:xfrm>
            <a:off x="694266" y="500062"/>
            <a:ext cx="10515600" cy="1325563"/>
          </a:xfrm>
        </p:spPr>
        <p:txBody>
          <a:bodyPr>
            <a:normAutofit/>
          </a:bodyPr>
          <a:lstStyle/>
          <a:p>
            <a:r>
              <a:rPr lang="en-US" sz="3200" b="1" dirty="0" err="1">
                <a:solidFill>
                  <a:schemeClr val="bg1"/>
                </a:solidFill>
                <a:latin typeface="Book Antiqua" panose="02040602050305030304" pitchFamily="18" charset="0"/>
              </a:rPr>
              <a:t>Niryat</a:t>
            </a:r>
            <a:r>
              <a:rPr lang="en-US" sz="3200" b="1" dirty="0">
                <a:solidFill>
                  <a:schemeClr val="bg1"/>
                </a:solidFill>
                <a:latin typeface="Book Antiqua" panose="02040602050305030304" pitchFamily="18" charset="0"/>
              </a:rPr>
              <a:t> Bandhu Scheme</a:t>
            </a:r>
          </a:p>
        </p:txBody>
      </p:sp>
      <p:sp>
        <p:nvSpPr>
          <p:cNvPr id="3" name="Content Placeholder 2">
            <a:extLst>
              <a:ext uri="{FF2B5EF4-FFF2-40B4-BE49-F238E27FC236}">
                <a16:creationId xmlns:a16="http://schemas.microsoft.com/office/drawing/2014/main" id="{3488F7B3-BB05-9D73-5B94-DE63D4E66EAB}"/>
              </a:ext>
            </a:extLst>
          </p:cNvPr>
          <p:cNvSpPr>
            <a:spLocks noGrp="1"/>
          </p:cNvSpPr>
          <p:nvPr>
            <p:ph idx="1"/>
          </p:nvPr>
        </p:nvSpPr>
        <p:spPr>
          <a:xfrm>
            <a:off x="770467" y="2201334"/>
            <a:ext cx="7933266" cy="3166533"/>
          </a:xfrm>
        </p:spPr>
        <p:txBody>
          <a:bodyPr/>
          <a:lstStyle/>
          <a:p>
            <a:pPr algn="just">
              <a:buFont typeface="Wingdings" panose="05000000000000000000" pitchFamily="2" charset="2"/>
              <a:buChar char="Ø"/>
            </a:pPr>
            <a:r>
              <a:rPr lang="en-US" sz="1800" dirty="0">
                <a:latin typeface="Book Antiqua" panose="02040602050305030304" pitchFamily="18" charset="0"/>
              </a:rPr>
              <a:t>A scheme implemented by DGFT to:</a:t>
            </a:r>
          </a:p>
          <a:p>
            <a:pPr algn="just">
              <a:buFont typeface="Wingdings" panose="05000000000000000000" pitchFamily="2" charset="2"/>
              <a:buChar char="Ø"/>
            </a:pPr>
            <a:endParaRPr lang="en-US" sz="1800" dirty="0">
              <a:latin typeface="Book Antiqua" panose="02040602050305030304" pitchFamily="18" charset="0"/>
            </a:endParaRPr>
          </a:p>
          <a:p>
            <a:pPr lvl="1" algn="just">
              <a:spcBef>
                <a:spcPts val="600"/>
              </a:spcBef>
              <a:spcAft>
                <a:spcPts val="600"/>
              </a:spcAft>
              <a:buFont typeface="Wingdings" panose="05000000000000000000" pitchFamily="2" charset="2"/>
              <a:buChar char="ü"/>
            </a:pPr>
            <a:r>
              <a:rPr lang="en-US" sz="1800" dirty="0">
                <a:latin typeface="Book Antiqua" panose="02040602050305030304" pitchFamily="18" charset="0"/>
              </a:rPr>
              <a:t>Mentor new and potential exporter on the intricacies of foreign trade through counselling, training </a:t>
            </a:r>
            <a:r>
              <a:rPr lang="en-US" sz="1800" dirty="0" err="1">
                <a:latin typeface="Book Antiqua" panose="02040602050305030304" pitchFamily="18" charset="0"/>
              </a:rPr>
              <a:t>programmes</a:t>
            </a:r>
            <a:r>
              <a:rPr lang="en-US" sz="1800" dirty="0">
                <a:latin typeface="Book Antiqua" panose="02040602050305030304" pitchFamily="18" charset="0"/>
              </a:rPr>
              <a:t>, and</a:t>
            </a:r>
          </a:p>
          <a:p>
            <a:pPr lvl="1" algn="just">
              <a:spcBef>
                <a:spcPts val="600"/>
              </a:spcBef>
              <a:spcAft>
                <a:spcPts val="600"/>
              </a:spcAft>
              <a:buFont typeface="Wingdings" panose="05000000000000000000" pitchFamily="2" charset="2"/>
              <a:buChar char="ü"/>
            </a:pPr>
            <a:r>
              <a:rPr lang="en-US" sz="1800" dirty="0">
                <a:latin typeface="Book Antiqua" panose="02040602050305030304" pitchFamily="18" charset="0"/>
              </a:rPr>
              <a:t>Organizing outreach </a:t>
            </a:r>
            <a:r>
              <a:rPr lang="en-US" sz="1800" dirty="0" err="1">
                <a:latin typeface="Book Antiqua" panose="02040602050305030304" pitchFamily="18" charset="0"/>
              </a:rPr>
              <a:t>programmes</a:t>
            </a:r>
            <a:r>
              <a:rPr lang="en-US" sz="1800" dirty="0">
                <a:latin typeface="Book Antiqua" panose="02040602050305030304" pitchFamily="18" charset="0"/>
              </a:rPr>
              <a:t> including the ‘Districts as Export Hubs’ initiative with ‘industry partners’, ‘knowledge partners to create vibrant District-Product-Market relevant knowledge ecosystem to promote E-commerce exports. </a:t>
            </a:r>
          </a:p>
          <a:p>
            <a:pPr algn="just">
              <a:spcBef>
                <a:spcPts val="600"/>
              </a:spcBef>
              <a:spcAft>
                <a:spcPts val="600"/>
              </a:spcAft>
            </a:pPr>
            <a:endParaRPr lang="en-US" sz="1800" dirty="0">
              <a:latin typeface="Book Antiqua" panose="02040602050305030304" pitchFamily="18" charset="0"/>
            </a:endParaRPr>
          </a:p>
          <a:p>
            <a:pPr marL="0" indent="0" algn="just">
              <a:buNone/>
            </a:pPr>
            <a:endParaRPr lang="en-US" sz="1800" dirty="0">
              <a:latin typeface="Book Antiqua" panose="02040602050305030304" pitchFamily="18" charset="0"/>
            </a:endParaRPr>
          </a:p>
          <a:p>
            <a:pPr marL="0" indent="0">
              <a:buNone/>
            </a:pPr>
            <a:endParaRPr lang="en-US" dirty="0"/>
          </a:p>
        </p:txBody>
      </p:sp>
      <p:pic>
        <p:nvPicPr>
          <p:cNvPr id="5" name="Picture 4">
            <a:extLst>
              <a:ext uri="{FF2B5EF4-FFF2-40B4-BE49-F238E27FC236}">
                <a16:creationId xmlns:a16="http://schemas.microsoft.com/office/drawing/2014/main" id="{04F754DC-E669-DF8B-0A59-9086A822B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067" y="2248431"/>
            <a:ext cx="3005667" cy="2061633"/>
          </a:xfrm>
          <a:prstGeom prst="rect">
            <a:avLst/>
          </a:prstGeom>
        </p:spPr>
      </p:pic>
    </p:spTree>
    <p:extLst>
      <p:ext uri="{BB962C8B-B14F-4D97-AF65-F5344CB8AC3E}">
        <p14:creationId xmlns:p14="http://schemas.microsoft.com/office/powerpoint/2010/main" val="3834267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82E6BD-EC43-49B8-AB8E-6A7663249F23}"/>
              </a:ext>
            </a:extLst>
          </p:cNvPr>
          <p:cNvSpPr>
            <a:spLocks noGrp="1"/>
          </p:cNvSpPr>
          <p:nvPr>
            <p:ph type="title"/>
          </p:nvPr>
        </p:nvSpPr>
        <p:spPr>
          <a:xfrm>
            <a:off x="498224" y="681609"/>
            <a:ext cx="7765576" cy="680787"/>
          </a:xfrm>
        </p:spPr>
        <p:txBody>
          <a:bodyPr>
            <a:normAutofit fontScale="90000"/>
          </a:bodyPr>
          <a:lstStyle/>
          <a:p>
            <a:r>
              <a:rPr lang="en-US" dirty="0">
                <a:latin typeface="+mj-lt"/>
              </a:rPr>
              <a:t>Ease of Doing Business, Reduction in Transaction Cost and e-Initiatives</a:t>
            </a:r>
            <a:endParaRPr lang="en-IN" dirty="0">
              <a:latin typeface="+mj-lt"/>
            </a:endParaRPr>
          </a:p>
        </p:txBody>
      </p:sp>
      <p:pic>
        <p:nvPicPr>
          <p:cNvPr id="10" name="Content Placeholder 9">
            <a:extLst>
              <a:ext uri="{FF2B5EF4-FFF2-40B4-BE49-F238E27FC236}">
                <a16:creationId xmlns:a16="http://schemas.microsoft.com/office/drawing/2014/main" id="{51219E5C-AEC5-4E02-99F3-805B28EE1B15}"/>
              </a:ext>
            </a:extLst>
          </p:cNvPr>
          <p:cNvPicPr>
            <a:picLocks noGrp="1" noChangeAspect="1"/>
          </p:cNvPicPr>
          <p:nvPr>
            <p:ph idx="1"/>
          </p:nvPr>
        </p:nvPicPr>
        <p:blipFill>
          <a:blip r:embed="rId2"/>
          <a:stretch>
            <a:fillRect/>
          </a:stretch>
        </p:blipFill>
        <p:spPr/>
      </p:pic>
      <p:pic>
        <p:nvPicPr>
          <p:cNvPr id="2" name="Picture 1">
            <a:extLst>
              <a:ext uri="{FF2B5EF4-FFF2-40B4-BE49-F238E27FC236}">
                <a16:creationId xmlns:a16="http://schemas.microsoft.com/office/drawing/2014/main" id="{434BBCE8-3829-B7AF-DBAA-DCBD91A15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2154767"/>
            <a:ext cx="7323667" cy="3678766"/>
          </a:xfrm>
          <a:prstGeom prst="rect">
            <a:avLst/>
          </a:prstGeom>
        </p:spPr>
      </p:pic>
    </p:spTree>
    <p:extLst>
      <p:ext uri="{BB962C8B-B14F-4D97-AF65-F5344CB8AC3E}">
        <p14:creationId xmlns:p14="http://schemas.microsoft.com/office/powerpoint/2010/main" val="3652486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2A98-78C9-416C-A916-80DEA6E23B81}"/>
              </a:ext>
            </a:extLst>
          </p:cNvPr>
          <p:cNvSpPr>
            <a:spLocks noGrp="1"/>
          </p:cNvSpPr>
          <p:nvPr>
            <p:ph type="title"/>
          </p:nvPr>
        </p:nvSpPr>
        <p:spPr>
          <a:xfrm>
            <a:off x="165100" y="500062"/>
            <a:ext cx="8902700" cy="1325563"/>
          </a:xfrm>
        </p:spPr>
        <p:txBody>
          <a:bodyPr>
            <a:normAutofit/>
          </a:bodyPr>
          <a:lstStyle/>
          <a:p>
            <a:r>
              <a:rPr lang="en-US" sz="3200" b="1" dirty="0">
                <a:solidFill>
                  <a:schemeClr val="bg1"/>
                </a:solidFill>
                <a:latin typeface="Book Antiqua" panose="02040602050305030304" pitchFamily="18" charset="0"/>
              </a:rPr>
              <a:t>Online approvals without Physical Interface</a:t>
            </a:r>
            <a:endParaRPr lang="en-IN" sz="3200" b="1" dirty="0">
              <a:solidFill>
                <a:schemeClr val="bg1"/>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CDD06531-B7EF-4607-B4A6-7EA9FED8327A}"/>
              </a:ext>
            </a:extLst>
          </p:cNvPr>
          <p:cNvSpPr>
            <a:spLocks noGrp="1"/>
          </p:cNvSpPr>
          <p:nvPr>
            <p:ph idx="1"/>
          </p:nvPr>
        </p:nvSpPr>
        <p:spPr>
          <a:xfrm>
            <a:off x="838200" y="1834092"/>
            <a:ext cx="7924800" cy="4351338"/>
          </a:xfrm>
        </p:spPr>
        <p:txBody>
          <a:bodyPr/>
          <a:lstStyle/>
          <a:p>
            <a:pPr algn="just">
              <a:buClr>
                <a:srgbClr val="92D050"/>
              </a:buClr>
              <a:buFont typeface="Wingdings" panose="05000000000000000000" pitchFamily="2" charset="2"/>
              <a:buChar char="Ø"/>
            </a:pPr>
            <a:r>
              <a:rPr lang="en-US" sz="2000" dirty="0">
                <a:latin typeface="Book Antiqua" panose="02040602050305030304" pitchFamily="18" charset="0"/>
              </a:rPr>
              <a:t>Automatic approval of various permissions under Foreign Trade Policy based on process simplification and technology implementation.</a:t>
            </a:r>
          </a:p>
          <a:p>
            <a:pPr algn="just">
              <a:buClr>
                <a:srgbClr val="92D050"/>
              </a:buClr>
              <a:buFont typeface="Wingdings" panose="05000000000000000000" pitchFamily="2" charset="2"/>
              <a:buChar char="Ø"/>
            </a:pPr>
            <a:r>
              <a:rPr lang="en-US" sz="2000" dirty="0">
                <a:latin typeface="Book Antiqua" panose="02040602050305030304" pitchFamily="18" charset="0"/>
              </a:rPr>
              <a:t>Reduction in processing time and immediate approval of applications under automatic route for exporters</a:t>
            </a:r>
            <a:r>
              <a:rPr lang="en-IN" sz="2000" dirty="0">
                <a:latin typeface="Book Antiqua" panose="02040602050305030304" pitchFamily="18" charset="0"/>
              </a:rPr>
              <a:t>:</a:t>
            </a:r>
          </a:p>
          <a:p>
            <a:endParaRPr lang="en-US" dirty="0"/>
          </a:p>
        </p:txBody>
      </p:sp>
      <p:graphicFrame>
        <p:nvGraphicFramePr>
          <p:cNvPr id="5" name="Table 4">
            <a:extLst>
              <a:ext uri="{FF2B5EF4-FFF2-40B4-BE49-F238E27FC236}">
                <a16:creationId xmlns:a16="http://schemas.microsoft.com/office/drawing/2014/main" id="{738CFE43-07CD-4281-9220-97D7C9B2AA0A}"/>
              </a:ext>
            </a:extLst>
          </p:cNvPr>
          <p:cNvGraphicFramePr>
            <a:graphicFrameLocks noGrp="1"/>
          </p:cNvGraphicFramePr>
          <p:nvPr>
            <p:extLst>
              <p:ext uri="{D42A27DB-BD31-4B8C-83A1-F6EECF244321}">
                <p14:modId xmlns:p14="http://schemas.microsoft.com/office/powerpoint/2010/main" val="3618861781"/>
              </p:ext>
            </p:extLst>
          </p:nvPr>
        </p:nvGraphicFramePr>
        <p:xfrm>
          <a:off x="838200" y="3530599"/>
          <a:ext cx="7846484" cy="3200400"/>
        </p:xfrm>
        <a:graphic>
          <a:graphicData uri="http://schemas.openxmlformats.org/drawingml/2006/table">
            <a:tbl>
              <a:tblPr firstRow="1" bandRow="1">
                <a:tableStyleId>{B301B821-A1FF-4177-AEE7-76D212191A09}</a:tableStyleId>
              </a:tblPr>
              <a:tblGrid>
                <a:gridCol w="2434906">
                  <a:extLst>
                    <a:ext uri="{9D8B030D-6E8A-4147-A177-3AD203B41FA5}">
                      <a16:colId xmlns:a16="http://schemas.microsoft.com/office/drawing/2014/main" val="2069561454"/>
                    </a:ext>
                  </a:extLst>
                </a:gridCol>
                <a:gridCol w="2563603">
                  <a:extLst>
                    <a:ext uri="{9D8B030D-6E8A-4147-A177-3AD203B41FA5}">
                      <a16:colId xmlns:a16="http://schemas.microsoft.com/office/drawing/2014/main" val="3712634028"/>
                    </a:ext>
                  </a:extLst>
                </a:gridCol>
                <a:gridCol w="2847975">
                  <a:extLst>
                    <a:ext uri="{9D8B030D-6E8A-4147-A177-3AD203B41FA5}">
                      <a16:colId xmlns:a16="http://schemas.microsoft.com/office/drawing/2014/main" val="3988589355"/>
                    </a:ext>
                  </a:extLst>
                </a:gridCol>
              </a:tblGrid>
              <a:tr h="611681">
                <a:tc>
                  <a:txBody>
                    <a:bodyPr/>
                    <a:lstStyle/>
                    <a:p>
                      <a:r>
                        <a:rPr lang="en-US" dirty="0">
                          <a:latin typeface="Book Antiqua" panose="02040602050305030304" pitchFamily="18" charset="0"/>
                        </a:rPr>
                        <a:t>Permission type</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Current processing time</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Automatic route processing time</a:t>
                      </a:r>
                      <a:endParaRPr lang="en-IN" dirty="0">
                        <a:latin typeface="Book Antiqua" panose="02040602050305030304" pitchFamily="18" charset="0"/>
                      </a:endParaRPr>
                    </a:p>
                  </a:txBody>
                  <a:tcPr/>
                </a:tc>
                <a:extLst>
                  <a:ext uri="{0D108BD9-81ED-4DB2-BD59-A6C34878D82A}">
                    <a16:rowId xmlns:a16="http://schemas.microsoft.com/office/drawing/2014/main" val="2537977206"/>
                  </a:ext>
                </a:extLst>
              </a:tr>
              <a:tr h="844601">
                <a:tc>
                  <a:txBody>
                    <a:bodyPr/>
                    <a:lstStyle/>
                    <a:p>
                      <a:r>
                        <a:rPr lang="en-IN" dirty="0">
                          <a:latin typeface="Book Antiqua" panose="02040602050305030304" pitchFamily="18" charset="0"/>
                        </a:rPr>
                        <a:t>Advance authorization issuance</a:t>
                      </a:r>
                    </a:p>
                  </a:txBody>
                  <a:tcPr/>
                </a:tc>
                <a:tc>
                  <a:txBody>
                    <a:bodyPr/>
                    <a:lstStyle/>
                    <a:p>
                      <a:r>
                        <a:rPr lang="en-IN" dirty="0">
                          <a:latin typeface="Book Antiqua" panose="02040602050305030304" pitchFamily="18" charset="0"/>
                        </a:rPr>
                        <a:t>3 to 7 days</a:t>
                      </a:r>
                    </a:p>
                  </a:txBody>
                  <a:tcPr/>
                </a:tc>
                <a:tc>
                  <a:txBody>
                    <a:bodyPr/>
                    <a:lstStyle/>
                    <a:p>
                      <a:r>
                        <a:rPr lang="en-US" dirty="0">
                          <a:latin typeface="Book Antiqua" panose="02040602050305030304" pitchFamily="18" charset="0"/>
                        </a:rPr>
                        <a:t>1 day</a:t>
                      </a:r>
                      <a:endParaRPr lang="en-IN" dirty="0">
                        <a:latin typeface="Book Antiqua" panose="02040602050305030304" pitchFamily="18" charset="0"/>
                      </a:endParaRPr>
                    </a:p>
                  </a:txBody>
                  <a:tcPr/>
                </a:tc>
                <a:extLst>
                  <a:ext uri="{0D108BD9-81ED-4DB2-BD59-A6C34878D82A}">
                    <a16:rowId xmlns:a16="http://schemas.microsoft.com/office/drawing/2014/main" val="3543007814"/>
                  </a:ext>
                </a:extLst>
              </a:tr>
              <a:tr h="337840">
                <a:tc>
                  <a:txBody>
                    <a:bodyPr/>
                    <a:lstStyle/>
                    <a:p>
                      <a:r>
                        <a:rPr lang="en-IN" dirty="0">
                          <a:latin typeface="Book Antiqua" panose="02040602050305030304" pitchFamily="18" charset="0"/>
                        </a:rPr>
                        <a:t>EPCG issuance</a:t>
                      </a:r>
                    </a:p>
                  </a:txBody>
                  <a:tcPr/>
                </a:tc>
                <a:tc>
                  <a:txBody>
                    <a:bodyPr/>
                    <a:lstStyle/>
                    <a:p>
                      <a:r>
                        <a:rPr lang="en-IN" dirty="0">
                          <a:latin typeface="Book Antiqua" panose="02040602050305030304" pitchFamily="18" charset="0"/>
                        </a:rPr>
                        <a:t>3 to 7 days</a:t>
                      </a:r>
                    </a:p>
                  </a:txBody>
                  <a:tcPr/>
                </a:tc>
                <a:tc>
                  <a:txBody>
                    <a:bodyPr/>
                    <a:lstStyle/>
                    <a:p>
                      <a:r>
                        <a:rPr lang="en-US" dirty="0">
                          <a:latin typeface="Book Antiqua" panose="02040602050305030304" pitchFamily="18" charset="0"/>
                        </a:rPr>
                        <a:t>1 day</a:t>
                      </a:r>
                      <a:endParaRPr lang="en-IN" dirty="0">
                        <a:latin typeface="Book Antiqua" panose="02040602050305030304" pitchFamily="18" charset="0"/>
                      </a:endParaRPr>
                    </a:p>
                  </a:txBody>
                  <a:tcPr/>
                </a:tc>
                <a:extLst>
                  <a:ext uri="{0D108BD9-81ED-4DB2-BD59-A6C34878D82A}">
                    <a16:rowId xmlns:a16="http://schemas.microsoft.com/office/drawing/2014/main" val="3167362156"/>
                  </a:ext>
                </a:extLst>
              </a:tr>
              <a:tr h="591220">
                <a:tc>
                  <a:txBody>
                    <a:bodyPr/>
                    <a:lstStyle/>
                    <a:p>
                      <a:r>
                        <a:rPr lang="en-IN" dirty="0">
                          <a:latin typeface="Book Antiqua" panose="02040602050305030304" pitchFamily="18" charset="0"/>
                        </a:rPr>
                        <a:t>Revalidation of authorizations</a:t>
                      </a:r>
                    </a:p>
                  </a:txBody>
                  <a:tcPr/>
                </a:tc>
                <a:tc>
                  <a:txBody>
                    <a:bodyPr/>
                    <a:lstStyle/>
                    <a:p>
                      <a:r>
                        <a:rPr lang="en-US" dirty="0">
                          <a:latin typeface="Book Antiqua" panose="02040602050305030304" pitchFamily="18" charset="0"/>
                        </a:rPr>
                        <a:t>3 days to 1 month</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1 day</a:t>
                      </a:r>
                      <a:endParaRPr lang="en-IN" dirty="0">
                        <a:latin typeface="Book Antiqua" panose="02040602050305030304" pitchFamily="18" charset="0"/>
                      </a:endParaRPr>
                    </a:p>
                  </a:txBody>
                  <a:tcPr/>
                </a:tc>
                <a:extLst>
                  <a:ext uri="{0D108BD9-81ED-4DB2-BD59-A6C34878D82A}">
                    <a16:rowId xmlns:a16="http://schemas.microsoft.com/office/drawing/2014/main" val="3974805381"/>
                  </a:ext>
                </a:extLst>
              </a:tr>
              <a:tr h="591220">
                <a:tc>
                  <a:txBody>
                    <a:bodyPr/>
                    <a:lstStyle/>
                    <a:p>
                      <a:r>
                        <a:rPr lang="en-US" dirty="0">
                          <a:latin typeface="Book Antiqua" panose="02040602050305030304" pitchFamily="18" charset="0"/>
                        </a:rPr>
                        <a:t>Extension of Export Obligation period</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3 days to 1 month</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1 day</a:t>
                      </a:r>
                      <a:endParaRPr lang="en-IN" dirty="0">
                        <a:latin typeface="Book Antiqua" panose="02040602050305030304" pitchFamily="18" charset="0"/>
                      </a:endParaRPr>
                    </a:p>
                  </a:txBody>
                  <a:tcPr/>
                </a:tc>
                <a:extLst>
                  <a:ext uri="{0D108BD9-81ED-4DB2-BD59-A6C34878D82A}">
                    <a16:rowId xmlns:a16="http://schemas.microsoft.com/office/drawing/2014/main" val="2109173155"/>
                  </a:ext>
                </a:extLst>
              </a:tr>
            </a:tbl>
          </a:graphicData>
        </a:graphic>
      </p:graphicFrame>
    </p:spTree>
    <p:extLst>
      <p:ext uri="{BB962C8B-B14F-4D97-AF65-F5344CB8AC3E}">
        <p14:creationId xmlns:p14="http://schemas.microsoft.com/office/powerpoint/2010/main" val="141522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31055"/>
            <a:ext cx="9042400" cy="877888"/>
          </a:xfrm>
        </p:spPr>
        <p:txBody>
          <a:bodyPr>
            <a:noAutofit/>
          </a:bodyPr>
          <a:lstStyle/>
          <a:p>
            <a:pPr>
              <a:lnSpc>
                <a:spcPct val="150000"/>
              </a:lnSpc>
            </a:pPr>
            <a:r>
              <a:rPr lang="en-US" sz="2500" b="1" dirty="0">
                <a:solidFill>
                  <a:schemeClr val="bg1"/>
                </a:solidFill>
                <a:latin typeface="Book Antiqua" panose="02040602050305030304" pitchFamily="18" charset="0"/>
              </a:rPr>
              <a:t>Reduction in user charges for MSMEs under AA and EPCG</a:t>
            </a:r>
          </a:p>
        </p:txBody>
      </p:sp>
      <p:sp>
        <p:nvSpPr>
          <p:cNvPr id="5" name="Content Placeholder 2">
            <a:extLst>
              <a:ext uri="{FF2B5EF4-FFF2-40B4-BE49-F238E27FC236}">
                <a16:creationId xmlns:a16="http://schemas.microsoft.com/office/drawing/2014/main" id="{484A00A1-60B8-4E81-B30C-0F0D282F66F3}"/>
              </a:ext>
            </a:extLst>
          </p:cNvPr>
          <p:cNvSpPr txBox="1">
            <a:spLocks/>
          </p:cNvSpPr>
          <p:nvPr/>
        </p:nvSpPr>
        <p:spPr>
          <a:xfrm>
            <a:off x="1279688" y="1643270"/>
            <a:ext cx="10550565" cy="5214730"/>
          </a:xfrm>
          <a:prstGeom prst="rect">
            <a:avLst/>
          </a:prstGeom>
        </p:spPr>
        <p:txBody>
          <a:bodyPr>
            <a:noAutofit/>
          </a:bodyPr>
          <a:lstStyle>
            <a:lvl1pPr marL="0" eaLnBrk="1" hangingPunct="1">
              <a:defRPr>
                <a:latin typeface="+mn-lt"/>
                <a:ea typeface="+mn-ea"/>
                <a:cs typeface="+mn-cs"/>
              </a:defRPr>
            </a:lvl1pPr>
            <a:lvl2pPr marL="979734" eaLnBrk="1" hangingPunct="1">
              <a:defRPr>
                <a:latin typeface="+mn-lt"/>
                <a:ea typeface="+mn-ea"/>
                <a:cs typeface="+mn-cs"/>
              </a:defRPr>
            </a:lvl2pPr>
            <a:lvl3pPr marL="1959468" eaLnBrk="1" hangingPunct="1">
              <a:defRPr>
                <a:latin typeface="+mn-lt"/>
                <a:ea typeface="+mn-ea"/>
                <a:cs typeface="+mn-cs"/>
              </a:defRPr>
            </a:lvl3pPr>
            <a:lvl4pPr marL="2939202" eaLnBrk="1" hangingPunct="1">
              <a:defRPr>
                <a:latin typeface="+mn-lt"/>
                <a:ea typeface="+mn-ea"/>
                <a:cs typeface="+mn-cs"/>
              </a:defRPr>
            </a:lvl4pPr>
            <a:lvl5pPr marL="3918936" eaLnBrk="1" hangingPunct="1">
              <a:defRPr>
                <a:latin typeface="+mn-lt"/>
                <a:ea typeface="+mn-ea"/>
                <a:cs typeface="+mn-cs"/>
              </a:defRPr>
            </a:lvl5pPr>
            <a:lvl6pPr marL="4898669" eaLnBrk="1" hangingPunct="1">
              <a:defRPr>
                <a:latin typeface="+mn-lt"/>
                <a:ea typeface="+mn-ea"/>
                <a:cs typeface="+mn-cs"/>
              </a:defRPr>
            </a:lvl6pPr>
            <a:lvl7pPr marL="5878403" eaLnBrk="1" hangingPunct="1">
              <a:defRPr>
                <a:latin typeface="+mn-lt"/>
                <a:ea typeface="+mn-ea"/>
                <a:cs typeface="+mn-cs"/>
              </a:defRPr>
            </a:lvl7pPr>
            <a:lvl8pPr marL="6858137" eaLnBrk="1" hangingPunct="1">
              <a:defRPr>
                <a:latin typeface="+mn-lt"/>
                <a:ea typeface="+mn-ea"/>
                <a:cs typeface="+mn-cs"/>
              </a:defRPr>
            </a:lvl8pPr>
            <a:lvl9pPr marL="7837871" eaLnBrk="1" hangingPunct="1">
              <a:defRPr>
                <a:latin typeface="+mn-lt"/>
                <a:ea typeface="+mn-ea"/>
                <a:cs typeface="+mn-cs"/>
              </a:defRPr>
            </a:lvl9pPr>
          </a:lstStyle>
          <a:p>
            <a:pPr algn="just">
              <a:lnSpc>
                <a:spcPct val="150000"/>
              </a:lnSpc>
              <a:spcAft>
                <a:spcPts val="600"/>
              </a:spcAft>
              <a:buClr>
                <a:srgbClr val="92D050"/>
              </a:buClr>
            </a:pPr>
            <a:endParaRPr lang="en-US" kern="0" dirty="0">
              <a:solidFill>
                <a:sysClr val="windowText" lastClr="000000"/>
              </a:solidFill>
              <a:latin typeface="Book Antiqua" panose="02040602050305030304" pitchFamily="18" charset="0"/>
            </a:endParaRPr>
          </a:p>
        </p:txBody>
      </p:sp>
      <p:sp>
        <p:nvSpPr>
          <p:cNvPr id="6" name="Rectangle 5">
            <a:extLst>
              <a:ext uri="{FF2B5EF4-FFF2-40B4-BE49-F238E27FC236}">
                <a16:creationId xmlns:a16="http://schemas.microsoft.com/office/drawing/2014/main" id="{883F5EA1-868B-4B6C-A9BF-8D80746E127A}"/>
              </a:ext>
            </a:extLst>
          </p:cNvPr>
          <p:cNvSpPr/>
          <p:nvPr/>
        </p:nvSpPr>
        <p:spPr>
          <a:xfrm>
            <a:off x="358544" y="1766100"/>
            <a:ext cx="9577025" cy="1585690"/>
          </a:xfrm>
          <a:prstGeom prst="rect">
            <a:avLst/>
          </a:prstGeom>
        </p:spPr>
        <p:txBody>
          <a:bodyPr wrap="square">
            <a:spAutoFit/>
          </a:bodyPr>
          <a:lstStyle/>
          <a:p>
            <a:pPr marL="342900" indent="-342900" algn="just">
              <a:lnSpc>
                <a:spcPct val="150000"/>
              </a:lnSpc>
              <a:spcAft>
                <a:spcPts val="600"/>
              </a:spcAft>
              <a:buClr>
                <a:srgbClr val="92D050"/>
              </a:buClr>
              <a:buFont typeface="Wingdings" panose="05000000000000000000" pitchFamily="2" charset="2"/>
              <a:buChar char="Ø"/>
            </a:pPr>
            <a:r>
              <a:rPr lang="en-US" sz="2000" dirty="0">
                <a:latin typeface="Book Antiqua" panose="02040602050305030304" pitchFamily="18" charset="0"/>
              </a:rPr>
              <a:t>Application fee being reduced for Advance Authorization and EPCG Schemes</a:t>
            </a:r>
          </a:p>
          <a:p>
            <a:pPr marL="342900" indent="-342900" algn="just">
              <a:lnSpc>
                <a:spcPct val="150000"/>
              </a:lnSpc>
              <a:spcAft>
                <a:spcPts val="600"/>
              </a:spcAft>
              <a:buClr>
                <a:srgbClr val="92D050"/>
              </a:buClr>
              <a:buFont typeface="Wingdings" panose="05000000000000000000" pitchFamily="2" charset="2"/>
              <a:buChar char="Ø"/>
            </a:pPr>
            <a:r>
              <a:rPr lang="en-US" sz="2000" dirty="0">
                <a:latin typeface="Book Antiqua" panose="02040602050305030304" pitchFamily="18" charset="0"/>
              </a:rPr>
              <a:t>Will benefit 55-60% of exporters who are MSMEs.</a:t>
            </a:r>
          </a:p>
          <a:p>
            <a:pPr marL="342900" indent="-342900" algn="just">
              <a:lnSpc>
                <a:spcPct val="150000"/>
              </a:lnSpc>
              <a:spcAft>
                <a:spcPts val="600"/>
              </a:spcAft>
              <a:buClr>
                <a:srgbClr val="92D050"/>
              </a:buClr>
              <a:buFont typeface="Wingdings" panose="05000000000000000000" pitchFamily="2" charset="2"/>
              <a:buChar char="Ø"/>
            </a:pPr>
            <a:r>
              <a:rPr lang="en-US" sz="2000" dirty="0">
                <a:latin typeface="Book Antiqua" panose="02040602050305030304" pitchFamily="18" charset="0"/>
              </a:rPr>
              <a:t>Fee structure as shown below-</a:t>
            </a:r>
          </a:p>
        </p:txBody>
      </p:sp>
      <p:graphicFrame>
        <p:nvGraphicFramePr>
          <p:cNvPr id="3" name="Table 2">
            <a:extLst>
              <a:ext uri="{FF2B5EF4-FFF2-40B4-BE49-F238E27FC236}">
                <a16:creationId xmlns:a16="http://schemas.microsoft.com/office/drawing/2014/main" id="{BA4B14ED-6BDF-4B7A-A7D5-A48134D8A522}"/>
              </a:ext>
            </a:extLst>
          </p:cNvPr>
          <p:cNvGraphicFramePr>
            <a:graphicFrameLocks noGrp="1"/>
          </p:cNvGraphicFramePr>
          <p:nvPr>
            <p:extLst>
              <p:ext uri="{D42A27DB-BD31-4B8C-83A1-F6EECF244321}">
                <p14:modId xmlns:p14="http://schemas.microsoft.com/office/powerpoint/2010/main" val="2644923628"/>
              </p:ext>
            </p:extLst>
          </p:nvPr>
        </p:nvGraphicFramePr>
        <p:xfrm>
          <a:off x="762335" y="3620445"/>
          <a:ext cx="8127999" cy="16611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805907572"/>
                    </a:ext>
                  </a:extLst>
                </a:gridCol>
                <a:gridCol w="2709333">
                  <a:extLst>
                    <a:ext uri="{9D8B030D-6E8A-4147-A177-3AD203B41FA5}">
                      <a16:colId xmlns:a16="http://schemas.microsoft.com/office/drawing/2014/main" val="630897393"/>
                    </a:ext>
                  </a:extLst>
                </a:gridCol>
                <a:gridCol w="2709333">
                  <a:extLst>
                    <a:ext uri="{9D8B030D-6E8A-4147-A177-3AD203B41FA5}">
                      <a16:colId xmlns:a16="http://schemas.microsoft.com/office/drawing/2014/main" val="448934103"/>
                    </a:ext>
                  </a:extLst>
                </a:gridCol>
              </a:tblGrid>
              <a:tr h="532190">
                <a:tc>
                  <a:txBody>
                    <a:bodyPr/>
                    <a:lstStyle/>
                    <a:p>
                      <a:r>
                        <a:rPr lang="en-IN" sz="1500" dirty="0">
                          <a:latin typeface="Book Antiqua" panose="02040602050305030304" pitchFamily="18" charset="0"/>
                        </a:rPr>
                        <a:t>Licence Value in Rupees</a:t>
                      </a:r>
                    </a:p>
                  </a:txBody>
                  <a:tcPr/>
                </a:tc>
                <a:tc>
                  <a:txBody>
                    <a:bodyPr/>
                    <a:lstStyle/>
                    <a:p>
                      <a:r>
                        <a:rPr lang="fr-FR" sz="1500" dirty="0">
                          <a:latin typeface="Book Antiqua" panose="02040602050305030304" pitchFamily="18" charset="0"/>
                        </a:rPr>
                        <a:t>User charges for non- </a:t>
                      </a:r>
                      <a:r>
                        <a:rPr lang="fr-FR" sz="1500" dirty="0" err="1">
                          <a:latin typeface="Book Antiqua" panose="02040602050305030304" pitchFamily="18" charset="0"/>
                        </a:rPr>
                        <a:t>MSMEs</a:t>
                      </a:r>
                      <a:endParaRPr lang="en-IN" sz="1500" dirty="0">
                        <a:latin typeface="Book Antiqua" panose="02040602050305030304" pitchFamily="18" charset="0"/>
                      </a:endParaRPr>
                    </a:p>
                  </a:txBody>
                  <a:tcPr/>
                </a:tc>
                <a:tc>
                  <a:txBody>
                    <a:bodyPr/>
                    <a:lstStyle/>
                    <a:p>
                      <a:r>
                        <a:rPr lang="en-US" sz="1500" dirty="0">
                          <a:latin typeface="Book Antiqua" panose="02040602050305030304" pitchFamily="18" charset="0"/>
                        </a:rPr>
                        <a:t>Reduced User charges for MSMEs</a:t>
                      </a:r>
                      <a:endParaRPr lang="en-IN" sz="1500" dirty="0">
                        <a:latin typeface="Book Antiqua" panose="02040602050305030304" pitchFamily="18" charset="0"/>
                      </a:endParaRPr>
                    </a:p>
                  </a:txBody>
                  <a:tcPr/>
                </a:tc>
                <a:extLst>
                  <a:ext uri="{0D108BD9-81ED-4DB2-BD59-A6C34878D82A}">
                    <a16:rowId xmlns:a16="http://schemas.microsoft.com/office/drawing/2014/main" val="2280612712"/>
                  </a:ext>
                </a:extLst>
              </a:tr>
              <a:tr h="370840">
                <a:tc>
                  <a:txBody>
                    <a:bodyPr/>
                    <a:lstStyle/>
                    <a:p>
                      <a:r>
                        <a:rPr lang="en-IN" sz="1500" dirty="0">
                          <a:latin typeface="Book Antiqua" panose="02040602050305030304" pitchFamily="18" charset="0"/>
                        </a:rPr>
                        <a:t>Up to 1 crore</a:t>
                      </a:r>
                    </a:p>
                  </a:txBody>
                  <a:tcPr/>
                </a:tc>
                <a:tc>
                  <a:txBody>
                    <a:bodyPr/>
                    <a:lstStyle/>
                    <a:p>
                      <a:r>
                        <a:rPr lang="en-IN" sz="1500" dirty="0">
                          <a:latin typeface="Book Antiqua" panose="02040602050305030304" pitchFamily="18" charset="0"/>
                        </a:rPr>
                        <a:t>1 per 1,000</a:t>
                      </a:r>
                    </a:p>
                  </a:txBody>
                  <a:tcPr/>
                </a:tc>
                <a:tc>
                  <a:txBody>
                    <a:bodyPr/>
                    <a:lstStyle/>
                    <a:p>
                      <a:r>
                        <a:rPr lang="en-US" sz="1500" dirty="0">
                          <a:latin typeface="Book Antiqua" panose="02040602050305030304" pitchFamily="18" charset="0"/>
                        </a:rPr>
                        <a:t>100</a:t>
                      </a:r>
                      <a:endParaRPr lang="en-IN" sz="1500" dirty="0">
                        <a:latin typeface="Book Antiqua" panose="02040602050305030304" pitchFamily="18" charset="0"/>
                      </a:endParaRPr>
                    </a:p>
                  </a:txBody>
                  <a:tcPr/>
                </a:tc>
                <a:extLst>
                  <a:ext uri="{0D108BD9-81ED-4DB2-BD59-A6C34878D82A}">
                    <a16:rowId xmlns:a16="http://schemas.microsoft.com/office/drawing/2014/main" val="2550297892"/>
                  </a:ext>
                </a:extLst>
              </a:tr>
              <a:tr h="370840">
                <a:tc>
                  <a:txBody>
                    <a:bodyPr/>
                    <a:lstStyle/>
                    <a:p>
                      <a:r>
                        <a:rPr lang="en-IN" sz="1500" dirty="0">
                          <a:latin typeface="Book Antiqua" panose="02040602050305030304" pitchFamily="18" charset="0"/>
                        </a:rPr>
                        <a:t>1 crore to 10 crores</a:t>
                      </a:r>
                    </a:p>
                  </a:txBody>
                  <a:tcPr/>
                </a:tc>
                <a:tc>
                  <a:txBody>
                    <a:bodyPr/>
                    <a:lstStyle/>
                    <a:p>
                      <a:r>
                        <a:rPr lang="en-IN" sz="1500" dirty="0">
                          <a:latin typeface="Book Antiqua" panose="02040602050305030304" pitchFamily="18" charset="0"/>
                        </a:rPr>
                        <a:t>1 per 1,000</a:t>
                      </a:r>
                    </a:p>
                  </a:txBody>
                  <a:tcPr/>
                </a:tc>
                <a:tc>
                  <a:txBody>
                    <a:bodyPr/>
                    <a:lstStyle/>
                    <a:p>
                      <a:r>
                        <a:rPr lang="en-US" sz="1500" dirty="0">
                          <a:latin typeface="Book Antiqua" panose="02040602050305030304" pitchFamily="18" charset="0"/>
                        </a:rPr>
                        <a:t>5,000</a:t>
                      </a:r>
                      <a:endParaRPr lang="en-IN" sz="1500" dirty="0">
                        <a:latin typeface="Book Antiqua" panose="02040602050305030304" pitchFamily="18" charset="0"/>
                      </a:endParaRPr>
                    </a:p>
                  </a:txBody>
                  <a:tcPr/>
                </a:tc>
                <a:extLst>
                  <a:ext uri="{0D108BD9-81ED-4DB2-BD59-A6C34878D82A}">
                    <a16:rowId xmlns:a16="http://schemas.microsoft.com/office/drawing/2014/main" val="205977442"/>
                  </a:ext>
                </a:extLst>
              </a:tr>
              <a:tr h="370840">
                <a:tc>
                  <a:txBody>
                    <a:bodyPr/>
                    <a:lstStyle/>
                    <a:p>
                      <a:r>
                        <a:rPr lang="en-IN" sz="1500" dirty="0">
                          <a:latin typeface="Book Antiqua" panose="02040602050305030304" pitchFamily="18" charset="0"/>
                        </a:rPr>
                        <a:t>Above 10 crores</a:t>
                      </a:r>
                    </a:p>
                  </a:txBody>
                  <a:tcPr/>
                </a:tc>
                <a:tc>
                  <a:txBody>
                    <a:bodyPr/>
                    <a:lstStyle/>
                    <a:p>
                      <a:r>
                        <a:rPr lang="en-IN" sz="1500" dirty="0">
                          <a:latin typeface="Book Antiqua" panose="02040602050305030304" pitchFamily="18" charset="0"/>
                        </a:rPr>
                        <a:t>Cap at 1,00,000</a:t>
                      </a:r>
                    </a:p>
                  </a:txBody>
                  <a:tcPr/>
                </a:tc>
                <a:tc>
                  <a:txBody>
                    <a:bodyPr/>
                    <a:lstStyle/>
                    <a:p>
                      <a:r>
                        <a:rPr lang="en-US" sz="1500" dirty="0">
                          <a:latin typeface="Book Antiqua" panose="02040602050305030304" pitchFamily="18" charset="0"/>
                        </a:rPr>
                        <a:t>5,000</a:t>
                      </a:r>
                      <a:endParaRPr lang="en-IN" sz="1500" dirty="0">
                        <a:latin typeface="Book Antiqua" panose="02040602050305030304" pitchFamily="18" charset="0"/>
                      </a:endParaRPr>
                    </a:p>
                  </a:txBody>
                  <a:tcPr/>
                </a:tc>
                <a:extLst>
                  <a:ext uri="{0D108BD9-81ED-4DB2-BD59-A6C34878D82A}">
                    <a16:rowId xmlns:a16="http://schemas.microsoft.com/office/drawing/2014/main" val="1847828139"/>
                  </a:ext>
                </a:extLst>
              </a:tr>
            </a:tbl>
          </a:graphicData>
        </a:graphic>
      </p:graphicFrame>
    </p:spTree>
    <p:extLst>
      <p:ext uri="{BB962C8B-B14F-4D97-AF65-F5344CB8AC3E}">
        <p14:creationId xmlns:p14="http://schemas.microsoft.com/office/powerpoint/2010/main" val="3575503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15F7BF-023B-42E3-A2B3-B9DDCF6483F9}"/>
              </a:ext>
            </a:extLst>
          </p:cNvPr>
          <p:cNvSpPr>
            <a:spLocks noGrp="1"/>
          </p:cNvSpPr>
          <p:nvPr>
            <p:ph type="title"/>
          </p:nvPr>
        </p:nvSpPr>
        <p:spPr>
          <a:xfrm>
            <a:off x="76200" y="482220"/>
            <a:ext cx="10515600" cy="1325563"/>
          </a:xfrm>
        </p:spPr>
        <p:txBody>
          <a:bodyPr>
            <a:normAutofit/>
          </a:bodyPr>
          <a:lstStyle/>
          <a:p>
            <a:r>
              <a:rPr lang="en-IN" sz="3200" b="1" dirty="0">
                <a:solidFill>
                  <a:schemeClr val="bg1"/>
                </a:solidFill>
                <a:latin typeface="Book Antiqua" panose="02040602050305030304" pitchFamily="18" charset="0"/>
              </a:rPr>
              <a:t>Duty Exemption / Remission Schemes</a:t>
            </a:r>
          </a:p>
        </p:txBody>
      </p:sp>
      <p:sp>
        <p:nvSpPr>
          <p:cNvPr id="4" name="Content Placeholder 3">
            <a:extLst>
              <a:ext uri="{FF2B5EF4-FFF2-40B4-BE49-F238E27FC236}">
                <a16:creationId xmlns:a16="http://schemas.microsoft.com/office/drawing/2014/main" id="{0B74AAE4-AEA4-4056-B88E-F436FEC51C7E}"/>
              </a:ext>
            </a:extLst>
          </p:cNvPr>
          <p:cNvSpPr>
            <a:spLocks noGrp="1"/>
          </p:cNvSpPr>
          <p:nvPr>
            <p:ph idx="1"/>
          </p:nvPr>
        </p:nvSpPr>
        <p:spPr>
          <a:xfrm>
            <a:off x="838200" y="1825625"/>
            <a:ext cx="9364133" cy="4351338"/>
          </a:xfrm>
        </p:spPr>
        <p:txBody>
          <a:bodyPr/>
          <a:lstStyle/>
          <a:p>
            <a:pPr>
              <a:buClr>
                <a:srgbClr val="92D050"/>
              </a:buClr>
              <a:buFont typeface="Wingdings" panose="05000000000000000000" pitchFamily="2" charset="2"/>
              <a:buChar char="Ø"/>
            </a:pPr>
            <a:endParaRPr lang="en-US" sz="2000" dirty="0">
              <a:latin typeface="Book Antiqua" panose="02040602050305030304" pitchFamily="18" charset="0"/>
            </a:endParaRPr>
          </a:p>
          <a:p>
            <a:pPr>
              <a:buClr>
                <a:srgbClr val="92D050"/>
              </a:buClr>
              <a:buFont typeface="Wingdings" panose="05000000000000000000" pitchFamily="2" charset="2"/>
              <a:buChar char="Ø"/>
            </a:pPr>
            <a:r>
              <a:rPr lang="en-US" sz="2000" dirty="0">
                <a:latin typeface="Book Antiqua" panose="02040602050305030304" pitchFamily="18" charset="0"/>
              </a:rPr>
              <a:t>Objective is to enable duty free import of inputs for export production, including restoration of inputs or duty remission.</a:t>
            </a:r>
          </a:p>
        </p:txBody>
      </p:sp>
      <p:graphicFrame>
        <p:nvGraphicFramePr>
          <p:cNvPr id="5" name="Table 4">
            <a:extLst>
              <a:ext uri="{FF2B5EF4-FFF2-40B4-BE49-F238E27FC236}">
                <a16:creationId xmlns:a16="http://schemas.microsoft.com/office/drawing/2014/main" id="{D4F7CBAD-7E42-4A91-AAE9-8725E7C589B5}"/>
              </a:ext>
            </a:extLst>
          </p:cNvPr>
          <p:cNvGraphicFramePr>
            <a:graphicFrameLocks noGrp="1"/>
          </p:cNvGraphicFramePr>
          <p:nvPr>
            <p:extLst>
              <p:ext uri="{D42A27DB-BD31-4B8C-83A1-F6EECF244321}">
                <p14:modId xmlns:p14="http://schemas.microsoft.com/office/powerpoint/2010/main" val="4033575072"/>
              </p:ext>
            </p:extLst>
          </p:nvPr>
        </p:nvGraphicFramePr>
        <p:xfrm>
          <a:off x="713408" y="3270480"/>
          <a:ext cx="8286659" cy="1381760"/>
        </p:xfrm>
        <a:graphic>
          <a:graphicData uri="http://schemas.openxmlformats.org/drawingml/2006/table">
            <a:tbl>
              <a:tblPr firstRow="1" bandRow="1">
                <a:tableStyleId>{5C22544A-7EE6-4342-B048-85BDC9FD1C3A}</a:tableStyleId>
              </a:tblPr>
              <a:tblGrid>
                <a:gridCol w="783206">
                  <a:extLst>
                    <a:ext uri="{9D8B030D-6E8A-4147-A177-3AD203B41FA5}">
                      <a16:colId xmlns:a16="http://schemas.microsoft.com/office/drawing/2014/main" val="869321439"/>
                    </a:ext>
                  </a:extLst>
                </a:gridCol>
                <a:gridCol w="3104237">
                  <a:extLst>
                    <a:ext uri="{9D8B030D-6E8A-4147-A177-3AD203B41FA5}">
                      <a16:colId xmlns:a16="http://schemas.microsoft.com/office/drawing/2014/main" val="689773071"/>
                    </a:ext>
                  </a:extLst>
                </a:gridCol>
                <a:gridCol w="4399216">
                  <a:extLst>
                    <a:ext uri="{9D8B030D-6E8A-4147-A177-3AD203B41FA5}">
                      <a16:colId xmlns:a16="http://schemas.microsoft.com/office/drawing/2014/main" val="3881109173"/>
                    </a:ext>
                  </a:extLst>
                </a:gridCol>
              </a:tblGrid>
              <a:tr h="370840">
                <a:tc>
                  <a:txBody>
                    <a:bodyPr/>
                    <a:lstStyle/>
                    <a:p>
                      <a:r>
                        <a:rPr lang="en-IN" dirty="0">
                          <a:solidFill>
                            <a:schemeClr val="bg1"/>
                          </a:solidFill>
                          <a:latin typeface="Book Antiqua" panose="02040602050305030304" pitchFamily="18" charset="0"/>
                        </a:rPr>
                        <a:t>Sr. No.</a:t>
                      </a:r>
                      <a:endParaRPr lang="en-US" dirty="0">
                        <a:solidFill>
                          <a:schemeClr val="bg1"/>
                        </a:solidFill>
                        <a:latin typeface="Book Antiqua" panose="02040602050305030304" pitchFamily="18" charset="0"/>
                      </a:endParaRPr>
                    </a:p>
                  </a:txBody>
                  <a:tcPr/>
                </a:tc>
                <a:tc>
                  <a:txBody>
                    <a:bodyPr/>
                    <a:lstStyle/>
                    <a:p>
                      <a:r>
                        <a:rPr lang="en-IN" dirty="0">
                          <a:solidFill>
                            <a:schemeClr val="bg1"/>
                          </a:solidFill>
                          <a:latin typeface="Book Antiqua" panose="02040602050305030304" pitchFamily="18" charset="0"/>
                        </a:rPr>
                        <a:t>Type of Scheme</a:t>
                      </a:r>
                      <a:endParaRPr lang="en-US" dirty="0">
                        <a:solidFill>
                          <a:schemeClr val="bg1"/>
                        </a:solidFill>
                        <a:latin typeface="Book Antiqua" panose="02040602050305030304" pitchFamily="18" charset="0"/>
                      </a:endParaRPr>
                    </a:p>
                  </a:txBody>
                  <a:tcPr/>
                </a:tc>
                <a:tc>
                  <a:txBody>
                    <a:bodyPr/>
                    <a:lstStyle/>
                    <a:p>
                      <a:r>
                        <a:rPr lang="en-IN" dirty="0">
                          <a:solidFill>
                            <a:schemeClr val="bg1"/>
                          </a:solidFill>
                          <a:latin typeface="Book Antiqua" panose="02040602050305030304" pitchFamily="18" charset="0"/>
                        </a:rPr>
                        <a:t>Name of Scheme</a:t>
                      </a:r>
                      <a:endParaRPr lang="en-US" dirty="0">
                        <a:solidFill>
                          <a:schemeClr val="bg1"/>
                        </a:solidFill>
                        <a:latin typeface="Book Antiqua" panose="02040602050305030304" pitchFamily="18" charset="0"/>
                      </a:endParaRPr>
                    </a:p>
                  </a:txBody>
                  <a:tcPr/>
                </a:tc>
                <a:extLst>
                  <a:ext uri="{0D108BD9-81ED-4DB2-BD59-A6C34878D82A}">
                    <a16:rowId xmlns:a16="http://schemas.microsoft.com/office/drawing/2014/main" val="2012557671"/>
                  </a:ext>
                </a:extLst>
              </a:tr>
              <a:tr h="370840">
                <a:tc>
                  <a:txBody>
                    <a:bodyPr/>
                    <a:lstStyle/>
                    <a:p>
                      <a:r>
                        <a:rPr lang="en-IN" dirty="0">
                          <a:solidFill>
                            <a:sysClr val="windowText" lastClr="000000"/>
                          </a:solidFill>
                          <a:latin typeface="Book Antiqua" panose="02040602050305030304" pitchFamily="18" charset="0"/>
                        </a:rPr>
                        <a:t>1</a:t>
                      </a:r>
                      <a:endParaRPr lang="en-US" dirty="0">
                        <a:solidFill>
                          <a:sysClr val="windowText" lastClr="000000"/>
                        </a:solidFill>
                        <a:latin typeface="Book Antiqua" panose="02040602050305030304" pitchFamily="18" charset="0"/>
                      </a:endParaRPr>
                    </a:p>
                  </a:txBody>
                  <a:tcPr/>
                </a:tc>
                <a:tc>
                  <a:txBody>
                    <a:bodyPr/>
                    <a:lstStyle/>
                    <a:p>
                      <a:r>
                        <a:rPr lang="en-US" dirty="0">
                          <a:solidFill>
                            <a:sysClr val="windowText" lastClr="000000"/>
                          </a:solidFill>
                          <a:latin typeface="Book Antiqua" panose="02040602050305030304" pitchFamily="18" charset="0"/>
                        </a:rPr>
                        <a:t>Duty Exemption Schemes</a:t>
                      </a:r>
                    </a:p>
                  </a:txBody>
                  <a:tcPr/>
                </a:tc>
                <a:tc>
                  <a:txBody>
                    <a:bodyPr/>
                    <a:lstStyle/>
                    <a:p>
                      <a:pPr marL="0" indent="0">
                        <a:buNone/>
                      </a:pPr>
                      <a:r>
                        <a:rPr lang="en-US" dirty="0">
                          <a:solidFill>
                            <a:sysClr val="windowText" lastClr="000000"/>
                          </a:solidFill>
                          <a:latin typeface="Book Antiqua" panose="02040602050305030304" pitchFamily="18" charset="0"/>
                        </a:rPr>
                        <a:t>Advance Authorization (AA)</a:t>
                      </a:r>
                    </a:p>
                  </a:txBody>
                  <a:tcPr/>
                </a:tc>
                <a:extLst>
                  <a:ext uri="{0D108BD9-81ED-4DB2-BD59-A6C34878D82A}">
                    <a16:rowId xmlns:a16="http://schemas.microsoft.com/office/drawing/2014/main" val="1257789927"/>
                  </a:ext>
                </a:extLst>
              </a:tr>
              <a:tr h="370840">
                <a:tc>
                  <a:txBody>
                    <a:bodyPr/>
                    <a:lstStyle/>
                    <a:p>
                      <a:endParaRPr lang="en-US" dirty="0">
                        <a:solidFill>
                          <a:sysClr val="windowText" lastClr="000000"/>
                        </a:solidFill>
                        <a:latin typeface="Book Antiqua" panose="02040602050305030304" pitchFamily="18" charset="0"/>
                      </a:endParaRPr>
                    </a:p>
                  </a:txBody>
                  <a:tcPr/>
                </a:tc>
                <a:tc>
                  <a:txBody>
                    <a:bodyPr/>
                    <a:lstStyle/>
                    <a:p>
                      <a:endParaRPr lang="en-US" dirty="0">
                        <a:solidFill>
                          <a:sysClr val="windowText" lastClr="000000"/>
                        </a:solidFill>
                        <a:latin typeface="Book Antiqua" panose="02040602050305030304" pitchFamily="18" charset="0"/>
                      </a:endParaRPr>
                    </a:p>
                  </a:txBody>
                  <a:tcPr/>
                </a:tc>
                <a:tc>
                  <a:txBody>
                    <a:bodyPr/>
                    <a:lstStyle/>
                    <a:p>
                      <a:pPr marL="0" indent="0">
                        <a:buNone/>
                      </a:pPr>
                      <a:r>
                        <a:rPr lang="en-US" dirty="0">
                          <a:solidFill>
                            <a:sysClr val="windowText" lastClr="000000"/>
                          </a:solidFill>
                          <a:latin typeface="Book Antiqua" panose="02040602050305030304" pitchFamily="18" charset="0"/>
                        </a:rPr>
                        <a:t>Export Promotion Capital Goods (EPCG)</a:t>
                      </a:r>
                    </a:p>
                  </a:txBody>
                  <a:tcPr/>
                </a:tc>
                <a:extLst>
                  <a:ext uri="{0D108BD9-81ED-4DB2-BD59-A6C34878D82A}">
                    <a16:rowId xmlns:a16="http://schemas.microsoft.com/office/drawing/2014/main" val="1997949027"/>
                  </a:ext>
                </a:extLst>
              </a:tr>
            </a:tbl>
          </a:graphicData>
        </a:graphic>
      </p:graphicFrame>
    </p:spTree>
    <p:extLst>
      <p:ext uri="{BB962C8B-B14F-4D97-AF65-F5344CB8AC3E}">
        <p14:creationId xmlns:p14="http://schemas.microsoft.com/office/powerpoint/2010/main" val="285823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27075"/>
            <a:ext cx="8721725" cy="890588"/>
          </a:xfrm>
        </p:spPr>
        <p:txBody>
          <a:bodyPr>
            <a:normAutofit/>
          </a:bodyPr>
          <a:lstStyle/>
          <a:p>
            <a:pPr algn="l">
              <a:lnSpc>
                <a:spcPct val="150000"/>
              </a:lnSpc>
            </a:pPr>
            <a:r>
              <a:rPr lang="en-US" sz="3200" b="1" dirty="0">
                <a:solidFill>
                  <a:schemeClr val="bg1"/>
                </a:solidFill>
                <a:latin typeface="Book Antiqua" panose="02040602050305030304" pitchFamily="18" charset="0"/>
              </a:rPr>
              <a:t> Advance Authorization Scheme</a:t>
            </a:r>
          </a:p>
        </p:txBody>
      </p:sp>
      <p:sp>
        <p:nvSpPr>
          <p:cNvPr id="5" name="Content Placeholder 2">
            <a:extLst>
              <a:ext uri="{FF2B5EF4-FFF2-40B4-BE49-F238E27FC236}">
                <a16:creationId xmlns:a16="http://schemas.microsoft.com/office/drawing/2014/main" id="{484A00A1-60B8-4E81-B30C-0F0D282F66F3}"/>
              </a:ext>
            </a:extLst>
          </p:cNvPr>
          <p:cNvSpPr txBox="1">
            <a:spLocks/>
          </p:cNvSpPr>
          <p:nvPr/>
        </p:nvSpPr>
        <p:spPr>
          <a:xfrm>
            <a:off x="1279688" y="1643270"/>
            <a:ext cx="10550565" cy="5214730"/>
          </a:xfrm>
          <a:prstGeom prst="rect">
            <a:avLst/>
          </a:prstGeom>
        </p:spPr>
        <p:txBody>
          <a:bodyPr>
            <a:noAutofit/>
          </a:bodyPr>
          <a:lstStyle>
            <a:lvl1pPr marL="0" eaLnBrk="1" hangingPunct="1">
              <a:defRPr>
                <a:latin typeface="+mn-lt"/>
                <a:ea typeface="+mn-ea"/>
                <a:cs typeface="+mn-cs"/>
              </a:defRPr>
            </a:lvl1pPr>
            <a:lvl2pPr marL="979734" eaLnBrk="1" hangingPunct="1">
              <a:defRPr>
                <a:latin typeface="+mn-lt"/>
                <a:ea typeface="+mn-ea"/>
                <a:cs typeface="+mn-cs"/>
              </a:defRPr>
            </a:lvl2pPr>
            <a:lvl3pPr marL="1959468" eaLnBrk="1" hangingPunct="1">
              <a:defRPr>
                <a:latin typeface="+mn-lt"/>
                <a:ea typeface="+mn-ea"/>
                <a:cs typeface="+mn-cs"/>
              </a:defRPr>
            </a:lvl3pPr>
            <a:lvl4pPr marL="2939202" eaLnBrk="1" hangingPunct="1">
              <a:defRPr>
                <a:latin typeface="+mn-lt"/>
                <a:ea typeface="+mn-ea"/>
                <a:cs typeface="+mn-cs"/>
              </a:defRPr>
            </a:lvl4pPr>
            <a:lvl5pPr marL="3918936" eaLnBrk="1" hangingPunct="1">
              <a:defRPr>
                <a:latin typeface="+mn-lt"/>
                <a:ea typeface="+mn-ea"/>
                <a:cs typeface="+mn-cs"/>
              </a:defRPr>
            </a:lvl5pPr>
            <a:lvl6pPr marL="4898669" eaLnBrk="1" hangingPunct="1">
              <a:defRPr>
                <a:latin typeface="+mn-lt"/>
                <a:ea typeface="+mn-ea"/>
                <a:cs typeface="+mn-cs"/>
              </a:defRPr>
            </a:lvl6pPr>
            <a:lvl7pPr marL="5878403" eaLnBrk="1" hangingPunct="1">
              <a:defRPr>
                <a:latin typeface="+mn-lt"/>
                <a:ea typeface="+mn-ea"/>
                <a:cs typeface="+mn-cs"/>
              </a:defRPr>
            </a:lvl7pPr>
            <a:lvl8pPr marL="6858137" eaLnBrk="1" hangingPunct="1">
              <a:defRPr>
                <a:latin typeface="+mn-lt"/>
                <a:ea typeface="+mn-ea"/>
                <a:cs typeface="+mn-cs"/>
              </a:defRPr>
            </a:lvl8pPr>
            <a:lvl9pPr marL="7837871" eaLnBrk="1" hangingPunct="1">
              <a:defRPr>
                <a:latin typeface="+mn-lt"/>
                <a:ea typeface="+mn-ea"/>
                <a:cs typeface="+mn-cs"/>
              </a:defRPr>
            </a:lvl9pPr>
          </a:lstStyle>
          <a:p>
            <a:pPr algn="just">
              <a:lnSpc>
                <a:spcPct val="150000"/>
              </a:lnSpc>
              <a:spcAft>
                <a:spcPts val="600"/>
              </a:spcAft>
              <a:buClr>
                <a:srgbClr val="92D050"/>
              </a:buClr>
            </a:pPr>
            <a:endParaRPr lang="en-US" kern="0" dirty="0">
              <a:solidFill>
                <a:sysClr val="windowText" lastClr="000000"/>
              </a:solidFill>
              <a:latin typeface="Book Antiqua" panose="02040602050305030304" pitchFamily="18" charset="0"/>
            </a:endParaRPr>
          </a:p>
        </p:txBody>
      </p:sp>
      <p:sp>
        <p:nvSpPr>
          <p:cNvPr id="4" name="Rectangle 3">
            <a:extLst>
              <a:ext uri="{FF2B5EF4-FFF2-40B4-BE49-F238E27FC236}">
                <a16:creationId xmlns:a16="http://schemas.microsoft.com/office/drawing/2014/main" id="{CCA0DE18-54A8-43D7-B981-FFAD35AAA7F0}"/>
              </a:ext>
            </a:extLst>
          </p:cNvPr>
          <p:cNvSpPr/>
          <p:nvPr/>
        </p:nvSpPr>
        <p:spPr>
          <a:xfrm>
            <a:off x="-105710" y="1842241"/>
            <a:ext cx="8243483" cy="4663456"/>
          </a:xfrm>
          <a:prstGeom prst="rect">
            <a:avLst/>
          </a:prstGeom>
        </p:spPr>
        <p:txBody>
          <a:bodyPr wrap="square">
            <a:spAutoFit/>
          </a:bodyPr>
          <a:lstStyle/>
          <a:p>
            <a:pPr marL="828000" indent="-342900" algn="just">
              <a:lnSpc>
                <a:spcPct val="150000"/>
              </a:lnSpc>
              <a:buClr>
                <a:srgbClr val="92D050"/>
              </a:buClr>
              <a:buFont typeface="Wingdings" panose="05000000000000000000" pitchFamily="2" charset="2"/>
              <a:buChar char="Ø"/>
            </a:pPr>
            <a:r>
              <a:rPr lang="en-US" sz="2000" dirty="0"/>
              <a:t>Issued to allow duty free import of inputs, which are physically incorporated in export product (making normal allowance for wastage).</a:t>
            </a:r>
          </a:p>
          <a:p>
            <a:pPr marL="828000" indent="-342900" algn="just">
              <a:lnSpc>
                <a:spcPct val="150000"/>
              </a:lnSpc>
              <a:buClr>
                <a:srgbClr val="92D050"/>
              </a:buClr>
              <a:buFont typeface="Wingdings" panose="05000000000000000000" pitchFamily="2" charset="2"/>
              <a:buChar char="Ø"/>
            </a:pPr>
            <a:r>
              <a:rPr lang="en-US" sz="2000" dirty="0"/>
              <a:t> Fuel, oil, catalyst which is consumed / utilized in the process of production of export product, may also be allowed under AA. </a:t>
            </a:r>
          </a:p>
          <a:p>
            <a:pPr marL="828000" indent="-342900" algn="just">
              <a:lnSpc>
                <a:spcPct val="150000"/>
              </a:lnSpc>
              <a:buClr>
                <a:srgbClr val="92D050"/>
              </a:buClr>
              <a:buFont typeface="Wingdings" panose="05000000000000000000" pitchFamily="2" charset="2"/>
              <a:buChar char="Ø"/>
            </a:pPr>
            <a:r>
              <a:rPr lang="en-US" sz="2000" dirty="0"/>
              <a:t>AA is issued for import of Inputs at Zero Rate of Duty</a:t>
            </a:r>
          </a:p>
          <a:p>
            <a:pPr marL="828000" indent="-342900" algn="just">
              <a:lnSpc>
                <a:spcPct val="150000"/>
              </a:lnSpc>
              <a:buClr>
                <a:srgbClr val="92D050"/>
              </a:buClr>
              <a:buFont typeface="Wingdings" panose="05000000000000000000" pitchFamily="2" charset="2"/>
              <a:buChar char="Ø"/>
            </a:pPr>
            <a:r>
              <a:rPr lang="en-US" sz="2000" dirty="0"/>
              <a:t>It can be issued either to a manufacturer exporter or merchant exporter tied to supporting manufacturer.</a:t>
            </a:r>
          </a:p>
          <a:p>
            <a:pPr marL="828000" indent="-342900" algn="just">
              <a:lnSpc>
                <a:spcPct val="150000"/>
              </a:lnSpc>
              <a:buClr>
                <a:srgbClr val="92D050"/>
              </a:buClr>
              <a:buFont typeface="Wingdings" panose="05000000000000000000" pitchFamily="2" charset="2"/>
              <a:buChar char="Ø"/>
            </a:pPr>
            <a:endParaRPr lang="en-US" sz="2000" dirty="0"/>
          </a:p>
          <a:p>
            <a:pPr marL="485100" algn="just">
              <a:lnSpc>
                <a:spcPct val="150000"/>
              </a:lnSpc>
              <a:buClr>
                <a:srgbClr val="92D050"/>
              </a:buClr>
            </a:pPr>
            <a:endParaRPr lang="en-US" sz="2000" dirty="0"/>
          </a:p>
        </p:txBody>
      </p:sp>
      <p:pic>
        <p:nvPicPr>
          <p:cNvPr id="6" name="Picture 5">
            <a:extLst>
              <a:ext uri="{FF2B5EF4-FFF2-40B4-BE49-F238E27FC236}">
                <a16:creationId xmlns:a16="http://schemas.microsoft.com/office/drawing/2014/main" id="{9F390762-4DA0-4999-9E79-58222CB20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837" y="2051429"/>
            <a:ext cx="3753135" cy="2985880"/>
          </a:xfrm>
          <a:prstGeom prst="rect">
            <a:avLst/>
          </a:prstGeom>
        </p:spPr>
      </p:pic>
    </p:spTree>
    <p:extLst>
      <p:ext uri="{BB962C8B-B14F-4D97-AF65-F5344CB8AC3E}">
        <p14:creationId xmlns:p14="http://schemas.microsoft.com/office/powerpoint/2010/main" val="162218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1FD96E-E356-4647-8E22-AD6A3FE748C5}"/>
              </a:ext>
            </a:extLst>
          </p:cNvPr>
          <p:cNvSpPr txBox="1">
            <a:spLocks/>
          </p:cNvSpPr>
          <p:nvPr/>
        </p:nvSpPr>
        <p:spPr>
          <a:xfrm>
            <a:off x="-14068" y="715893"/>
            <a:ext cx="7425521" cy="901900"/>
          </a:xfrm>
          <a:prstGeom prst="rect">
            <a:avLst/>
          </a:prstGeom>
        </p:spPr>
        <p:txBody>
          <a:bodyPr wrap="square" lIns="0" tIns="0" rIns="0" bIns="0">
            <a:normAutofit/>
          </a:bodyPr>
          <a:lstStyle>
            <a:lvl1pPr eaLnBrk="1" hangingPunct="1">
              <a:defRPr sz="1600" b="1" i="0">
                <a:solidFill>
                  <a:schemeClr val="bg1"/>
                </a:solidFill>
                <a:latin typeface="Calibri"/>
                <a:ea typeface="+mj-ea"/>
                <a:cs typeface="Calibri"/>
              </a:defRPr>
            </a:lvl1pPr>
          </a:lstStyle>
          <a:p>
            <a:pPr>
              <a:lnSpc>
                <a:spcPct val="150000"/>
              </a:lnSpc>
            </a:pPr>
            <a:r>
              <a:rPr lang="en-US" sz="3200" kern="0" dirty="0">
                <a:latin typeface="Book Antiqua" panose="02040602050305030304" pitchFamily="18" charset="0"/>
              </a:rPr>
              <a:t>  Table of Contents</a:t>
            </a:r>
          </a:p>
        </p:txBody>
      </p:sp>
      <p:graphicFrame>
        <p:nvGraphicFramePr>
          <p:cNvPr id="2" name="Diagram 1" descr="General Provisions regarding ">
            <a:extLst>
              <a:ext uri="{FF2B5EF4-FFF2-40B4-BE49-F238E27FC236}">
                <a16:creationId xmlns:a16="http://schemas.microsoft.com/office/drawing/2014/main" id="{91C5B7C4-DE1C-4B00-A0AD-3E90137218FC}"/>
              </a:ext>
            </a:extLst>
          </p:cNvPr>
          <p:cNvGraphicFramePr/>
          <p:nvPr>
            <p:extLst>
              <p:ext uri="{D42A27DB-BD31-4B8C-83A1-F6EECF244321}">
                <p14:modId xmlns:p14="http://schemas.microsoft.com/office/powerpoint/2010/main" val="1688166671"/>
              </p:ext>
            </p:extLst>
          </p:nvPr>
        </p:nvGraphicFramePr>
        <p:xfrm>
          <a:off x="463106" y="1773988"/>
          <a:ext cx="8376094" cy="4844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293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7F361E-C185-483F-BA28-07C7E39DD88D}"/>
              </a:ext>
            </a:extLst>
          </p:cNvPr>
          <p:cNvSpPr>
            <a:spLocks noGrp="1"/>
          </p:cNvSpPr>
          <p:nvPr>
            <p:ph type="title"/>
          </p:nvPr>
        </p:nvSpPr>
        <p:spPr>
          <a:xfrm>
            <a:off x="685231" y="500062"/>
            <a:ext cx="10821537" cy="1325563"/>
          </a:xfrm>
        </p:spPr>
        <p:txBody>
          <a:bodyPr>
            <a:normAutofit/>
          </a:bodyPr>
          <a:lstStyle/>
          <a:p>
            <a:r>
              <a:rPr lang="en-US" sz="3200" b="1" dirty="0">
                <a:solidFill>
                  <a:schemeClr val="bg1"/>
                </a:solidFill>
                <a:latin typeface="Book Antiqua" panose="02040602050305030304" pitchFamily="18" charset="0"/>
                <a:cs typeface="Calibri"/>
              </a:rPr>
              <a:t>Advance Authorization (AA)</a:t>
            </a:r>
            <a:endParaRPr lang="en-IN" sz="3200" dirty="0"/>
          </a:p>
        </p:txBody>
      </p:sp>
      <p:sp>
        <p:nvSpPr>
          <p:cNvPr id="7" name="Content Placeholder 6">
            <a:extLst>
              <a:ext uri="{FF2B5EF4-FFF2-40B4-BE49-F238E27FC236}">
                <a16:creationId xmlns:a16="http://schemas.microsoft.com/office/drawing/2014/main" id="{C6CB47C0-9273-4ACA-9980-0BF933FB178B}"/>
              </a:ext>
            </a:extLst>
          </p:cNvPr>
          <p:cNvSpPr>
            <a:spLocks noGrp="1"/>
          </p:cNvSpPr>
          <p:nvPr>
            <p:ph idx="1"/>
          </p:nvPr>
        </p:nvSpPr>
        <p:spPr>
          <a:xfrm>
            <a:off x="685231" y="1935691"/>
            <a:ext cx="8839200" cy="3769957"/>
          </a:xfrm>
        </p:spPr>
        <p:txBody>
          <a:bodyPr/>
          <a:lstStyle/>
          <a:p>
            <a:pPr marL="285750" indent="-285750" algn="just">
              <a:lnSpc>
                <a:spcPct val="150000"/>
              </a:lnSpc>
              <a:spcAft>
                <a:spcPts val="600"/>
              </a:spcAft>
              <a:buClr>
                <a:srgbClr val="92D050"/>
              </a:buClr>
              <a:buFont typeface="Wingdings" panose="05000000000000000000" pitchFamily="2" charset="2"/>
              <a:buChar char="Ø"/>
            </a:pPr>
            <a:r>
              <a:rPr lang="en-US" sz="2000" b="1" dirty="0">
                <a:latin typeface="Book Antiqua" panose="02040602050305030304" pitchFamily="18" charset="0"/>
              </a:rPr>
              <a:t>Conditions for Advance Authorization such as</a:t>
            </a:r>
            <a:r>
              <a:rPr lang="en-US" sz="2000" dirty="0">
                <a:latin typeface="Book Antiqua" panose="02040602050305030304" pitchFamily="18" charset="0"/>
              </a:rPr>
              <a:t>: </a:t>
            </a:r>
          </a:p>
          <a:p>
            <a:pPr marL="800100" lvl="1" indent="-342900" algn="just">
              <a:lnSpc>
                <a:spcPct val="150000"/>
              </a:lnSpc>
              <a:spcAft>
                <a:spcPts val="600"/>
              </a:spcAft>
              <a:buClr>
                <a:srgbClr val="92D050"/>
              </a:buClr>
              <a:buFont typeface="Wingdings" panose="05000000000000000000" pitchFamily="2" charset="2"/>
              <a:buChar char="ü"/>
            </a:pPr>
            <a:r>
              <a:rPr lang="en-US" sz="2000" dirty="0">
                <a:latin typeface="Book Antiqua" panose="02040602050305030304" pitchFamily="18" charset="0"/>
              </a:rPr>
              <a:t>Minimum value addition required to be achieved under AA is 15%.</a:t>
            </a:r>
          </a:p>
          <a:p>
            <a:pPr marL="800100" lvl="1" indent="-342900" algn="just">
              <a:lnSpc>
                <a:spcPct val="150000"/>
              </a:lnSpc>
              <a:spcAft>
                <a:spcPts val="600"/>
              </a:spcAft>
              <a:buClr>
                <a:srgbClr val="92D050"/>
              </a:buClr>
              <a:buFont typeface="Wingdings" panose="05000000000000000000" pitchFamily="2" charset="2"/>
              <a:buChar char="ü"/>
            </a:pPr>
            <a:r>
              <a:rPr lang="en-US" sz="2000" dirty="0">
                <a:latin typeface="Book Antiqua" panose="02040602050305030304" pitchFamily="18" charset="0"/>
              </a:rPr>
              <a:t>In case of Spices, minimum value addition shall be 25%. </a:t>
            </a:r>
          </a:p>
          <a:p>
            <a:pPr marL="800100" lvl="1" indent="-342900" algn="just">
              <a:lnSpc>
                <a:spcPct val="150000"/>
              </a:lnSpc>
              <a:spcAft>
                <a:spcPts val="600"/>
              </a:spcAft>
              <a:buClr>
                <a:srgbClr val="92D050"/>
              </a:buClr>
              <a:buFont typeface="Wingdings" panose="05000000000000000000" pitchFamily="2" charset="2"/>
              <a:buChar char="ü"/>
            </a:pPr>
            <a:r>
              <a:rPr lang="en-US" sz="2000" dirty="0">
                <a:latin typeface="Book Antiqua" panose="02040602050305030304" pitchFamily="18" charset="0"/>
              </a:rPr>
              <a:t>Export Obligation has to be completed post Import of Inputs</a:t>
            </a:r>
          </a:p>
          <a:p>
            <a:pPr marL="800100" lvl="1" indent="-342900" algn="just">
              <a:lnSpc>
                <a:spcPct val="150000"/>
              </a:lnSpc>
              <a:spcAft>
                <a:spcPts val="600"/>
              </a:spcAft>
              <a:buClr>
                <a:srgbClr val="92D050"/>
              </a:buClr>
              <a:buFont typeface="Wingdings" panose="05000000000000000000" pitchFamily="2" charset="2"/>
              <a:buChar char="ü"/>
            </a:pPr>
            <a:r>
              <a:rPr lang="en-IN" sz="2000" dirty="0">
                <a:latin typeface="Book Antiqua" panose="02040602050305030304" pitchFamily="18" charset="0"/>
              </a:rPr>
              <a:t>AA is issued on a</a:t>
            </a:r>
            <a:r>
              <a:rPr lang="en-US" sz="2000" dirty="0" err="1">
                <a:latin typeface="Book Antiqua" panose="02040602050305030304" pitchFamily="18" charset="0"/>
              </a:rPr>
              <a:t>ctual</a:t>
            </a:r>
            <a:r>
              <a:rPr lang="en-US" sz="2000" dirty="0">
                <a:latin typeface="Book Antiqua" panose="02040602050305030304" pitchFamily="18" charset="0"/>
              </a:rPr>
              <a:t> user condition and can not be transferred.</a:t>
            </a:r>
          </a:p>
          <a:p>
            <a:pPr marL="342900" indent="-342900" algn="just">
              <a:lnSpc>
                <a:spcPct val="150000"/>
              </a:lnSpc>
              <a:spcAft>
                <a:spcPts val="600"/>
              </a:spcAft>
              <a:buClr>
                <a:srgbClr val="92D050"/>
              </a:buClr>
              <a:buFont typeface="Wingdings" panose="05000000000000000000" pitchFamily="2" charset="2"/>
              <a:buChar char="Ø"/>
            </a:pPr>
            <a:r>
              <a:rPr lang="en-IN" sz="2000" dirty="0">
                <a:latin typeface="Book Antiqua" panose="02040602050305030304" pitchFamily="18" charset="0"/>
              </a:rPr>
              <a:t>O</a:t>
            </a:r>
            <a:r>
              <a:rPr lang="en-US" sz="2000" dirty="0">
                <a:latin typeface="Book Antiqua" panose="02040602050305030304" pitchFamily="18" charset="0"/>
              </a:rPr>
              <a:t>ne can also apply for Advance Authorization for </a:t>
            </a:r>
            <a:r>
              <a:rPr lang="en-US" sz="2000" b="1" dirty="0">
                <a:latin typeface="Book Antiqua" panose="02040602050305030304" pitchFamily="18" charset="0"/>
              </a:rPr>
              <a:t>Annual Requirement</a:t>
            </a:r>
            <a:endParaRPr lang="en-IN" dirty="0">
              <a:latin typeface="Book Antiqua" panose="02040602050305030304" pitchFamily="18" charset="0"/>
            </a:endParaRPr>
          </a:p>
          <a:p>
            <a:pPr marL="0" indent="0">
              <a:buNone/>
            </a:pPr>
            <a:endParaRPr lang="en-IN" dirty="0"/>
          </a:p>
        </p:txBody>
      </p:sp>
    </p:spTree>
    <p:extLst>
      <p:ext uri="{BB962C8B-B14F-4D97-AF65-F5344CB8AC3E}">
        <p14:creationId xmlns:p14="http://schemas.microsoft.com/office/powerpoint/2010/main" val="892382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91D2-1810-46C6-99E4-64F134F64CA8}"/>
              </a:ext>
            </a:extLst>
          </p:cNvPr>
          <p:cNvSpPr>
            <a:spLocks noGrp="1"/>
          </p:cNvSpPr>
          <p:nvPr>
            <p:ph type="title"/>
          </p:nvPr>
        </p:nvSpPr>
        <p:spPr/>
        <p:txBody>
          <a:bodyPr>
            <a:normAutofit/>
          </a:bodyPr>
          <a:lstStyle/>
          <a:p>
            <a:r>
              <a:rPr lang="en-US" sz="3200" b="1" dirty="0">
                <a:solidFill>
                  <a:schemeClr val="bg1"/>
                </a:solidFill>
                <a:latin typeface="Book Antiqua" panose="02040602050305030304" pitchFamily="18" charset="0"/>
              </a:rPr>
              <a:t>Advance Authorization (AA</a:t>
            </a:r>
            <a:r>
              <a:rPr lang="en-US" sz="3200" dirty="0">
                <a:solidFill>
                  <a:schemeClr val="bg1"/>
                </a:solidFill>
                <a:latin typeface="Book Antiqua" panose="02040602050305030304" pitchFamily="18" charset="0"/>
              </a:rPr>
              <a:t>)</a:t>
            </a:r>
            <a:endParaRPr lang="en-IN" sz="3200" dirty="0">
              <a:solidFill>
                <a:schemeClr val="bg1"/>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DCA23927-32E1-437F-A2FE-F4E056E120F4}"/>
              </a:ext>
            </a:extLst>
          </p:cNvPr>
          <p:cNvSpPr>
            <a:spLocks noGrp="1"/>
          </p:cNvSpPr>
          <p:nvPr>
            <p:ph idx="1"/>
          </p:nvPr>
        </p:nvSpPr>
        <p:spPr>
          <a:xfrm>
            <a:off x="437108" y="1806993"/>
            <a:ext cx="9478250" cy="4351338"/>
          </a:xfrm>
        </p:spPr>
        <p:txBody>
          <a:bodyPr/>
          <a:lstStyle/>
          <a:p>
            <a:pPr marL="0" indent="0" algn="just">
              <a:buNone/>
            </a:pPr>
            <a:endParaRPr lang="en-US" sz="2000" dirty="0">
              <a:latin typeface="Book Antiqua" panose="02040602050305030304" pitchFamily="18" charset="0"/>
            </a:endParaRPr>
          </a:p>
          <a:p>
            <a:pPr algn="just">
              <a:buClr>
                <a:srgbClr val="92D050"/>
              </a:buClr>
              <a:buFont typeface="Wingdings" panose="05000000000000000000" pitchFamily="2" charset="2"/>
              <a:buChar char="Ø"/>
            </a:pPr>
            <a:r>
              <a:rPr lang="en-US" sz="2000" dirty="0">
                <a:latin typeface="Book Antiqua" panose="02040602050305030304" pitchFamily="18" charset="0"/>
              </a:rPr>
              <a:t> Advance Authorization is issued on the following basis: </a:t>
            </a:r>
          </a:p>
          <a:p>
            <a:pPr marL="0" indent="0" algn="just">
              <a:buNone/>
            </a:pPr>
            <a:endParaRPr lang="en-US" sz="2000" dirty="0">
              <a:latin typeface="Book Antiqua" panose="02040602050305030304" pitchFamily="18" charset="0"/>
            </a:endParaRPr>
          </a:p>
          <a:p>
            <a:pPr lvl="1" algn="just">
              <a:lnSpc>
                <a:spcPct val="100000"/>
              </a:lnSpc>
              <a:spcBef>
                <a:spcPts val="1200"/>
              </a:spcBef>
              <a:spcAft>
                <a:spcPts val="1200"/>
              </a:spcAft>
              <a:buClr>
                <a:srgbClr val="92D050"/>
              </a:buClr>
              <a:buFont typeface="Wingdings" panose="05000000000000000000" pitchFamily="2" charset="2"/>
              <a:buChar char="ü"/>
            </a:pPr>
            <a:r>
              <a:rPr lang="en-US" sz="2000" dirty="0">
                <a:latin typeface="Book Antiqua" panose="02040602050305030304" pitchFamily="18" charset="0"/>
              </a:rPr>
              <a:t>As per Standard Input Output Norms (SION) notified OR</a:t>
            </a:r>
          </a:p>
          <a:p>
            <a:pPr lvl="1" algn="just">
              <a:lnSpc>
                <a:spcPct val="100000"/>
              </a:lnSpc>
              <a:spcBef>
                <a:spcPts val="1200"/>
              </a:spcBef>
              <a:spcAft>
                <a:spcPts val="1200"/>
              </a:spcAft>
              <a:buClr>
                <a:srgbClr val="92D050"/>
              </a:buClr>
              <a:buFont typeface="Wingdings" panose="05000000000000000000" pitchFamily="2" charset="2"/>
              <a:buChar char="ü"/>
            </a:pPr>
            <a:r>
              <a:rPr lang="en-US" sz="2000" dirty="0">
                <a:latin typeface="Book Antiqua" panose="02040602050305030304" pitchFamily="18" charset="0"/>
              </a:rPr>
              <a:t>Applicant specific prior fixation of norm by the Norms Committee as per para 4.06 of Handbook Procedures OR</a:t>
            </a:r>
          </a:p>
          <a:p>
            <a:pPr lvl="1" algn="just">
              <a:lnSpc>
                <a:spcPct val="100000"/>
              </a:lnSpc>
              <a:spcBef>
                <a:spcPts val="1200"/>
              </a:spcBef>
              <a:spcAft>
                <a:spcPts val="1200"/>
              </a:spcAft>
              <a:buClr>
                <a:srgbClr val="92D050"/>
              </a:buClr>
              <a:buFont typeface="Wingdings" panose="05000000000000000000" pitchFamily="2" charset="2"/>
              <a:buChar char="ü"/>
            </a:pPr>
            <a:r>
              <a:rPr lang="en-US" sz="2000" dirty="0">
                <a:latin typeface="Book Antiqua" panose="02040602050305030304" pitchFamily="18" charset="0"/>
              </a:rPr>
              <a:t>On the basis of self declaration as per paragraph 4.07 of Handbook of Procedures OR</a:t>
            </a:r>
          </a:p>
          <a:p>
            <a:pPr lvl="1" algn="just">
              <a:lnSpc>
                <a:spcPct val="100000"/>
              </a:lnSpc>
              <a:spcBef>
                <a:spcPts val="1200"/>
              </a:spcBef>
              <a:spcAft>
                <a:spcPts val="1200"/>
              </a:spcAft>
              <a:buClr>
                <a:srgbClr val="92D050"/>
              </a:buClr>
              <a:buFont typeface="Wingdings" panose="05000000000000000000" pitchFamily="2" charset="2"/>
              <a:buChar char="ü"/>
            </a:pPr>
            <a:r>
              <a:rPr lang="en-US" sz="2000" dirty="0">
                <a:latin typeface="Book Antiqua" panose="02040602050305030304" pitchFamily="18" charset="0"/>
              </a:rPr>
              <a:t>On the basis of Self Ratification Scheme in terms of Para 4.06 of FTP. </a:t>
            </a:r>
          </a:p>
          <a:p>
            <a:endParaRPr lang="en-IN" dirty="0"/>
          </a:p>
        </p:txBody>
      </p:sp>
    </p:spTree>
    <p:extLst>
      <p:ext uri="{BB962C8B-B14F-4D97-AF65-F5344CB8AC3E}">
        <p14:creationId xmlns:p14="http://schemas.microsoft.com/office/powerpoint/2010/main" val="1475938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3666-45E0-4DF2-B5E5-A79E037C3970}"/>
              </a:ext>
            </a:extLst>
          </p:cNvPr>
          <p:cNvSpPr>
            <a:spLocks noGrp="1"/>
          </p:cNvSpPr>
          <p:nvPr>
            <p:ph type="title"/>
          </p:nvPr>
        </p:nvSpPr>
        <p:spPr>
          <a:xfrm>
            <a:off x="-101600" y="500062"/>
            <a:ext cx="10515600" cy="1325563"/>
          </a:xfrm>
        </p:spPr>
        <p:txBody>
          <a:bodyPr>
            <a:normAutofit/>
          </a:bodyPr>
          <a:lstStyle/>
          <a:p>
            <a:r>
              <a:rPr lang="en-IN" sz="3200" b="1" dirty="0">
                <a:solidFill>
                  <a:schemeClr val="bg1"/>
                </a:solidFill>
                <a:latin typeface="Book Antiqua" panose="02040602050305030304" pitchFamily="18" charset="0"/>
              </a:rPr>
              <a:t>Key changes in FTP regarding AA Scheme:</a:t>
            </a:r>
          </a:p>
        </p:txBody>
      </p:sp>
      <p:sp>
        <p:nvSpPr>
          <p:cNvPr id="3" name="Content Placeholder 2">
            <a:extLst>
              <a:ext uri="{FF2B5EF4-FFF2-40B4-BE49-F238E27FC236}">
                <a16:creationId xmlns:a16="http://schemas.microsoft.com/office/drawing/2014/main" id="{39F76ED4-9BD7-4B9F-939B-89B6A077ADE6}"/>
              </a:ext>
            </a:extLst>
          </p:cNvPr>
          <p:cNvSpPr>
            <a:spLocks noGrp="1"/>
          </p:cNvSpPr>
          <p:nvPr>
            <p:ph idx="1"/>
          </p:nvPr>
        </p:nvSpPr>
        <p:spPr>
          <a:xfrm>
            <a:off x="651934" y="2071159"/>
            <a:ext cx="7806070" cy="2814108"/>
          </a:xfrm>
        </p:spPr>
        <p:txBody>
          <a:bodyPr>
            <a:normAutofit/>
          </a:bodyPr>
          <a:lstStyle/>
          <a:p>
            <a:pPr algn="just">
              <a:buClr>
                <a:srgbClr val="92D050"/>
              </a:buClr>
              <a:buFont typeface="Wingdings" panose="05000000000000000000" pitchFamily="2" charset="2"/>
              <a:buChar char="Ø"/>
            </a:pPr>
            <a:r>
              <a:rPr lang="en-US" sz="2000" dirty="0">
                <a:latin typeface="Book Antiqua" panose="02040602050305030304" pitchFamily="18" charset="0"/>
              </a:rPr>
              <a:t>Special Advance </a:t>
            </a:r>
            <a:r>
              <a:rPr lang="en-US" sz="2000" dirty="0" err="1">
                <a:latin typeface="Book Antiqua" panose="02040602050305030304" pitchFamily="18" charset="0"/>
              </a:rPr>
              <a:t>Authorisation</a:t>
            </a:r>
            <a:r>
              <a:rPr lang="en-US" sz="2000" dirty="0">
                <a:latin typeface="Book Antiqua" panose="02040602050305030304" pitchFamily="18" charset="0"/>
              </a:rPr>
              <a:t> Scheme extended to export of Apparel and Clothing sector under para 4.07 of HBP on self-declaration basis to facilitate prompt execution of export orders – Norms would be fixed within fixed timeframe.</a:t>
            </a:r>
          </a:p>
          <a:p>
            <a:pPr algn="just"/>
            <a:endParaRPr lang="en-US" sz="2000" dirty="0">
              <a:latin typeface="Book Antiqua" panose="02040602050305030304" pitchFamily="18" charset="0"/>
            </a:endParaRPr>
          </a:p>
          <a:p>
            <a:pPr algn="just">
              <a:buClr>
                <a:srgbClr val="92D050"/>
              </a:buClr>
              <a:buFont typeface="Wingdings" panose="05000000000000000000" pitchFamily="2" charset="2"/>
              <a:buChar char="Ø"/>
            </a:pPr>
            <a:r>
              <a:rPr lang="en-US" sz="2000" dirty="0">
                <a:latin typeface="Book Antiqua" panose="02040602050305030304" pitchFamily="18" charset="0"/>
              </a:rPr>
              <a:t>Benefits of Self-Ratification Scheme for fixation of Input-Output Norms extended to 2 star and above status holders in addition to </a:t>
            </a:r>
            <a:r>
              <a:rPr lang="en-US" sz="2000" dirty="0" err="1">
                <a:latin typeface="Book Antiqua" panose="02040602050305030304" pitchFamily="18" charset="0"/>
              </a:rPr>
              <a:t>Authorised</a:t>
            </a:r>
            <a:r>
              <a:rPr lang="en-US" sz="2000" dirty="0">
                <a:latin typeface="Book Antiqua" panose="02040602050305030304" pitchFamily="18" charset="0"/>
              </a:rPr>
              <a:t> Economic Operators at present.</a:t>
            </a:r>
            <a:endParaRPr lang="en-IN" sz="2000" dirty="0">
              <a:latin typeface="Book Antiqua" panose="02040602050305030304" pitchFamily="18" charset="0"/>
            </a:endParaRPr>
          </a:p>
        </p:txBody>
      </p:sp>
    </p:spTree>
    <p:extLst>
      <p:ext uri="{BB962C8B-B14F-4D97-AF65-F5344CB8AC3E}">
        <p14:creationId xmlns:p14="http://schemas.microsoft.com/office/powerpoint/2010/main" val="839249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4C5E8-50C8-4573-B3C8-7FB517387E78}"/>
              </a:ext>
            </a:extLst>
          </p:cNvPr>
          <p:cNvSpPr>
            <a:spLocks noGrp="1"/>
          </p:cNvSpPr>
          <p:nvPr>
            <p:ph type="title"/>
          </p:nvPr>
        </p:nvSpPr>
        <p:spPr>
          <a:xfrm>
            <a:off x="338667" y="449792"/>
            <a:ext cx="10515600" cy="1325563"/>
          </a:xfrm>
        </p:spPr>
        <p:txBody>
          <a:bodyPr>
            <a:normAutofit/>
          </a:bodyPr>
          <a:lstStyle/>
          <a:p>
            <a:r>
              <a:rPr lang="en-IN" sz="3200" b="1" dirty="0">
                <a:solidFill>
                  <a:schemeClr val="bg1"/>
                </a:solidFill>
                <a:latin typeface="Book Antiqua" panose="02040602050305030304" pitchFamily="18" charset="0"/>
              </a:rPr>
              <a:t>Export Promotion Capital Goods (EPCG)</a:t>
            </a:r>
          </a:p>
        </p:txBody>
      </p:sp>
      <p:sp>
        <p:nvSpPr>
          <p:cNvPr id="3" name="Content Placeholder 2">
            <a:extLst>
              <a:ext uri="{FF2B5EF4-FFF2-40B4-BE49-F238E27FC236}">
                <a16:creationId xmlns:a16="http://schemas.microsoft.com/office/drawing/2014/main" id="{E116FCB0-BD22-4B1D-A290-7857861DBC90}"/>
              </a:ext>
            </a:extLst>
          </p:cNvPr>
          <p:cNvSpPr>
            <a:spLocks noGrp="1"/>
          </p:cNvSpPr>
          <p:nvPr>
            <p:ph idx="1"/>
          </p:nvPr>
        </p:nvSpPr>
        <p:spPr>
          <a:xfrm>
            <a:off x="503545" y="2335798"/>
            <a:ext cx="7828722" cy="3229477"/>
          </a:xfrm>
        </p:spPr>
        <p:txBody>
          <a:bodyPr>
            <a:normAutofit fontScale="92500" lnSpcReduction="10000"/>
          </a:bodyPr>
          <a:lstStyle/>
          <a:p>
            <a:pPr>
              <a:buClr>
                <a:srgbClr val="92D050"/>
              </a:buClr>
              <a:buFont typeface="Wingdings" panose="05000000000000000000" pitchFamily="2" charset="2"/>
              <a:buChar char="Ø"/>
            </a:pPr>
            <a:r>
              <a:rPr lang="en-IN" sz="2100" b="1" dirty="0">
                <a:latin typeface="Book Antiqua" panose="02040602050305030304" pitchFamily="18" charset="0"/>
              </a:rPr>
              <a:t>Objective:</a:t>
            </a:r>
          </a:p>
          <a:p>
            <a:pPr marL="0" indent="0">
              <a:buNone/>
            </a:pPr>
            <a:endParaRPr lang="en-IN" sz="2100" b="1" dirty="0">
              <a:latin typeface="Book Antiqua" panose="02040602050305030304" pitchFamily="18" charset="0"/>
            </a:endParaRPr>
          </a:p>
          <a:p>
            <a:pPr algn="just">
              <a:lnSpc>
                <a:spcPct val="100000"/>
              </a:lnSpc>
              <a:spcBef>
                <a:spcPts val="0"/>
              </a:spcBef>
              <a:buClr>
                <a:srgbClr val="92D050"/>
              </a:buClr>
              <a:buFont typeface="Wingdings" panose="05000000000000000000" pitchFamily="2" charset="2"/>
              <a:buChar char="ü"/>
            </a:pPr>
            <a:r>
              <a:rPr lang="en-US" sz="2000" dirty="0">
                <a:latin typeface="Book Antiqua" panose="02040602050305030304" pitchFamily="18" charset="0"/>
              </a:rPr>
              <a:t>The objective of the EPCG Scheme is to facilitate import of </a:t>
            </a:r>
          </a:p>
          <a:p>
            <a:pPr marL="0" indent="0" algn="just">
              <a:lnSpc>
                <a:spcPct val="100000"/>
              </a:lnSpc>
              <a:spcBef>
                <a:spcPts val="0"/>
              </a:spcBef>
              <a:buNone/>
            </a:pPr>
            <a:r>
              <a:rPr lang="en-US" sz="2000" dirty="0">
                <a:latin typeface="Book Antiqua" panose="02040602050305030304" pitchFamily="18" charset="0"/>
              </a:rPr>
              <a:t>    capital goods for producing quality goods and services and </a:t>
            </a:r>
          </a:p>
          <a:p>
            <a:pPr marL="0" indent="0" algn="just">
              <a:lnSpc>
                <a:spcPct val="100000"/>
              </a:lnSpc>
              <a:spcBef>
                <a:spcPts val="0"/>
              </a:spcBef>
              <a:buNone/>
            </a:pPr>
            <a:r>
              <a:rPr lang="en-US" sz="2000" dirty="0">
                <a:latin typeface="Book Antiqua" panose="02040602050305030304" pitchFamily="18" charset="0"/>
              </a:rPr>
              <a:t>    enhance India’s manufacturing competitiveness.</a:t>
            </a:r>
            <a:endParaRPr lang="en-IN" sz="2000" dirty="0">
              <a:latin typeface="Book Antiqua" panose="02040602050305030304" pitchFamily="18" charset="0"/>
            </a:endParaRPr>
          </a:p>
          <a:p>
            <a:pPr algn="just">
              <a:lnSpc>
                <a:spcPct val="100000"/>
              </a:lnSpc>
              <a:buClr>
                <a:srgbClr val="92D050"/>
              </a:buClr>
              <a:buFont typeface="Wingdings" panose="05000000000000000000" pitchFamily="2" charset="2"/>
              <a:buChar char="ü"/>
            </a:pPr>
            <a:r>
              <a:rPr lang="en-US" sz="2000" dirty="0">
                <a:latin typeface="Book Antiqua" panose="02040602050305030304" pitchFamily="18" charset="0"/>
              </a:rPr>
              <a:t>Allows import of capital goods (except specified in negative list) for pre-production, production and post-production at </a:t>
            </a:r>
            <a:r>
              <a:rPr lang="en-US" sz="2000" b="1" dirty="0">
                <a:latin typeface="Book Antiqua" panose="02040602050305030304" pitchFamily="18" charset="0"/>
              </a:rPr>
              <a:t>zero</a:t>
            </a:r>
            <a:r>
              <a:rPr lang="en-US" sz="2000" dirty="0">
                <a:latin typeface="Book Antiqua" panose="02040602050305030304" pitchFamily="18" charset="0"/>
              </a:rPr>
              <a:t> customs duty.</a:t>
            </a:r>
          </a:p>
          <a:p>
            <a:pPr marL="0" indent="0" algn="just">
              <a:lnSpc>
                <a:spcPct val="100000"/>
              </a:lnSpc>
              <a:buNone/>
            </a:pPr>
            <a:r>
              <a:rPr lang="en-IN" sz="2000" dirty="0">
                <a:latin typeface="Book Antiqua" panose="02040602050305030304" pitchFamily="18" charset="0"/>
              </a:rPr>
              <a:t>        </a:t>
            </a:r>
          </a:p>
          <a:p>
            <a:pPr marL="0" indent="0">
              <a:buNone/>
            </a:pPr>
            <a:r>
              <a:rPr lang="en-IN" dirty="0"/>
              <a:t>     </a:t>
            </a:r>
          </a:p>
        </p:txBody>
      </p:sp>
      <p:pic>
        <p:nvPicPr>
          <p:cNvPr id="8" name="Picture 7">
            <a:extLst>
              <a:ext uri="{FF2B5EF4-FFF2-40B4-BE49-F238E27FC236}">
                <a16:creationId xmlns:a16="http://schemas.microsoft.com/office/drawing/2014/main" id="{FE26BC55-2F93-48B8-9C7D-0FA8B4B7C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6922" y="2252194"/>
            <a:ext cx="3232310" cy="2858940"/>
          </a:xfrm>
          <a:prstGeom prst="rect">
            <a:avLst/>
          </a:prstGeom>
        </p:spPr>
      </p:pic>
    </p:spTree>
    <p:extLst>
      <p:ext uri="{BB962C8B-B14F-4D97-AF65-F5344CB8AC3E}">
        <p14:creationId xmlns:p14="http://schemas.microsoft.com/office/powerpoint/2010/main" val="2770745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F502-D395-4B86-91E7-CBC6D82F5625}"/>
              </a:ext>
            </a:extLst>
          </p:cNvPr>
          <p:cNvSpPr>
            <a:spLocks noGrp="1"/>
          </p:cNvSpPr>
          <p:nvPr>
            <p:ph type="title"/>
          </p:nvPr>
        </p:nvSpPr>
        <p:spPr>
          <a:xfrm>
            <a:off x="838200" y="475191"/>
            <a:ext cx="10515600" cy="1325563"/>
          </a:xfrm>
        </p:spPr>
        <p:txBody>
          <a:bodyPr>
            <a:normAutofit/>
          </a:bodyPr>
          <a:lstStyle/>
          <a:p>
            <a:r>
              <a:rPr lang="en-IN" sz="3200" b="1" dirty="0">
                <a:solidFill>
                  <a:schemeClr val="bg1"/>
                </a:solidFill>
                <a:latin typeface="Book Antiqua" panose="02040602050305030304" pitchFamily="18" charset="0"/>
              </a:rPr>
              <a:t>Duties exempted under EPCG</a:t>
            </a:r>
          </a:p>
        </p:txBody>
      </p:sp>
      <p:pic>
        <p:nvPicPr>
          <p:cNvPr id="6" name="Content Placeholder 10">
            <a:extLst>
              <a:ext uri="{FF2B5EF4-FFF2-40B4-BE49-F238E27FC236}">
                <a16:creationId xmlns:a16="http://schemas.microsoft.com/office/drawing/2014/main" id="{BE675BF2-1F11-4ABC-141B-35AD8C7A6F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6319" y="1918759"/>
            <a:ext cx="7885361" cy="4351338"/>
          </a:xfrm>
        </p:spPr>
      </p:pic>
    </p:spTree>
    <p:extLst>
      <p:ext uri="{BB962C8B-B14F-4D97-AF65-F5344CB8AC3E}">
        <p14:creationId xmlns:p14="http://schemas.microsoft.com/office/powerpoint/2010/main" val="1259348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7274-014E-494B-AE1B-C1083A676D3C}"/>
              </a:ext>
            </a:extLst>
          </p:cNvPr>
          <p:cNvSpPr>
            <a:spLocks noGrp="1"/>
          </p:cNvSpPr>
          <p:nvPr>
            <p:ph type="title"/>
          </p:nvPr>
        </p:nvSpPr>
        <p:spPr>
          <a:xfrm>
            <a:off x="0" y="500592"/>
            <a:ext cx="10515600" cy="1325563"/>
          </a:xfrm>
        </p:spPr>
        <p:txBody>
          <a:bodyPr>
            <a:normAutofit/>
          </a:bodyPr>
          <a:lstStyle/>
          <a:p>
            <a:r>
              <a:rPr lang="en-IN" sz="3200" b="1" dirty="0">
                <a:solidFill>
                  <a:schemeClr val="bg1"/>
                </a:solidFill>
                <a:latin typeface="Book Antiqua" panose="02040602050305030304" pitchFamily="18" charset="0"/>
              </a:rPr>
              <a:t>Export Promotion Capital Goods (EPCG)</a:t>
            </a:r>
          </a:p>
        </p:txBody>
      </p:sp>
      <p:sp>
        <p:nvSpPr>
          <p:cNvPr id="3" name="Content Placeholder 2">
            <a:extLst>
              <a:ext uri="{FF2B5EF4-FFF2-40B4-BE49-F238E27FC236}">
                <a16:creationId xmlns:a16="http://schemas.microsoft.com/office/drawing/2014/main" id="{B0CB1328-1142-4B91-A86F-5AE0EC05718D}"/>
              </a:ext>
            </a:extLst>
          </p:cNvPr>
          <p:cNvSpPr>
            <a:spLocks noGrp="1"/>
          </p:cNvSpPr>
          <p:nvPr>
            <p:ph idx="1"/>
          </p:nvPr>
        </p:nvSpPr>
        <p:spPr>
          <a:xfrm>
            <a:off x="1008415" y="2145027"/>
            <a:ext cx="8103056" cy="2961265"/>
          </a:xfrm>
        </p:spPr>
        <p:txBody>
          <a:bodyPr>
            <a:normAutofit fontScale="92500" lnSpcReduction="10000"/>
          </a:bodyPr>
          <a:lstStyle/>
          <a:p>
            <a:pPr algn="just">
              <a:buClr>
                <a:srgbClr val="92D050"/>
              </a:buClr>
              <a:buFont typeface="Wingdings" panose="05000000000000000000" pitchFamily="2" charset="2"/>
              <a:buChar char="Ø"/>
            </a:pPr>
            <a:r>
              <a:rPr lang="en-US" sz="1800" dirty="0">
                <a:latin typeface="Book Antiqua" panose="02040602050305030304" pitchFamily="18" charset="0"/>
              </a:rPr>
              <a:t>Import under EPCG Scheme shall be subject to:</a:t>
            </a:r>
          </a:p>
          <a:p>
            <a:pPr lvl="1" algn="just">
              <a:lnSpc>
                <a:spcPct val="110000"/>
              </a:lnSpc>
              <a:spcBef>
                <a:spcPts val="1200"/>
              </a:spcBef>
              <a:spcAft>
                <a:spcPts val="600"/>
              </a:spcAft>
              <a:buClr>
                <a:srgbClr val="92D050"/>
              </a:buClr>
              <a:buFont typeface="Wingdings" panose="05000000000000000000" pitchFamily="2" charset="2"/>
              <a:buChar char="ü"/>
            </a:pPr>
            <a:r>
              <a:rPr lang="en-US" sz="1800" dirty="0">
                <a:latin typeface="Book Antiqua" panose="02040602050305030304" pitchFamily="18" charset="0"/>
              </a:rPr>
              <a:t> An Export Obligation (EO) equivalent to 6 times of duties, taxes and Cess    saved on capital goods. Over and above average export Obligation.</a:t>
            </a:r>
          </a:p>
          <a:p>
            <a:pPr lvl="1" algn="just">
              <a:lnSpc>
                <a:spcPct val="110000"/>
              </a:lnSpc>
              <a:spcBef>
                <a:spcPts val="1200"/>
              </a:spcBef>
              <a:spcAft>
                <a:spcPts val="600"/>
              </a:spcAft>
              <a:buClr>
                <a:srgbClr val="92D050"/>
              </a:buClr>
              <a:buFont typeface="Wingdings" panose="05000000000000000000" pitchFamily="2" charset="2"/>
              <a:buChar char="ü"/>
            </a:pPr>
            <a:r>
              <a:rPr lang="en-US" sz="1800" dirty="0">
                <a:latin typeface="Book Antiqua" panose="02040602050305030304" pitchFamily="18" charset="0"/>
              </a:rPr>
              <a:t>This EO has to be fulfilled in 6 years from date of issue of Authorization. </a:t>
            </a:r>
          </a:p>
          <a:p>
            <a:pPr algn="just">
              <a:buClr>
                <a:srgbClr val="92D050"/>
              </a:buClr>
              <a:buFont typeface="Wingdings" panose="05000000000000000000" pitchFamily="2" charset="2"/>
              <a:buChar char="Ø"/>
            </a:pPr>
            <a:r>
              <a:rPr lang="en-US" sz="1800" dirty="0">
                <a:latin typeface="Book Antiqua" panose="02040602050305030304" pitchFamily="18" charset="0"/>
              </a:rPr>
              <a:t>Authorization validity has been increased from current 18 months to 24 months after issue. Revalidation not permitted. </a:t>
            </a:r>
          </a:p>
          <a:p>
            <a:pPr algn="just">
              <a:buClr>
                <a:srgbClr val="92D050"/>
              </a:buClr>
              <a:buFont typeface="Wingdings" panose="05000000000000000000" pitchFamily="2" charset="2"/>
              <a:buChar char="Ø"/>
            </a:pPr>
            <a:r>
              <a:rPr lang="en-US" sz="1800" dirty="0">
                <a:latin typeface="Book Antiqua" panose="02040602050305030304" pitchFamily="18" charset="0"/>
              </a:rPr>
              <a:t>EPCG scheme covers manufacturer exporters with or without supporting manufacturer(s), merchant exporters tied to supporting manufacturer(s) and service providers. </a:t>
            </a:r>
          </a:p>
          <a:p>
            <a:pPr algn="just">
              <a:buFont typeface="Wingdings" panose="05000000000000000000" pitchFamily="2" charset="2"/>
              <a:buChar char="Ø"/>
            </a:pPr>
            <a:endParaRPr lang="en-US" sz="1800" dirty="0">
              <a:latin typeface="Book Antiqua" panose="02040602050305030304" pitchFamily="18" charset="0"/>
            </a:endParaRPr>
          </a:p>
        </p:txBody>
      </p:sp>
    </p:spTree>
    <p:extLst>
      <p:ext uri="{BB962C8B-B14F-4D97-AF65-F5344CB8AC3E}">
        <p14:creationId xmlns:p14="http://schemas.microsoft.com/office/powerpoint/2010/main" val="3051119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C12D7-E8DE-47A3-80C0-E3FC86C62A22}"/>
              </a:ext>
            </a:extLst>
          </p:cNvPr>
          <p:cNvSpPr>
            <a:spLocks noGrp="1"/>
          </p:cNvSpPr>
          <p:nvPr>
            <p:ph type="title"/>
          </p:nvPr>
        </p:nvSpPr>
        <p:spPr>
          <a:xfrm>
            <a:off x="0" y="509059"/>
            <a:ext cx="10515600" cy="1325563"/>
          </a:xfrm>
        </p:spPr>
        <p:txBody>
          <a:bodyPr>
            <a:normAutofit/>
          </a:bodyPr>
          <a:lstStyle/>
          <a:p>
            <a:r>
              <a:rPr lang="en-US" sz="3200" b="1" dirty="0">
                <a:solidFill>
                  <a:schemeClr val="bg1"/>
                </a:solidFill>
                <a:latin typeface="Book Antiqua" panose="02040602050305030304" pitchFamily="18" charset="0"/>
              </a:rPr>
              <a:t>Export Promotional Capital Goods (EPCG)</a:t>
            </a:r>
            <a:endParaRPr lang="en-IN" sz="3200" b="1" dirty="0">
              <a:solidFill>
                <a:schemeClr val="bg1"/>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45093046-980E-431C-9D84-381B928C4241}"/>
              </a:ext>
            </a:extLst>
          </p:cNvPr>
          <p:cNvSpPr>
            <a:spLocks noGrp="1"/>
          </p:cNvSpPr>
          <p:nvPr>
            <p:ph idx="1"/>
          </p:nvPr>
        </p:nvSpPr>
        <p:spPr>
          <a:xfrm>
            <a:off x="945912" y="1940654"/>
            <a:ext cx="7859233" cy="4351338"/>
          </a:xfrm>
        </p:spPr>
        <p:txBody>
          <a:bodyPr>
            <a:normAutofit/>
          </a:bodyPr>
          <a:lstStyle/>
          <a:p>
            <a:pPr>
              <a:spcBef>
                <a:spcPts val="600"/>
              </a:spcBef>
              <a:spcAft>
                <a:spcPts val="600"/>
              </a:spcAft>
              <a:buClr>
                <a:srgbClr val="92D050"/>
              </a:buClr>
              <a:buFont typeface="Wingdings" panose="05000000000000000000" pitchFamily="2" charset="2"/>
              <a:buChar char="Ø"/>
            </a:pPr>
            <a:r>
              <a:rPr lang="en-US" sz="1800" dirty="0">
                <a:latin typeface="Book Antiqua" panose="02040602050305030304" pitchFamily="18" charset="0"/>
              </a:rPr>
              <a:t>Conditions for fulfilment of Export Obligation (EO):</a:t>
            </a:r>
          </a:p>
          <a:p>
            <a:pPr lvl="1">
              <a:spcBef>
                <a:spcPts val="600"/>
              </a:spcBef>
              <a:spcAft>
                <a:spcPts val="600"/>
              </a:spcAft>
              <a:buClr>
                <a:srgbClr val="92D050"/>
              </a:buClr>
              <a:buFont typeface="Wingdings" panose="05000000000000000000" pitchFamily="2" charset="2"/>
              <a:buChar char="ü"/>
            </a:pPr>
            <a:r>
              <a:rPr lang="en-US" sz="1800" b="1" dirty="0">
                <a:latin typeface="Book Antiqua" panose="02040602050305030304" pitchFamily="18" charset="0"/>
              </a:rPr>
              <a:t>Specific EO condition</a:t>
            </a:r>
            <a:r>
              <a:rPr lang="en-US" sz="1800" dirty="0">
                <a:latin typeface="Book Antiqua" panose="02040602050305030304" pitchFamily="18" charset="0"/>
              </a:rPr>
              <a:t>: EO equivalent to 6 times of duties, taxes and </a:t>
            </a:r>
            <a:r>
              <a:rPr lang="en-US" sz="1800" dirty="0" err="1">
                <a:latin typeface="Book Antiqua" panose="02040602050305030304" pitchFamily="18" charset="0"/>
              </a:rPr>
              <a:t>Cess</a:t>
            </a:r>
            <a:r>
              <a:rPr lang="en-US" sz="1800" dirty="0">
                <a:latin typeface="Book Antiqua" panose="02040602050305030304" pitchFamily="18" charset="0"/>
              </a:rPr>
              <a:t> saved on capital goods to be fulfilled in FC as well as INR.</a:t>
            </a:r>
          </a:p>
          <a:p>
            <a:pPr lvl="1">
              <a:spcAft>
                <a:spcPts val="1200"/>
              </a:spcAft>
              <a:buClr>
                <a:srgbClr val="92D050"/>
              </a:buClr>
              <a:buFont typeface="Wingdings" panose="05000000000000000000" pitchFamily="2" charset="2"/>
              <a:buChar char="ü"/>
            </a:pPr>
            <a:r>
              <a:rPr lang="en-US" sz="1800" dirty="0">
                <a:latin typeface="Book Antiqua" panose="02040602050305030304" pitchFamily="18" charset="0"/>
              </a:rPr>
              <a:t>This EO shall be fulfilled through export of goods for which the EPCG authorization has been granted.</a:t>
            </a:r>
          </a:p>
          <a:p>
            <a:pPr>
              <a:spcBef>
                <a:spcPts val="600"/>
              </a:spcBef>
              <a:spcAft>
                <a:spcPts val="600"/>
              </a:spcAft>
              <a:buClr>
                <a:srgbClr val="92D050"/>
              </a:buClr>
              <a:buFont typeface="Wingdings" panose="05000000000000000000" pitchFamily="2" charset="2"/>
              <a:buChar char="Ø"/>
            </a:pPr>
            <a:r>
              <a:rPr lang="en-US" sz="1800" b="1" dirty="0">
                <a:latin typeface="Book Antiqua" panose="02040602050305030304" pitchFamily="18" charset="0"/>
              </a:rPr>
              <a:t>Average EO condition</a:t>
            </a:r>
            <a:r>
              <a:rPr lang="en-US" sz="1800" dirty="0">
                <a:latin typeface="Book Antiqua" panose="02040602050305030304" pitchFamily="18" charset="0"/>
              </a:rPr>
              <a:t>: EO under the scheme shall be, over and above, the average exports achieved by the applicant in the preceding three licensing years for the same and similar products within the overall EO period.</a:t>
            </a:r>
          </a:p>
          <a:p>
            <a:pPr marL="0" indent="0">
              <a:buNone/>
            </a:pPr>
            <a:endParaRPr lang="en-IN" dirty="0"/>
          </a:p>
        </p:txBody>
      </p:sp>
      <p:pic>
        <p:nvPicPr>
          <p:cNvPr id="4" name="Picture 3">
            <a:extLst>
              <a:ext uri="{FF2B5EF4-FFF2-40B4-BE49-F238E27FC236}">
                <a16:creationId xmlns:a16="http://schemas.microsoft.com/office/drawing/2014/main" id="{8C3E6A60-992F-46F3-A627-6BDE86E3C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5145" y="1940654"/>
            <a:ext cx="3284243" cy="2976691"/>
          </a:xfrm>
          <a:prstGeom prst="rect">
            <a:avLst/>
          </a:prstGeom>
        </p:spPr>
      </p:pic>
    </p:spTree>
    <p:extLst>
      <p:ext uri="{BB962C8B-B14F-4D97-AF65-F5344CB8AC3E}">
        <p14:creationId xmlns:p14="http://schemas.microsoft.com/office/powerpoint/2010/main" val="1285833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D6167B-867B-404A-BF41-78AF7E232743}"/>
              </a:ext>
            </a:extLst>
          </p:cNvPr>
          <p:cNvSpPr/>
          <p:nvPr/>
        </p:nvSpPr>
        <p:spPr>
          <a:xfrm>
            <a:off x="0" y="836773"/>
            <a:ext cx="8769927" cy="461665"/>
          </a:xfrm>
          <a:prstGeom prst="rect">
            <a:avLst/>
          </a:prstGeom>
        </p:spPr>
        <p:txBody>
          <a:bodyPr wrap="square">
            <a:spAutoFit/>
          </a:bodyPr>
          <a:lstStyle/>
          <a:p>
            <a:r>
              <a:rPr lang="en-US" sz="2400" b="1" dirty="0">
                <a:solidFill>
                  <a:schemeClr val="bg1"/>
                </a:solidFill>
                <a:latin typeface="Book Antiqua" panose="02040602050305030304" pitchFamily="18" charset="0"/>
                <a:cs typeface="Calibri"/>
              </a:rPr>
              <a:t>Chapter 5. Export Promotional Capital Goods Scheme (EPCG)</a:t>
            </a:r>
          </a:p>
        </p:txBody>
      </p:sp>
      <p:graphicFrame>
        <p:nvGraphicFramePr>
          <p:cNvPr id="3" name="Table 2">
            <a:extLst>
              <a:ext uri="{FF2B5EF4-FFF2-40B4-BE49-F238E27FC236}">
                <a16:creationId xmlns:a16="http://schemas.microsoft.com/office/drawing/2014/main" id="{E3701139-EA1C-49EF-B4C0-29BAB5902489}"/>
              </a:ext>
            </a:extLst>
          </p:cNvPr>
          <p:cNvGraphicFramePr>
            <a:graphicFrameLocks noGrp="1"/>
          </p:cNvGraphicFramePr>
          <p:nvPr>
            <p:extLst>
              <p:ext uri="{D42A27DB-BD31-4B8C-83A1-F6EECF244321}">
                <p14:modId xmlns:p14="http://schemas.microsoft.com/office/powerpoint/2010/main" val="3839350191"/>
              </p:ext>
            </p:extLst>
          </p:nvPr>
        </p:nvGraphicFramePr>
        <p:xfrm>
          <a:off x="1183861" y="1832849"/>
          <a:ext cx="8128000" cy="2595880"/>
        </p:xfrm>
        <a:graphic>
          <a:graphicData uri="http://schemas.openxmlformats.org/drawingml/2006/table">
            <a:tbl>
              <a:tblPr firstRow="1" bandRow="1">
                <a:tableStyleId>{1FECB4D8-DB02-4DC6-A0A2-4F2EBAE1DC90}</a:tableStyleId>
              </a:tblPr>
              <a:tblGrid>
                <a:gridCol w="5773530">
                  <a:extLst>
                    <a:ext uri="{9D8B030D-6E8A-4147-A177-3AD203B41FA5}">
                      <a16:colId xmlns:a16="http://schemas.microsoft.com/office/drawing/2014/main" val="1000056952"/>
                    </a:ext>
                  </a:extLst>
                </a:gridCol>
                <a:gridCol w="2354470">
                  <a:extLst>
                    <a:ext uri="{9D8B030D-6E8A-4147-A177-3AD203B41FA5}">
                      <a16:colId xmlns:a16="http://schemas.microsoft.com/office/drawing/2014/main" val="3628177504"/>
                    </a:ext>
                  </a:extLst>
                </a:gridCol>
              </a:tblGrid>
              <a:tr h="370840">
                <a:tc>
                  <a:txBody>
                    <a:bodyPr/>
                    <a:lstStyle/>
                    <a:p>
                      <a:pPr algn="l" fontAlgn="b"/>
                      <a:r>
                        <a:rPr lang="en-IN" sz="1800" u="none" strike="noStrike" dirty="0">
                          <a:effectLst/>
                          <a:latin typeface="Book Antiqua" panose="02040602050305030304" pitchFamily="18" charset="0"/>
                        </a:rPr>
                        <a:t>Particulars</a:t>
                      </a:r>
                      <a:endParaRPr lang="en-IN" sz="18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l" fontAlgn="b"/>
                      <a:r>
                        <a:rPr lang="en-IN" sz="1800" u="none" strike="noStrike" dirty="0">
                          <a:effectLst/>
                          <a:latin typeface="Book Antiqua" panose="02040602050305030304" pitchFamily="18" charset="0"/>
                        </a:rPr>
                        <a:t>Amount (Rs in Lacs)</a:t>
                      </a:r>
                      <a:endParaRPr lang="en-IN"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351099644"/>
                  </a:ext>
                </a:extLst>
              </a:tr>
              <a:tr h="370840">
                <a:tc>
                  <a:txBody>
                    <a:bodyPr/>
                    <a:lstStyle/>
                    <a:p>
                      <a:pPr algn="l" fontAlgn="b"/>
                      <a:r>
                        <a:rPr lang="en-IN" sz="1800" u="none" strike="noStrike" dirty="0">
                          <a:effectLst/>
                          <a:latin typeface="Book Antiqua" panose="02040602050305030304" pitchFamily="18" charset="0"/>
                        </a:rPr>
                        <a:t>Average Export for Past 3 Years</a:t>
                      </a:r>
                      <a:endParaRPr lang="en-IN" sz="18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ctr" fontAlgn="b"/>
                      <a:r>
                        <a:rPr lang="en-IN" sz="1800" u="none" strike="noStrike" dirty="0">
                          <a:effectLst/>
                          <a:latin typeface="Book Antiqua" panose="02040602050305030304" pitchFamily="18" charset="0"/>
                        </a:rPr>
                        <a:t>100</a:t>
                      </a:r>
                      <a:endParaRPr lang="en-IN"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479722631"/>
                  </a:ext>
                </a:extLst>
              </a:tr>
              <a:tr h="370840">
                <a:tc>
                  <a:txBody>
                    <a:bodyPr/>
                    <a:lstStyle/>
                    <a:p>
                      <a:pPr algn="l" fontAlgn="b"/>
                      <a:r>
                        <a:rPr lang="en-IN" sz="1800" u="none" strike="noStrike" dirty="0">
                          <a:effectLst/>
                          <a:latin typeface="Book Antiqua" panose="02040602050305030304" pitchFamily="18" charset="0"/>
                        </a:rPr>
                        <a:t>Import of Machinery Value</a:t>
                      </a:r>
                      <a:endParaRPr lang="en-IN" sz="18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ctr" fontAlgn="b"/>
                      <a:r>
                        <a:rPr lang="en-IN" sz="1800" u="none" strike="noStrike" dirty="0">
                          <a:effectLst/>
                          <a:latin typeface="Book Antiqua" panose="02040602050305030304" pitchFamily="18" charset="0"/>
                        </a:rPr>
                        <a:t>500</a:t>
                      </a:r>
                      <a:endParaRPr lang="en-IN"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483883146"/>
                  </a:ext>
                </a:extLst>
              </a:tr>
              <a:tr h="370840">
                <a:tc>
                  <a:txBody>
                    <a:bodyPr/>
                    <a:lstStyle/>
                    <a:p>
                      <a:pPr algn="l" fontAlgn="b"/>
                      <a:r>
                        <a:rPr lang="en-IN" sz="1800" u="none" strike="noStrike" dirty="0">
                          <a:effectLst/>
                          <a:latin typeface="Book Antiqua" panose="02040602050305030304" pitchFamily="18" charset="0"/>
                        </a:rPr>
                        <a:t>Duty Saved @ 30%</a:t>
                      </a:r>
                      <a:endParaRPr lang="en-IN" sz="18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ctr" fontAlgn="b"/>
                      <a:r>
                        <a:rPr lang="en-IN" sz="1800" u="none" strike="noStrike" dirty="0">
                          <a:effectLst/>
                          <a:latin typeface="Book Antiqua" panose="02040602050305030304" pitchFamily="18" charset="0"/>
                        </a:rPr>
                        <a:t>150</a:t>
                      </a:r>
                      <a:endParaRPr lang="en-IN"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3748991820"/>
                  </a:ext>
                </a:extLst>
              </a:tr>
              <a:tr h="370840">
                <a:tc>
                  <a:txBody>
                    <a:bodyPr/>
                    <a:lstStyle/>
                    <a:p>
                      <a:pPr algn="l" fontAlgn="b"/>
                      <a:r>
                        <a:rPr lang="en-IN" sz="1800" u="none" strike="noStrike" dirty="0">
                          <a:effectLst/>
                          <a:latin typeface="Book Antiqua" panose="02040602050305030304" pitchFamily="18" charset="0"/>
                        </a:rPr>
                        <a:t>Total Export Obligation 6 Times of above</a:t>
                      </a:r>
                      <a:endParaRPr lang="en-IN" sz="18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ctr" fontAlgn="b"/>
                      <a:r>
                        <a:rPr lang="en-IN" sz="1800" u="none" strike="noStrike" dirty="0">
                          <a:effectLst/>
                          <a:latin typeface="Book Antiqua" panose="02040602050305030304" pitchFamily="18" charset="0"/>
                        </a:rPr>
                        <a:t>900</a:t>
                      </a:r>
                      <a:endParaRPr lang="en-IN"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594240272"/>
                  </a:ext>
                </a:extLst>
              </a:tr>
              <a:tr h="370840">
                <a:tc>
                  <a:txBody>
                    <a:bodyPr/>
                    <a:lstStyle/>
                    <a:p>
                      <a:pPr algn="l" fontAlgn="b"/>
                      <a:r>
                        <a:rPr lang="en-IN" sz="1800" u="none" strike="noStrike" dirty="0">
                          <a:effectLst/>
                          <a:latin typeface="Book Antiqua" panose="02040602050305030304" pitchFamily="18" charset="0"/>
                        </a:rPr>
                        <a:t>Export Obligation - within first 4 Years</a:t>
                      </a:r>
                      <a:endParaRPr lang="en-IN" sz="18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ctr" fontAlgn="b"/>
                      <a:r>
                        <a:rPr lang="en-IN" sz="1800" u="none" strike="noStrike" dirty="0">
                          <a:effectLst/>
                          <a:latin typeface="Book Antiqua" panose="02040602050305030304" pitchFamily="18" charset="0"/>
                        </a:rPr>
                        <a:t>450</a:t>
                      </a:r>
                      <a:endParaRPr lang="en-IN"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407668935"/>
                  </a:ext>
                </a:extLst>
              </a:tr>
              <a:tr h="370840">
                <a:tc>
                  <a:txBody>
                    <a:bodyPr/>
                    <a:lstStyle/>
                    <a:p>
                      <a:pPr algn="l" fontAlgn="b"/>
                      <a:r>
                        <a:rPr lang="en-IN" sz="1800" u="none" strike="noStrike" dirty="0">
                          <a:effectLst/>
                          <a:latin typeface="Book Antiqua" panose="02040602050305030304" pitchFamily="18" charset="0"/>
                        </a:rPr>
                        <a:t>Export obligation - In Next 2 Years - </a:t>
                      </a:r>
                      <a:endParaRPr lang="en-IN" sz="18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ctr" fontAlgn="b"/>
                      <a:r>
                        <a:rPr lang="en-IN" sz="1800" u="none" strike="noStrike" dirty="0">
                          <a:effectLst/>
                          <a:latin typeface="Book Antiqua" panose="02040602050305030304" pitchFamily="18" charset="0"/>
                        </a:rPr>
                        <a:t>450</a:t>
                      </a:r>
                      <a:endParaRPr lang="en-IN" sz="18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865642988"/>
                  </a:ext>
                </a:extLst>
              </a:tr>
            </a:tbl>
          </a:graphicData>
        </a:graphic>
      </p:graphicFrame>
      <p:sp>
        <p:nvSpPr>
          <p:cNvPr id="2" name="TextBox 1">
            <a:extLst>
              <a:ext uri="{FF2B5EF4-FFF2-40B4-BE49-F238E27FC236}">
                <a16:creationId xmlns:a16="http://schemas.microsoft.com/office/drawing/2014/main" id="{BA3C7740-F68E-4AA9-B5F7-73E4B7C52B46}"/>
              </a:ext>
            </a:extLst>
          </p:cNvPr>
          <p:cNvSpPr txBox="1"/>
          <p:nvPr/>
        </p:nvSpPr>
        <p:spPr>
          <a:xfrm>
            <a:off x="914179" y="4816286"/>
            <a:ext cx="9129708" cy="1200329"/>
          </a:xfrm>
          <a:prstGeom prst="rect">
            <a:avLst/>
          </a:prstGeom>
          <a:noFill/>
        </p:spPr>
        <p:txBody>
          <a:bodyPr wrap="square" rtlCol="0">
            <a:spAutoFit/>
          </a:bodyPr>
          <a:lstStyle/>
          <a:p>
            <a:pPr algn="ctr"/>
            <a:r>
              <a:rPr lang="en-IN" b="1" dirty="0">
                <a:latin typeface="Book Antiqua" panose="02040602050305030304" pitchFamily="18" charset="0"/>
              </a:rPr>
              <a:t>Here you are required to export 100 Lacs every year as a average export and extra turnover above 100 Lacs will be treated under specific export for calculation of 450 Lacs </a:t>
            </a:r>
          </a:p>
          <a:p>
            <a:pPr algn="ctr"/>
            <a:endParaRPr lang="en-IN" b="1" dirty="0">
              <a:latin typeface="Book Antiqua" panose="02040602050305030304" pitchFamily="18" charset="0"/>
            </a:endParaRPr>
          </a:p>
        </p:txBody>
      </p:sp>
    </p:spTree>
    <p:extLst>
      <p:ext uri="{BB962C8B-B14F-4D97-AF65-F5344CB8AC3E}">
        <p14:creationId xmlns:p14="http://schemas.microsoft.com/office/powerpoint/2010/main" val="3961769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FF5E8-74CF-4647-ABA7-46C96E3CDCD2}"/>
              </a:ext>
            </a:extLst>
          </p:cNvPr>
          <p:cNvSpPr>
            <a:spLocks noGrp="1"/>
          </p:cNvSpPr>
          <p:nvPr>
            <p:ph type="title"/>
          </p:nvPr>
        </p:nvSpPr>
        <p:spPr>
          <a:xfrm>
            <a:off x="584200" y="551392"/>
            <a:ext cx="10515600" cy="1325563"/>
          </a:xfrm>
        </p:spPr>
        <p:txBody>
          <a:bodyPr>
            <a:normAutofit/>
          </a:bodyPr>
          <a:lstStyle/>
          <a:p>
            <a:r>
              <a:rPr lang="en-IN" sz="3200" b="1" dirty="0">
                <a:solidFill>
                  <a:schemeClr val="bg1"/>
                </a:solidFill>
                <a:latin typeface="Book Antiqua" panose="02040602050305030304" pitchFamily="18" charset="0"/>
              </a:rPr>
              <a:t>EPCG: Key changes in FTP 2023</a:t>
            </a:r>
          </a:p>
        </p:txBody>
      </p:sp>
      <p:sp>
        <p:nvSpPr>
          <p:cNvPr id="3" name="Content Placeholder 2">
            <a:extLst>
              <a:ext uri="{FF2B5EF4-FFF2-40B4-BE49-F238E27FC236}">
                <a16:creationId xmlns:a16="http://schemas.microsoft.com/office/drawing/2014/main" id="{36436A46-B20D-4234-8596-44E0AFDA7E76}"/>
              </a:ext>
            </a:extLst>
          </p:cNvPr>
          <p:cNvSpPr>
            <a:spLocks noGrp="1"/>
          </p:cNvSpPr>
          <p:nvPr>
            <p:ph idx="1"/>
          </p:nvPr>
        </p:nvSpPr>
        <p:spPr>
          <a:xfrm>
            <a:off x="808345" y="2124631"/>
            <a:ext cx="8005456" cy="4351338"/>
          </a:xfrm>
        </p:spPr>
        <p:txBody>
          <a:bodyPr>
            <a:normAutofit/>
          </a:bodyPr>
          <a:lstStyle/>
          <a:p>
            <a:pPr algn="just">
              <a:buClr>
                <a:srgbClr val="92D050"/>
              </a:buClr>
              <a:buFont typeface="Wingdings" panose="05000000000000000000" pitchFamily="2" charset="2"/>
              <a:buChar char="Ø"/>
            </a:pPr>
            <a:r>
              <a:rPr lang="en-US" sz="2000" dirty="0">
                <a:latin typeface="Book Antiqua" panose="02040602050305030304" pitchFamily="18" charset="0"/>
              </a:rPr>
              <a:t>Prime Minister Mega Integrated Textile Region and Apparel Parks (PM MITRA) scheme has been added as an additional scheme eligible to claim benefits under CSP (Common Service Provider) Scheme of Export Promotion capital Goods Scheme(EPCG).</a:t>
            </a:r>
          </a:p>
          <a:p>
            <a:pPr algn="just">
              <a:buClr>
                <a:srgbClr val="92D050"/>
              </a:buClr>
              <a:buFont typeface="Wingdings" panose="05000000000000000000" pitchFamily="2" charset="2"/>
              <a:buChar char="Ø"/>
            </a:pPr>
            <a:r>
              <a:rPr lang="en-US" sz="2000" dirty="0">
                <a:latin typeface="Book Antiqua" panose="02040602050305030304" pitchFamily="18" charset="0"/>
              </a:rPr>
              <a:t>Dairy sector to be exempted from maintaining Average Export Obligation – to support dairy sector to upgrade the technology</a:t>
            </a:r>
          </a:p>
          <a:p>
            <a:pPr algn="just">
              <a:buClr>
                <a:srgbClr val="92D050"/>
              </a:buClr>
              <a:buFont typeface="Wingdings" panose="05000000000000000000" pitchFamily="2" charset="2"/>
              <a:buChar char="Ø"/>
            </a:pPr>
            <a:r>
              <a:rPr lang="en-US" sz="2000" dirty="0">
                <a:latin typeface="Book Antiqua" panose="02040602050305030304" pitchFamily="18" charset="0"/>
              </a:rPr>
              <a:t>Battery Electric Vehicles (BEV) of all types, Vertical Farming equipment, Wastewater Treatment and Recycling, Rainwater harvesting system and Rainwater Filters, and Green Hydrogen are added to Green Technology products – will now be eligible for reduced Export Obligation requirement under EPCG Scheme.</a:t>
            </a:r>
            <a:endParaRPr lang="en-IN" sz="2000" dirty="0">
              <a:latin typeface="Book Antiqua" panose="02040602050305030304" pitchFamily="18" charset="0"/>
            </a:endParaRPr>
          </a:p>
        </p:txBody>
      </p:sp>
    </p:spTree>
    <p:extLst>
      <p:ext uri="{BB962C8B-B14F-4D97-AF65-F5344CB8AC3E}">
        <p14:creationId xmlns:p14="http://schemas.microsoft.com/office/powerpoint/2010/main" val="2255573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FDE01-D69A-49B7-AA41-92FD565623B3}"/>
              </a:ext>
            </a:extLst>
          </p:cNvPr>
          <p:cNvSpPr>
            <a:spLocks noGrp="1"/>
          </p:cNvSpPr>
          <p:nvPr>
            <p:ph type="title"/>
          </p:nvPr>
        </p:nvSpPr>
        <p:spPr>
          <a:xfrm>
            <a:off x="677334" y="565514"/>
            <a:ext cx="10515600" cy="1325563"/>
          </a:xfrm>
        </p:spPr>
        <p:txBody>
          <a:bodyPr>
            <a:normAutofit/>
          </a:bodyPr>
          <a:lstStyle/>
          <a:p>
            <a:r>
              <a:rPr lang="en-IN" sz="3200" b="1" dirty="0">
                <a:solidFill>
                  <a:schemeClr val="bg1"/>
                </a:solidFill>
                <a:latin typeface="Book Antiqua" panose="02040602050305030304" pitchFamily="18" charset="0"/>
              </a:rPr>
              <a:t>SCOMET Policy</a:t>
            </a:r>
          </a:p>
        </p:txBody>
      </p:sp>
      <p:sp>
        <p:nvSpPr>
          <p:cNvPr id="3" name="Content Placeholder 2">
            <a:extLst>
              <a:ext uri="{FF2B5EF4-FFF2-40B4-BE49-F238E27FC236}">
                <a16:creationId xmlns:a16="http://schemas.microsoft.com/office/drawing/2014/main" id="{F62F04CD-2118-4501-84C5-46376087069F}"/>
              </a:ext>
            </a:extLst>
          </p:cNvPr>
          <p:cNvSpPr>
            <a:spLocks noGrp="1"/>
          </p:cNvSpPr>
          <p:nvPr>
            <p:ph idx="1"/>
          </p:nvPr>
        </p:nvSpPr>
        <p:spPr>
          <a:xfrm>
            <a:off x="449611" y="1512358"/>
            <a:ext cx="7933267" cy="4351338"/>
          </a:xfrm>
        </p:spPr>
        <p:txBody>
          <a:bodyPr/>
          <a:lstStyle/>
          <a:p>
            <a:pPr algn="just"/>
            <a:endParaRPr lang="en-US" sz="2000" dirty="0">
              <a:latin typeface="Book Antiqua" panose="02040602050305030304" pitchFamily="18" charset="0"/>
            </a:endParaRPr>
          </a:p>
          <a:p>
            <a:pPr algn="just">
              <a:buClr>
                <a:srgbClr val="92D050"/>
              </a:buClr>
              <a:buFont typeface="Wingdings" panose="05000000000000000000" pitchFamily="2" charset="2"/>
              <a:buChar char="Ø"/>
            </a:pPr>
            <a:r>
              <a:rPr lang="en-US" sz="2000" dirty="0">
                <a:latin typeface="Book Antiqua" panose="02040602050305030304" pitchFamily="18" charset="0"/>
              </a:rPr>
              <a:t>India has regulated the exports of dual use items, nuclear related items, including software and technology.</a:t>
            </a:r>
          </a:p>
          <a:p>
            <a:pPr algn="just">
              <a:buClr>
                <a:srgbClr val="92D050"/>
              </a:buClr>
              <a:buFont typeface="Wingdings" panose="05000000000000000000" pitchFamily="2" charset="2"/>
              <a:buChar char="Ø"/>
            </a:pPr>
            <a:r>
              <a:rPr lang="en-US" sz="2000" dirty="0">
                <a:latin typeface="Book Antiqua" panose="02040602050305030304" pitchFamily="18" charset="0"/>
              </a:rPr>
              <a:t>SCOMET policy is an integral part of India’s export control system, which ensures that sensitive and dual-use items, including software and technology, are traded only in accordance with India’s international commitments under various export control regimes.</a:t>
            </a:r>
          </a:p>
          <a:p>
            <a:pPr algn="just">
              <a:buClr>
                <a:srgbClr val="92D050"/>
              </a:buClr>
              <a:buFont typeface="Wingdings" panose="05000000000000000000" pitchFamily="2" charset="2"/>
              <a:buChar char="Ø"/>
            </a:pPr>
            <a:r>
              <a:rPr lang="en-US" sz="2000" dirty="0">
                <a:latin typeface="Book Antiqua" panose="02040602050305030304" pitchFamily="18" charset="0"/>
              </a:rPr>
              <a:t>It is either prohibited or is permitted under an Authorization unless specifically exempted.</a:t>
            </a:r>
          </a:p>
          <a:p>
            <a:pPr algn="just">
              <a:buClr>
                <a:srgbClr val="92D050"/>
              </a:buClr>
              <a:buFont typeface="Wingdings" panose="05000000000000000000" pitchFamily="2" charset="2"/>
              <a:buChar char="Ø"/>
            </a:pPr>
            <a:r>
              <a:rPr lang="en-US" sz="2000" dirty="0">
                <a:latin typeface="Book Antiqua" panose="02040602050305030304" pitchFamily="18" charset="0"/>
              </a:rPr>
              <a:t>SCOMET is an acronym for Special Chemicals, Organisms, Materials, Equipment and Technologies.</a:t>
            </a:r>
          </a:p>
          <a:p>
            <a:pPr algn="just"/>
            <a:endParaRPr lang="en-IN" sz="2000" dirty="0">
              <a:latin typeface="Book Antiqua" panose="02040602050305030304" pitchFamily="18" charset="0"/>
            </a:endParaRPr>
          </a:p>
        </p:txBody>
      </p:sp>
      <p:pic>
        <p:nvPicPr>
          <p:cNvPr id="1026" name="Picture 2" descr="SCOMET Items Exports License - Criteria, Procedure &amp; How to apply for it">
            <a:extLst>
              <a:ext uri="{FF2B5EF4-FFF2-40B4-BE49-F238E27FC236}">
                <a16:creationId xmlns:a16="http://schemas.microsoft.com/office/drawing/2014/main" id="{B1428FD4-1ABB-3429-D73E-D503C2D2F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89" y="5536241"/>
            <a:ext cx="8083909" cy="92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40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119C17-5CA8-4B0F-912A-274306AF0BCE}"/>
              </a:ext>
            </a:extLst>
          </p:cNvPr>
          <p:cNvSpPr/>
          <p:nvPr/>
        </p:nvSpPr>
        <p:spPr>
          <a:xfrm>
            <a:off x="439688" y="2783022"/>
            <a:ext cx="7993112" cy="769441"/>
          </a:xfrm>
          <a:prstGeom prst="rect">
            <a:avLst/>
          </a:prstGeom>
        </p:spPr>
        <p:txBody>
          <a:bodyPr wrap="square">
            <a:spAutoFit/>
          </a:bodyPr>
          <a:lstStyle/>
          <a:p>
            <a:r>
              <a:rPr lang="en-US" sz="4400" b="1" dirty="0">
                <a:solidFill>
                  <a:schemeClr val="bg1"/>
                </a:solidFill>
                <a:latin typeface="Book Antiqua" panose="02040602050305030304" pitchFamily="18" charset="0"/>
                <a:ea typeface="+mj-ea"/>
                <a:cs typeface="Calibri"/>
              </a:rPr>
              <a:t>What is Foreign Trade Policy</a:t>
            </a:r>
          </a:p>
        </p:txBody>
      </p:sp>
    </p:spTree>
    <p:extLst>
      <p:ext uri="{BB962C8B-B14F-4D97-AF65-F5344CB8AC3E}">
        <p14:creationId xmlns:p14="http://schemas.microsoft.com/office/powerpoint/2010/main" val="749628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8E162-7860-FCCE-1032-51348BC3EA4C}"/>
              </a:ext>
            </a:extLst>
          </p:cNvPr>
          <p:cNvSpPr>
            <a:spLocks noGrp="1"/>
          </p:cNvSpPr>
          <p:nvPr>
            <p:ph type="title"/>
          </p:nvPr>
        </p:nvSpPr>
        <p:spPr>
          <a:xfrm>
            <a:off x="728133" y="500062"/>
            <a:ext cx="10515600" cy="1325563"/>
          </a:xfrm>
        </p:spPr>
        <p:txBody>
          <a:bodyPr>
            <a:normAutofit/>
          </a:bodyPr>
          <a:lstStyle/>
          <a:p>
            <a:r>
              <a:rPr lang="en-US" sz="3200" b="1" dirty="0">
                <a:solidFill>
                  <a:schemeClr val="bg1"/>
                </a:solidFill>
                <a:latin typeface="Book Antiqua" panose="02040602050305030304" pitchFamily="18" charset="0"/>
              </a:rPr>
              <a:t>SCOMET</a:t>
            </a:r>
            <a:r>
              <a:rPr lang="en-US" sz="3200" b="1" dirty="0">
                <a:latin typeface="Book Antiqua" panose="02040602050305030304" pitchFamily="18" charset="0"/>
              </a:rPr>
              <a:t> </a:t>
            </a:r>
            <a:r>
              <a:rPr lang="en-US" sz="3200" b="1" dirty="0">
                <a:solidFill>
                  <a:schemeClr val="bg1"/>
                </a:solidFill>
                <a:latin typeface="Book Antiqua" panose="02040602050305030304" pitchFamily="18" charset="0"/>
              </a:rPr>
              <a:t>Policy</a:t>
            </a:r>
          </a:p>
        </p:txBody>
      </p:sp>
      <p:sp>
        <p:nvSpPr>
          <p:cNvPr id="3" name="Content Placeholder 2">
            <a:extLst>
              <a:ext uri="{FF2B5EF4-FFF2-40B4-BE49-F238E27FC236}">
                <a16:creationId xmlns:a16="http://schemas.microsoft.com/office/drawing/2014/main" id="{E9AA472A-370E-8357-4DF6-FB75AF3AD9C6}"/>
              </a:ext>
            </a:extLst>
          </p:cNvPr>
          <p:cNvSpPr>
            <a:spLocks noGrp="1"/>
          </p:cNvSpPr>
          <p:nvPr>
            <p:ph idx="1"/>
          </p:nvPr>
        </p:nvSpPr>
        <p:spPr>
          <a:xfrm>
            <a:off x="905934" y="2006600"/>
            <a:ext cx="7874000" cy="4351338"/>
          </a:xfrm>
        </p:spPr>
        <p:txBody>
          <a:bodyPr>
            <a:normAutofit/>
          </a:bodyPr>
          <a:lstStyle/>
          <a:p>
            <a:pPr>
              <a:buClr>
                <a:srgbClr val="92D050"/>
              </a:buClr>
              <a:buFont typeface="Wingdings" panose="05000000000000000000" pitchFamily="2" charset="2"/>
              <a:buChar char="Ø"/>
            </a:pPr>
            <a:r>
              <a:rPr lang="en-US" sz="2000" dirty="0">
                <a:latin typeface="Book Antiqua" panose="02040602050305030304" pitchFamily="18" charset="0"/>
              </a:rPr>
              <a:t>The FTP 2023 places special emphasis on SCOMET policy and aims to consolidate all policies related to the export of dual-use items under SCOMET at one place to simplify the process and make it easier for industry compliance.</a:t>
            </a:r>
          </a:p>
          <a:p>
            <a:pPr>
              <a:buClr>
                <a:srgbClr val="92D050"/>
              </a:buClr>
              <a:buFont typeface="Wingdings" panose="05000000000000000000" pitchFamily="2" charset="2"/>
              <a:buChar char="Ø"/>
            </a:pPr>
            <a:r>
              <a:rPr lang="en-US" sz="2000" dirty="0">
                <a:latin typeface="Book Antiqua" panose="02040602050305030304" pitchFamily="18" charset="0"/>
              </a:rPr>
              <a:t>The policy aims to make it easier for industry to export goods such as UAV/Drones, Cryogenic Tanks, and certain chemicals, by simplifying the licensing process and reducing the bureaucratic hurdles that can make it difficult for industry to comply with export regulations.</a:t>
            </a:r>
          </a:p>
          <a:p>
            <a:pPr>
              <a:buClr>
                <a:srgbClr val="92D050"/>
              </a:buClr>
              <a:buFont typeface="Wingdings" panose="05000000000000000000" pitchFamily="2" charset="2"/>
              <a:buChar char="Ø"/>
            </a:pPr>
            <a:r>
              <a:rPr lang="en-US" sz="2000" dirty="0">
                <a:latin typeface="Book Antiqua" panose="02040602050305030304" pitchFamily="18" charset="0"/>
              </a:rPr>
              <a:t>The FTP 2023 aims to make India a more competitive player in the global market for high-end goods and technology.</a:t>
            </a:r>
          </a:p>
        </p:txBody>
      </p:sp>
    </p:spTree>
    <p:extLst>
      <p:ext uri="{BB962C8B-B14F-4D97-AF65-F5344CB8AC3E}">
        <p14:creationId xmlns:p14="http://schemas.microsoft.com/office/powerpoint/2010/main" val="482730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8A496-9942-4AA6-8589-47FDA671DB09}"/>
              </a:ext>
            </a:extLst>
          </p:cNvPr>
          <p:cNvSpPr>
            <a:spLocks noGrp="1"/>
          </p:cNvSpPr>
          <p:nvPr>
            <p:ph type="title"/>
          </p:nvPr>
        </p:nvSpPr>
        <p:spPr/>
        <p:txBody>
          <a:bodyPr>
            <a:normAutofit/>
          </a:bodyPr>
          <a:lstStyle/>
          <a:p>
            <a:r>
              <a:rPr lang="en-IN" sz="3200" b="1" dirty="0">
                <a:solidFill>
                  <a:schemeClr val="bg1"/>
                </a:solidFill>
                <a:latin typeface="Book Antiqua" panose="02040602050305030304" pitchFamily="18" charset="0"/>
              </a:rPr>
              <a:t>Towns of Export Excellence</a:t>
            </a:r>
          </a:p>
        </p:txBody>
      </p:sp>
      <p:sp>
        <p:nvSpPr>
          <p:cNvPr id="3" name="Content Placeholder 2">
            <a:extLst>
              <a:ext uri="{FF2B5EF4-FFF2-40B4-BE49-F238E27FC236}">
                <a16:creationId xmlns:a16="http://schemas.microsoft.com/office/drawing/2014/main" id="{2B45B295-A319-42DE-83B7-0DE4FD75BC9A}"/>
              </a:ext>
            </a:extLst>
          </p:cNvPr>
          <p:cNvSpPr>
            <a:spLocks noGrp="1"/>
          </p:cNvSpPr>
          <p:nvPr>
            <p:ph idx="1"/>
          </p:nvPr>
        </p:nvSpPr>
        <p:spPr>
          <a:xfrm>
            <a:off x="745068" y="1690688"/>
            <a:ext cx="8136466" cy="4351338"/>
          </a:xfrm>
        </p:spPr>
        <p:txBody>
          <a:bodyPr/>
          <a:lstStyle/>
          <a:p>
            <a:endParaRPr lang="en-US" dirty="0"/>
          </a:p>
          <a:p>
            <a:pPr>
              <a:lnSpc>
                <a:spcPct val="100000"/>
              </a:lnSpc>
              <a:spcAft>
                <a:spcPts val="600"/>
              </a:spcAft>
              <a:buClr>
                <a:srgbClr val="92D050"/>
              </a:buClr>
              <a:buFont typeface="Wingdings" panose="05000000000000000000" pitchFamily="2" charset="2"/>
              <a:buChar char="Ø"/>
            </a:pPr>
            <a:r>
              <a:rPr lang="en-US" sz="1800" dirty="0">
                <a:latin typeface="Book Antiqua" panose="02040602050305030304" pitchFamily="18" charset="0"/>
              </a:rPr>
              <a:t>Towns of Export Excellence is a status provided to those towns which produce and export goods worth a minimum value in a specific sector. Sectors include handicraft, handloom, seafood, pharmaceutical, fisheries, apparels, coir, leather products etc.</a:t>
            </a:r>
          </a:p>
          <a:p>
            <a:pPr>
              <a:lnSpc>
                <a:spcPct val="100000"/>
              </a:lnSpc>
              <a:spcAft>
                <a:spcPts val="600"/>
              </a:spcAft>
              <a:buClr>
                <a:srgbClr val="92D050"/>
              </a:buClr>
              <a:buFont typeface="Wingdings" panose="05000000000000000000" pitchFamily="2" charset="2"/>
              <a:buChar char="Ø"/>
            </a:pPr>
            <a:r>
              <a:rPr lang="en-US" sz="1800" dirty="0">
                <a:latin typeface="Book Antiqua" panose="02040602050305030304" pitchFamily="18" charset="0"/>
              </a:rPr>
              <a:t>Qualification for TEE:</a:t>
            </a:r>
          </a:p>
          <a:p>
            <a:pPr lvl="2">
              <a:lnSpc>
                <a:spcPct val="100000"/>
              </a:lnSpc>
              <a:spcAft>
                <a:spcPts val="600"/>
              </a:spcAft>
              <a:buClr>
                <a:srgbClr val="92D050"/>
              </a:buClr>
              <a:buFont typeface="Wingdings" panose="05000000000000000000" pitchFamily="2" charset="2"/>
              <a:buChar char="Ø"/>
            </a:pPr>
            <a:r>
              <a:rPr lang="en-US" sz="1800" dirty="0">
                <a:latin typeface="Book Antiqua" panose="02040602050305030304" pitchFamily="18" charset="0"/>
              </a:rPr>
              <a:t>Towns producing goods of minimum value Rs. 750 Cr.</a:t>
            </a:r>
          </a:p>
          <a:p>
            <a:pPr lvl="2">
              <a:lnSpc>
                <a:spcPct val="100000"/>
              </a:lnSpc>
              <a:spcAft>
                <a:spcPts val="600"/>
              </a:spcAft>
              <a:buClr>
                <a:srgbClr val="92D050"/>
              </a:buClr>
              <a:buFont typeface="Wingdings" panose="05000000000000000000" pitchFamily="2" charset="2"/>
              <a:buChar char="Ø"/>
            </a:pPr>
            <a:r>
              <a:rPr lang="en-US" sz="1800" dirty="0">
                <a:latin typeface="Book Antiqua" panose="02040602050305030304" pitchFamily="18" charset="0"/>
              </a:rPr>
              <a:t>Threshold limit for handloom, handicraft, Agriculture and Fisheries sector is Rs. 150 Cr.</a:t>
            </a:r>
          </a:p>
          <a:p>
            <a:pPr marL="0" indent="0">
              <a:lnSpc>
                <a:spcPct val="100000"/>
              </a:lnSpc>
              <a:spcAft>
                <a:spcPts val="600"/>
              </a:spcAft>
              <a:buClr>
                <a:srgbClr val="92D050"/>
              </a:buClr>
              <a:buNone/>
            </a:pPr>
            <a:endParaRPr lang="en-IN" sz="2000" dirty="0">
              <a:latin typeface="Book Antiqua" panose="02040602050305030304" pitchFamily="18" charset="0"/>
            </a:endParaRPr>
          </a:p>
        </p:txBody>
      </p:sp>
      <p:pic>
        <p:nvPicPr>
          <p:cNvPr id="5" name="Picture 4">
            <a:extLst>
              <a:ext uri="{FF2B5EF4-FFF2-40B4-BE49-F238E27FC236}">
                <a16:creationId xmlns:a16="http://schemas.microsoft.com/office/drawing/2014/main" id="{7B45612F-1A78-4702-B34D-0F0BB0EA1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1535" y="2345267"/>
            <a:ext cx="2988732" cy="2760133"/>
          </a:xfrm>
          <a:prstGeom prst="rect">
            <a:avLst/>
          </a:prstGeom>
        </p:spPr>
      </p:pic>
    </p:spTree>
    <p:extLst>
      <p:ext uri="{BB962C8B-B14F-4D97-AF65-F5344CB8AC3E}">
        <p14:creationId xmlns:p14="http://schemas.microsoft.com/office/powerpoint/2010/main" val="469809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DC0D6-0F31-40E9-9900-0A7D96C0F5C3}"/>
              </a:ext>
            </a:extLst>
          </p:cNvPr>
          <p:cNvSpPr>
            <a:spLocks noGrp="1"/>
          </p:cNvSpPr>
          <p:nvPr>
            <p:ph type="title"/>
          </p:nvPr>
        </p:nvSpPr>
        <p:spPr>
          <a:xfrm>
            <a:off x="702733" y="475192"/>
            <a:ext cx="10515600" cy="1325563"/>
          </a:xfrm>
        </p:spPr>
        <p:txBody>
          <a:bodyPr>
            <a:normAutofit/>
          </a:bodyPr>
          <a:lstStyle/>
          <a:p>
            <a:r>
              <a:rPr lang="en-US" sz="3200" b="1" dirty="0">
                <a:solidFill>
                  <a:schemeClr val="bg1"/>
                </a:solidFill>
                <a:latin typeface="Book Antiqua" panose="02040602050305030304" pitchFamily="18" charset="0"/>
              </a:rPr>
              <a:t>Benefits offered in the scheme</a:t>
            </a:r>
            <a:endParaRPr lang="en-IN" sz="3200" b="1" dirty="0">
              <a:solidFill>
                <a:schemeClr val="bg1"/>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7D7310F6-E9EA-4775-AC36-DBFCAF56718D}"/>
              </a:ext>
            </a:extLst>
          </p:cNvPr>
          <p:cNvSpPr>
            <a:spLocks noGrp="1"/>
          </p:cNvSpPr>
          <p:nvPr>
            <p:ph idx="1"/>
          </p:nvPr>
        </p:nvSpPr>
        <p:spPr>
          <a:xfrm>
            <a:off x="702733" y="1927671"/>
            <a:ext cx="9230450" cy="4351338"/>
          </a:xfrm>
        </p:spPr>
        <p:txBody>
          <a:bodyPr>
            <a:normAutofit/>
          </a:bodyPr>
          <a:lstStyle/>
          <a:p>
            <a:pPr>
              <a:buClr>
                <a:srgbClr val="92D050"/>
              </a:buClr>
              <a:buFont typeface="Wingdings" panose="05000000000000000000" pitchFamily="2" charset="2"/>
              <a:buChar char="Ø"/>
            </a:pPr>
            <a:r>
              <a:rPr lang="en-US" sz="2000" b="1" dirty="0">
                <a:latin typeface="Book Antiqua" panose="02040602050305030304" pitchFamily="18" charset="0"/>
              </a:rPr>
              <a:t>Financial assistance as a part of Market Access Initiative (MAI) scheme</a:t>
            </a:r>
          </a:p>
          <a:p>
            <a:pPr marL="0" indent="0" algn="just">
              <a:buNone/>
            </a:pPr>
            <a:r>
              <a:rPr lang="en-US" sz="2000" dirty="0">
                <a:latin typeface="Book Antiqua" panose="02040602050305030304" pitchFamily="18" charset="0"/>
              </a:rPr>
              <a:t>Under this scheme recognized association focusing on specific country or a   target market will receive financial assistance for activities like market surveys, setting up of warehouses/ showrooms, campaigns for brand promotions, participation in international trade fairs, reimbursement of registration charges etc.</a:t>
            </a:r>
          </a:p>
          <a:p>
            <a:pPr>
              <a:buClr>
                <a:srgbClr val="92D050"/>
              </a:buClr>
              <a:buFont typeface="Wingdings" panose="05000000000000000000" pitchFamily="2" charset="2"/>
              <a:buChar char="Ø"/>
            </a:pPr>
            <a:r>
              <a:rPr lang="en-US" sz="2000" b="1" dirty="0">
                <a:latin typeface="Book Antiqua" panose="02040602050305030304" pitchFamily="18" charset="0"/>
              </a:rPr>
              <a:t>Authorization under Export Promotion Capital Goods (EPCG) Scheme</a:t>
            </a:r>
          </a:p>
          <a:p>
            <a:pPr marL="0" indent="0" algn="just">
              <a:buNone/>
            </a:pPr>
            <a:r>
              <a:rPr lang="en-US" sz="2000" dirty="0">
                <a:latin typeface="Book Antiqua" panose="02040602050305030304" pitchFamily="18" charset="0"/>
              </a:rPr>
              <a:t>EPCG scheme allows an exporter to import capital goods that is required for pre-production, production, and post-production at zero customs duty. To qualify for the scheme the manufactured commodity should be exported.</a:t>
            </a:r>
            <a:endParaRPr lang="en-IN" sz="2000" dirty="0">
              <a:latin typeface="Book Antiqua" panose="02040602050305030304" pitchFamily="18" charset="0"/>
            </a:endParaRPr>
          </a:p>
        </p:txBody>
      </p:sp>
    </p:spTree>
    <p:extLst>
      <p:ext uri="{BB962C8B-B14F-4D97-AF65-F5344CB8AC3E}">
        <p14:creationId xmlns:p14="http://schemas.microsoft.com/office/powerpoint/2010/main" val="2790192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FC097-9F83-47E9-81B8-945BEBE51A2F}"/>
              </a:ext>
            </a:extLst>
          </p:cNvPr>
          <p:cNvSpPr>
            <a:spLocks noGrp="1"/>
          </p:cNvSpPr>
          <p:nvPr>
            <p:ph type="title"/>
          </p:nvPr>
        </p:nvSpPr>
        <p:spPr>
          <a:xfrm>
            <a:off x="440267" y="500062"/>
            <a:ext cx="10515600" cy="1325563"/>
          </a:xfrm>
        </p:spPr>
        <p:txBody>
          <a:bodyPr>
            <a:normAutofit/>
          </a:bodyPr>
          <a:lstStyle/>
          <a:p>
            <a:r>
              <a:rPr lang="en-IN" sz="3200" b="1" dirty="0">
                <a:solidFill>
                  <a:schemeClr val="bg1"/>
                </a:solidFill>
                <a:latin typeface="Book Antiqua" panose="02040602050305030304" pitchFamily="18" charset="0"/>
              </a:rPr>
              <a:t>Additions to TEE</a:t>
            </a:r>
          </a:p>
        </p:txBody>
      </p:sp>
      <p:sp>
        <p:nvSpPr>
          <p:cNvPr id="3" name="Content Placeholder 2">
            <a:extLst>
              <a:ext uri="{FF2B5EF4-FFF2-40B4-BE49-F238E27FC236}">
                <a16:creationId xmlns:a16="http://schemas.microsoft.com/office/drawing/2014/main" id="{7324F978-9167-42F6-A2D8-0763A4194D10}"/>
              </a:ext>
            </a:extLst>
          </p:cNvPr>
          <p:cNvSpPr>
            <a:spLocks noGrp="1"/>
          </p:cNvSpPr>
          <p:nvPr>
            <p:ph idx="1"/>
          </p:nvPr>
        </p:nvSpPr>
        <p:spPr>
          <a:xfrm>
            <a:off x="541867" y="1825625"/>
            <a:ext cx="6832600" cy="4351338"/>
          </a:xfrm>
        </p:spPr>
        <p:txBody>
          <a:bodyPr/>
          <a:lstStyle/>
          <a:p>
            <a:pPr>
              <a:buClr>
                <a:srgbClr val="92D050"/>
              </a:buClr>
              <a:buFont typeface="Wingdings" panose="05000000000000000000" pitchFamily="2" charset="2"/>
              <a:buChar char="Ø"/>
            </a:pPr>
            <a:r>
              <a:rPr lang="en-US" dirty="0"/>
              <a:t> </a:t>
            </a:r>
            <a:r>
              <a:rPr lang="en-US" sz="2000" dirty="0">
                <a:latin typeface="Book Antiqua" panose="02040602050305030304" pitchFamily="18" charset="0"/>
              </a:rPr>
              <a:t>4 new towns of export excellence (TEE) are in addition to the already existing 39 towns of export excellence:</a:t>
            </a:r>
          </a:p>
        </p:txBody>
      </p:sp>
      <p:graphicFrame>
        <p:nvGraphicFramePr>
          <p:cNvPr id="4" name="Table 3">
            <a:extLst>
              <a:ext uri="{FF2B5EF4-FFF2-40B4-BE49-F238E27FC236}">
                <a16:creationId xmlns:a16="http://schemas.microsoft.com/office/drawing/2014/main" id="{2ED90079-F612-478D-A27F-DD8276C92513}"/>
              </a:ext>
            </a:extLst>
          </p:cNvPr>
          <p:cNvGraphicFramePr>
            <a:graphicFrameLocks noGrp="1"/>
          </p:cNvGraphicFramePr>
          <p:nvPr>
            <p:extLst>
              <p:ext uri="{D42A27DB-BD31-4B8C-83A1-F6EECF244321}">
                <p14:modId xmlns:p14="http://schemas.microsoft.com/office/powerpoint/2010/main" val="3981107607"/>
              </p:ext>
            </p:extLst>
          </p:nvPr>
        </p:nvGraphicFramePr>
        <p:xfrm>
          <a:off x="838200" y="2971800"/>
          <a:ext cx="6451600" cy="2590800"/>
        </p:xfrm>
        <a:graphic>
          <a:graphicData uri="http://schemas.openxmlformats.org/drawingml/2006/table">
            <a:tbl>
              <a:tblPr firstRow="1" bandRow="1">
                <a:tableStyleId>{5C22544A-7EE6-4342-B048-85BDC9FD1C3A}</a:tableStyleId>
              </a:tblPr>
              <a:tblGrid>
                <a:gridCol w="3213100">
                  <a:extLst>
                    <a:ext uri="{9D8B030D-6E8A-4147-A177-3AD203B41FA5}">
                      <a16:colId xmlns:a16="http://schemas.microsoft.com/office/drawing/2014/main" val="1710562767"/>
                    </a:ext>
                  </a:extLst>
                </a:gridCol>
                <a:gridCol w="3238500">
                  <a:extLst>
                    <a:ext uri="{9D8B030D-6E8A-4147-A177-3AD203B41FA5}">
                      <a16:colId xmlns:a16="http://schemas.microsoft.com/office/drawing/2014/main" val="3768741190"/>
                    </a:ext>
                  </a:extLst>
                </a:gridCol>
              </a:tblGrid>
              <a:tr h="342900">
                <a:tc>
                  <a:txBody>
                    <a:bodyPr/>
                    <a:lstStyle/>
                    <a:p>
                      <a:r>
                        <a:rPr lang="en-IN" sz="2000" dirty="0">
                          <a:latin typeface="Book Antiqua" panose="02040602050305030304" pitchFamily="18" charset="0"/>
                        </a:rPr>
                        <a:t>Town of Export Excellence </a:t>
                      </a:r>
                    </a:p>
                  </a:txBody>
                  <a:tcPr/>
                </a:tc>
                <a:tc>
                  <a:txBody>
                    <a:bodyPr/>
                    <a:lstStyle/>
                    <a:p>
                      <a:r>
                        <a:rPr lang="en-IN" sz="2000" dirty="0">
                          <a:latin typeface="Book Antiqua" panose="02040602050305030304" pitchFamily="18" charset="0"/>
                        </a:rPr>
                        <a:t>Product Category</a:t>
                      </a:r>
                    </a:p>
                  </a:txBody>
                  <a:tcPr/>
                </a:tc>
                <a:extLst>
                  <a:ext uri="{0D108BD9-81ED-4DB2-BD59-A6C34878D82A}">
                    <a16:rowId xmlns:a16="http://schemas.microsoft.com/office/drawing/2014/main" val="2912929752"/>
                  </a:ext>
                </a:extLst>
              </a:tr>
              <a:tr h="342900">
                <a:tc>
                  <a:txBody>
                    <a:bodyPr/>
                    <a:lstStyle/>
                    <a:p>
                      <a:r>
                        <a:rPr lang="en-IN" sz="2000" dirty="0">
                          <a:latin typeface="Book Antiqua" panose="02040602050305030304" pitchFamily="18" charset="0"/>
                        </a:rPr>
                        <a:t>Faridabad</a:t>
                      </a:r>
                    </a:p>
                  </a:txBody>
                  <a:tcPr/>
                </a:tc>
                <a:tc>
                  <a:txBody>
                    <a:bodyPr/>
                    <a:lstStyle/>
                    <a:p>
                      <a:r>
                        <a:rPr lang="en-IN" sz="2000" dirty="0">
                          <a:latin typeface="Book Antiqua" panose="02040602050305030304" pitchFamily="18" charset="0"/>
                        </a:rPr>
                        <a:t>Apparel</a:t>
                      </a:r>
                    </a:p>
                  </a:txBody>
                  <a:tcPr/>
                </a:tc>
                <a:extLst>
                  <a:ext uri="{0D108BD9-81ED-4DB2-BD59-A6C34878D82A}">
                    <a16:rowId xmlns:a16="http://schemas.microsoft.com/office/drawing/2014/main" val="3397920815"/>
                  </a:ext>
                </a:extLst>
              </a:tr>
              <a:tr h="342900">
                <a:tc>
                  <a:txBody>
                    <a:bodyPr/>
                    <a:lstStyle/>
                    <a:p>
                      <a:r>
                        <a:rPr lang="en-IN" sz="2000" dirty="0">
                          <a:latin typeface="Book Antiqua" panose="02040602050305030304" pitchFamily="18" charset="0"/>
                        </a:rPr>
                        <a:t>Moradabad </a:t>
                      </a:r>
                    </a:p>
                  </a:txBody>
                  <a:tcPr/>
                </a:tc>
                <a:tc>
                  <a:txBody>
                    <a:bodyPr/>
                    <a:lstStyle/>
                    <a:p>
                      <a:r>
                        <a:rPr lang="en-IN" sz="2000" dirty="0">
                          <a:latin typeface="Book Antiqua" panose="02040602050305030304" pitchFamily="18" charset="0"/>
                        </a:rPr>
                        <a:t>Handicrafts</a:t>
                      </a:r>
                    </a:p>
                  </a:txBody>
                  <a:tcPr/>
                </a:tc>
                <a:extLst>
                  <a:ext uri="{0D108BD9-81ED-4DB2-BD59-A6C34878D82A}">
                    <a16:rowId xmlns:a16="http://schemas.microsoft.com/office/drawing/2014/main" val="2441960415"/>
                  </a:ext>
                </a:extLst>
              </a:tr>
              <a:tr h="342900">
                <a:tc>
                  <a:txBody>
                    <a:bodyPr/>
                    <a:lstStyle/>
                    <a:p>
                      <a:r>
                        <a:rPr lang="en-IN" sz="2000" dirty="0" err="1">
                          <a:latin typeface="Book Antiqua" panose="02040602050305030304" pitchFamily="18" charset="0"/>
                        </a:rPr>
                        <a:t>Mirzapur</a:t>
                      </a:r>
                      <a:endParaRPr lang="en-IN" sz="2000" dirty="0">
                        <a:latin typeface="Book Antiqua" panose="02040602050305030304" pitchFamily="18" charset="0"/>
                      </a:endParaRPr>
                    </a:p>
                  </a:txBody>
                  <a:tcPr/>
                </a:tc>
                <a:tc>
                  <a:txBody>
                    <a:bodyPr/>
                    <a:lstStyle/>
                    <a:p>
                      <a:r>
                        <a:rPr lang="en-IN" sz="2000" dirty="0">
                          <a:latin typeface="Book Antiqua" panose="02040602050305030304" pitchFamily="18" charset="0"/>
                        </a:rPr>
                        <a:t>Handmade carpet and Dari</a:t>
                      </a:r>
                    </a:p>
                  </a:txBody>
                  <a:tcPr/>
                </a:tc>
                <a:extLst>
                  <a:ext uri="{0D108BD9-81ED-4DB2-BD59-A6C34878D82A}">
                    <a16:rowId xmlns:a16="http://schemas.microsoft.com/office/drawing/2014/main" val="1015104027"/>
                  </a:ext>
                </a:extLst>
              </a:tr>
              <a:tr h="342900">
                <a:tc>
                  <a:txBody>
                    <a:bodyPr/>
                    <a:lstStyle/>
                    <a:p>
                      <a:r>
                        <a:rPr lang="en-IN" sz="2000" dirty="0">
                          <a:latin typeface="Book Antiqua" panose="02040602050305030304" pitchFamily="18" charset="0"/>
                        </a:rPr>
                        <a:t>Varanasi </a:t>
                      </a:r>
                    </a:p>
                  </a:txBody>
                  <a:tcPr/>
                </a:tc>
                <a:tc>
                  <a:txBody>
                    <a:bodyPr/>
                    <a:lstStyle/>
                    <a:p>
                      <a:r>
                        <a:rPr lang="en-IN" sz="2000" dirty="0">
                          <a:latin typeface="Book Antiqua" panose="02040602050305030304" pitchFamily="18" charset="0"/>
                        </a:rPr>
                        <a:t>Handloom and Handicraft</a:t>
                      </a:r>
                    </a:p>
                  </a:txBody>
                  <a:tcPr/>
                </a:tc>
                <a:extLst>
                  <a:ext uri="{0D108BD9-81ED-4DB2-BD59-A6C34878D82A}">
                    <a16:rowId xmlns:a16="http://schemas.microsoft.com/office/drawing/2014/main" val="991156240"/>
                  </a:ext>
                </a:extLst>
              </a:tr>
            </a:tbl>
          </a:graphicData>
        </a:graphic>
      </p:graphicFrame>
      <p:pic>
        <p:nvPicPr>
          <p:cNvPr id="6" name="Picture 5">
            <a:extLst>
              <a:ext uri="{FF2B5EF4-FFF2-40B4-BE49-F238E27FC236}">
                <a16:creationId xmlns:a16="http://schemas.microsoft.com/office/drawing/2014/main" id="{25D4D2D1-AF34-4408-BBA1-4E6761B8F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370" y="2588328"/>
            <a:ext cx="4038600" cy="2813012"/>
          </a:xfrm>
          <a:prstGeom prst="rect">
            <a:avLst/>
          </a:prstGeom>
        </p:spPr>
      </p:pic>
    </p:spTree>
    <p:extLst>
      <p:ext uri="{BB962C8B-B14F-4D97-AF65-F5344CB8AC3E}">
        <p14:creationId xmlns:p14="http://schemas.microsoft.com/office/powerpoint/2010/main" val="197316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E48A-198C-493F-8369-C530185FCDE7}"/>
              </a:ext>
            </a:extLst>
          </p:cNvPr>
          <p:cNvSpPr>
            <a:spLocks noGrp="1"/>
          </p:cNvSpPr>
          <p:nvPr>
            <p:ph type="title"/>
          </p:nvPr>
        </p:nvSpPr>
        <p:spPr/>
        <p:txBody>
          <a:bodyPr>
            <a:normAutofit/>
          </a:bodyPr>
          <a:lstStyle/>
          <a:p>
            <a:r>
              <a:rPr lang="en-IN" sz="3200" b="1" dirty="0">
                <a:solidFill>
                  <a:schemeClr val="bg1"/>
                </a:solidFill>
                <a:latin typeface="Book Antiqua" panose="02040602050305030304" pitchFamily="18" charset="0"/>
              </a:rPr>
              <a:t>Status Holder Certificate</a:t>
            </a:r>
          </a:p>
        </p:txBody>
      </p:sp>
      <p:sp>
        <p:nvSpPr>
          <p:cNvPr id="3" name="Content Placeholder 2">
            <a:extLst>
              <a:ext uri="{FF2B5EF4-FFF2-40B4-BE49-F238E27FC236}">
                <a16:creationId xmlns:a16="http://schemas.microsoft.com/office/drawing/2014/main" id="{2F9E0540-EB50-462A-A89C-CAF589988097}"/>
              </a:ext>
            </a:extLst>
          </p:cNvPr>
          <p:cNvSpPr>
            <a:spLocks noGrp="1"/>
          </p:cNvSpPr>
          <p:nvPr>
            <p:ph idx="1"/>
          </p:nvPr>
        </p:nvSpPr>
        <p:spPr>
          <a:xfrm>
            <a:off x="838200" y="1825625"/>
            <a:ext cx="7980947" cy="4351338"/>
          </a:xfrm>
        </p:spPr>
        <p:txBody>
          <a:bodyPr/>
          <a:lstStyle/>
          <a:p>
            <a:pPr>
              <a:lnSpc>
                <a:spcPct val="150000"/>
              </a:lnSpc>
              <a:spcBef>
                <a:spcPts val="600"/>
              </a:spcBef>
              <a:buClr>
                <a:srgbClr val="92D050"/>
              </a:buClr>
              <a:buFont typeface="Wingdings" panose="05000000000000000000" pitchFamily="2" charset="2"/>
              <a:buChar char="Ø"/>
            </a:pPr>
            <a:r>
              <a:rPr lang="en-US" sz="2000" b="1" dirty="0">
                <a:latin typeface="Book Antiqua" panose="02040602050305030304" pitchFamily="18" charset="0"/>
              </a:rPr>
              <a:t>Status Holders</a:t>
            </a:r>
          </a:p>
          <a:p>
            <a:pPr lvl="1">
              <a:lnSpc>
                <a:spcPct val="100000"/>
              </a:lnSpc>
              <a:spcBef>
                <a:spcPts val="1200"/>
              </a:spcBef>
              <a:buClr>
                <a:srgbClr val="92D050"/>
              </a:buClr>
              <a:buFont typeface="Wingdings" panose="05000000000000000000" pitchFamily="2" charset="2"/>
              <a:buChar char="ü"/>
            </a:pPr>
            <a:r>
              <a:rPr lang="en-US" sz="2000" dirty="0">
                <a:latin typeface="Book Antiqua" panose="02040602050305030304" pitchFamily="18" charset="0"/>
              </a:rPr>
              <a:t>Status Holders are business leaders who have excelled in international trade and have successfully contributed to country’s foreign trade.</a:t>
            </a:r>
          </a:p>
          <a:p>
            <a:pPr lvl="1">
              <a:lnSpc>
                <a:spcPct val="100000"/>
              </a:lnSpc>
              <a:spcBef>
                <a:spcPts val="1200"/>
              </a:spcBef>
              <a:buClr>
                <a:srgbClr val="92D050"/>
              </a:buClr>
              <a:buFont typeface="Wingdings" panose="05000000000000000000" pitchFamily="2" charset="2"/>
              <a:buChar char="ü"/>
            </a:pPr>
            <a:r>
              <a:rPr lang="en-US" sz="2000" dirty="0">
                <a:latin typeface="Book Antiqua" panose="02040602050305030304" pitchFamily="18" charset="0"/>
              </a:rPr>
              <a:t>Expected to contribute towards India’s exports.  </a:t>
            </a:r>
          </a:p>
          <a:p>
            <a:pPr lvl="1">
              <a:lnSpc>
                <a:spcPct val="100000"/>
              </a:lnSpc>
              <a:spcBef>
                <a:spcPts val="1200"/>
              </a:spcBef>
              <a:buClr>
                <a:srgbClr val="92D050"/>
              </a:buClr>
              <a:buFont typeface="Wingdings" panose="05000000000000000000" pitchFamily="2" charset="2"/>
              <a:buChar char="ü"/>
            </a:pPr>
            <a:r>
              <a:rPr lang="en-US" sz="2000" dirty="0">
                <a:latin typeface="Book Antiqua" panose="02040602050305030304" pitchFamily="18" charset="0"/>
              </a:rPr>
              <a:t>Also to provide guidance and handholding to new entrepreneurs</a:t>
            </a:r>
            <a:r>
              <a:rPr lang="en-US" dirty="0">
                <a:latin typeface="Book Antiqua" panose="02040602050305030304" pitchFamily="18" charset="0"/>
              </a:rPr>
              <a:t>. </a:t>
            </a:r>
          </a:p>
          <a:p>
            <a:pPr>
              <a:buFont typeface="Wingdings" panose="05000000000000000000" pitchFamily="2" charset="2"/>
              <a:buChar char="Ø"/>
            </a:pPr>
            <a:endParaRPr lang="en-IN" dirty="0"/>
          </a:p>
        </p:txBody>
      </p:sp>
      <p:pic>
        <p:nvPicPr>
          <p:cNvPr id="4" name="Picture 3">
            <a:extLst>
              <a:ext uri="{FF2B5EF4-FFF2-40B4-BE49-F238E27FC236}">
                <a16:creationId xmlns:a16="http://schemas.microsoft.com/office/drawing/2014/main" id="{6557068D-FCEC-46A3-8953-EE3DDC6EF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8269" y="2367011"/>
            <a:ext cx="2596397" cy="3479223"/>
          </a:xfrm>
          <a:prstGeom prst="rect">
            <a:avLst/>
          </a:prstGeom>
          <a:ln>
            <a:noFill/>
          </a:ln>
          <a:effectLst>
            <a:softEdge rad="112500"/>
          </a:effectLst>
        </p:spPr>
      </p:pic>
    </p:spTree>
    <p:extLst>
      <p:ext uri="{BB962C8B-B14F-4D97-AF65-F5344CB8AC3E}">
        <p14:creationId xmlns:p14="http://schemas.microsoft.com/office/powerpoint/2010/main" val="696134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2BDF7-35D6-42F4-9AED-30795F0F1EF2}"/>
              </a:ext>
            </a:extLst>
          </p:cNvPr>
          <p:cNvSpPr>
            <a:spLocks noGrp="1"/>
          </p:cNvSpPr>
          <p:nvPr>
            <p:ph type="title"/>
          </p:nvPr>
        </p:nvSpPr>
        <p:spPr/>
        <p:txBody>
          <a:bodyPr>
            <a:normAutofit/>
          </a:bodyPr>
          <a:lstStyle/>
          <a:p>
            <a:r>
              <a:rPr lang="en-IN" sz="3200" b="1" dirty="0">
                <a:solidFill>
                  <a:schemeClr val="bg1"/>
                </a:solidFill>
                <a:latin typeface="Book Antiqua" panose="02040602050305030304" pitchFamily="18" charset="0"/>
              </a:rPr>
              <a:t>Status Holder Certificate</a:t>
            </a:r>
          </a:p>
        </p:txBody>
      </p:sp>
      <p:sp>
        <p:nvSpPr>
          <p:cNvPr id="3" name="Content Placeholder 2">
            <a:extLst>
              <a:ext uri="{FF2B5EF4-FFF2-40B4-BE49-F238E27FC236}">
                <a16:creationId xmlns:a16="http://schemas.microsoft.com/office/drawing/2014/main" id="{52894709-9AF0-4BE0-B4A6-CB6D109B652B}"/>
              </a:ext>
            </a:extLst>
          </p:cNvPr>
          <p:cNvSpPr>
            <a:spLocks noGrp="1"/>
          </p:cNvSpPr>
          <p:nvPr>
            <p:ph idx="1"/>
          </p:nvPr>
        </p:nvSpPr>
        <p:spPr>
          <a:xfrm>
            <a:off x="934453" y="2103437"/>
            <a:ext cx="8125326" cy="1603375"/>
          </a:xfrm>
        </p:spPr>
        <p:txBody>
          <a:bodyPr>
            <a:normAutofit/>
          </a:bodyPr>
          <a:lstStyle/>
          <a:p>
            <a:pPr algn="just">
              <a:spcAft>
                <a:spcPts val="600"/>
              </a:spcAft>
              <a:buClr>
                <a:srgbClr val="92D050"/>
              </a:buClr>
              <a:buFont typeface="Wingdings" panose="05000000000000000000" pitchFamily="2" charset="2"/>
              <a:buChar char="Ø"/>
            </a:pPr>
            <a:r>
              <a:rPr lang="en-US" sz="2000" dirty="0">
                <a:latin typeface="Book Antiqua" panose="02040602050305030304" pitchFamily="18" charset="0"/>
              </a:rPr>
              <a:t>Export performance threshold for Recognition of Exporters as Status Holders rationalized.</a:t>
            </a:r>
          </a:p>
          <a:p>
            <a:pPr algn="just">
              <a:spcAft>
                <a:spcPts val="600"/>
              </a:spcAft>
              <a:buClr>
                <a:srgbClr val="92D050"/>
              </a:buClr>
              <a:buFont typeface="Wingdings" panose="05000000000000000000" pitchFamily="2" charset="2"/>
              <a:buChar char="Ø"/>
            </a:pPr>
            <a:r>
              <a:rPr lang="en-US" sz="2000" dirty="0">
                <a:latin typeface="Book Antiqua" panose="02040602050305030304" pitchFamily="18" charset="0"/>
              </a:rPr>
              <a:t>Enabling more exporters to achieve higher status and reduced transaction cost for exports.</a:t>
            </a:r>
            <a:endParaRPr lang="en-IN" sz="2000" dirty="0">
              <a:latin typeface="Book Antiqua" panose="02040602050305030304" pitchFamily="18" charset="0"/>
            </a:endParaRPr>
          </a:p>
        </p:txBody>
      </p:sp>
      <p:graphicFrame>
        <p:nvGraphicFramePr>
          <p:cNvPr id="4" name="Table 3">
            <a:extLst>
              <a:ext uri="{FF2B5EF4-FFF2-40B4-BE49-F238E27FC236}">
                <a16:creationId xmlns:a16="http://schemas.microsoft.com/office/drawing/2014/main" id="{BB48D01F-F2AF-4F15-A373-DB513253A9AF}"/>
              </a:ext>
            </a:extLst>
          </p:cNvPr>
          <p:cNvGraphicFramePr>
            <a:graphicFrameLocks noGrp="1"/>
          </p:cNvGraphicFramePr>
          <p:nvPr>
            <p:extLst>
              <p:ext uri="{D42A27DB-BD31-4B8C-83A1-F6EECF244321}">
                <p14:modId xmlns:p14="http://schemas.microsoft.com/office/powerpoint/2010/main" val="1720797769"/>
              </p:ext>
            </p:extLst>
          </p:nvPr>
        </p:nvGraphicFramePr>
        <p:xfrm>
          <a:off x="1312780" y="3724275"/>
          <a:ext cx="8127999" cy="26314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279216351"/>
                    </a:ext>
                  </a:extLst>
                </a:gridCol>
                <a:gridCol w="2709333">
                  <a:extLst>
                    <a:ext uri="{9D8B030D-6E8A-4147-A177-3AD203B41FA5}">
                      <a16:colId xmlns:a16="http://schemas.microsoft.com/office/drawing/2014/main" val="195507898"/>
                    </a:ext>
                  </a:extLst>
                </a:gridCol>
                <a:gridCol w="2709333">
                  <a:extLst>
                    <a:ext uri="{9D8B030D-6E8A-4147-A177-3AD203B41FA5}">
                      <a16:colId xmlns:a16="http://schemas.microsoft.com/office/drawing/2014/main" val="1732187168"/>
                    </a:ext>
                  </a:extLst>
                </a:gridCol>
              </a:tblGrid>
              <a:tr h="370840">
                <a:tc>
                  <a:txBody>
                    <a:bodyPr/>
                    <a:lstStyle/>
                    <a:p>
                      <a:r>
                        <a:rPr lang="en-IN" sz="1500" dirty="0">
                          <a:latin typeface="Book Antiqua" panose="02040602050305030304" pitchFamily="18" charset="0"/>
                        </a:rPr>
                        <a:t>Status House</a:t>
                      </a:r>
                    </a:p>
                    <a:p>
                      <a:r>
                        <a:rPr lang="en-IN" sz="1500" dirty="0">
                          <a:latin typeface="Book Antiqua" panose="02040602050305030304" pitchFamily="18" charset="0"/>
                        </a:rPr>
                        <a:t>Category</a:t>
                      </a:r>
                    </a:p>
                  </a:txBody>
                  <a:tcPr/>
                </a:tc>
                <a:tc>
                  <a:txBody>
                    <a:bodyPr/>
                    <a:lstStyle/>
                    <a:p>
                      <a:r>
                        <a:rPr lang="en-IN" sz="1500" dirty="0">
                          <a:latin typeface="Book Antiqua" panose="02040602050305030304" pitchFamily="18" charset="0"/>
                        </a:rPr>
                        <a:t>Existing Export</a:t>
                      </a:r>
                    </a:p>
                    <a:p>
                      <a:r>
                        <a:rPr lang="en-IN" sz="1500" dirty="0">
                          <a:latin typeface="Book Antiqua" panose="02040602050305030304" pitchFamily="18" charset="0"/>
                        </a:rPr>
                        <a:t>Performance Threshold</a:t>
                      </a:r>
                    </a:p>
                  </a:txBody>
                  <a:tcPr/>
                </a:tc>
                <a:tc>
                  <a:txBody>
                    <a:bodyPr/>
                    <a:lstStyle/>
                    <a:p>
                      <a:r>
                        <a:rPr lang="en-IN" sz="1500" dirty="0">
                          <a:latin typeface="Book Antiqua" panose="02040602050305030304" pitchFamily="18" charset="0"/>
                        </a:rPr>
                        <a:t>Revised Export</a:t>
                      </a:r>
                    </a:p>
                    <a:p>
                      <a:r>
                        <a:rPr lang="en-IN" sz="1500" dirty="0">
                          <a:latin typeface="Book Antiqua" panose="02040602050305030304" pitchFamily="18" charset="0"/>
                        </a:rPr>
                        <a:t>performance Threshold</a:t>
                      </a:r>
                    </a:p>
                    <a:p>
                      <a:endParaRPr lang="en-IN" sz="1500" dirty="0">
                        <a:latin typeface="Book Antiqua" panose="02040602050305030304" pitchFamily="18" charset="0"/>
                      </a:endParaRPr>
                    </a:p>
                  </a:txBody>
                  <a:tcPr/>
                </a:tc>
                <a:extLst>
                  <a:ext uri="{0D108BD9-81ED-4DB2-BD59-A6C34878D82A}">
                    <a16:rowId xmlns:a16="http://schemas.microsoft.com/office/drawing/2014/main" val="3698202650"/>
                  </a:ext>
                </a:extLst>
              </a:tr>
              <a:tr h="370840">
                <a:tc>
                  <a:txBody>
                    <a:bodyPr/>
                    <a:lstStyle/>
                    <a:p>
                      <a:r>
                        <a:rPr lang="en-IN" sz="1500" dirty="0">
                          <a:latin typeface="Book Antiqua" panose="02040602050305030304" pitchFamily="18" charset="0"/>
                        </a:rPr>
                        <a:t>One Star</a:t>
                      </a:r>
                    </a:p>
                  </a:txBody>
                  <a:tcPr/>
                </a:tc>
                <a:tc>
                  <a:txBody>
                    <a:bodyPr/>
                    <a:lstStyle/>
                    <a:p>
                      <a:r>
                        <a:rPr lang="en-IN" sz="1500" dirty="0">
                          <a:latin typeface="Book Antiqua" panose="02040602050305030304" pitchFamily="18" charset="0"/>
                        </a:rPr>
                        <a:t>3</a:t>
                      </a:r>
                    </a:p>
                  </a:txBody>
                  <a:tcPr/>
                </a:tc>
                <a:tc>
                  <a:txBody>
                    <a:bodyPr/>
                    <a:lstStyle/>
                    <a:p>
                      <a:r>
                        <a:rPr lang="en-IN" sz="1500" dirty="0">
                          <a:latin typeface="Book Antiqua" panose="02040602050305030304" pitchFamily="18" charset="0"/>
                        </a:rPr>
                        <a:t>3</a:t>
                      </a:r>
                    </a:p>
                  </a:txBody>
                  <a:tcPr/>
                </a:tc>
                <a:extLst>
                  <a:ext uri="{0D108BD9-81ED-4DB2-BD59-A6C34878D82A}">
                    <a16:rowId xmlns:a16="http://schemas.microsoft.com/office/drawing/2014/main" val="2158098989"/>
                  </a:ext>
                </a:extLst>
              </a:tr>
              <a:tr h="370840">
                <a:tc>
                  <a:txBody>
                    <a:bodyPr/>
                    <a:lstStyle/>
                    <a:p>
                      <a:r>
                        <a:rPr lang="en-IN" sz="1500" dirty="0">
                          <a:latin typeface="Book Antiqua" panose="02040602050305030304" pitchFamily="18" charset="0"/>
                        </a:rPr>
                        <a:t>Two Star</a:t>
                      </a:r>
                    </a:p>
                  </a:txBody>
                  <a:tcPr/>
                </a:tc>
                <a:tc>
                  <a:txBody>
                    <a:bodyPr/>
                    <a:lstStyle/>
                    <a:p>
                      <a:r>
                        <a:rPr lang="en-IN" sz="1500" dirty="0">
                          <a:latin typeface="Book Antiqua" panose="02040602050305030304" pitchFamily="18" charset="0"/>
                        </a:rPr>
                        <a:t>25</a:t>
                      </a:r>
                    </a:p>
                  </a:txBody>
                  <a:tcPr/>
                </a:tc>
                <a:tc>
                  <a:txBody>
                    <a:bodyPr/>
                    <a:lstStyle/>
                    <a:p>
                      <a:r>
                        <a:rPr lang="en-IN" sz="1500" dirty="0">
                          <a:latin typeface="Book Antiqua" panose="02040602050305030304" pitchFamily="18" charset="0"/>
                        </a:rPr>
                        <a:t>15</a:t>
                      </a:r>
                    </a:p>
                  </a:txBody>
                  <a:tcPr/>
                </a:tc>
                <a:extLst>
                  <a:ext uri="{0D108BD9-81ED-4DB2-BD59-A6C34878D82A}">
                    <a16:rowId xmlns:a16="http://schemas.microsoft.com/office/drawing/2014/main" val="1811632879"/>
                  </a:ext>
                </a:extLst>
              </a:tr>
              <a:tr h="370840">
                <a:tc>
                  <a:txBody>
                    <a:bodyPr/>
                    <a:lstStyle/>
                    <a:p>
                      <a:r>
                        <a:rPr lang="en-IN" sz="1500" dirty="0">
                          <a:latin typeface="Book Antiqua" panose="02040602050305030304" pitchFamily="18" charset="0"/>
                        </a:rPr>
                        <a:t>Three Star</a:t>
                      </a:r>
                    </a:p>
                  </a:txBody>
                  <a:tcPr/>
                </a:tc>
                <a:tc>
                  <a:txBody>
                    <a:bodyPr/>
                    <a:lstStyle/>
                    <a:p>
                      <a:r>
                        <a:rPr lang="en-IN" sz="1500" dirty="0">
                          <a:latin typeface="Book Antiqua" panose="02040602050305030304" pitchFamily="18" charset="0"/>
                        </a:rPr>
                        <a:t>100</a:t>
                      </a:r>
                    </a:p>
                  </a:txBody>
                  <a:tcPr/>
                </a:tc>
                <a:tc>
                  <a:txBody>
                    <a:bodyPr/>
                    <a:lstStyle/>
                    <a:p>
                      <a:r>
                        <a:rPr lang="en-IN" sz="1500" dirty="0">
                          <a:latin typeface="Book Antiqua" panose="02040602050305030304" pitchFamily="18" charset="0"/>
                        </a:rPr>
                        <a:t>50</a:t>
                      </a:r>
                    </a:p>
                  </a:txBody>
                  <a:tcPr/>
                </a:tc>
                <a:extLst>
                  <a:ext uri="{0D108BD9-81ED-4DB2-BD59-A6C34878D82A}">
                    <a16:rowId xmlns:a16="http://schemas.microsoft.com/office/drawing/2014/main" val="943998169"/>
                  </a:ext>
                </a:extLst>
              </a:tr>
              <a:tr h="370840">
                <a:tc>
                  <a:txBody>
                    <a:bodyPr/>
                    <a:lstStyle/>
                    <a:p>
                      <a:r>
                        <a:rPr lang="en-IN" sz="1500" dirty="0">
                          <a:latin typeface="Book Antiqua" panose="02040602050305030304" pitchFamily="18" charset="0"/>
                        </a:rPr>
                        <a:t>Four Star</a:t>
                      </a:r>
                    </a:p>
                  </a:txBody>
                  <a:tcPr/>
                </a:tc>
                <a:tc>
                  <a:txBody>
                    <a:bodyPr/>
                    <a:lstStyle/>
                    <a:p>
                      <a:r>
                        <a:rPr lang="en-IN" sz="1500" dirty="0">
                          <a:latin typeface="Book Antiqua" panose="02040602050305030304" pitchFamily="18" charset="0"/>
                        </a:rPr>
                        <a:t>500</a:t>
                      </a:r>
                    </a:p>
                  </a:txBody>
                  <a:tcPr/>
                </a:tc>
                <a:tc>
                  <a:txBody>
                    <a:bodyPr/>
                    <a:lstStyle/>
                    <a:p>
                      <a:r>
                        <a:rPr lang="en-IN" sz="1500" dirty="0">
                          <a:latin typeface="Book Antiqua" panose="02040602050305030304" pitchFamily="18" charset="0"/>
                        </a:rPr>
                        <a:t>200</a:t>
                      </a:r>
                    </a:p>
                  </a:txBody>
                  <a:tcPr/>
                </a:tc>
                <a:extLst>
                  <a:ext uri="{0D108BD9-81ED-4DB2-BD59-A6C34878D82A}">
                    <a16:rowId xmlns:a16="http://schemas.microsoft.com/office/drawing/2014/main" val="3309584528"/>
                  </a:ext>
                </a:extLst>
              </a:tr>
              <a:tr h="370840">
                <a:tc>
                  <a:txBody>
                    <a:bodyPr/>
                    <a:lstStyle/>
                    <a:p>
                      <a:r>
                        <a:rPr lang="en-IN" sz="1500" dirty="0">
                          <a:latin typeface="Book Antiqua" panose="02040602050305030304" pitchFamily="18" charset="0"/>
                        </a:rPr>
                        <a:t>Five Star</a:t>
                      </a:r>
                    </a:p>
                  </a:txBody>
                  <a:tcPr/>
                </a:tc>
                <a:tc>
                  <a:txBody>
                    <a:bodyPr/>
                    <a:lstStyle/>
                    <a:p>
                      <a:r>
                        <a:rPr lang="en-IN" sz="1500" dirty="0">
                          <a:latin typeface="Book Antiqua" panose="02040602050305030304" pitchFamily="18" charset="0"/>
                        </a:rPr>
                        <a:t>2,000</a:t>
                      </a:r>
                    </a:p>
                  </a:txBody>
                  <a:tcPr/>
                </a:tc>
                <a:tc>
                  <a:txBody>
                    <a:bodyPr/>
                    <a:lstStyle/>
                    <a:p>
                      <a:r>
                        <a:rPr lang="en-IN" sz="1500" dirty="0">
                          <a:latin typeface="Book Antiqua" panose="02040602050305030304" pitchFamily="18" charset="0"/>
                        </a:rPr>
                        <a:t>800</a:t>
                      </a:r>
                    </a:p>
                  </a:txBody>
                  <a:tcPr/>
                </a:tc>
                <a:extLst>
                  <a:ext uri="{0D108BD9-81ED-4DB2-BD59-A6C34878D82A}">
                    <a16:rowId xmlns:a16="http://schemas.microsoft.com/office/drawing/2014/main" val="2552148687"/>
                  </a:ext>
                </a:extLst>
              </a:tr>
            </a:tbl>
          </a:graphicData>
        </a:graphic>
      </p:graphicFrame>
      <p:sp>
        <p:nvSpPr>
          <p:cNvPr id="5" name="Rectangle 4">
            <a:extLst>
              <a:ext uri="{FF2B5EF4-FFF2-40B4-BE49-F238E27FC236}">
                <a16:creationId xmlns:a16="http://schemas.microsoft.com/office/drawing/2014/main" id="{EC4B6003-F4C7-4403-8924-2225E60A31A0}"/>
              </a:ext>
            </a:extLst>
          </p:cNvPr>
          <p:cNvSpPr/>
          <p:nvPr/>
        </p:nvSpPr>
        <p:spPr>
          <a:xfrm>
            <a:off x="7563407" y="3332747"/>
            <a:ext cx="1720515" cy="37406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1500" dirty="0">
                <a:latin typeface="Book Antiqua" panose="02040602050305030304" pitchFamily="18" charset="0"/>
              </a:rPr>
              <a:t>In USD Million</a:t>
            </a:r>
          </a:p>
        </p:txBody>
      </p:sp>
    </p:spTree>
    <p:extLst>
      <p:ext uri="{BB962C8B-B14F-4D97-AF65-F5344CB8AC3E}">
        <p14:creationId xmlns:p14="http://schemas.microsoft.com/office/powerpoint/2010/main" val="634321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55F8D9-83C7-4BF2-9037-BE4E5A38ADBF}"/>
              </a:ext>
            </a:extLst>
          </p:cNvPr>
          <p:cNvSpPr/>
          <p:nvPr/>
        </p:nvSpPr>
        <p:spPr>
          <a:xfrm>
            <a:off x="716343" y="1866841"/>
            <a:ext cx="9729984" cy="2662652"/>
          </a:xfrm>
          <a:prstGeom prst="rect">
            <a:avLst/>
          </a:prstGeom>
        </p:spPr>
        <p:txBody>
          <a:bodyPr wrap="square">
            <a:spAutoFit/>
          </a:bodyPr>
          <a:lstStyle/>
          <a:p>
            <a:pPr marL="900113" indent="-360363" algn="just">
              <a:lnSpc>
                <a:spcPct val="150000"/>
              </a:lnSpc>
              <a:spcAft>
                <a:spcPts val="600"/>
              </a:spcAft>
              <a:buClr>
                <a:srgbClr val="92D050"/>
              </a:buClr>
              <a:buFont typeface="Wingdings" panose="05000000000000000000" pitchFamily="2" charset="2"/>
              <a:buChar char="Ø"/>
              <a:tabLst>
                <a:tab pos="442913" algn="l"/>
              </a:tabLst>
            </a:pPr>
            <a:r>
              <a:rPr lang="en-IN" sz="2000" b="1" dirty="0">
                <a:latin typeface="Book Antiqua" panose="02040602050305030304" pitchFamily="18" charset="0"/>
              </a:rPr>
              <a:t>M</a:t>
            </a:r>
            <a:r>
              <a:rPr lang="en-US" sz="2000" b="1" dirty="0">
                <a:latin typeface="Book Antiqua" panose="02040602050305030304" pitchFamily="18" charset="0"/>
              </a:rPr>
              <a:t>any privileges are awarded to the Status Holders </a:t>
            </a:r>
            <a:r>
              <a:rPr lang="en-US" sz="2000" dirty="0">
                <a:latin typeface="Book Antiqua" panose="02040602050305030304" pitchFamily="18" charset="0"/>
              </a:rPr>
              <a:t>such as, </a:t>
            </a:r>
          </a:p>
          <a:p>
            <a:pPr marL="1423988" indent="-342900" algn="just">
              <a:lnSpc>
                <a:spcPct val="150000"/>
              </a:lnSpc>
              <a:spcAft>
                <a:spcPts val="600"/>
              </a:spcAft>
              <a:buClr>
                <a:srgbClr val="92D050"/>
              </a:buClr>
              <a:buFont typeface="Wingdings" panose="05000000000000000000" pitchFamily="2" charset="2"/>
              <a:buChar char="ü"/>
              <a:tabLst>
                <a:tab pos="1260475" algn="l"/>
              </a:tabLst>
            </a:pPr>
            <a:r>
              <a:rPr lang="en-US" sz="2000" dirty="0">
                <a:latin typeface="Book Antiqua" panose="02040602050305030304" pitchFamily="18" charset="0"/>
              </a:rPr>
              <a:t>Exemption for furnishing Bank Guarantee, </a:t>
            </a:r>
          </a:p>
          <a:p>
            <a:pPr marL="1423988" indent="-342900" algn="just">
              <a:lnSpc>
                <a:spcPct val="150000"/>
              </a:lnSpc>
              <a:spcAft>
                <a:spcPts val="600"/>
              </a:spcAft>
              <a:buClr>
                <a:srgbClr val="92D050"/>
              </a:buClr>
              <a:buFont typeface="Wingdings" panose="05000000000000000000" pitchFamily="2" charset="2"/>
              <a:buChar char="ü"/>
              <a:tabLst>
                <a:tab pos="1260475" algn="l"/>
              </a:tabLst>
            </a:pPr>
            <a:r>
              <a:rPr lang="en-US" sz="2000" dirty="0">
                <a:latin typeface="Book Antiqua" panose="02040602050305030304" pitchFamily="18" charset="0"/>
              </a:rPr>
              <a:t>Priority in fixation of SION, </a:t>
            </a:r>
          </a:p>
          <a:p>
            <a:pPr marL="1423988" indent="-342900" algn="just">
              <a:lnSpc>
                <a:spcPct val="150000"/>
              </a:lnSpc>
              <a:spcAft>
                <a:spcPts val="600"/>
              </a:spcAft>
              <a:buClr>
                <a:srgbClr val="92D050"/>
              </a:buClr>
              <a:buFont typeface="Wingdings" panose="05000000000000000000" pitchFamily="2" charset="2"/>
              <a:buChar char="ü"/>
              <a:tabLst>
                <a:tab pos="1260475" algn="l"/>
              </a:tabLst>
            </a:pPr>
            <a:r>
              <a:rPr lang="en-US" sz="2000" dirty="0">
                <a:latin typeface="Book Antiqua" panose="02040602050305030304" pitchFamily="18" charset="0"/>
              </a:rPr>
              <a:t>Authorization and Customs Clearances granted on Self-declaration, </a:t>
            </a:r>
          </a:p>
          <a:p>
            <a:pPr marL="1423988" indent="-342900" algn="just">
              <a:lnSpc>
                <a:spcPct val="150000"/>
              </a:lnSpc>
              <a:spcAft>
                <a:spcPts val="600"/>
              </a:spcAft>
              <a:buClr>
                <a:srgbClr val="92D050"/>
              </a:buClr>
              <a:buFont typeface="Wingdings" panose="05000000000000000000" pitchFamily="2" charset="2"/>
              <a:buChar char="ü"/>
              <a:tabLst>
                <a:tab pos="1260475" algn="l"/>
              </a:tabLst>
            </a:pPr>
            <a:r>
              <a:rPr lang="en-US" sz="2000" dirty="0">
                <a:latin typeface="Book Antiqua" panose="02040602050305030304" pitchFamily="18" charset="0"/>
              </a:rPr>
              <a:t>Permission to establish Export Warehouses, etc.</a:t>
            </a:r>
            <a:endParaRPr lang="en-US" sz="2000" b="1" dirty="0">
              <a:latin typeface="Book Antiqua" panose="02040602050305030304" pitchFamily="18" charset="0"/>
            </a:endParaRPr>
          </a:p>
        </p:txBody>
      </p:sp>
      <p:pic>
        <p:nvPicPr>
          <p:cNvPr id="5" name="Picture 4">
            <a:extLst>
              <a:ext uri="{FF2B5EF4-FFF2-40B4-BE49-F238E27FC236}">
                <a16:creationId xmlns:a16="http://schemas.microsoft.com/office/drawing/2014/main" id="{CAA6D834-0F7D-44D3-B340-ED7C5AD14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787" y="4976841"/>
            <a:ext cx="2619375" cy="1743075"/>
          </a:xfrm>
          <a:prstGeom prst="rect">
            <a:avLst/>
          </a:prstGeom>
          <a:ln>
            <a:noFill/>
          </a:ln>
          <a:effectLst>
            <a:softEdge rad="112500"/>
          </a:effectLst>
        </p:spPr>
      </p:pic>
      <p:pic>
        <p:nvPicPr>
          <p:cNvPr id="7" name="Picture 6">
            <a:extLst>
              <a:ext uri="{FF2B5EF4-FFF2-40B4-BE49-F238E27FC236}">
                <a16:creationId xmlns:a16="http://schemas.microsoft.com/office/drawing/2014/main" id="{B410ED4D-63C7-465F-A5D5-A259CF80B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890" y="1727352"/>
            <a:ext cx="2047875" cy="2238375"/>
          </a:xfrm>
          <a:prstGeom prst="rect">
            <a:avLst/>
          </a:prstGeom>
          <a:ln>
            <a:noFill/>
          </a:ln>
          <a:effectLst>
            <a:softEdge rad="112500"/>
          </a:effectLst>
        </p:spPr>
      </p:pic>
      <p:pic>
        <p:nvPicPr>
          <p:cNvPr id="9" name="Picture 8">
            <a:extLst>
              <a:ext uri="{FF2B5EF4-FFF2-40B4-BE49-F238E27FC236}">
                <a16:creationId xmlns:a16="http://schemas.microsoft.com/office/drawing/2014/main" id="{143DB6C0-4A7B-480C-99A0-40728E12B1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2402" y="5005358"/>
            <a:ext cx="3138488" cy="1852642"/>
          </a:xfrm>
          <a:prstGeom prst="rect">
            <a:avLst/>
          </a:prstGeom>
          <a:ln>
            <a:noFill/>
          </a:ln>
          <a:effectLst>
            <a:softEdge rad="112500"/>
          </a:effectLst>
        </p:spPr>
      </p:pic>
      <p:sp>
        <p:nvSpPr>
          <p:cNvPr id="8" name="Title 1">
            <a:extLst>
              <a:ext uri="{FF2B5EF4-FFF2-40B4-BE49-F238E27FC236}">
                <a16:creationId xmlns:a16="http://schemas.microsoft.com/office/drawing/2014/main" id="{40C5AD76-4E40-4081-86FA-37975FC8CAD6}"/>
              </a:ext>
            </a:extLst>
          </p:cNvPr>
          <p:cNvSpPr txBox="1">
            <a:spLocks/>
          </p:cNvSpPr>
          <p:nvPr/>
        </p:nvSpPr>
        <p:spPr>
          <a:xfrm>
            <a:off x="423331" y="752239"/>
            <a:ext cx="8721969" cy="890928"/>
          </a:xfrm>
          <a:prstGeom prst="rect">
            <a:avLst/>
          </a:prstGeom>
        </p:spPr>
        <p:txBody>
          <a:bodyPr wrap="square" lIns="0" tIns="0" rIns="0" bIns="0">
            <a:normAutofit/>
          </a:bodyPr>
          <a:lstStyle>
            <a:lvl1pPr eaLnBrk="1" hangingPunct="1">
              <a:defRPr sz="1600" b="1" i="0">
                <a:solidFill>
                  <a:schemeClr val="bg1"/>
                </a:solidFill>
                <a:latin typeface="Calibri"/>
                <a:ea typeface="+mj-ea"/>
                <a:cs typeface="Calibri"/>
              </a:defRPr>
            </a:lvl1pPr>
          </a:lstStyle>
          <a:p>
            <a:pPr algn="l">
              <a:lnSpc>
                <a:spcPct val="150000"/>
              </a:lnSpc>
            </a:pPr>
            <a:r>
              <a:rPr lang="en-US" sz="3200" kern="0" dirty="0">
                <a:latin typeface="Book Antiqua" panose="02040602050305030304" pitchFamily="18" charset="0"/>
              </a:rPr>
              <a:t>Status Holder Certificate</a:t>
            </a:r>
          </a:p>
        </p:txBody>
      </p:sp>
    </p:spTree>
    <p:extLst>
      <p:ext uri="{BB962C8B-B14F-4D97-AF65-F5344CB8AC3E}">
        <p14:creationId xmlns:p14="http://schemas.microsoft.com/office/powerpoint/2010/main" val="4101449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76AE-EE5C-4889-BBBE-64198BBD1B31}"/>
              </a:ext>
            </a:extLst>
          </p:cNvPr>
          <p:cNvSpPr>
            <a:spLocks noGrp="1"/>
          </p:cNvSpPr>
          <p:nvPr>
            <p:ph type="title"/>
          </p:nvPr>
        </p:nvSpPr>
        <p:spPr>
          <a:xfrm>
            <a:off x="584200" y="499854"/>
            <a:ext cx="10515600" cy="1325563"/>
          </a:xfrm>
        </p:spPr>
        <p:txBody>
          <a:bodyPr>
            <a:normAutofit/>
          </a:bodyPr>
          <a:lstStyle/>
          <a:p>
            <a:r>
              <a:rPr lang="en-IN" sz="3200" b="1" dirty="0">
                <a:solidFill>
                  <a:schemeClr val="bg1"/>
                </a:solidFill>
                <a:latin typeface="Book Antiqua" panose="02040602050305030304" pitchFamily="18" charset="0"/>
              </a:rPr>
              <a:t>Merchanting trade</a:t>
            </a:r>
          </a:p>
        </p:txBody>
      </p:sp>
      <p:sp>
        <p:nvSpPr>
          <p:cNvPr id="3" name="Content Placeholder 2">
            <a:extLst>
              <a:ext uri="{FF2B5EF4-FFF2-40B4-BE49-F238E27FC236}">
                <a16:creationId xmlns:a16="http://schemas.microsoft.com/office/drawing/2014/main" id="{FB60F0B2-9898-4079-9A14-20F0C43DB33A}"/>
              </a:ext>
            </a:extLst>
          </p:cNvPr>
          <p:cNvSpPr>
            <a:spLocks noGrp="1"/>
          </p:cNvSpPr>
          <p:nvPr>
            <p:ph idx="1"/>
          </p:nvPr>
        </p:nvSpPr>
        <p:spPr>
          <a:xfrm>
            <a:off x="838200" y="2126916"/>
            <a:ext cx="7980947" cy="2048543"/>
          </a:xfrm>
        </p:spPr>
        <p:txBody>
          <a:bodyPr>
            <a:normAutofit/>
          </a:bodyPr>
          <a:lstStyle/>
          <a:p>
            <a:pPr algn="just">
              <a:spcAft>
                <a:spcPts val="600"/>
              </a:spcAft>
              <a:buClr>
                <a:srgbClr val="92D050"/>
              </a:buClr>
              <a:buFont typeface="Wingdings" panose="05000000000000000000" pitchFamily="2" charset="2"/>
              <a:buChar char="Ø"/>
            </a:pPr>
            <a:r>
              <a:rPr lang="en-US" sz="2000" dirty="0">
                <a:latin typeface="Book Antiqua" panose="02040602050305030304" pitchFamily="18" charset="0"/>
              </a:rPr>
              <a:t>Merchanting trade involves shipment of goods from one foreign country to another foreign country without touching Indian ports, involving an Indian intermediary.</a:t>
            </a:r>
          </a:p>
          <a:p>
            <a:pPr algn="just">
              <a:spcAft>
                <a:spcPts val="600"/>
              </a:spcAft>
              <a:buClr>
                <a:srgbClr val="92D050"/>
              </a:buClr>
              <a:buFont typeface="Wingdings" panose="05000000000000000000" pitchFamily="2" charset="2"/>
              <a:buChar char="Ø"/>
            </a:pPr>
            <a:r>
              <a:rPr lang="en-US" sz="2000" dirty="0">
                <a:latin typeface="Book Antiqua" panose="02040602050305030304" pitchFamily="18" charset="0"/>
              </a:rPr>
              <a:t>This will be subject to compliance with RBI guidelines and won’t be applicable for goods/items classified in the CITES and SCOMET list.</a:t>
            </a:r>
            <a:endParaRPr lang="en-IN" sz="2000" dirty="0">
              <a:latin typeface="Book Antiqua" panose="02040602050305030304" pitchFamily="18" charset="0"/>
            </a:endParaRPr>
          </a:p>
        </p:txBody>
      </p:sp>
      <p:pic>
        <p:nvPicPr>
          <p:cNvPr id="5" name="Picture 4">
            <a:extLst>
              <a:ext uri="{FF2B5EF4-FFF2-40B4-BE49-F238E27FC236}">
                <a16:creationId xmlns:a16="http://schemas.microsoft.com/office/drawing/2014/main" id="{1C702814-ABCE-4A45-806C-D9D4F6E7C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210" y="4055477"/>
            <a:ext cx="4924926" cy="2802523"/>
          </a:xfrm>
          <a:prstGeom prst="rect">
            <a:avLst/>
          </a:prstGeom>
        </p:spPr>
      </p:pic>
    </p:spTree>
    <p:extLst>
      <p:ext uri="{BB962C8B-B14F-4D97-AF65-F5344CB8AC3E}">
        <p14:creationId xmlns:p14="http://schemas.microsoft.com/office/powerpoint/2010/main" val="1916904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30CE-EB86-4BA2-9E3D-B62240672E6D}"/>
              </a:ext>
            </a:extLst>
          </p:cNvPr>
          <p:cNvSpPr>
            <a:spLocks noGrp="1"/>
          </p:cNvSpPr>
          <p:nvPr>
            <p:ph type="title"/>
          </p:nvPr>
        </p:nvSpPr>
        <p:spPr>
          <a:xfrm>
            <a:off x="601133" y="500062"/>
            <a:ext cx="10515600" cy="1325563"/>
          </a:xfrm>
        </p:spPr>
        <p:txBody>
          <a:bodyPr>
            <a:normAutofit/>
          </a:bodyPr>
          <a:lstStyle/>
          <a:p>
            <a:r>
              <a:rPr lang="en-IN" sz="3200" b="1" dirty="0">
                <a:solidFill>
                  <a:schemeClr val="bg1"/>
                </a:solidFill>
                <a:latin typeface="Book Antiqua" panose="02040602050305030304" pitchFamily="18" charset="0"/>
              </a:rPr>
              <a:t>Amnesty Scheme</a:t>
            </a:r>
          </a:p>
        </p:txBody>
      </p:sp>
      <p:sp>
        <p:nvSpPr>
          <p:cNvPr id="3" name="Content Placeholder 2">
            <a:extLst>
              <a:ext uri="{FF2B5EF4-FFF2-40B4-BE49-F238E27FC236}">
                <a16:creationId xmlns:a16="http://schemas.microsoft.com/office/drawing/2014/main" id="{F3A4269D-0955-4364-A46C-0460E04EA7AA}"/>
              </a:ext>
            </a:extLst>
          </p:cNvPr>
          <p:cNvSpPr>
            <a:spLocks noGrp="1"/>
          </p:cNvSpPr>
          <p:nvPr>
            <p:ph idx="1"/>
          </p:nvPr>
        </p:nvSpPr>
        <p:spPr>
          <a:xfrm>
            <a:off x="584198" y="1961091"/>
            <a:ext cx="7980947" cy="4351338"/>
          </a:xfrm>
        </p:spPr>
        <p:txBody>
          <a:bodyPr>
            <a:normAutofit/>
          </a:bodyPr>
          <a:lstStyle/>
          <a:p>
            <a:pPr algn="just">
              <a:buClr>
                <a:srgbClr val="92D050"/>
              </a:buClr>
              <a:buFont typeface="Wingdings" panose="05000000000000000000" pitchFamily="2" charset="2"/>
              <a:buChar char="Ø"/>
            </a:pPr>
            <a:r>
              <a:rPr lang="en-US" sz="2000" dirty="0">
                <a:latin typeface="Book Antiqua" panose="02040602050305030304" pitchFamily="18" charset="0"/>
              </a:rPr>
              <a:t>In line with "</a:t>
            </a:r>
            <a:r>
              <a:rPr lang="en-US" sz="2000" b="1" dirty="0" err="1">
                <a:latin typeface="Book Antiqua" panose="02040602050305030304" pitchFamily="18" charset="0"/>
              </a:rPr>
              <a:t>Vivaad</a:t>
            </a:r>
            <a:r>
              <a:rPr lang="en-US" sz="2000" b="1" dirty="0">
                <a:latin typeface="Book Antiqua" panose="02040602050305030304" pitchFamily="18" charset="0"/>
              </a:rPr>
              <a:t> se </a:t>
            </a:r>
            <a:r>
              <a:rPr lang="en-US" sz="2000" b="1" dirty="0" err="1">
                <a:latin typeface="Book Antiqua" panose="02040602050305030304" pitchFamily="18" charset="0"/>
              </a:rPr>
              <a:t>Vishwaas</a:t>
            </a:r>
            <a:r>
              <a:rPr lang="en-US" sz="2000" dirty="0">
                <a:latin typeface="Book Antiqua" panose="02040602050305030304" pitchFamily="18" charset="0"/>
              </a:rPr>
              <a:t>" initiative, which sought to settle tax disputes amicably, the government is introducing a special one-time Amnesty Scheme under the FTP 2023 to address default on Export Obligations.</a:t>
            </a:r>
          </a:p>
          <a:p>
            <a:pPr algn="just">
              <a:buClr>
                <a:srgbClr val="92D050"/>
              </a:buClr>
              <a:buFont typeface="Wingdings" panose="05000000000000000000" pitchFamily="2" charset="2"/>
              <a:buChar char="Ø"/>
            </a:pPr>
            <a:r>
              <a:rPr lang="en-US" sz="2000" dirty="0">
                <a:latin typeface="Book Antiqua" panose="02040602050305030304" pitchFamily="18" charset="0"/>
              </a:rPr>
              <a:t>This scheme is intended to provide relief to exporters who have been unable to meet their obligations under EPCG and Advance Authorizations, and who are burdened by high duty and interest costs associated with pending cases.</a:t>
            </a:r>
          </a:p>
          <a:p>
            <a:pPr algn="just">
              <a:spcBef>
                <a:spcPts val="1200"/>
              </a:spcBef>
              <a:buClr>
                <a:srgbClr val="92D050"/>
              </a:buClr>
              <a:buFont typeface="Wingdings" panose="05000000000000000000" pitchFamily="2" charset="2"/>
              <a:buChar char="Ø"/>
            </a:pPr>
            <a:r>
              <a:rPr lang="en-US" sz="2000" dirty="0">
                <a:latin typeface="Book Antiqua" panose="02040602050305030304" pitchFamily="18" charset="0"/>
              </a:rPr>
              <a:t>All pending cases of the default in meeting Export Obligation (EO) of authorizations mentioned can be regularized on payment of all customs duties that were exempted in proportion to unfulfilled Export Obligation.</a:t>
            </a:r>
            <a:endParaRPr lang="en-IN" dirty="0"/>
          </a:p>
        </p:txBody>
      </p:sp>
      <p:pic>
        <p:nvPicPr>
          <p:cNvPr id="5" name="Picture 4">
            <a:extLst>
              <a:ext uri="{FF2B5EF4-FFF2-40B4-BE49-F238E27FC236}">
                <a16:creationId xmlns:a16="http://schemas.microsoft.com/office/drawing/2014/main" id="{6A99B078-2CA0-4F27-B220-5E8359FCC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926" y="2758908"/>
            <a:ext cx="3372853" cy="2484772"/>
          </a:xfrm>
          <a:prstGeom prst="rect">
            <a:avLst/>
          </a:prstGeom>
        </p:spPr>
      </p:pic>
    </p:spTree>
    <p:extLst>
      <p:ext uri="{BB962C8B-B14F-4D97-AF65-F5344CB8AC3E}">
        <p14:creationId xmlns:p14="http://schemas.microsoft.com/office/powerpoint/2010/main" val="2550511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6BB0-2CDA-4051-A3E3-CC67238E0FED}"/>
              </a:ext>
            </a:extLst>
          </p:cNvPr>
          <p:cNvSpPr>
            <a:spLocks noGrp="1"/>
          </p:cNvSpPr>
          <p:nvPr>
            <p:ph type="title"/>
          </p:nvPr>
        </p:nvSpPr>
        <p:spPr>
          <a:xfrm>
            <a:off x="592667" y="500062"/>
            <a:ext cx="10515600" cy="1325563"/>
          </a:xfrm>
        </p:spPr>
        <p:txBody>
          <a:bodyPr>
            <a:normAutofit/>
          </a:bodyPr>
          <a:lstStyle/>
          <a:p>
            <a:r>
              <a:rPr lang="en-IN" sz="3200" b="1" dirty="0">
                <a:solidFill>
                  <a:schemeClr val="bg1"/>
                </a:solidFill>
                <a:latin typeface="Book Antiqua" panose="02040602050305030304" pitchFamily="18" charset="0"/>
              </a:rPr>
              <a:t>Amnesty Scheme</a:t>
            </a:r>
          </a:p>
        </p:txBody>
      </p:sp>
      <p:sp>
        <p:nvSpPr>
          <p:cNvPr id="3" name="Content Placeholder 2">
            <a:extLst>
              <a:ext uri="{FF2B5EF4-FFF2-40B4-BE49-F238E27FC236}">
                <a16:creationId xmlns:a16="http://schemas.microsoft.com/office/drawing/2014/main" id="{08A5C06D-F593-4D17-A1CB-F8AE1F3752BD}"/>
              </a:ext>
            </a:extLst>
          </p:cNvPr>
          <p:cNvSpPr>
            <a:spLocks noGrp="1"/>
          </p:cNvSpPr>
          <p:nvPr>
            <p:ph idx="1"/>
          </p:nvPr>
        </p:nvSpPr>
        <p:spPr>
          <a:xfrm>
            <a:off x="838200" y="1825625"/>
            <a:ext cx="7836568" cy="4351338"/>
          </a:xfrm>
        </p:spPr>
        <p:txBody>
          <a:bodyPr>
            <a:normAutofit/>
          </a:bodyPr>
          <a:lstStyle/>
          <a:p>
            <a:pPr algn="just">
              <a:buClr>
                <a:srgbClr val="92D050"/>
              </a:buClr>
              <a:buFont typeface="Wingdings" panose="05000000000000000000" pitchFamily="2" charset="2"/>
              <a:buChar char="Ø"/>
            </a:pPr>
            <a:r>
              <a:rPr lang="en-US" sz="2000" dirty="0">
                <a:latin typeface="Book Antiqua" panose="02040602050305030304" pitchFamily="18" charset="0"/>
              </a:rPr>
              <a:t>The interest payable is capped at 100% of these exempted duties under this scheme.</a:t>
            </a:r>
          </a:p>
          <a:p>
            <a:pPr algn="just">
              <a:buClr>
                <a:srgbClr val="92D050"/>
              </a:buClr>
              <a:buFont typeface="Wingdings" panose="05000000000000000000" pitchFamily="2" charset="2"/>
              <a:buChar char="Ø"/>
            </a:pPr>
            <a:r>
              <a:rPr lang="en-US" sz="2000" dirty="0">
                <a:latin typeface="Book Antiqua" panose="02040602050305030304" pitchFamily="18" charset="0"/>
              </a:rPr>
              <a:t>However, no interest is payable on the portion of Additional Customs Duty and Special Additional Custom Duties and this is likely to provide relief to exporters as interest burden will come down substantially.</a:t>
            </a:r>
          </a:p>
          <a:p>
            <a:pPr algn="just">
              <a:buClr>
                <a:srgbClr val="92D050"/>
              </a:buClr>
              <a:buFont typeface="Wingdings" panose="05000000000000000000" pitchFamily="2" charset="2"/>
              <a:buChar char="Ø"/>
            </a:pPr>
            <a:r>
              <a:rPr lang="en-US" sz="2000" dirty="0">
                <a:latin typeface="Book Antiqua" panose="02040602050305030304" pitchFamily="18" charset="0"/>
              </a:rPr>
              <a:t>Application needs to be filed before DGFT by 30</a:t>
            </a:r>
            <a:r>
              <a:rPr lang="en-US" sz="2000" baseline="30000" dirty="0">
                <a:latin typeface="Book Antiqua" panose="02040602050305030304" pitchFamily="18" charset="0"/>
              </a:rPr>
              <a:t>th</a:t>
            </a:r>
            <a:r>
              <a:rPr lang="en-US" sz="2000" dirty="0">
                <a:latin typeface="Book Antiqua" panose="02040602050305030304" pitchFamily="18" charset="0"/>
              </a:rPr>
              <a:t> June 2023 and payment of duties to be made by 30</a:t>
            </a:r>
            <a:r>
              <a:rPr lang="en-US" sz="2000" baseline="30000" dirty="0">
                <a:latin typeface="Book Antiqua" panose="02040602050305030304" pitchFamily="18" charset="0"/>
              </a:rPr>
              <a:t>th</a:t>
            </a:r>
            <a:r>
              <a:rPr lang="en-US" sz="2000" dirty="0">
                <a:latin typeface="Book Antiqua" panose="02040602050305030304" pitchFamily="18" charset="0"/>
              </a:rPr>
              <a:t> September 2023.</a:t>
            </a:r>
            <a:endParaRPr lang="en-IN" sz="2000" dirty="0">
              <a:latin typeface="Book Antiqua" panose="02040602050305030304" pitchFamily="18" charset="0"/>
            </a:endParaRPr>
          </a:p>
        </p:txBody>
      </p:sp>
    </p:spTree>
    <p:extLst>
      <p:ext uri="{BB962C8B-B14F-4D97-AF65-F5344CB8AC3E}">
        <p14:creationId xmlns:p14="http://schemas.microsoft.com/office/powerpoint/2010/main" val="3065459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FCF0D4-36B7-43B5-82D4-56122040A408}"/>
              </a:ext>
            </a:extLst>
          </p:cNvPr>
          <p:cNvSpPr>
            <a:spLocks noGrp="1"/>
          </p:cNvSpPr>
          <p:nvPr>
            <p:ph type="title"/>
          </p:nvPr>
        </p:nvSpPr>
        <p:spPr>
          <a:xfrm>
            <a:off x="838200" y="522287"/>
            <a:ext cx="10515600" cy="1325563"/>
          </a:xfrm>
        </p:spPr>
        <p:txBody>
          <a:bodyPr>
            <a:normAutofit/>
          </a:bodyPr>
          <a:lstStyle/>
          <a:p>
            <a:r>
              <a:rPr lang="en-US" sz="3200" b="1" dirty="0">
                <a:solidFill>
                  <a:schemeClr val="bg1"/>
                </a:solidFill>
                <a:latin typeface="Book Antiqua" panose="02040602050305030304" pitchFamily="18" charset="0"/>
              </a:rPr>
              <a:t>Introduction</a:t>
            </a:r>
            <a:endParaRPr lang="en-IN" sz="3200" b="1" dirty="0">
              <a:solidFill>
                <a:schemeClr val="bg1"/>
              </a:solidFill>
              <a:latin typeface="Book Antiqua" panose="02040602050305030304" pitchFamily="18" charset="0"/>
            </a:endParaRPr>
          </a:p>
        </p:txBody>
      </p:sp>
      <p:sp>
        <p:nvSpPr>
          <p:cNvPr id="4" name="Content Placeholder 3">
            <a:extLst>
              <a:ext uri="{FF2B5EF4-FFF2-40B4-BE49-F238E27FC236}">
                <a16:creationId xmlns:a16="http://schemas.microsoft.com/office/drawing/2014/main" id="{90972C19-492B-46CB-9BE0-E3069BE54529}"/>
              </a:ext>
            </a:extLst>
          </p:cNvPr>
          <p:cNvSpPr>
            <a:spLocks noGrp="1"/>
          </p:cNvSpPr>
          <p:nvPr>
            <p:ph idx="1"/>
          </p:nvPr>
        </p:nvSpPr>
        <p:spPr>
          <a:xfrm>
            <a:off x="520700" y="1847850"/>
            <a:ext cx="8144998" cy="3028950"/>
          </a:xfrm>
        </p:spPr>
        <p:txBody>
          <a:bodyPr>
            <a:normAutofit fontScale="92500" lnSpcReduction="10000"/>
          </a:bodyPr>
          <a:lstStyle/>
          <a:p>
            <a:pPr algn="just">
              <a:buClr>
                <a:srgbClr val="92D050"/>
              </a:buClr>
              <a:buFont typeface="Wingdings" panose="05000000000000000000" pitchFamily="2" charset="2"/>
              <a:buChar char="Ø"/>
            </a:pPr>
            <a:r>
              <a:rPr lang="en-US" sz="2000" dirty="0">
                <a:latin typeface="Book Antiqua" panose="02040602050305030304" pitchFamily="18" charset="0"/>
              </a:rPr>
              <a:t>Foreign Trade Policy refer to the set of guidelines and measures adopted by a government to regulate its trade relations with other countries.</a:t>
            </a:r>
          </a:p>
          <a:p>
            <a:pPr algn="just">
              <a:buClr>
                <a:srgbClr val="92D050"/>
              </a:buClr>
              <a:buFont typeface="Wingdings" panose="05000000000000000000" pitchFamily="2" charset="2"/>
              <a:buChar char="Ø"/>
            </a:pPr>
            <a:r>
              <a:rPr lang="en-US" sz="2000" dirty="0">
                <a:latin typeface="Book Antiqua" panose="02040602050305030304" pitchFamily="18" charset="0"/>
              </a:rPr>
              <a:t>Foreign Trade Policies are issued by </a:t>
            </a:r>
            <a:r>
              <a:rPr lang="en-US" sz="2000" dirty="0">
                <a:solidFill>
                  <a:srgbClr val="040C28"/>
                </a:solidFill>
                <a:latin typeface="Book Antiqua" panose="02040602050305030304" pitchFamily="18" charset="0"/>
              </a:rPr>
              <a:t>Directorate General of Foreign Trade, Ministry of Commerce and Industry.</a:t>
            </a:r>
          </a:p>
          <a:p>
            <a:pPr algn="just">
              <a:buClr>
                <a:srgbClr val="92D050"/>
              </a:buClr>
              <a:buFont typeface="Wingdings" panose="05000000000000000000" pitchFamily="2" charset="2"/>
              <a:buChar char="Ø"/>
            </a:pPr>
            <a:r>
              <a:rPr lang="en-US" sz="2000" dirty="0">
                <a:solidFill>
                  <a:srgbClr val="040C28"/>
                </a:solidFill>
                <a:latin typeface="Book Antiqua" panose="02040602050305030304" pitchFamily="18" charset="0"/>
              </a:rPr>
              <a:t>These are issued for every five years. However, 2023 policy is issued without any time limitation. This will be continued and modified as and when required.</a:t>
            </a:r>
          </a:p>
          <a:p>
            <a:pPr algn="just">
              <a:buClr>
                <a:srgbClr val="92D050"/>
              </a:buClr>
              <a:buFont typeface="Wingdings" panose="05000000000000000000" pitchFamily="2" charset="2"/>
              <a:buChar char="Ø"/>
            </a:pPr>
            <a:r>
              <a:rPr lang="en-US" sz="2000" dirty="0">
                <a:solidFill>
                  <a:srgbClr val="040C28"/>
                </a:solidFill>
                <a:latin typeface="Book Antiqua" panose="02040602050305030304" pitchFamily="18" charset="0"/>
              </a:rPr>
              <a:t>The main objectives are to promote exports, increase foreign investment, improve the competitiveness of domestic products and stimulate overall economic growth.</a:t>
            </a:r>
          </a:p>
          <a:p>
            <a:pPr marL="0" indent="0">
              <a:buNone/>
            </a:pPr>
            <a:endParaRPr lang="en-US" dirty="0"/>
          </a:p>
          <a:p>
            <a:pPr marL="0" indent="0">
              <a:buNone/>
            </a:pPr>
            <a:endParaRPr lang="en-US" dirty="0"/>
          </a:p>
          <a:p>
            <a:pPr marL="0" indent="0">
              <a:buNone/>
            </a:pPr>
            <a:endParaRPr lang="en-IN" dirty="0"/>
          </a:p>
        </p:txBody>
      </p:sp>
      <p:pic>
        <p:nvPicPr>
          <p:cNvPr id="8" name="Picture 7">
            <a:extLst>
              <a:ext uri="{FF2B5EF4-FFF2-40B4-BE49-F238E27FC236}">
                <a16:creationId xmlns:a16="http://schemas.microsoft.com/office/drawing/2014/main" id="{0844E91F-C262-BAB1-9C5B-00178177C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1630" y="2143271"/>
            <a:ext cx="3545254" cy="2409825"/>
          </a:xfrm>
          <a:prstGeom prst="rect">
            <a:avLst/>
          </a:prstGeom>
        </p:spPr>
      </p:pic>
    </p:spTree>
    <p:extLst>
      <p:ext uri="{BB962C8B-B14F-4D97-AF65-F5344CB8AC3E}">
        <p14:creationId xmlns:p14="http://schemas.microsoft.com/office/powerpoint/2010/main" val="2222103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36599"/>
            <a:ext cx="8721725" cy="881063"/>
          </a:xfrm>
        </p:spPr>
        <p:txBody>
          <a:bodyPr>
            <a:normAutofit/>
          </a:bodyPr>
          <a:lstStyle/>
          <a:p>
            <a:pPr algn="l">
              <a:lnSpc>
                <a:spcPct val="150000"/>
              </a:lnSpc>
            </a:pPr>
            <a:r>
              <a:rPr lang="en-US" sz="3200" b="1" dirty="0">
                <a:solidFill>
                  <a:schemeClr val="bg1"/>
                </a:solidFill>
                <a:latin typeface="Book Antiqua" panose="02040602050305030304" pitchFamily="18" charset="0"/>
              </a:rPr>
              <a:t>Importance of E-BRC’s</a:t>
            </a:r>
          </a:p>
        </p:txBody>
      </p:sp>
      <p:sp>
        <p:nvSpPr>
          <p:cNvPr id="5" name="Content Placeholder 2">
            <a:extLst>
              <a:ext uri="{FF2B5EF4-FFF2-40B4-BE49-F238E27FC236}">
                <a16:creationId xmlns:a16="http://schemas.microsoft.com/office/drawing/2014/main" id="{484A00A1-60B8-4E81-B30C-0F0D282F66F3}"/>
              </a:ext>
            </a:extLst>
          </p:cNvPr>
          <p:cNvSpPr txBox="1">
            <a:spLocks/>
          </p:cNvSpPr>
          <p:nvPr/>
        </p:nvSpPr>
        <p:spPr>
          <a:xfrm>
            <a:off x="1279688" y="1643270"/>
            <a:ext cx="10550565" cy="5214730"/>
          </a:xfrm>
          <a:prstGeom prst="rect">
            <a:avLst/>
          </a:prstGeom>
        </p:spPr>
        <p:txBody>
          <a:bodyPr>
            <a:noAutofit/>
          </a:bodyPr>
          <a:lstStyle>
            <a:lvl1pPr marL="0" eaLnBrk="1" hangingPunct="1">
              <a:defRPr>
                <a:latin typeface="+mn-lt"/>
                <a:ea typeface="+mn-ea"/>
                <a:cs typeface="+mn-cs"/>
              </a:defRPr>
            </a:lvl1pPr>
            <a:lvl2pPr marL="979734" eaLnBrk="1" hangingPunct="1">
              <a:defRPr>
                <a:latin typeface="+mn-lt"/>
                <a:ea typeface="+mn-ea"/>
                <a:cs typeface="+mn-cs"/>
              </a:defRPr>
            </a:lvl2pPr>
            <a:lvl3pPr marL="1959468" eaLnBrk="1" hangingPunct="1">
              <a:defRPr>
                <a:latin typeface="+mn-lt"/>
                <a:ea typeface="+mn-ea"/>
                <a:cs typeface="+mn-cs"/>
              </a:defRPr>
            </a:lvl3pPr>
            <a:lvl4pPr marL="2939202" eaLnBrk="1" hangingPunct="1">
              <a:defRPr>
                <a:latin typeface="+mn-lt"/>
                <a:ea typeface="+mn-ea"/>
                <a:cs typeface="+mn-cs"/>
              </a:defRPr>
            </a:lvl4pPr>
            <a:lvl5pPr marL="3918936" eaLnBrk="1" hangingPunct="1">
              <a:defRPr>
                <a:latin typeface="+mn-lt"/>
                <a:ea typeface="+mn-ea"/>
                <a:cs typeface="+mn-cs"/>
              </a:defRPr>
            </a:lvl5pPr>
            <a:lvl6pPr marL="4898669" eaLnBrk="1" hangingPunct="1">
              <a:defRPr>
                <a:latin typeface="+mn-lt"/>
                <a:ea typeface="+mn-ea"/>
                <a:cs typeface="+mn-cs"/>
              </a:defRPr>
            </a:lvl6pPr>
            <a:lvl7pPr marL="5878403" eaLnBrk="1" hangingPunct="1">
              <a:defRPr>
                <a:latin typeface="+mn-lt"/>
                <a:ea typeface="+mn-ea"/>
                <a:cs typeface="+mn-cs"/>
              </a:defRPr>
            </a:lvl7pPr>
            <a:lvl8pPr marL="6858137" eaLnBrk="1" hangingPunct="1">
              <a:defRPr>
                <a:latin typeface="+mn-lt"/>
                <a:ea typeface="+mn-ea"/>
                <a:cs typeface="+mn-cs"/>
              </a:defRPr>
            </a:lvl8pPr>
            <a:lvl9pPr marL="7837871" eaLnBrk="1" hangingPunct="1">
              <a:defRPr>
                <a:latin typeface="+mn-lt"/>
                <a:ea typeface="+mn-ea"/>
                <a:cs typeface="+mn-cs"/>
              </a:defRPr>
            </a:lvl9pPr>
          </a:lstStyle>
          <a:p>
            <a:pPr algn="just">
              <a:lnSpc>
                <a:spcPct val="150000"/>
              </a:lnSpc>
              <a:spcAft>
                <a:spcPts val="600"/>
              </a:spcAft>
              <a:buClr>
                <a:srgbClr val="92D050"/>
              </a:buClr>
            </a:pPr>
            <a:endParaRPr lang="en-US" kern="0" dirty="0">
              <a:solidFill>
                <a:sysClr val="windowText" lastClr="000000"/>
              </a:solidFill>
              <a:latin typeface="Book Antiqua" panose="02040602050305030304" pitchFamily="18" charset="0"/>
            </a:endParaRPr>
          </a:p>
        </p:txBody>
      </p:sp>
      <p:sp>
        <p:nvSpPr>
          <p:cNvPr id="4" name="Rectangle 3">
            <a:extLst>
              <a:ext uri="{FF2B5EF4-FFF2-40B4-BE49-F238E27FC236}">
                <a16:creationId xmlns:a16="http://schemas.microsoft.com/office/drawing/2014/main" id="{CCA0DE18-54A8-43D7-B981-FFAD35AAA7F0}"/>
              </a:ext>
            </a:extLst>
          </p:cNvPr>
          <p:cNvSpPr/>
          <p:nvPr/>
        </p:nvSpPr>
        <p:spPr>
          <a:xfrm>
            <a:off x="1064372" y="1723200"/>
            <a:ext cx="10302324" cy="1944187"/>
          </a:xfrm>
          <a:prstGeom prst="rect">
            <a:avLst/>
          </a:prstGeom>
        </p:spPr>
        <p:txBody>
          <a:bodyPr wrap="square">
            <a:spAutoFit/>
          </a:bodyPr>
          <a:lstStyle/>
          <a:p>
            <a:pPr marL="342900" indent="-342900" algn="just">
              <a:lnSpc>
                <a:spcPct val="150000"/>
              </a:lnSpc>
              <a:spcAft>
                <a:spcPts val="600"/>
              </a:spcAft>
              <a:buClr>
                <a:srgbClr val="92D050"/>
              </a:buClr>
              <a:buFont typeface="Wingdings" panose="05000000000000000000" pitchFamily="2" charset="2"/>
              <a:buChar char="Ø"/>
            </a:pPr>
            <a:r>
              <a:rPr lang="en-US" b="1" dirty="0">
                <a:latin typeface="Book Antiqua" panose="02040602050305030304" pitchFamily="18" charset="0"/>
              </a:rPr>
              <a:t>e-BRC (Electronic Bank Realization Certificate)</a:t>
            </a:r>
          </a:p>
          <a:p>
            <a:pPr marL="720725" indent="-342900" algn="just">
              <a:lnSpc>
                <a:spcPct val="150000"/>
              </a:lnSpc>
              <a:spcAft>
                <a:spcPts val="600"/>
              </a:spcAft>
              <a:buClr>
                <a:srgbClr val="92D050"/>
              </a:buClr>
              <a:buFont typeface="Wingdings" panose="05000000000000000000" pitchFamily="2" charset="2"/>
              <a:buChar char="ü"/>
            </a:pPr>
            <a:r>
              <a:rPr lang="en-US" dirty="0">
                <a:latin typeface="Book Antiqua" panose="02040602050305030304" pitchFamily="18" charset="0"/>
              </a:rPr>
              <a:t>BRC is a certificate which is a proof of export realizations.</a:t>
            </a:r>
          </a:p>
          <a:p>
            <a:pPr marL="720725" indent="-342900" algn="just">
              <a:lnSpc>
                <a:spcPct val="150000"/>
              </a:lnSpc>
              <a:spcAft>
                <a:spcPts val="600"/>
              </a:spcAft>
              <a:buClr>
                <a:srgbClr val="92D050"/>
              </a:buClr>
              <a:buFont typeface="Wingdings" panose="05000000000000000000" pitchFamily="2" charset="2"/>
              <a:buChar char="ü"/>
            </a:pPr>
            <a:r>
              <a:rPr lang="en-US" dirty="0">
                <a:latin typeface="Book Antiqua" panose="02040602050305030304" pitchFamily="18" charset="0"/>
              </a:rPr>
              <a:t>BRC is issued by Banks based on realization  of payment against export by an Exporter. </a:t>
            </a:r>
          </a:p>
          <a:p>
            <a:pPr marL="720725" indent="-342900" algn="just">
              <a:lnSpc>
                <a:spcPct val="150000"/>
              </a:lnSpc>
              <a:spcAft>
                <a:spcPts val="600"/>
              </a:spcAft>
              <a:buClr>
                <a:srgbClr val="92D050"/>
              </a:buClr>
              <a:buFont typeface="Wingdings" panose="05000000000000000000" pitchFamily="2" charset="2"/>
              <a:buChar char="ü"/>
            </a:pPr>
            <a:r>
              <a:rPr lang="en-US" dirty="0">
                <a:latin typeface="Book Antiqua" panose="02040602050305030304" pitchFamily="18" charset="0"/>
              </a:rPr>
              <a:t>Manual BRCs are not allowed and E-BRCs are now mandatory.</a:t>
            </a:r>
          </a:p>
        </p:txBody>
      </p:sp>
      <p:pic>
        <p:nvPicPr>
          <p:cNvPr id="8" name="Picture 7">
            <a:extLst>
              <a:ext uri="{FF2B5EF4-FFF2-40B4-BE49-F238E27FC236}">
                <a16:creationId xmlns:a16="http://schemas.microsoft.com/office/drawing/2014/main" id="{5B730696-1C2F-40E1-A4E2-3C72606BA36A}"/>
              </a:ext>
            </a:extLst>
          </p:cNvPr>
          <p:cNvPicPr>
            <a:picLocks noChangeAspect="1"/>
          </p:cNvPicPr>
          <p:nvPr/>
        </p:nvPicPr>
        <p:blipFill>
          <a:blip r:embed="rId2"/>
          <a:stretch>
            <a:fillRect/>
          </a:stretch>
        </p:blipFill>
        <p:spPr>
          <a:xfrm>
            <a:off x="3085123" y="3883458"/>
            <a:ext cx="4838026" cy="2662544"/>
          </a:xfrm>
          <a:prstGeom prst="rect">
            <a:avLst/>
          </a:prstGeom>
          <a:ln>
            <a:noFill/>
          </a:ln>
          <a:effectLst>
            <a:softEdge rad="112500"/>
          </a:effectLst>
        </p:spPr>
      </p:pic>
    </p:spTree>
    <p:extLst>
      <p:ext uri="{BB962C8B-B14F-4D97-AF65-F5344CB8AC3E}">
        <p14:creationId xmlns:p14="http://schemas.microsoft.com/office/powerpoint/2010/main" val="1190813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26857"/>
            <a:ext cx="8721969" cy="890928"/>
          </a:xfrm>
        </p:spPr>
        <p:txBody>
          <a:bodyPr vert="horz" lIns="91440" tIns="45720" rIns="91440" bIns="45720" rtlCol="0" anchor="ctr">
            <a:normAutofit/>
          </a:bodyPr>
          <a:lstStyle/>
          <a:p>
            <a:pPr>
              <a:lnSpc>
                <a:spcPct val="150000"/>
              </a:lnSpc>
            </a:pPr>
            <a:r>
              <a:rPr lang="en-US" sz="3200" b="1" dirty="0">
                <a:solidFill>
                  <a:schemeClr val="bg1"/>
                </a:solidFill>
                <a:latin typeface="Book Antiqua" panose="02040602050305030304" pitchFamily="18" charset="0"/>
              </a:rPr>
              <a:t>EDMPS / IDMPS</a:t>
            </a:r>
          </a:p>
        </p:txBody>
      </p:sp>
      <p:sp>
        <p:nvSpPr>
          <p:cNvPr id="5" name="Content Placeholder 2">
            <a:extLst>
              <a:ext uri="{FF2B5EF4-FFF2-40B4-BE49-F238E27FC236}">
                <a16:creationId xmlns:a16="http://schemas.microsoft.com/office/drawing/2014/main" id="{484A00A1-60B8-4E81-B30C-0F0D282F66F3}"/>
              </a:ext>
            </a:extLst>
          </p:cNvPr>
          <p:cNvSpPr txBox="1">
            <a:spLocks/>
          </p:cNvSpPr>
          <p:nvPr/>
        </p:nvSpPr>
        <p:spPr>
          <a:xfrm>
            <a:off x="1279688" y="1643270"/>
            <a:ext cx="10550565" cy="5214730"/>
          </a:xfrm>
          <a:prstGeom prst="rect">
            <a:avLst/>
          </a:prstGeom>
        </p:spPr>
        <p:txBody>
          <a:bodyPr>
            <a:noAutofit/>
          </a:bodyPr>
          <a:lstStyle>
            <a:lvl1pPr marL="0" eaLnBrk="1" hangingPunct="1">
              <a:defRPr>
                <a:latin typeface="+mn-lt"/>
                <a:ea typeface="+mn-ea"/>
                <a:cs typeface="+mn-cs"/>
              </a:defRPr>
            </a:lvl1pPr>
            <a:lvl2pPr marL="979734" eaLnBrk="1" hangingPunct="1">
              <a:defRPr>
                <a:latin typeface="+mn-lt"/>
                <a:ea typeface="+mn-ea"/>
                <a:cs typeface="+mn-cs"/>
              </a:defRPr>
            </a:lvl2pPr>
            <a:lvl3pPr marL="1959468" eaLnBrk="1" hangingPunct="1">
              <a:defRPr>
                <a:latin typeface="+mn-lt"/>
                <a:ea typeface="+mn-ea"/>
                <a:cs typeface="+mn-cs"/>
              </a:defRPr>
            </a:lvl3pPr>
            <a:lvl4pPr marL="2939202" eaLnBrk="1" hangingPunct="1">
              <a:defRPr>
                <a:latin typeface="+mn-lt"/>
                <a:ea typeface="+mn-ea"/>
                <a:cs typeface="+mn-cs"/>
              </a:defRPr>
            </a:lvl4pPr>
            <a:lvl5pPr marL="3918936" eaLnBrk="1" hangingPunct="1">
              <a:defRPr>
                <a:latin typeface="+mn-lt"/>
                <a:ea typeface="+mn-ea"/>
                <a:cs typeface="+mn-cs"/>
              </a:defRPr>
            </a:lvl5pPr>
            <a:lvl6pPr marL="4898669" eaLnBrk="1" hangingPunct="1">
              <a:defRPr>
                <a:latin typeface="+mn-lt"/>
                <a:ea typeface="+mn-ea"/>
                <a:cs typeface="+mn-cs"/>
              </a:defRPr>
            </a:lvl6pPr>
            <a:lvl7pPr marL="5878403" eaLnBrk="1" hangingPunct="1">
              <a:defRPr>
                <a:latin typeface="+mn-lt"/>
                <a:ea typeface="+mn-ea"/>
                <a:cs typeface="+mn-cs"/>
              </a:defRPr>
            </a:lvl7pPr>
            <a:lvl8pPr marL="6858137" eaLnBrk="1" hangingPunct="1">
              <a:defRPr>
                <a:latin typeface="+mn-lt"/>
                <a:ea typeface="+mn-ea"/>
                <a:cs typeface="+mn-cs"/>
              </a:defRPr>
            </a:lvl8pPr>
            <a:lvl9pPr marL="7837871" eaLnBrk="1" hangingPunct="1">
              <a:defRPr>
                <a:latin typeface="+mn-lt"/>
                <a:ea typeface="+mn-ea"/>
                <a:cs typeface="+mn-cs"/>
              </a:defRPr>
            </a:lvl9pPr>
          </a:lstStyle>
          <a:p>
            <a:pPr algn="just">
              <a:lnSpc>
                <a:spcPct val="150000"/>
              </a:lnSpc>
              <a:spcAft>
                <a:spcPts val="600"/>
              </a:spcAft>
              <a:buClr>
                <a:srgbClr val="92D050"/>
              </a:buClr>
            </a:pPr>
            <a:endParaRPr lang="en-US" kern="0" dirty="0">
              <a:solidFill>
                <a:sysClr val="windowText" lastClr="000000"/>
              </a:solidFill>
              <a:latin typeface="Book Antiqua" panose="02040602050305030304" pitchFamily="18" charset="0"/>
            </a:endParaRPr>
          </a:p>
        </p:txBody>
      </p:sp>
      <p:sp>
        <p:nvSpPr>
          <p:cNvPr id="3" name="Rectangle 2">
            <a:extLst>
              <a:ext uri="{FF2B5EF4-FFF2-40B4-BE49-F238E27FC236}">
                <a16:creationId xmlns:a16="http://schemas.microsoft.com/office/drawing/2014/main" id="{9FDDBF77-F517-449C-8F14-E6F18CC72312}"/>
              </a:ext>
            </a:extLst>
          </p:cNvPr>
          <p:cNvSpPr/>
          <p:nvPr/>
        </p:nvSpPr>
        <p:spPr>
          <a:xfrm>
            <a:off x="208404" y="1803300"/>
            <a:ext cx="8721969" cy="5509842"/>
          </a:xfrm>
          <a:prstGeom prst="rect">
            <a:avLst/>
          </a:prstGeom>
        </p:spPr>
        <p:txBody>
          <a:bodyPr wrap="square">
            <a:spAutoFit/>
          </a:bodyPr>
          <a:lstStyle/>
          <a:p>
            <a:pPr marL="342900" indent="-342900" algn="just">
              <a:lnSpc>
                <a:spcPct val="150000"/>
              </a:lnSpc>
              <a:spcAft>
                <a:spcPts val="600"/>
              </a:spcAft>
              <a:buClr>
                <a:srgbClr val="92D050"/>
              </a:buClr>
              <a:buFont typeface="Wingdings" panose="05000000000000000000" pitchFamily="2" charset="2"/>
              <a:buChar char="Ø"/>
            </a:pPr>
            <a:r>
              <a:rPr lang="en-US" sz="2000" b="1" dirty="0">
                <a:latin typeface="Book Antiqua" panose="02040602050305030304" pitchFamily="18" charset="0"/>
              </a:rPr>
              <a:t>EDI (Electronic Data Interchange)</a:t>
            </a:r>
          </a:p>
          <a:p>
            <a:pPr marL="720725" indent="-342900" algn="just">
              <a:lnSpc>
                <a:spcPct val="150000"/>
              </a:lnSpc>
              <a:spcAft>
                <a:spcPts val="600"/>
              </a:spcAft>
              <a:buClr>
                <a:srgbClr val="92D050"/>
              </a:buClr>
              <a:buFont typeface="Wingdings" panose="05000000000000000000" pitchFamily="2" charset="2"/>
              <a:buChar char="ü"/>
            </a:pPr>
            <a:r>
              <a:rPr lang="en-US" sz="2000" dirty="0">
                <a:latin typeface="Book Antiqua" panose="02040602050305030304" pitchFamily="18" charset="0"/>
              </a:rPr>
              <a:t>EDI is a secured message exchange system for various documentation related activities including import and export Authorizations established with other administrative departments, namely, Customs, Banks and EPCs .</a:t>
            </a:r>
          </a:p>
          <a:p>
            <a:pPr marL="720725" indent="-342900" algn="just">
              <a:lnSpc>
                <a:spcPct val="150000"/>
              </a:lnSpc>
              <a:spcAft>
                <a:spcPts val="600"/>
              </a:spcAft>
              <a:buClr>
                <a:srgbClr val="92D050"/>
              </a:buClr>
              <a:buFont typeface="Wingdings" panose="05000000000000000000" pitchFamily="2" charset="2"/>
              <a:buChar char="ü"/>
            </a:pPr>
            <a:r>
              <a:rPr lang="en-US" sz="2000" dirty="0">
                <a:latin typeface="Book Antiqua" panose="02040602050305030304" pitchFamily="18" charset="0"/>
              </a:rPr>
              <a:t>Reduced the physical interface of exporters and importers with the Government Departments </a:t>
            </a:r>
          </a:p>
          <a:p>
            <a:pPr marL="720725" indent="-342900" algn="just">
              <a:lnSpc>
                <a:spcPct val="150000"/>
              </a:lnSpc>
              <a:spcAft>
                <a:spcPts val="600"/>
              </a:spcAft>
              <a:buClr>
                <a:srgbClr val="92D050"/>
              </a:buClr>
              <a:buFont typeface="Wingdings" panose="05000000000000000000" pitchFamily="2" charset="2"/>
              <a:buChar char="ü"/>
            </a:pPr>
            <a:r>
              <a:rPr lang="en-US" sz="2000" dirty="0">
                <a:latin typeface="Book Antiqua" panose="02040602050305030304" pitchFamily="18" charset="0"/>
              </a:rPr>
              <a:t>A significant measure in the direction of reduction of transaction cost</a:t>
            </a:r>
          </a:p>
          <a:p>
            <a:pPr marL="720725" indent="-342900" algn="just">
              <a:lnSpc>
                <a:spcPct val="150000"/>
              </a:lnSpc>
              <a:spcAft>
                <a:spcPts val="600"/>
              </a:spcAft>
              <a:buClr>
                <a:srgbClr val="92D050"/>
              </a:buClr>
              <a:buFont typeface="Wingdings" panose="05000000000000000000" pitchFamily="2" charset="2"/>
              <a:buChar char="ü"/>
            </a:pPr>
            <a:r>
              <a:rPr lang="en-US" sz="2000" dirty="0">
                <a:latin typeface="Book Antiqua" panose="02040602050305030304" pitchFamily="18" charset="0"/>
              </a:rPr>
              <a:t>EDPMS / IDPMS – Banks are issuing Notices and caution list notices to companies</a:t>
            </a:r>
          </a:p>
          <a:p>
            <a:pPr marL="720725" indent="-342900" algn="just">
              <a:lnSpc>
                <a:spcPct val="150000"/>
              </a:lnSpc>
              <a:spcAft>
                <a:spcPts val="600"/>
              </a:spcAft>
              <a:buClr>
                <a:srgbClr val="92D050"/>
              </a:buClr>
              <a:buFont typeface="Wingdings" panose="05000000000000000000" pitchFamily="2" charset="2"/>
              <a:buChar char="ü"/>
            </a:pPr>
            <a:endParaRPr lang="en-US" sz="2000" dirty="0">
              <a:latin typeface="Book Antiqua" panose="02040602050305030304" pitchFamily="18" charset="0"/>
            </a:endParaRPr>
          </a:p>
        </p:txBody>
      </p:sp>
      <p:pic>
        <p:nvPicPr>
          <p:cNvPr id="4" name="Picture 3">
            <a:extLst>
              <a:ext uri="{FF2B5EF4-FFF2-40B4-BE49-F238E27FC236}">
                <a16:creationId xmlns:a16="http://schemas.microsoft.com/office/drawing/2014/main" id="{4DC6DBF6-96AF-4290-A488-AB7BD2714483}"/>
              </a:ext>
            </a:extLst>
          </p:cNvPr>
          <p:cNvPicPr>
            <a:picLocks noChangeAspect="1"/>
          </p:cNvPicPr>
          <p:nvPr/>
        </p:nvPicPr>
        <p:blipFill>
          <a:blip r:embed="rId2"/>
          <a:stretch>
            <a:fillRect/>
          </a:stretch>
        </p:blipFill>
        <p:spPr>
          <a:xfrm>
            <a:off x="8996669" y="2442535"/>
            <a:ext cx="2740829" cy="3990337"/>
          </a:xfrm>
          <a:prstGeom prst="rect">
            <a:avLst/>
          </a:prstGeom>
          <a:ln>
            <a:noFill/>
          </a:ln>
          <a:effectLst>
            <a:softEdge rad="112500"/>
          </a:effectLst>
        </p:spPr>
      </p:pic>
    </p:spTree>
    <p:extLst>
      <p:ext uri="{BB962C8B-B14F-4D97-AF65-F5344CB8AC3E}">
        <p14:creationId xmlns:p14="http://schemas.microsoft.com/office/powerpoint/2010/main" val="2983357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27075"/>
            <a:ext cx="8721725" cy="890588"/>
          </a:xfrm>
        </p:spPr>
        <p:txBody>
          <a:bodyPr>
            <a:normAutofit/>
          </a:bodyPr>
          <a:lstStyle/>
          <a:p>
            <a:pPr algn="l">
              <a:lnSpc>
                <a:spcPct val="150000"/>
              </a:lnSpc>
            </a:pPr>
            <a:r>
              <a:rPr lang="en-US" sz="3200" dirty="0">
                <a:latin typeface="Book Antiqua" panose="02040602050305030304" pitchFamily="18" charset="0"/>
              </a:rPr>
              <a:t>  </a:t>
            </a:r>
          </a:p>
        </p:txBody>
      </p:sp>
      <p:sp>
        <p:nvSpPr>
          <p:cNvPr id="5" name="Content Placeholder 2">
            <a:extLst>
              <a:ext uri="{FF2B5EF4-FFF2-40B4-BE49-F238E27FC236}">
                <a16:creationId xmlns:a16="http://schemas.microsoft.com/office/drawing/2014/main" id="{484A00A1-60B8-4E81-B30C-0F0D282F66F3}"/>
              </a:ext>
            </a:extLst>
          </p:cNvPr>
          <p:cNvSpPr txBox="1">
            <a:spLocks/>
          </p:cNvSpPr>
          <p:nvPr/>
        </p:nvSpPr>
        <p:spPr>
          <a:xfrm>
            <a:off x="1279688" y="1643270"/>
            <a:ext cx="10550565" cy="5214730"/>
          </a:xfrm>
          <a:prstGeom prst="rect">
            <a:avLst/>
          </a:prstGeom>
        </p:spPr>
        <p:txBody>
          <a:bodyPr>
            <a:noAutofit/>
          </a:bodyPr>
          <a:lstStyle>
            <a:lvl1pPr marL="0" eaLnBrk="1" hangingPunct="1">
              <a:defRPr>
                <a:latin typeface="+mn-lt"/>
                <a:ea typeface="+mn-ea"/>
                <a:cs typeface="+mn-cs"/>
              </a:defRPr>
            </a:lvl1pPr>
            <a:lvl2pPr marL="979734" eaLnBrk="1" hangingPunct="1">
              <a:defRPr>
                <a:latin typeface="+mn-lt"/>
                <a:ea typeface="+mn-ea"/>
                <a:cs typeface="+mn-cs"/>
              </a:defRPr>
            </a:lvl2pPr>
            <a:lvl3pPr marL="1959468" eaLnBrk="1" hangingPunct="1">
              <a:defRPr>
                <a:latin typeface="+mn-lt"/>
                <a:ea typeface="+mn-ea"/>
                <a:cs typeface="+mn-cs"/>
              </a:defRPr>
            </a:lvl3pPr>
            <a:lvl4pPr marL="2939202" eaLnBrk="1" hangingPunct="1">
              <a:defRPr>
                <a:latin typeface="+mn-lt"/>
                <a:ea typeface="+mn-ea"/>
                <a:cs typeface="+mn-cs"/>
              </a:defRPr>
            </a:lvl4pPr>
            <a:lvl5pPr marL="3918936" eaLnBrk="1" hangingPunct="1">
              <a:defRPr>
                <a:latin typeface="+mn-lt"/>
                <a:ea typeface="+mn-ea"/>
                <a:cs typeface="+mn-cs"/>
              </a:defRPr>
            </a:lvl5pPr>
            <a:lvl6pPr marL="4898669" eaLnBrk="1" hangingPunct="1">
              <a:defRPr>
                <a:latin typeface="+mn-lt"/>
                <a:ea typeface="+mn-ea"/>
                <a:cs typeface="+mn-cs"/>
              </a:defRPr>
            </a:lvl6pPr>
            <a:lvl7pPr marL="5878403" eaLnBrk="1" hangingPunct="1">
              <a:defRPr>
                <a:latin typeface="+mn-lt"/>
                <a:ea typeface="+mn-ea"/>
                <a:cs typeface="+mn-cs"/>
              </a:defRPr>
            </a:lvl7pPr>
            <a:lvl8pPr marL="6858137" eaLnBrk="1" hangingPunct="1">
              <a:defRPr>
                <a:latin typeface="+mn-lt"/>
                <a:ea typeface="+mn-ea"/>
                <a:cs typeface="+mn-cs"/>
              </a:defRPr>
            </a:lvl8pPr>
            <a:lvl9pPr marL="7837871" eaLnBrk="1" hangingPunct="1">
              <a:defRPr>
                <a:latin typeface="+mn-lt"/>
                <a:ea typeface="+mn-ea"/>
                <a:cs typeface="+mn-cs"/>
              </a:defRPr>
            </a:lvl9pPr>
          </a:lstStyle>
          <a:p>
            <a:pPr algn="just">
              <a:lnSpc>
                <a:spcPct val="150000"/>
              </a:lnSpc>
              <a:spcAft>
                <a:spcPts val="600"/>
              </a:spcAft>
              <a:buClr>
                <a:srgbClr val="92D050"/>
              </a:buClr>
            </a:pPr>
            <a:endParaRPr lang="en-US" kern="0" dirty="0">
              <a:solidFill>
                <a:sysClr val="windowText" lastClr="000000"/>
              </a:solidFill>
              <a:latin typeface="Book Antiqua" panose="02040602050305030304" pitchFamily="18" charset="0"/>
            </a:endParaRPr>
          </a:p>
        </p:txBody>
      </p:sp>
      <p:sp>
        <p:nvSpPr>
          <p:cNvPr id="4" name="Rectangle 3">
            <a:extLst>
              <a:ext uri="{FF2B5EF4-FFF2-40B4-BE49-F238E27FC236}">
                <a16:creationId xmlns:a16="http://schemas.microsoft.com/office/drawing/2014/main" id="{CCA0DE18-54A8-43D7-B981-FFAD35AAA7F0}"/>
              </a:ext>
            </a:extLst>
          </p:cNvPr>
          <p:cNvSpPr/>
          <p:nvPr/>
        </p:nvSpPr>
        <p:spPr>
          <a:xfrm>
            <a:off x="688110" y="1823457"/>
            <a:ext cx="9489764" cy="2359685"/>
          </a:xfrm>
          <a:prstGeom prst="rect">
            <a:avLst/>
          </a:prstGeom>
        </p:spPr>
        <p:txBody>
          <a:bodyPr wrap="square">
            <a:spAutoFit/>
          </a:bodyPr>
          <a:lstStyle/>
          <a:p>
            <a:pPr marL="342900" indent="-342900" algn="just">
              <a:lnSpc>
                <a:spcPct val="150000"/>
              </a:lnSpc>
              <a:spcAft>
                <a:spcPts val="600"/>
              </a:spcAft>
              <a:buClr>
                <a:srgbClr val="92D050"/>
              </a:buClr>
              <a:buFont typeface="Wingdings" panose="05000000000000000000" pitchFamily="2" charset="2"/>
              <a:buChar char="Ø"/>
            </a:pPr>
            <a:r>
              <a:rPr lang="en-US" b="1" dirty="0">
                <a:latin typeface="Book Antiqua" panose="02040602050305030304" pitchFamily="18" charset="0"/>
              </a:rPr>
              <a:t>Registration-cum-Membership Certificate (RCMC)</a:t>
            </a:r>
          </a:p>
          <a:p>
            <a:pPr marL="539750" indent="263525" algn="just">
              <a:lnSpc>
                <a:spcPct val="150000"/>
              </a:lnSpc>
              <a:spcAft>
                <a:spcPts val="600"/>
              </a:spcAft>
              <a:buClr>
                <a:srgbClr val="92D050"/>
              </a:buClr>
              <a:buFont typeface="Wingdings" panose="05000000000000000000" pitchFamily="2" charset="2"/>
              <a:buChar char="ü"/>
            </a:pPr>
            <a:r>
              <a:rPr lang="en-US" dirty="0">
                <a:latin typeface="Book Antiqua" panose="02040602050305030304" pitchFamily="18" charset="0"/>
              </a:rPr>
              <a:t>Granted by Export Promotional Councils on application.</a:t>
            </a:r>
          </a:p>
          <a:p>
            <a:pPr marL="539750" indent="263525" algn="just">
              <a:lnSpc>
                <a:spcPct val="150000"/>
              </a:lnSpc>
              <a:spcAft>
                <a:spcPts val="600"/>
              </a:spcAft>
              <a:buClr>
                <a:srgbClr val="92D050"/>
              </a:buClr>
              <a:buFont typeface="Wingdings" panose="05000000000000000000" pitchFamily="2" charset="2"/>
              <a:buChar char="ü"/>
            </a:pPr>
            <a:r>
              <a:rPr lang="en-US" dirty="0">
                <a:latin typeface="Book Antiqua" panose="02040602050305030304" pitchFamily="18" charset="0"/>
              </a:rPr>
              <a:t>Mandatory for any benefit or concession under FTP.</a:t>
            </a:r>
          </a:p>
          <a:p>
            <a:pPr marL="803275" indent="-263525" algn="just">
              <a:lnSpc>
                <a:spcPct val="150000"/>
              </a:lnSpc>
              <a:spcAft>
                <a:spcPts val="600"/>
              </a:spcAft>
              <a:buClr>
                <a:srgbClr val="92D050"/>
              </a:buClr>
              <a:buFont typeface="Wingdings" panose="05000000000000000000" pitchFamily="2" charset="2"/>
              <a:buChar char="ü"/>
            </a:pPr>
            <a:r>
              <a:rPr lang="en-US" dirty="0">
                <a:latin typeface="Book Antiqua" panose="02040602050305030304" pitchFamily="18" charset="0"/>
              </a:rPr>
              <a:t>Also mandatory for an Authorization to ‘’import/export (except items)’’ listed as ‘Restricted’ items in ITC (HS)</a:t>
            </a:r>
          </a:p>
        </p:txBody>
      </p:sp>
      <p:sp>
        <p:nvSpPr>
          <p:cNvPr id="6" name="Title 1">
            <a:extLst>
              <a:ext uri="{FF2B5EF4-FFF2-40B4-BE49-F238E27FC236}">
                <a16:creationId xmlns:a16="http://schemas.microsoft.com/office/drawing/2014/main" id="{87FE2F6A-E5E3-46FA-B1AE-63B56A101D28}"/>
              </a:ext>
            </a:extLst>
          </p:cNvPr>
          <p:cNvSpPr txBox="1">
            <a:spLocks/>
          </p:cNvSpPr>
          <p:nvPr/>
        </p:nvSpPr>
        <p:spPr>
          <a:xfrm>
            <a:off x="0" y="726857"/>
            <a:ext cx="8721969" cy="890928"/>
          </a:xfrm>
          <a:prstGeom prst="rect">
            <a:avLst/>
          </a:prstGeom>
        </p:spPr>
        <p:txBody>
          <a:bodyPr wrap="square" lIns="0" tIns="0" rIns="0" bIns="0">
            <a:normAutofit/>
          </a:bodyPr>
          <a:lstStyle>
            <a:lvl1pPr eaLnBrk="1" hangingPunct="1">
              <a:defRPr sz="1600" b="1" i="0">
                <a:solidFill>
                  <a:schemeClr val="bg1"/>
                </a:solidFill>
                <a:latin typeface="Calibri"/>
                <a:ea typeface="+mj-ea"/>
                <a:cs typeface="Calibri"/>
              </a:defRPr>
            </a:lvl1pPr>
          </a:lstStyle>
          <a:p>
            <a:pPr algn="ctr">
              <a:lnSpc>
                <a:spcPct val="150000"/>
              </a:lnSpc>
            </a:pPr>
            <a:r>
              <a:rPr lang="en-US" sz="3200" kern="0" dirty="0">
                <a:latin typeface="Book Antiqua" panose="02040602050305030304" pitchFamily="18" charset="0"/>
              </a:rPr>
              <a:t>RCMC</a:t>
            </a:r>
          </a:p>
        </p:txBody>
      </p:sp>
      <p:pic>
        <p:nvPicPr>
          <p:cNvPr id="7" name="Picture 6">
            <a:extLst>
              <a:ext uri="{FF2B5EF4-FFF2-40B4-BE49-F238E27FC236}">
                <a16:creationId xmlns:a16="http://schemas.microsoft.com/office/drawing/2014/main" id="{0364977E-525F-479A-A855-26D3324D0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461" y="3863841"/>
            <a:ext cx="4518429" cy="2824018"/>
          </a:xfrm>
          <a:prstGeom prst="rect">
            <a:avLst/>
          </a:prstGeom>
          <a:ln>
            <a:noFill/>
          </a:ln>
          <a:effectLst>
            <a:softEdge rad="112500"/>
          </a:effectLst>
        </p:spPr>
      </p:pic>
    </p:spTree>
    <p:extLst>
      <p:ext uri="{BB962C8B-B14F-4D97-AF65-F5344CB8AC3E}">
        <p14:creationId xmlns:p14="http://schemas.microsoft.com/office/powerpoint/2010/main" val="1029190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504"/>
            <a:ext cx="8721969" cy="890928"/>
          </a:xfrm>
        </p:spPr>
        <p:txBody>
          <a:bodyPr wrap="square" lIns="0" tIns="0" rIns="0" bIns="0">
            <a:normAutofit/>
          </a:bodyPr>
          <a:lstStyle/>
          <a:p>
            <a:pPr algn="ctr">
              <a:lnSpc>
                <a:spcPct val="150000"/>
              </a:lnSpc>
            </a:pPr>
            <a:r>
              <a:rPr lang="en-IN" sz="3200" b="1" kern="0" dirty="0">
                <a:solidFill>
                  <a:schemeClr val="bg1"/>
                </a:solidFill>
                <a:latin typeface="Book Antiqua" panose="02040602050305030304" pitchFamily="18" charset="0"/>
                <a:cs typeface="Calibri"/>
              </a:rPr>
              <a:t>Bonded </a:t>
            </a:r>
            <a:r>
              <a:rPr lang="en-IN" sz="3200" b="1" kern="0">
                <a:solidFill>
                  <a:schemeClr val="bg1"/>
                </a:solidFill>
                <a:latin typeface="Book Antiqua" panose="02040602050305030304" pitchFamily="18" charset="0"/>
                <a:cs typeface="Calibri"/>
              </a:rPr>
              <a:t>Manufacturing </a:t>
            </a:r>
            <a:endParaRPr lang="en-US" sz="3200" b="1" kern="0" dirty="0">
              <a:solidFill>
                <a:schemeClr val="bg1"/>
              </a:solidFill>
              <a:latin typeface="Book Antiqua" panose="02040602050305030304" pitchFamily="18" charset="0"/>
              <a:cs typeface="Calibri"/>
            </a:endParaRPr>
          </a:p>
        </p:txBody>
      </p:sp>
      <p:sp>
        <p:nvSpPr>
          <p:cNvPr id="5" name="Content Placeholder 2">
            <a:extLst>
              <a:ext uri="{FF2B5EF4-FFF2-40B4-BE49-F238E27FC236}">
                <a16:creationId xmlns:a16="http://schemas.microsoft.com/office/drawing/2014/main" id="{484A00A1-60B8-4E81-B30C-0F0D282F66F3}"/>
              </a:ext>
            </a:extLst>
          </p:cNvPr>
          <p:cNvSpPr txBox="1">
            <a:spLocks/>
          </p:cNvSpPr>
          <p:nvPr/>
        </p:nvSpPr>
        <p:spPr>
          <a:xfrm>
            <a:off x="1279688" y="1643270"/>
            <a:ext cx="10550565" cy="5214730"/>
          </a:xfrm>
          <a:prstGeom prst="rect">
            <a:avLst/>
          </a:prstGeom>
        </p:spPr>
        <p:txBody>
          <a:bodyPr>
            <a:noAutofit/>
          </a:bodyPr>
          <a:lstStyle>
            <a:lvl1pPr marL="0" eaLnBrk="1" hangingPunct="1">
              <a:defRPr>
                <a:latin typeface="+mn-lt"/>
                <a:ea typeface="+mn-ea"/>
                <a:cs typeface="+mn-cs"/>
              </a:defRPr>
            </a:lvl1pPr>
            <a:lvl2pPr marL="979734" eaLnBrk="1" hangingPunct="1">
              <a:defRPr>
                <a:latin typeface="+mn-lt"/>
                <a:ea typeface="+mn-ea"/>
                <a:cs typeface="+mn-cs"/>
              </a:defRPr>
            </a:lvl2pPr>
            <a:lvl3pPr marL="1959468" eaLnBrk="1" hangingPunct="1">
              <a:defRPr>
                <a:latin typeface="+mn-lt"/>
                <a:ea typeface="+mn-ea"/>
                <a:cs typeface="+mn-cs"/>
              </a:defRPr>
            </a:lvl3pPr>
            <a:lvl4pPr marL="2939202" eaLnBrk="1" hangingPunct="1">
              <a:defRPr>
                <a:latin typeface="+mn-lt"/>
                <a:ea typeface="+mn-ea"/>
                <a:cs typeface="+mn-cs"/>
              </a:defRPr>
            </a:lvl4pPr>
            <a:lvl5pPr marL="3918936" eaLnBrk="1" hangingPunct="1">
              <a:defRPr>
                <a:latin typeface="+mn-lt"/>
                <a:ea typeface="+mn-ea"/>
                <a:cs typeface="+mn-cs"/>
              </a:defRPr>
            </a:lvl5pPr>
            <a:lvl6pPr marL="4898669" eaLnBrk="1" hangingPunct="1">
              <a:defRPr>
                <a:latin typeface="+mn-lt"/>
                <a:ea typeface="+mn-ea"/>
                <a:cs typeface="+mn-cs"/>
              </a:defRPr>
            </a:lvl6pPr>
            <a:lvl7pPr marL="5878403" eaLnBrk="1" hangingPunct="1">
              <a:defRPr>
                <a:latin typeface="+mn-lt"/>
                <a:ea typeface="+mn-ea"/>
                <a:cs typeface="+mn-cs"/>
              </a:defRPr>
            </a:lvl7pPr>
            <a:lvl8pPr marL="6858137" eaLnBrk="1" hangingPunct="1">
              <a:defRPr>
                <a:latin typeface="+mn-lt"/>
                <a:ea typeface="+mn-ea"/>
                <a:cs typeface="+mn-cs"/>
              </a:defRPr>
            </a:lvl8pPr>
            <a:lvl9pPr marL="7837871" eaLnBrk="1" hangingPunct="1">
              <a:defRPr>
                <a:latin typeface="+mn-lt"/>
                <a:ea typeface="+mn-ea"/>
                <a:cs typeface="+mn-cs"/>
              </a:defRPr>
            </a:lvl9pPr>
          </a:lstStyle>
          <a:p>
            <a:pPr algn="just">
              <a:lnSpc>
                <a:spcPct val="150000"/>
              </a:lnSpc>
              <a:spcAft>
                <a:spcPts val="600"/>
              </a:spcAft>
              <a:buClr>
                <a:srgbClr val="92D050"/>
              </a:buClr>
            </a:pPr>
            <a:endParaRPr lang="en-US" kern="0" dirty="0">
              <a:solidFill>
                <a:sysClr val="windowText" lastClr="000000"/>
              </a:solidFill>
              <a:latin typeface="Book Antiqua" panose="02040602050305030304" pitchFamily="18" charset="0"/>
            </a:endParaRPr>
          </a:p>
        </p:txBody>
      </p:sp>
      <p:sp>
        <p:nvSpPr>
          <p:cNvPr id="4" name="Rectangle 3">
            <a:extLst>
              <a:ext uri="{FF2B5EF4-FFF2-40B4-BE49-F238E27FC236}">
                <a16:creationId xmlns:a16="http://schemas.microsoft.com/office/drawing/2014/main" id="{CCA0DE18-54A8-43D7-B981-FFAD35AAA7F0}"/>
              </a:ext>
            </a:extLst>
          </p:cNvPr>
          <p:cNvSpPr/>
          <p:nvPr/>
        </p:nvSpPr>
        <p:spPr>
          <a:xfrm>
            <a:off x="1205945" y="1788556"/>
            <a:ext cx="9706367" cy="4201791"/>
          </a:xfrm>
          <a:prstGeom prst="rect">
            <a:avLst/>
          </a:prstGeom>
        </p:spPr>
        <p:txBody>
          <a:bodyPr wrap="square">
            <a:spAutoFit/>
          </a:bodyPr>
          <a:lstStyle/>
          <a:p>
            <a:pPr marL="285750" indent="-285750" algn="just">
              <a:lnSpc>
                <a:spcPct val="150000"/>
              </a:lnSpc>
              <a:spcAft>
                <a:spcPts val="600"/>
              </a:spcAft>
              <a:buClr>
                <a:srgbClr val="92D050"/>
              </a:buClr>
              <a:buFont typeface="Wingdings" panose="05000000000000000000" pitchFamily="2" charset="2"/>
              <a:buChar char="Ø"/>
            </a:pPr>
            <a:r>
              <a:rPr lang="en-IN" sz="2000" dirty="0">
                <a:latin typeface="Book Antiqua" panose="02040602050305030304" pitchFamily="18" charset="0"/>
              </a:rPr>
              <a:t>Exiting or new manufacturing units can register as Bonded Manufacturing </a:t>
            </a:r>
          </a:p>
          <a:p>
            <a:pPr marL="285750" indent="-285750" algn="just">
              <a:lnSpc>
                <a:spcPct val="150000"/>
              </a:lnSpc>
              <a:spcAft>
                <a:spcPts val="600"/>
              </a:spcAft>
              <a:buClr>
                <a:srgbClr val="92D050"/>
              </a:buClr>
              <a:buFont typeface="Wingdings" panose="05000000000000000000" pitchFamily="2" charset="2"/>
              <a:buChar char="Ø"/>
            </a:pPr>
            <a:r>
              <a:rPr lang="en-IN" sz="2000" dirty="0">
                <a:latin typeface="Book Antiqua" panose="02040602050305030304" pitchFamily="18" charset="0"/>
              </a:rPr>
              <a:t>Under this you can import the raw material / capital goods without payment of customs duty</a:t>
            </a:r>
          </a:p>
          <a:p>
            <a:pPr marL="342900" indent="-342900" algn="just">
              <a:lnSpc>
                <a:spcPct val="150000"/>
              </a:lnSpc>
              <a:spcAft>
                <a:spcPts val="600"/>
              </a:spcAft>
              <a:buClr>
                <a:srgbClr val="92D050"/>
              </a:buClr>
              <a:buFont typeface="Wingdings" panose="05000000000000000000" pitchFamily="2" charset="2"/>
              <a:buChar char="Ø"/>
            </a:pPr>
            <a:endParaRPr lang="en-IN" sz="2000" dirty="0">
              <a:latin typeface="Book Antiqua" panose="02040602050305030304" pitchFamily="18" charset="0"/>
            </a:endParaRPr>
          </a:p>
          <a:p>
            <a:pPr marL="342900" indent="-342900" algn="just">
              <a:lnSpc>
                <a:spcPct val="150000"/>
              </a:lnSpc>
              <a:spcAft>
                <a:spcPts val="600"/>
              </a:spcAft>
              <a:buClr>
                <a:srgbClr val="92D050"/>
              </a:buClr>
              <a:buFont typeface="Wingdings" panose="05000000000000000000" pitchFamily="2" charset="2"/>
              <a:buChar char="Ø"/>
            </a:pPr>
            <a:endParaRPr lang="en-IN" sz="2000" dirty="0">
              <a:latin typeface="Book Antiqua" panose="02040602050305030304" pitchFamily="18" charset="0"/>
            </a:endParaRPr>
          </a:p>
          <a:p>
            <a:pPr marL="342900" indent="-342900" algn="just">
              <a:lnSpc>
                <a:spcPct val="150000"/>
              </a:lnSpc>
              <a:spcAft>
                <a:spcPts val="600"/>
              </a:spcAft>
              <a:buClr>
                <a:srgbClr val="92D050"/>
              </a:buClr>
              <a:buFont typeface="Wingdings" panose="05000000000000000000" pitchFamily="2" charset="2"/>
              <a:buChar char="Ø"/>
            </a:pPr>
            <a:endParaRPr lang="en-IN" sz="2000" dirty="0">
              <a:latin typeface="Book Antiqua" panose="02040602050305030304" pitchFamily="18" charset="0"/>
            </a:endParaRPr>
          </a:p>
          <a:p>
            <a:pPr marL="342900" indent="-342900" algn="just">
              <a:lnSpc>
                <a:spcPct val="150000"/>
              </a:lnSpc>
              <a:spcAft>
                <a:spcPts val="600"/>
              </a:spcAft>
              <a:buClr>
                <a:srgbClr val="92D050"/>
              </a:buClr>
              <a:buFont typeface="Wingdings" panose="05000000000000000000" pitchFamily="2" charset="2"/>
              <a:buChar char="Ø"/>
            </a:pPr>
            <a:r>
              <a:rPr lang="en-IN" sz="2000" dirty="0">
                <a:latin typeface="Book Antiqua" panose="02040602050305030304" pitchFamily="18" charset="0"/>
              </a:rPr>
              <a:t>You are required to maintain specified</a:t>
            </a:r>
          </a:p>
          <a:p>
            <a:pPr algn="just">
              <a:lnSpc>
                <a:spcPct val="150000"/>
              </a:lnSpc>
              <a:spcAft>
                <a:spcPts val="600"/>
              </a:spcAft>
              <a:buClr>
                <a:srgbClr val="92D050"/>
              </a:buClr>
            </a:pPr>
            <a:r>
              <a:rPr lang="en-IN" sz="2000" dirty="0">
                <a:latin typeface="Book Antiqua" panose="02040602050305030304" pitchFamily="18" charset="0"/>
              </a:rPr>
              <a:t>     registers for input/Output/ Manufactured goods etc. </a:t>
            </a:r>
          </a:p>
        </p:txBody>
      </p:sp>
      <p:pic>
        <p:nvPicPr>
          <p:cNvPr id="11" name="Picture 10">
            <a:extLst>
              <a:ext uri="{FF2B5EF4-FFF2-40B4-BE49-F238E27FC236}">
                <a16:creationId xmlns:a16="http://schemas.microsoft.com/office/drawing/2014/main" id="{A0B87A86-CD29-4079-A314-7A5974066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742" y="3282142"/>
            <a:ext cx="4764258" cy="3124573"/>
          </a:xfrm>
          <a:prstGeom prst="rect">
            <a:avLst/>
          </a:prstGeom>
          <a:ln>
            <a:noFill/>
          </a:ln>
          <a:effectLst>
            <a:softEdge rad="112500"/>
          </a:effectLst>
        </p:spPr>
      </p:pic>
      <p:graphicFrame>
        <p:nvGraphicFramePr>
          <p:cNvPr id="3" name="Table 5">
            <a:extLst>
              <a:ext uri="{FF2B5EF4-FFF2-40B4-BE49-F238E27FC236}">
                <a16:creationId xmlns:a16="http://schemas.microsoft.com/office/drawing/2014/main" id="{BC74BE54-5D98-41CB-8945-71029B6DB7A5}"/>
              </a:ext>
            </a:extLst>
          </p:cNvPr>
          <p:cNvGraphicFramePr>
            <a:graphicFrameLocks noGrp="1"/>
          </p:cNvGraphicFramePr>
          <p:nvPr>
            <p:extLst>
              <p:ext uri="{D42A27DB-BD31-4B8C-83A1-F6EECF244321}">
                <p14:modId xmlns:p14="http://schemas.microsoft.com/office/powerpoint/2010/main" val="1993065275"/>
              </p:ext>
            </p:extLst>
          </p:nvPr>
        </p:nvGraphicFramePr>
        <p:xfrm>
          <a:off x="1565627" y="3348963"/>
          <a:ext cx="5275284" cy="1280160"/>
        </p:xfrm>
        <a:graphic>
          <a:graphicData uri="http://schemas.openxmlformats.org/drawingml/2006/table">
            <a:tbl>
              <a:tblPr firstRow="1" bandRow="1">
                <a:tableStyleId>{5C22544A-7EE6-4342-B048-85BDC9FD1C3A}</a:tableStyleId>
              </a:tblPr>
              <a:tblGrid>
                <a:gridCol w="3076711">
                  <a:extLst>
                    <a:ext uri="{9D8B030D-6E8A-4147-A177-3AD203B41FA5}">
                      <a16:colId xmlns:a16="http://schemas.microsoft.com/office/drawing/2014/main" val="1378044539"/>
                    </a:ext>
                  </a:extLst>
                </a:gridCol>
                <a:gridCol w="2198573">
                  <a:extLst>
                    <a:ext uri="{9D8B030D-6E8A-4147-A177-3AD203B41FA5}">
                      <a16:colId xmlns:a16="http://schemas.microsoft.com/office/drawing/2014/main" val="3377387923"/>
                    </a:ext>
                  </a:extLst>
                </a:gridCol>
              </a:tblGrid>
              <a:tr h="576350">
                <a:tc>
                  <a:txBody>
                    <a:bodyPr/>
                    <a:lstStyle/>
                    <a:p>
                      <a:r>
                        <a:rPr lang="en-IN" b="0" dirty="0">
                          <a:latin typeface="Book Antiqua" panose="02040602050305030304" pitchFamily="18" charset="0"/>
                        </a:rPr>
                        <a:t>Manufactured Product Sold in India</a:t>
                      </a:r>
                    </a:p>
                  </a:txBody>
                  <a:tcPr/>
                </a:tc>
                <a:tc>
                  <a:txBody>
                    <a:bodyPr/>
                    <a:lstStyle/>
                    <a:p>
                      <a:r>
                        <a:rPr lang="en-IN" b="0" dirty="0">
                          <a:latin typeface="Book Antiqua" panose="02040602050305030304" pitchFamily="18" charset="0"/>
                        </a:rPr>
                        <a:t>Pay Duty</a:t>
                      </a:r>
                    </a:p>
                  </a:txBody>
                  <a:tcPr/>
                </a:tc>
                <a:extLst>
                  <a:ext uri="{0D108BD9-81ED-4DB2-BD59-A6C34878D82A}">
                    <a16:rowId xmlns:a16="http://schemas.microsoft.com/office/drawing/2014/main" val="2390838119"/>
                  </a:ext>
                </a:extLst>
              </a:tr>
              <a:tr h="576350">
                <a:tc>
                  <a:txBody>
                    <a:bodyPr/>
                    <a:lstStyle/>
                    <a:p>
                      <a:r>
                        <a:rPr lang="en-IN" b="0" dirty="0">
                          <a:latin typeface="Book Antiqua" panose="02040602050305030304" pitchFamily="18" charset="0"/>
                        </a:rPr>
                        <a:t>Manufactured Product Exported</a:t>
                      </a:r>
                    </a:p>
                  </a:txBody>
                  <a:tcPr/>
                </a:tc>
                <a:tc>
                  <a:txBody>
                    <a:bodyPr/>
                    <a:lstStyle/>
                    <a:p>
                      <a:r>
                        <a:rPr lang="en-IN" b="0" dirty="0">
                          <a:latin typeface="Book Antiqua" panose="02040602050305030304" pitchFamily="18" charset="0"/>
                        </a:rPr>
                        <a:t>No Duty Payable</a:t>
                      </a:r>
                    </a:p>
                  </a:txBody>
                  <a:tcPr/>
                </a:tc>
                <a:extLst>
                  <a:ext uri="{0D108BD9-81ED-4DB2-BD59-A6C34878D82A}">
                    <a16:rowId xmlns:a16="http://schemas.microsoft.com/office/drawing/2014/main" val="3973021557"/>
                  </a:ext>
                </a:extLst>
              </a:tr>
            </a:tbl>
          </a:graphicData>
        </a:graphic>
      </p:graphicFrame>
    </p:spTree>
    <p:extLst>
      <p:ext uri="{BB962C8B-B14F-4D97-AF65-F5344CB8AC3E}">
        <p14:creationId xmlns:p14="http://schemas.microsoft.com/office/powerpoint/2010/main" val="3576348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hing, LEGO, toy&#10;&#10;Description generated with very high confidence">
            <a:extLst>
              <a:ext uri="{FF2B5EF4-FFF2-40B4-BE49-F238E27FC236}">
                <a16:creationId xmlns:a16="http://schemas.microsoft.com/office/drawing/2014/main" id="{6581F55C-3DFE-4B66-BB8B-2636026BB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077" y="2359042"/>
            <a:ext cx="5555373" cy="2895600"/>
          </a:xfrm>
          <a:prstGeom prst="rect">
            <a:avLst/>
          </a:prstGeom>
        </p:spPr>
      </p:pic>
      <p:sp>
        <p:nvSpPr>
          <p:cNvPr id="4" name="Title 1">
            <a:extLst>
              <a:ext uri="{FF2B5EF4-FFF2-40B4-BE49-F238E27FC236}">
                <a16:creationId xmlns:a16="http://schemas.microsoft.com/office/drawing/2014/main" id="{5B675101-BF09-4102-879E-4AF149B99063}"/>
              </a:ext>
            </a:extLst>
          </p:cNvPr>
          <p:cNvSpPr txBox="1">
            <a:spLocks/>
          </p:cNvSpPr>
          <p:nvPr/>
        </p:nvSpPr>
        <p:spPr>
          <a:xfrm>
            <a:off x="0" y="701458"/>
            <a:ext cx="8726657" cy="901900"/>
          </a:xfrm>
          <a:prstGeom prst="rect">
            <a:avLst/>
          </a:prstGeom>
        </p:spPr>
        <p:txBody>
          <a:bodyPr wrap="square" lIns="0" tIns="0" rIns="0" bIns="0">
            <a:normAutofit/>
          </a:bodyPr>
          <a:lstStyle>
            <a:lvl1pPr eaLnBrk="1" hangingPunct="1">
              <a:defRPr sz="1600" b="1" i="0">
                <a:solidFill>
                  <a:schemeClr val="bg1"/>
                </a:solidFill>
                <a:latin typeface="Calibri"/>
                <a:ea typeface="+mj-ea"/>
                <a:cs typeface="Calibri"/>
              </a:defRPr>
            </a:lvl1pPr>
          </a:lstStyle>
          <a:p>
            <a:pPr algn="ctr">
              <a:lnSpc>
                <a:spcPct val="150000"/>
              </a:lnSpc>
            </a:pPr>
            <a:r>
              <a:rPr lang="en-IN" sz="3200" kern="0" dirty="0">
                <a:latin typeface="Book Antiqua" panose="02040602050305030304" pitchFamily="18" charset="0"/>
              </a:rPr>
              <a:t>Q &amp; A</a:t>
            </a:r>
            <a:endParaRPr lang="en-US" sz="3200" kern="0" dirty="0">
              <a:latin typeface="Book Antiqua" panose="02040602050305030304" pitchFamily="18" charset="0"/>
            </a:endParaRPr>
          </a:p>
        </p:txBody>
      </p:sp>
    </p:spTree>
    <p:extLst>
      <p:ext uri="{BB962C8B-B14F-4D97-AF65-F5344CB8AC3E}">
        <p14:creationId xmlns:p14="http://schemas.microsoft.com/office/powerpoint/2010/main" val="2831274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8312035-80B6-4D8E-B8A3-24745BB46EDC}"/>
              </a:ext>
            </a:extLst>
          </p:cNvPr>
          <p:cNvSpPr/>
          <p:nvPr/>
        </p:nvSpPr>
        <p:spPr>
          <a:xfrm>
            <a:off x="-1" y="689316"/>
            <a:ext cx="8750106" cy="5097305"/>
          </a:xfrm>
          <a:prstGeom prst="rect">
            <a:avLst/>
          </a:prstGeom>
          <a:blipFill>
            <a:blip r:embed="rId2" cstate="print"/>
            <a:stretch>
              <a:fillRect/>
            </a:stretch>
          </a:blipFill>
        </p:spPr>
        <p:txBody>
          <a:bodyPr wrap="square" lIns="0" tIns="0" rIns="0" bIns="0" rtlCol="0"/>
          <a:lstStyle/>
          <a:p>
            <a:endParaRPr dirty="0"/>
          </a:p>
        </p:txBody>
      </p:sp>
      <p:sp>
        <p:nvSpPr>
          <p:cNvPr id="7" name="bk object 17">
            <a:extLst>
              <a:ext uri="{FF2B5EF4-FFF2-40B4-BE49-F238E27FC236}">
                <a16:creationId xmlns:a16="http://schemas.microsoft.com/office/drawing/2014/main" id="{D61ACD62-9C9B-4DA2-BDB6-3266B700CB2A}"/>
              </a:ext>
            </a:extLst>
          </p:cNvPr>
          <p:cNvSpPr/>
          <p:nvPr/>
        </p:nvSpPr>
        <p:spPr>
          <a:xfrm>
            <a:off x="1" y="2153071"/>
            <a:ext cx="1133122" cy="635454"/>
          </a:xfrm>
          <a:custGeom>
            <a:avLst/>
            <a:gdLst/>
            <a:ahLst/>
            <a:cxnLst/>
            <a:rect l="l" t="t" r="r" b="b"/>
            <a:pathLst>
              <a:path w="509905" h="296544">
                <a:moveTo>
                  <a:pt x="509471" y="0"/>
                </a:moveTo>
                <a:lnTo>
                  <a:pt x="464206" y="21836"/>
                </a:lnTo>
                <a:lnTo>
                  <a:pt x="327478" y="86339"/>
                </a:lnTo>
                <a:lnTo>
                  <a:pt x="189283" y="149067"/>
                </a:lnTo>
                <a:lnTo>
                  <a:pt x="96295" y="189731"/>
                </a:lnTo>
                <a:lnTo>
                  <a:pt x="0" y="230421"/>
                </a:lnTo>
                <a:lnTo>
                  <a:pt x="0" y="295986"/>
                </a:lnTo>
                <a:lnTo>
                  <a:pt x="121174" y="227549"/>
                </a:lnTo>
                <a:lnTo>
                  <a:pt x="509471" y="0"/>
                </a:lnTo>
                <a:close/>
              </a:path>
            </a:pathLst>
          </a:custGeom>
          <a:solidFill>
            <a:srgbClr val="89C765"/>
          </a:solidFill>
        </p:spPr>
        <p:txBody>
          <a:bodyPr wrap="square" lIns="0" tIns="0" rIns="0" bIns="0" rtlCol="0"/>
          <a:lstStyle/>
          <a:p>
            <a:endParaRPr sz="3857" dirty="0"/>
          </a:p>
        </p:txBody>
      </p:sp>
      <p:sp>
        <p:nvSpPr>
          <p:cNvPr id="11" name="Title 1">
            <a:extLst>
              <a:ext uri="{FF2B5EF4-FFF2-40B4-BE49-F238E27FC236}">
                <a16:creationId xmlns:a16="http://schemas.microsoft.com/office/drawing/2014/main" id="{E7C12391-9489-4852-8FF0-D09F1264DCD5}"/>
              </a:ext>
            </a:extLst>
          </p:cNvPr>
          <p:cNvSpPr txBox="1">
            <a:spLocks/>
          </p:cNvSpPr>
          <p:nvPr/>
        </p:nvSpPr>
        <p:spPr>
          <a:xfrm>
            <a:off x="1133123" y="1111348"/>
            <a:ext cx="7270098" cy="4253240"/>
          </a:xfrm>
          <a:prstGeom prst="rect">
            <a:avLst/>
          </a:prstGeom>
        </p:spPr>
        <p:txBody>
          <a:bodyPr wrap="square" lIns="0" tIns="0" rIns="0" bIns="0">
            <a:normAutofit fontScale="77500" lnSpcReduction="20000"/>
          </a:bodyPr>
          <a:lstStyle>
            <a:lvl1pPr eaLnBrk="1" hangingPunct="1">
              <a:defRPr sz="1600" b="1" i="0">
                <a:solidFill>
                  <a:schemeClr val="bg1"/>
                </a:solidFill>
                <a:latin typeface="Calibri"/>
                <a:ea typeface="+mj-ea"/>
                <a:cs typeface="Calibri"/>
              </a:defRPr>
            </a:lvl1pPr>
          </a:lstStyle>
          <a:p>
            <a:r>
              <a:rPr lang="en-US" sz="5400" kern="0" dirty="0">
                <a:latin typeface="Book Antiqua" panose="02040602050305030304" pitchFamily="18" charset="0"/>
              </a:rPr>
              <a:t>Thank You.</a:t>
            </a:r>
          </a:p>
          <a:p>
            <a:endParaRPr lang="en-US" sz="5400" kern="0" dirty="0">
              <a:latin typeface="Book Antiqua" panose="02040602050305030304" pitchFamily="18" charset="0"/>
            </a:endParaRPr>
          </a:p>
          <a:p>
            <a:endParaRPr lang="en-US" sz="1800" b="0" kern="0" dirty="0">
              <a:latin typeface="Book Antiqua" panose="02040602050305030304" pitchFamily="18" charset="0"/>
            </a:endParaRPr>
          </a:p>
          <a:p>
            <a:r>
              <a:rPr lang="en-US" sz="2600" kern="0" dirty="0">
                <a:latin typeface="Book Antiqua" panose="02040602050305030304" pitchFamily="18" charset="0"/>
              </a:rPr>
              <a:t>Rathi Rathi and Co.</a:t>
            </a:r>
          </a:p>
          <a:p>
            <a:r>
              <a:rPr lang="en-US" sz="2600" kern="0" dirty="0">
                <a:latin typeface="Book Antiqua" panose="02040602050305030304" pitchFamily="18" charset="0"/>
              </a:rPr>
              <a:t>Chartered Accountants</a:t>
            </a:r>
          </a:p>
          <a:p>
            <a:endParaRPr lang="en-US" sz="2600" b="0" kern="0" dirty="0">
              <a:latin typeface="Book Antiqua" panose="02040602050305030304" pitchFamily="18" charset="0"/>
            </a:endParaRPr>
          </a:p>
          <a:p>
            <a:pPr>
              <a:tabLst>
                <a:tab pos="793750" algn="l"/>
              </a:tabLst>
            </a:pPr>
            <a:r>
              <a:rPr lang="en-US" sz="2200" b="0" kern="0" dirty="0">
                <a:latin typeface="Book Antiqua" panose="02040602050305030304" pitchFamily="18" charset="0"/>
              </a:rPr>
              <a:t>Walk In	: </a:t>
            </a:r>
          </a:p>
          <a:p>
            <a:pPr>
              <a:tabLst>
                <a:tab pos="793750" algn="l"/>
              </a:tabLst>
            </a:pPr>
            <a:r>
              <a:rPr lang="en-US" sz="2200" b="0" kern="0" dirty="0">
                <a:latin typeface="Book Antiqua" panose="02040602050305030304" pitchFamily="18" charset="0"/>
              </a:rPr>
              <a:t>Office No. 501-504, 5</a:t>
            </a:r>
            <a:r>
              <a:rPr lang="en-US" sz="2200" b="0" kern="0" baseline="30000" dirty="0">
                <a:latin typeface="Book Antiqua" panose="02040602050305030304" pitchFamily="18" charset="0"/>
              </a:rPr>
              <a:t>th</a:t>
            </a:r>
            <a:r>
              <a:rPr lang="en-US" sz="2200" b="0" kern="0" dirty="0">
                <a:latin typeface="Book Antiqua" panose="02040602050305030304" pitchFamily="18" charset="0"/>
              </a:rPr>
              <a:t> Floor, Akshay Landmarks</a:t>
            </a:r>
          </a:p>
          <a:p>
            <a:pPr>
              <a:tabLst>
                <a:tab pos="793750" algn="l"/>
              </a:tabLst>
            </a:pPr>
            <a:r>
              <a:rPr lang="en-US" sz="2200" b="0" kern="0" dirty="0">
                <a:latin typeface="Book Antiqua" panose="02040602050305030304" pitchFamily="18" charset="0"/>
              </a:rPr>
              <a:t>Opp. Pu-La Deshpande Garden</a:t>
            </a:r>
          </a:p>
          <a:p>
            <a:pPr>
              <a:tabLst>
                <a:tab pos="793750" algn="l"/>
              </a:tabLst>
            </a:pPr>
            <a:r>
              <a:rPr lang="en-US" sz="2200" b="0" kern="0" dirty="0">
                <a:latin typeface="Book Antiqua" panose="02040602050305030304" pitchFamily="18" charset="0"/>
              </a:rPr>
              <a:t>Sinhgad Road, Pune – 411030</a:t>
            </a:r>
          </a:p>
          <a:p>
            <a:endParaRPr lang="en-US" sz="2200" b="0" kern="0" dirty="0">
              <a:latin typeface="Book Antiqua" panose="02040602050305030304" pitchFamily="18" charset="0"/>
            </a:endParaRPr>
          </a:p>
          <a:p>
            <a:pPr>
              <a:tabLst>
                <a:tab pos="793750" algn="l"/>
              </a:tabLst>
            </a:pPr>
            <a:r>
              <a:rPr lang="en-US" sz="2200" b="0" kern="0" dirty="0">
                <a:latin typeface="Book Antiqua" panose="02040602050305030304" pitchFamily="18" charset="0"/>
              </a:rPr>
              <a:t>Phone	:	  020 – 2425 4288/2425 4388</a:t>
            </a:r>
          </a:p>
          <a:p>
            <a:pPr>
              <a:tabLst>
                <a:tab pos="793750" algn="l"/>
              </a:tabLst>
            </a:pPr>
            <a:r>
              <a:rPr lang="en-US" sz="2200" b="0" kern="0" dirty="0">
                <a:latin typeface="Book Antiqua" panose="02040602050305030304" pitchFamily="18" charset="0"/>
              </a:rPr>
              <a:t>Mobile : +91 99224 12667</a:t>
            </a:r>
          </a:p>
          <a:p>
            <a:pPr>
              <a:tabLst>
                <a:tab pos="793750" algn="l"/>
              </a:tabLst>
            </a:pPr>
            <a:r>
              <a:rPr lang="en-US" sz="2200" b="0" kern="0" dirty="0">
                <a:latin typeface="Book Antiqua" panose="02040602050305030304" pitchFamily="18" charset="0"/>
              </a:rPr>
              <a:t>Website	: www.rathiandrathi.com</a:t>
            </a:r>
          </a:p>
          <a:p>
            <a:pPr>
              <a:tabLst>
                <a:tab pos="793750" algn="l"/>
              </a:tabLst>
            </a:pPr>
            <a:r>
              <a:rPr lang="en-US" sz="2200" b="0" kern="0" dirty="0">
                <a:latin typeface="Book Antiqua" panose="02040602050305030304" pitchFamily="18" charset="0"/>
              </a:rPr>
              <a:t>E-Mail	:	  info@rathiandrathi.com</a:t>
            </a:r>
          </a:p>
          <a:p>
            <a:pPr>
              <a:tabLst>
                <a:tab pos="793750" algn="l"/>
              </a:tabLst>
            </a:pPr>
            <a:endParaRPr lang="en-US" sz="2200" b="0" kern="0" dirty="0">
              <a:latin typeface="Book Antiqua" panose="02040602050305030304" pitchFamily="18" charset="0"/>
            </a:endParaRPr>
          </a:p>
          <a:p>
            <a:pPr>
              <a:tabLst>
                <a:tab pos="793750" algn="l"/>
              </a:tabLst>
            </a:pPr>
            <a:r>
              <a:rPr lang="en-US" sz="2200" b="0" kern="0" dirty="0">
                <a:latin typeface="Book Antiqua" panose="02040602050305030304" pitchFamily="18" charset="0"/>
              </a:rPr>
              <a:t>Branch office  : Mumbai, Hyderabad </a:t>
            </a:r>
          </a:p>
        </p:txBody>
      </p:sp>
    </p:spTree>
    <p:extLst>
      <p:ext uri="{BB962C8B-B14F-4D97-AF65-F5344CB8AC3E}">
        <p14:creationId xmlns:p14="http://schemas.microsoft.com/office/powerpoint/2010/main" val="1337516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C2640-C943-4782-AA95-0C443F8B7D62}"/>
              </a:ext>
            </a:extLst>
          </p:cNvPr>
          <p:cNvSpPr/>
          <p:nvPr/>
        </p:nvSpPr>
        <p:spPr>
          <a:xfrm>
            <a:off x="126219" y="902916"/>
            <a:ext cx="4884671" cy="584775"/>
          </a:xfrm>
          <a:prstGeom prst="rect">
            <a:avLst/>
          </a:prstGeom>
        </p:spPr>
        <p:txBody>
          <a:bodyPr wrap="none">
            <a:spAutoFit/>
          </a:bodyPr>
          <a:lstStyle/>
          <a:p>
            <a:r>
              <a:rPr lang="en-US" sz="3200" b="1" kern="0" dirty="0">
                <a:solidFill>
                  <a:schemeClr val="bg1"/>
                </a:solidFill>
                <a:latin typeface="Book Antiqua" panose="02040602050305030304" pitchFamily="18" charset="0"/>
                <a:ea typeface="+mj-ea"/>
                <a:cs typeface="Calibri"/>
              </a:rPr>
              <a:t>Functions of FTP / DGFT</a:t>
            </a:r>
          </a:p>
        </p:txBody>
      </p:sp>
      <p:sp>
        <p:nvSpPr>
          <p:cNvPr id="4" name="Rectangle 3">
            <a:extLst>
              <a:ext uri="{FF2B5EF4-FFF2-40B4-BE49-F238E27FC236}">
                <a16:creationId xmlns:a16="http://schemas.microsoft.com/office/drawing/2014/main" id="{716E9E06-8D9C-4E6D-AFE1-7F997BFB0606}"/>
              </a:ext>
            </a:extLst>
          </p:cNvPr>
          <p:cNvSpPr/>
          <p:nvPr/>
        </p:nvSpPr>
        <p:spPr>
          <a:xfrm>
            <a:off x="1066799" y="1910603"/>
            <a:ext cx="9601201" cy="2432076"/>
          </a:xfrm>
          <a:prstGeom prst="rect">
            <a:avLst/>
          </a:prstGeom>
        </p:spPr>
        <p:txBody>
          <a:bodyPr wrap="square">
            <a:spAutoFit/>
          </a:bodyPr>
          <a:lstStyle/>
          <a:p>
            <a:pPr marL="285750" indent="-285750" algn="just">
              <a:lnSpc>
                <a:spcPct val="150000"/>
              </a:lnSpc>
              <a:spcAft>
                <a:spcPts val="600"/>
              </a:spcAft>
              <a:buClr>
                <a:srgbClr val="92D050"/>
              </a:buClr>
              <a:buFont typeface="Wingdings" panose="05000000000000000000" pitchFamily="2" charset="2"/>
              <a:buChar char="Ø"/>
            </a:pPr>
            <a:r>
              <a:rPr lang="en-IN" sz="2000" b="1" dirty="0">
                <a:latin typeface="Book Antiqua" panose="02040602050305030304" pitchFamily="18" charset="0"/>
              </a:rPr>
              <a:t>To facilitate foreign trades, DGFT performs following functions</a:t>
            </a:r>
            <a:endParaRPr lang="en-US" sz="2000" b="1" dirty="0">
              <a:latin typeface="Book Antiqua" panose="02040602050305030304" pitchFamily="18" charset="0"/>
            </a:endParaRPr>
          </a:p>
          <a:p>
            <a:pPr marL="803275" lvl="0" indent="-360363" algn="just">
              <a:lnSpc>
                <a:spcPct val="150000"/>
              </a:lnSpc>
              <a:buClr>
                <a:schemeClr val="accent3"/>
              </a:buClr>
              <a:buFont typeface="Wingdings" panose="05000000000000000000" pitchFamily="2" charset="2"/>
              <a:buChar char="ü"/>
            </a:pPr>
            <a:r>
              <a:rPr lang="en-US" sz="2000" dirty="0">
                <a:latin typeface="Book Antiqua" panose="02040602050305030304" pitchFamily="18" charset="0"/>
              </a:rPr>
              <a:t>Implementing various policies regarding trade such as Foreign Trade Policy</a:t>
            </a:r>
            <a:r>
              <a:rPr lang="en-US" sz="2000" dirty="0">
                <a:solidFill>
                  <a:srgbClr val="92D050"/>
                </a:solidFill>
                <a:latin typeface="Book Antiqua" panose="02040602050305030304" pitchFamily="18" charset="0"/>
              </a:rPr>
              <a:t>.</a:t>
            </a:r>
          </a:p>
          <a:p>
            <a:pPr marL="803275" lvl="0" indent="-360363" algn="just">
              <a:lnSpc>
                <a:spcPct val="150000"/>
              </a:lnSpc>
              <a:buClr>
                <a:schemeClr val="accent3"/>
              </a:buClr>
              <a:buFont typeface="Wingdings" panose="05000000000000000000" pitchFamily="2" charset="2"/>
              <a:buChar char="ü"/>
            </a:pPr>
            <a:r>
              <a:rPr lang="en-US" sz="2000" dirty="0">
                <a:latin typeface="Book Antiqua" panose="02040602050305030304" pitchFamily="18" charset="0"/>
              </a:rPr>
              <a:t>licensing authority for exporters, importers, and export and import business.</a:t>
            </a:r>
          </a:p>
          <a:p>
            <a:pPr marL="803275" lvl="0" indent="-360363" algn="just">
              <a:lnSpc>
                <a:spcPct val="150000"/>
              </a:lnSpc>
              <a:buClr>
                <a:schemeClr val="accent3"/>
              </a:buClr>
              <a:buFont typeface="Wingdings" panose="05000000000000000000" pitchFamily="2" charset="2"/>
              <a:buChar char="ü"/>
            </a:pPr>
            <a:r>
              <a:rPr lang="en-US" sz="2000" dirty="0">
                <a:latin typeface="Book Antiqua" panose="02040602050305030304" pitchFamily="18" charset="0"/>
              </a:rPr>
              <a:t>Prohibit, restrict and regulate exports and imports.</a:t>
            </a:r>
          </a:p>
          <a:p>
            <a:pPr marL="803275" lvl="0" indent="-360363" algn="just">
              <a:lnSpc>
                <a:spcPct val="150000"/>
              </a:lnSpc>
              <a:buClr>
                <a:schemeClr val="accent3"/>
              </a:buClr>
              <a:buFont typeface="Wingdings" panose="05000000000000000000" pitchFamily="2" charset="2"/>
              <a:buChar char="ü"/>
            </a:pPr>
            <a:r>
              <a:rPr lang="en-US" sz="2000" dirty="0">
                <a:latin typeface="Book Antiqua" panose="02040602050305030304" pitchFamily="18" charset="0"/>
              </a:rPr>
              <a:t>Implementation of the schemes like AA / EPCG etc. </a:t>
            </a:r>
          </a:p>
        </p:txBody>
      </p:sp>
    </p:spTree>
    <p:extLst>
      <p:ext uri="{BB962C8B-B14F-4D97-AF65-F5344CB8AC3E}">
        <p14:creationId xmlns:p14="http://schemas.microsoft.com/office/powerpoint/2010/main" val="116379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26857"/>
            <a:ext cx="8721969" cy="890928"/>
          </a:xfrm>
        </p:spPr>
        <p:txBody>
          <a:bodyPr vert="horz" lIns="91440" tIns="45720" rIns="91440" bIns="45720" rtlCol="0" anchor="ctr">
            <a:normAutofit/>
          </a:bodyPr>
          <a:lstStyle/>
          <a:p>
            <a:r>
              <a:rPr lang="en-US" sz="3200" b="1" dirty="0">
                <a:solidFill>
                  <a:schemeClr val="bg1"/>
                </a:solidFill>
                <a:latin typeface="Book Antiqua" panose="02040602050305030304" pitchFamily="18" charset="0"/>
              </a:rPr>
              <a:t>Import Export Code (IEC)</a:t>
            </a:r>
          </a:p>
        </p:txBody>
      </p:sp>
      <p:sp>
        <p:nvSpPr>
          <p:cNvPr id="5" name="Content Placeholder 2">
            <a:extLst>
              <a:ext uri="{FF2B5EF4-FFF2-40B4-BE49-F238E27FC236}">
                <a16:creationId xmlns:a16="http://schemas.microsoft.com/office/drawing/2014/main" id="{484A00A1-60B8-4E81-B30C-0F0D282F66F3}"/>
              </a:ext>
            </a:extLst>
          </p:cNvPr>
          <p:cNvSpPr txBox="1">
            <a:spLocks/>
          </p:cNvSpPr>
          <p:nvPr/>
        </p:nvSpPr>
        <p:spPr>
          <a:xfrm>
            <a:off x="1279688" y="1643270"/>
            <a:ext cx="10550565" cy="5214730"/>
          </a:xfrm>
          <a:prstGeom prst="rect">
            <a:avLst/>
          </a:prstGeom>
        </p:spPr>
        <p:txBody>
          <a:bodyPr>
            <a:noAutofit/>
          </a:bodyPr>
          <a:lstStyle>
            <a:lvl1pPr marL="0" eaLnBrk="1" hangingPunct="1">
              <a:defRPr>
                <a:latin typeface="+mn-lt"/>
                <a:ea typeface="+mn-ea"/>
                <a:cs typeface="+mn-cs"/>
              </a:defRPr>
            </a:lvl1pPr>
            <a:lvl2pPr marL="979734" eaLnBrk="1" hangingPunct="1">
              <a:defRPr>
                <a:latin typeface="+mn-lt"/>
                <a:ea typeface="+mn-ea"/>
                <a:cs typeface="+mn-cs"/>
              </a:defRPr>
            </a:lvl2pPr>
            <a:lvl3pPr marL="1959468" eaLnBrk="1" hangingPunct="1">
              <a:defRPr>
                <a:latin typeface="+mn-lt"/>
                <a:ea typeface="+mn-ea"/>
                <a:cs typeface="+mn-cs"/>
              </a:defRPr>
            </a:lvl3pPr>
            <a:lvl4pPr marL="2939202" eaLnBrk="1" hangingPunct="1">
              <a:defRPr>
                <a:latin typeface="+mn-lt"/>
                <a:ea typeface="+mn-ea"/>
                <a:cs typeface="+mn-cs"/>
              </a:defRPr>
            </a:lvl4pPr>
            <a:lvl5pPr marL="3918936" eaLnBrk="1" hangingPunct="1">
              <a:defRPr>
                <a:latin typeface="+mn-lt"/>
                <a:ea typeface="+mn-ea"/>
                <a:cs typeface="+mn-cs"/>
              </a:defRPr>
            </a:lvl5pPr>
            <a:lvl6pPr marL="4898669" eaLnBrk="1" hangingPunct="1">
              <a:defRPr>
                <a:latin typeface="+mn-lt"/>
                <a:ea typeface="+mn-ea"/>
                <a:cs typeface="+mn-cs"/>
              </a:defRPr>
            </a:lvl6pPr>
            <a:lvl7pPr marL="5878403" eaLnBrk="1" hangingPunct="1">
              <a:defRPr>
                <a:latin typeface="+mn-lt"/>
                <a:ea typeface="+mn-ea"/>
                <a:cs typeface="+mn-cs"/>
              </a:defRPr>
            </a:lvl7pPr>
            <a:lvl8pPr marL="6858137" eaLnBrk="1" hangingPunct="1">
              <a:defRPr>
                <a:latin typeface="+mn-lt"/>
                <a:ea typeface="+mn-ea"/>
                <a:cs typeface="+mn-cs"/>
              </a:defRPr>
            </a:lvl8pPr>
            <a:lvl9pPr marL="7837871" eaLnBrk="1" hangingPunct="1">
              <a:defRPr>
                <a:latin typeface="+mn-lt"/>
                <a:ea typeface="+mn-ea"/>
                <a:cs typeface="+mn-cs"/>
              </a:defRPr>
            </a:lvl9pPr>
          </a:lstStyle>
          <a:p>
            <a:pPr algn="just">
              <a:lnSpc>
                <a:spcPct val="150000"/>
              </a:lnSpc>
              <a:spcAft>
                <a:spcPts val="600"/>
              </a:spcAft>
              <a:buClr>
                <a:srgbClr val="92D050"/>
              </a:buClr>
            </a:pPr>
            <a:endParaRPr lang="en-US" kern="0" dirty="0">
              <a:solidFill>
                <a:sysClr val="windowText" lastClr="000000"/>
              </a:solidFill>
              <a:latin typeface="Book Antiqua" panose="02040602050305030304" pitchFamily="18" charset="0"/>
            </a:endParaRPr>
          </a:p>
        </p:txBody>
      </p:sp>
      <p:sp>
        <p:nvSpPr>
          <p:cNvPr id="4" name="Rectangle 3">
            <a:extLst>
              <a:ext uri="{FF2B5EF4-FFF2-40B4-BE49-F238E27FC236}">
                <a16:creationId xmlns:a16="http://schemas.microsoft.com/office/drawing/2014/main" id="{CCA0DE18-54A8-43D7-B981-FFAD35AAA7F0}"/>
              </a:ext>
            </a:extLst>
          </p:cNvPr>
          <p:cNvSpPr/>
          <p:nvPr/>
        </p:nvSpPr>
        <p:spPr>
          <a:xfrm>
            <a:off x="1064371" y="1723200"/>
            <a:ext cx="10981197" cy="3203249"/>
          </a:xfrm>
          <a:prstGeom prst="rect">
            <a:avLst/>
          </a:prstGeom>
        </p:spPr>
        <p:txBody>
          <a:bodyPr wrap="square">
            <a:spAutoFit/>
          </a:bodyPr>
          <a:lstStyle/>
          <a:p>
            <a:pPr marL="285750" indent="-285750" algn="just">
              <a:lnSpc>
                <a:spcPct val="150000"/>
              </a:lnSpc>
              <a:spcAft>
                <a:spcPts val="600"/>
              </a:spcAft>
              <a:buClr>
                <a:srgbClr val="92D050"/>
              </a:buClr>
              <a:buFont typeface="Wingdings" panose="05000000000000000000" pitchFamily="2" charset="2"/>
              <a:buChar char="Ø"/>
            </a:pPr>
            <a:r>
              <a:rPr lang="en-US" sz="2000" b="1" dirty="0">
                <a:latin typeface="Book Antiqua" panose="02040602050305030304" pitchFamily="18" charset="0"/>
              </a:rPr>
              <a:t>Issue of e-IEC (Electronic-Importer Exporter Code)</a:t>
            </a:r>
          </a:p>
          <a:p>
            <a:pPr marL="720725" indent="-342900" algn="just">
              <a:lnSpc>
                <a:spcPct val="150000"/>
              </a:lnSpc>
              <a:spcAft>
                <a:spcPts val="600"/>
              </a:spcAft>
              <a:buClr>
                <a:srgbClr val="92D050"/>
              </a:buClr>
              <a:buFont typeface="Wingdings" panose="05000000000000000000" pitchFamily="2" charset="2"/>
              <a:buChar char="ü"/>
            </a:pPr>
            <a:r>
              <a:rPr lang="en-US" sz="2000" dirty="0">
                <a:latin typeface="Book Antiqua" panose="02040602050305030304" pitchFamily="18" charset="0"/>
              </a:rPr>
              <a:t>IEC is a 10-digit code given to importer/ exporters. This is granted by DGFT.</a:t>
            </a:r>
          </a:p>
          <a:p>
            <a:pPr marL="720725" indent="-342900" algn="just">
              <a:lnSpc>
                <a:spcPct val="150000"/>
              </a:lnSpc>
              <a:spcAft>
                <a:spcPts val="600"/>
              </a:spcAft>
              <a:buClr>
                <a:srgbClr val="92D050"/>
              </a:buClr>
              <a:buFont typeface="Wingdings" panose="05000000000000000000" pitchFamily="2" charset="2"/>
              <a:buChar char="ü"/>
            </a:pPr>
            <a:r>
              <a:rPr lang="en-US" sz="2000" dirty="0">
                <a:latin typeface="Book Antiqua" panose="02040602050305030304" pitchFamily="18" charset="0"/>
              </a:rPr>
              <a:t>IEC is mandatory for export/import. </a:t>
            </a:r>
          </a:p>
          <a:p>
            <a:pPr marL="720725" indent="-342900" algn="just">
              <a:lnSpc>
                <a:spcPct val="150000"/>
              </a:lnSpc>
              <a:spcAft>
                <a:spcPts val="600"/>
              </a:spcAft>
              <a:buClr>
                <a:srgbClr val="92D050"/>
              </a:buClr>
              <a:buFont typeface="Wingdings" panose="05000000000000000000" pitchFamily="2" charset="2"/>
              <a:buChar char="ü"/>
            </a:pPr>
            <a:r>
              <a:rPr lang="en-US" sz="2000" dirty="0">
                <a:latin typeface="Book Antiqua" panose="02040602050305030304" pitchFamily="18" charset="0"/>
              </a:rPr>
              <a:t>DGFT has started issuance of IEC in Electronic Form.</a:t>
            </a:r>
          </a:p>
          <a:p>
            <a:pPr marL="720725" indent="-342900" algn="just">
              <a:lnSpc>
                <a:spcPct val="150000"/>
              </a:lnSpc>
              <a:spcAft>
                <a:spcPts val="600"/>
              </a:spcAft>
              <a:buClr>
                <a:srgbClr val="92D050"/>
              </a:buClr>
              <a:buFont typeface="Wingdings" panose="05000000000000000000" pitchFamily="2" charset="2"/>
              <a:buChar char="ü"/>
            </a:pPr>
            <a:r>
              <a:rPr lang="en-US" sz="2000" dirty="0">
                <a:latin typeface="Book Antiqua" panose="02040602050305030304" pitchFamily="18" charset="0"/>
              </a:rPr>
              <a:t>Now PAN based IECs are issued.</a:t>
            </a:r>
          </a:p>
          <a:p>
            <a:pPr marL="342900" indent="-342900" algn="just">
              <a:lnSpc>
                <a:spcPct val="150000"/>
              </a:lnSpc>
              <a:spcAft>
                <a:spcPts val="600"/>
              </a:spcAft>
              <a:buClr>
                <a:srgbClr val="92D050"/>
              </a:buClr>
              <a:buFont typeface="Wingdings" panose="05000000000000000000" pitchFamily="2" charset="2"/>
              <a:buChar char="Ø"/>
            </a:pPr>
            <a:endParaRPr lang="en-US" sz="2000" dirty="0">
              <a:latin typeface="Book Antiqua" panose="02040602050305030304" pitchFamily="18" charset="0"/>
            </a:endParaRPr>
          </a:p>
        </p:txBody>
      </p:sp>
    </p:spTree>
    <p:extLst>
      <p:ext uri="{BB962C8B-B14F-4D97-AF65-F5344CB8AC3E}">
        <p14:creationId xmlns:p14="http://schemas.microsoft.com/office/powerpoint/2010/main" val="149286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27075"/>
            <a:ext cx="8721725" cy="890588"/>
          </a:xfrm>
        </p:spPr>
        <p:txBody>
          <a:bodyPr>
            <a:normAutofit/>
          </a:bodyPr>
          <a:lstStyle/>
          <a:p>
            <a:pPr algn="l">
              <a:lnSpc>
                <a:spcPct val="150000"/>
              </a:lnSpc>
            </a:pPr>
            <a:r>
              <a:rPr lang="en-US" sz="3200" dirty="0">
                <a:latin typeface="Book Antiqua" panose="02040602050305030304" pitchFamily="18" charset="0"/>
              </a:rPr>
              <a:t>  </a:t>
            </a:r>
            <a:r>
              <a:rPr lang="en-US" sz="3200" b="1" dirty="0">
                <a:solidFill>
                  <a:schemeClr val="bg1"/>
                </a:solidFill>
                <a:latin typeface="Book Antiqua" panose="02040602050305030304" pitchFamily="18" charset="0"/>
              </a:rPr>
              <a:t>Structure of New FTP 2023</a:t>
            </a:r>
          </a:p>
        </p:txBody>
      </p:sp>
      <p:sp>
        <p:nvSpPr>
          <p:cNvPr id="5" name="Content Placeholder 2">
            <a:extLst>
              <a:ext uri="{FF2B5EF4-FFF2-40B4-BE49-F238E27FC236}">
                <a16:creationId xmlns:a16="http://schemas.microsoft.com/office/drawing/2014/main" id="{484A00A1-60B8-4E81-B30C-0F0D282F66F3}"/>
              </a:ext>
            </a:extLst>
          </p:cNvPr>
          <p:cNvSpPr txBox="1">
            <a:spLocks/>
          </p:cNvSpPr>
          <p:nvPr/>
        </p:nvSpPr>
        <p:spPr>
          <a:xfrm>
            <a:off x="1279688" y="1643270"/>
            <a:ext cx="10550565" cy="5214730"/>
          </a:xfrm>
          <a:prstGeom prst="rect">
            <a:avLst/>
          </a:prstGeom>
        </p:spPr>
        <p:txBody>
          <a:bodyPr>
            <a:noAutofit/>
          </a:bodyPr>
          <a:lstStyle>
            <a:lvl1pPr marL="0" eaLnBrk="1" hangingPunct="1">
              <a:defRPr>
                <a:latin typeface="+mn-lt"/>
                <a:ea typeface="+mn-ea"/>
                <a:cs typeface="+mn-cs"/>
              </a:defRPr>
            </a:lvl1pPr>
            <a:lvl2pPr marL="979734" eaLnBrk="1" hangingPunct="1">
              <a:defRPr>
                <a:latin typeface="+mn-lt"/>
                <a:ea typeface="+mn-ea"/>
                <a:cs typeface="+mn-cs"/>
              </a:defRPr>
            </a:lvl2pPr>
            <a:lvl3pPr marL="1959468" eaLnBrk="1" hangingPunct="1">
              <a:defRPr>
                <a:latin typeface="+mn-lt"/>
                <a:ea typeface="+mn-ea"/>
                <a:cs typeface="+mn-cs"/>
              </a:defRPr>
            </a:lvl3pPr>
            <a:lvl4pPr marL="2939202" eaLnBrk="1" hangingPunct="1">
              <a:defRPr>
                <a:latin typeface="+mn-lt"/>
                <a:ea typeface="+mn-ea"/>
                <a:cs typeface="+mn-cs"/>
              </a:defRPr>
            </a:lvl4pPr>
            <a:lvl5pPr marL="3918936" eaLnBrk="1" hangingPunct="1">
              <a:defRPr>
                <a:latin typeface="+mn-lt"/>
                <a:ea typeface="+mn-ea"/>
                <a:cs typeface="+mn-cs"/>
              </a:defRPr>
            </a:lvl5pPr>
            <a:lvl6pPr marL="4898669" eaLnBrk="1" hangingPunct="1">
              <a:defRPr>
                <a:latin typeface="+mn-lt"/>
                <a:ea typeface="+mn-ea"/>
                <a:cs typeface="+mn-cs"/>
              </a:defRPr>
            </a:lvl6pPr>
            <a:lvl7pPr marL="5878403" eaLnBrk="1" hangingPunct="1">
              <a:defRPr>
                <a:latin typeface="+mn-lt"/>
                <a:ea typeface="+mn-ea"/>
                <a:cs typeface="+mn-cs"/>
              </a:defRPr>
            </a:lvl7pPr>
            <a:lvl8pPr marL="6858137" eaLnBrk="1" hangingPunct="1">
              <a:defRPr>
                <a:latin typeface="+mn-lt"/>
                <a:ea typeface="+mn-ea"/>
                <a:cs typeface="+mn-cs"/>
              </a:defRPr>
            </a:lvl8pPr>
            <a:lvl9pPr marL="7837871" eaLnBrk="1" hangingPunct="1">
              <a:defRPr>
                <a:latin typeface="+mn-lt"/>
                <a:ea typeface="+mn-ea"/>
                <a:cs typeface="+mn-cs"/>
              </a:defRPr>
            </a:lvl9pPr>
          </a:lstStyle>
          <a:p>
            <a:pPr algn="just">
              <a:lnSpc>
                <a:spcPct val="150000"/>
              </a:lnSpc>
              <a:spcAft>
                <a:spcPts val="600"/>
              </a:spcAft>
              <a:buClr>
                <a:srgbClr val="92D050"/>
              </a:buClr>
            </a:pPr>
            <a:endParaRPr lang="en-US" kern="0" dirty="0">
              <a:solidFill>
                <a:sysClr val="windowText" lastClr="000000"/>
              </a:solidFill>
              <a:latin typeface="Book Antiqua" panose="02040602050305030304" pitchFamily="18" charset="0"/>
            </a:endParaRPr>
          </a:p>
        </p:txBody>
      </p:sp>
      <p:sp>
        <p:nvSpPr>
          <p:cNvPr id="4" name="Rectangle 3">
            <a:extLst>
              <a:ext uri="{FF2B5EF4-FFF2-40B4-BE49-F238E27FC236}">
                <a16:creationId xmlns:a16="http://schemas.microsoft.com/office/drawing/2014/main" id="{CCA0DE18-54A8-43D7-B981-FFAD35AAA7F0}"/>
              </a:ext>
            </a:extLst>
          </p:cNvPr>
          <p:cNvSpPr/>
          <p:nvPr/>
        </p:nvSpPr>
        <p:spPr>
          <a:xfrm>
            <a:off x="612735" y="2042556"/>
            <a:ext cx="9281946" cy="2429896"/>
          </a:xfrm>
          <a:prstGeom prst="rect">
            <a:avLst/>
          </a:prstGeom>
        </p:spPr>
        <p:txBody>
          <a:bodyPr wrap="square">
            <a:spAutoFit/>
          </a:bodyPr>
          <a:lstStyle/>
          <a:p>
            <a:pPr marL="285750" indent="-285750" algn="just">
              <a:spcAft>
                <a:spcPts val="600"/>
              </a:spcAft>
              <a:buClr>
                <a:srgbClr val="92D050"/>
              </a:buClr>
              <a:buFont typeface="Wingdings" panose="05000000000000000000" pitchFamily="2" charset="2"/>
              <a:buChar char="Ø"/>
            </a:pPr>
            <a:r>
              <a:rPr lang="en-US" sz="2000" dirty="0">
                <a:latin typeface="Book Antiqua" panose="02040602050305030304" pitchFamily="18" charset="0"/>
              </a:rPr>
              <a:t>The Foreign Trade Policy (FTP) 2023 incorporates provisions relating to export and import of goods and services, and is effective from 1st April, 2023.</a:t>
            </a:r>
          </a:p>
          <a:p>
            <a:pPr marL="285750" indent="-285750" algn="just">
              <a:spcAft>
                <a:spcPts val="600"/>
              </a:spcAft>
              <a:buClr>
                <a:srgbClr val="92D050"/>
              </a:buClr>
              <a:buFont typeface="Wingdings" panose="05000000000000000000" pitchFamily="2" charset="2"/>
              <a:buChar char="Ø"/>
            </a:pPr>
            <a:r>
              <a:rPr lang="en-US" sz="2000" dirty="0">
                <a:latin typeface="Book Antiqua" panose="02040602050305030304" pitchFamily="18" charset="0"/>
              </a:rPr>
              <a:t>This shall be continue to be in operation unless otherwise specified or amended.</a:t>
            </a:r>
          </a:p>
          <a:p>
            <a:pPr algn="just">
              <a:lnSpc>
                <a:spcPct val="150000"/>
              </a:lnSpc>
              <a:spcAft>
                <a:spcPts val="600"/>
              </a:spcAft>
              <a:buClr>
                <a:srgbClr val="92D050"/>
              </a:buClr>
            </a:pPr>
            <a:endParaRPr lang="en-IN" sz="2000" dirty="0"/>
          </a:p>
          <a:p>
            <a:pPr marL="285750" indent="-285750" algn="just">
              <a:lnSpc>
                <a:spcPct val="150000"/>
              </a:lnSpc>
              <a:spcAft>
                <a:spcPts val="600"/>
              </a:spcAft>
              <a:buClr>
                <a:srgbClr val="92D050"/>
              </a:buClr>
              <a:buFont typeface="Wingdings" panose="05000000000000000000" pitchFamily="2" charset="2"/>
              <a:buChar char="Ø"/>
            </a:pPr>
            <a:endParaRPr lang="en-IN" sz="2000" dirty="0"/>
          </a:p>
        </p:txBody>
      </p:sp>
      <p:pic>
        <p:nvPicPr>
          <p:cNvPr id="14" name="Picture 13">
            <a:extLst>
              <a:ext uri="{FF2B5EF4-FFF2-40B4-BE49-F238E27FC236}">
                <a16:creationId xmlns:a16="http://schemas.microsoft.com/office/drawing/2014/main" id="{D3830D66-2664-4F07-9020-F8D5733E6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784" y="3718363"/>
            <a:ext cx="6782542" cy="2785682"/>
          </a:xfrm>
          <a:prstGeom prst="rect">
            <a:avLst/>
          </a:prstGeom>
          <a:ln>
            <a:noFill/>
          </a:ln>
          <a:effectLst>
            <a:softEdge rad="112500"/>
          </a:effectLst>
        </p:spPr>
      </p:pic>
    </p:spTree>
    <p:extLst>
      <p:ext uri="{BB962C8B-B14F-4D97-AF65-F5344CB8AC3E}">
        <p14:creationId xmlns:p14="http://schemas.microsoft.com/office/powerpoint/2010/main" val="15271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8F76FA-77B6-4484-AFE4-B94297155B51}"/>
              </a:ext>
            </a:extLst>
          </p:cNvPr>
          <p:cNvSpPr>
            <a:spLocks noGrp="1"/>
          </p:cNvSpPr>
          <p:nvPr>
            <p:ph type="title"/>
          </p:nvPr>
        </p:nvSpPr>
        <p:spPr>
          <a:xfrm>
            <a:off x="838200" y="479425"/>
            <a:ext cx="10515600" cy="1325563"/>
          </a:xfrm>
        </p:spPr>
        <p:txBody>
          <a:bodyPr>
            <a:normAutofit/>
          </a:bodyPr>
          <a:lstStyle/>
          <a:p>
            <a:r>
              <a:rPr lang="en-US" sz="3200" b="1" dirty="0">
                <a:solidFill>
                  <a:schemeClr val="bg1"/>
                </a:solidFill>
                <a:latin typeface="Book Antiqua" panose="02040602050305030304" pitchFamily="18" charset="0"/>
              </a:rPr>
              <a:t>Why FTP 2023</a:t>
            </a:r>
            <a:endParaRPr lang="en-IN" sz="3200" b="1" dirty="0">
              <a:solidFill>
                <a:schemeClr val="bg1"/>
              </a:solidFill>
              <a:latin typeface="Book Antiqua" panose="02040602050305030304" pitchFamily="18" charset="0"/>
            </a:endParaRPr>
          </a:p>
        </p:txBody>
      </p:sp>
      <p:sp>
        <p:nvSpPr>
          <p:cNvPr id="4" name="Content Placeholder 3">
            <a:extLst>
              <a:ext uri="{FF2B5EF4-FFF2-40B4-BE49-F238E27FC236}">
                <a16:creationId xmlns:a16="http://schemas.microsoft.com/office/drawing/2014/main" id="{895DD9CC-0BAD-4924-8080-00909D672D1E}"/>
              </a:ext>
            </a:extLst>
          </p:cNvPr>
          <p:cNvSpPr>
            <a:spLocks noGrp="1"/>
          </p:cNvSpPr>
          <p:nvPr>
            <p:ph idx="1"/>
          </p:nvPr>
        </p:nvSpPr>
        <p:spPr>
          <a:xfrm>
            <a:off x="406400" y="1918493"/>
            <a:ext cx="8140700" cy="3203575"/>
          </a:xfrm>
        </p:spPr>
        <p:txBody>
          <a:bodyPr>
            <a:normAutofit/>
          </a:bodyPr>
          <a:lstStyle/>
          <a:p>
            <a:pPr algn="just">
              <a:buClr>
                <a:srgbClr val="92D050"/>
              </a:buClr>
              <a:buFont typeface="Wingdings" panose="05000000000000000000" pitchFamily="2" charset="2"/>
              <a:buChar char="Ø"/>
            </a:pPr>
            <a:r>
              <a:rPr lang="en-US" sz="2000" dirty="0">
                <a:latin typeface="Book Antiqua" panose="02040602050305030304" pitchFamily="18" charset="0"/>
              </a:rPr>
              <a:t>In the FTP 2015-20, changes were done subsequent to the initial release even without announcement of a new FTP responding dynamically to the emerging situations</a:t>
            </a:r>
            <a:r>
              <a:rPr lang="en-US" dirty="0"/>
              <a:t>.</a:t>
            </a:r>
          </a:p>
          <a:p>
            <a:pPr algn="just">
              <a:buClr>
                <a:srgbClr val="92D050"/>
              </a:buClr>
              <a:buFont typeface="Wingdings" panose="05000000000000000000" pitchFamily="2" charset="2"/>
              <a:buChar char="Ø"/>
            </a:pPr>
            <a:r>
              <a:rPr lang="en-US" sz="2000" dirty="0">
                <a:latin typeface="Book Antiqua" panose="02040602050305030304" pitchFamily="18" charset="0"/>
              </a:rPr>
              <a:t>Foreign Trade Policy (2023) is a policy document based on continuity of time-tested schemes facilitating exports as well as a document which is nimble and responsive to the requirements of trade.</a:t>
            </a:r>
          </a:p>
          <a:p>
            <a:pPr algn="just">
              <a:buClr>
                <a:srgbClr val="92D050"/>
              </a:buClr>
              <a:buFont typeface="Wingdings" panose="05000000000000000000" pitchFamily="2" charset="2"/>
              <a:buChar char="Ø"/>
            </a:pPr>
            <a:r>
              <a:rPr lang="en-US" sz="2000" dirty="0">
                <a:latin typeface="Book Antiqua" panose="02040602050305030304" pitchFamily="18" charset="0"/>
              </a:rPr>
              <a:t>Incorporating feedback from Trade and Industry would also be continuous to streamline processes and update FTP, from time to time.</a:t>
            </a:r>
          </a:p>
          <a:p>
            <a:endParaRPr lang="en-IN" sz="2000" dirty="0">
              <a:latin typeface="Book Antiqua" panose="02040602050305030304" pitchFamily="18" charset="0"/>
            </a:endParaRPr>
          </a:p>
        </p:txBody>
      </p:sp>
      <p:pic>
        <p:nvPicPr>
          <p:cNvPr id="6" name="Picture 5">
            <a:extLst>
              <a:ext uri="{FF2B5EF4-FFF2-40B4-BE49-F238E27FC236}">
                <a16:creationId xmlns:a16="http://schemas.microsoft.com/office/drawing/2014/main" id="{EA384DB9-7753-47A4-8BA2-254C76779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1400" y="1960562"/>
            <a:ext cx="3416300" cy="3203575"/>
          </a:xfrm>
          <a:prstGeom prst="rect">
            <a:avLst/>
          </a:prstGeom>
        </p:spPr>
      </p:pic>
    </p:spTree>
    <p:extLst>
      <p:ext uri="{BB962C8B-B14F-4D97-AF65-F5344CB8AC3E}">
        <p14:creationId xmlns:p14="http://schemas.microsoft.com/office/powerpoint/2010/main" val="612659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36F5-80CA-40C5-BDF8-873F8EE9502D}"/>
              </a:ext>
            </a:extLst>
          </p:cNvPr>
          <p:cNvSpPr>
            <a:spLocks noGrp="1"/>
          </p:cNvSpPr>
          <p:nvPr>
            <p:ph type="title"/>
          </p:nvPr>
        </p:nvSpPr>
        <p:spPr/>
        <p:txBody>
          <a:bodyPr>
            <a:normAutofit/>
          </a:bodyPr>
          <a:lstStyle/>
          <a:p>
            <a:r>
              <a:rPr lang="en-US" sz="3200" b="1" dirty="0">
                <a:solidFill>
                  <a:schemeClr val="bg1"/>
                </a:solidFill>
                <a:latin typeface="Book Antiqua" panose="02040602050305030304" pitchFamily="18" charset="0"/>
              </a:rPr>
              <a:t>Pillars to FTP 2023</a:t>
            </a:r>
            <a:endParaRPr lang="en-IN" sz="3200" dirty="0"/>
          </a:p>
        </p:txBody>
      </p:sp>
      <p:graphicFrame>
        <p:nvGraphicFramePr>
          <p:cNvPr id="5" name="Content Placeholder 4">
            <a:extLst>
              <a:ext uri="{FF2B5EF4-FFF2-40B4-BE49-F238E27FC236}">
                <a16:creationId xmlns:a16="http://schemas.microsoft.com/office/drawing/2014/main" id="{640D07E9-9852-42E5-96A9-93180116D379}"/>
              </a:ext>
            </a:extLst>
          </p:cNvPr>
          <p:cNvGraphicFramePr>
            <a:graphicFrameLocks noGrp="1"/>
          </p:cNvGraphicFramePr>
          <p:nvPr>
            <p:ph idx="1"/>
            <p:extLst>
              <p:ext uri="{D42A27DB-BD31-4B8C-83A1-F6EECF244321}">
                <p14:modId xmlns:p14="http://schemas.microsoft.com/office/powerpoint/2010/main" val="127311004"/>
              </p:ext>
            </p:extLst>
          </p:nvPr>
        </p:nvGraphicFramePr>
        <p:xfrm>
          <a:off x="685800" y="1847850"/>
          <a:ext cx="6146800" cy="3867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28C4BABB-695A-4C07-B620-D23CB19905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99400" y="2279892"/>
            <a:ext cx="3911600" cy="3248025"/>
          </a:xfrm>
          <a:prstGeom prst="rect">
            <a:avLst/>
          </a:prstGeom>
        </p:spPr>
      </p:pic>
    </p:spTree>
    <p:extLst>
      <p:ext uri="{BB962C8B-B14F-4D97-AF65-F5344CB8AC3E}">
        <p14:creationId xmlns:p14="http://schemas.microsoft.com/office/powerpoint/2010/main" val="3194229795"/>
      </p:ext>
    </p:extLst>
  </p:cSld>
  <p:clrMapOvr>
    <a:masterClrMapping/>
  </p:clrMapOvr>
</p:sld>
</file>

<file path=ppt/theme/theme1.xml><?xml version="1.0" encoding="utf-8"?>
<a:theme xmlns:a="http://schemas.openxmlformats.org/drawingml/2006/main" name="RRCO Corporate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5341</TotalTime>
  <Words>2997</Words>
  <Application>Microsoft Office PowerPoint</Application>
  <PresentationFormat>Widescreen</PresentationFormat>
  <Paragraphs>318</Paragraphs>
  <Slides>45</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Book Antiqua</vt:lpstr>
      <vt:lpstr>Calibri</vt:lpstr>
      <vt:lpstr>Calibri Light</vt:lpstr>
      <vt:lpstr>Wingdings</vt:lpstr>
      <vt:lpstr>RRCO Corporate Presentation</vt:lpstr>
      <vt:lpstr>Office Theme</vt:lpstr>
      <vt:lpstr>FOREIGN TRADE POLICY 2023</vt:lpstr>
      <vt:lpstr>PowerPoint Presentation</vt:lpstr>
      <vt:lpstr>PowerPoint Presentation</vt:lpstr>
      <vt:lpstr>Introduction</vt:lpstr>
      <vt:lpstr>PowerPoint Presentation</vt:lpstr>
      <vt:lpstr>Import Export Code (IEC)</vt:lpstr>
      <vt:lpstr>  Structure of New FTP 2023</vt:lpstr>
      <vt:lpstr>Why FTP 2023</vt:lpstr>
      <vt:lpstr>Pillars to FTP 2023</vt:lpstr>
      <vt:lpstr>Incentive to Remission</vt:lpstr>
      <vt:lpstr>Incentive to Remission</vt:lpstr>
      <vt:lpstr> Capacity Building at District level</vt:lpstr>
      <vt:lpstr> Promoting exports through E-Commerce</vt:lpstr>
      <vt:lpstr>Niryat Bandhu Scheme</vt:lpstr>
      <vt:lpstr>Ease of Doing Business, Reduction in Transaction Cost and e-Initiatives</vt:lpstr>
      <vt:lpstr>Online approvals without Physical Interface</vt:lpstr>
      <vt:lpstr>Reduction in user charges for MSMEs under AA and EPCG</vt:lpstr>
      <vt:lpstr>Duty Exemption / Remission Schemes</vt:lpstr>
      <vt:lpstr> Advance Authorization Scheme</vt:lpstr>
      <vt:lpstr>Advance Authorization (AA)</vt:lpstr>
      <vt:lpstr>Advance Authorization (AA)</vt:lpstr>
      <vt:lpstr>Key changes in FTP regarding AA Scheme:</vt:lpstr>
      <vt:lpstr>Export Promotion Capital Goods (EPCG)</vt:lpstr>
      <vt:lpstr>Duties exempted under EPCG</vt:lpstr>
      <vt:lpstr>Export Promotion Capital Goods (EPCG)</vt:lpstr>
      <vt:lpstr>Export Promotional Capital Goods (EPCG)</vt:lpstr>
      <vt:lpstr>PowerPoint Presentation</vt:lpstr>
      <vt:lpstr>EPCG: Key changes in FTP 2023</vt:lpstr>
      <vt:lpstr>SCOMET Policy</vt:lpstr>
      <vt:lpstr>SCOMET Policy</vt:lpstr>
      <vt:lpstr>Towns of Export Excellence</vt:lpstr>
      <vt:lpstr>Benefits offered in the scheme</vt:lpstr>
      <vt:lpstr>Additions to TEE</vt:lpstr>
      <vt:lpstr>Status Holder Certificate</vt:lpstr>
      <vt:lpstr>Status Holder Certificate</vt:lpstr>
      <vt:lpstr>PowerPoint Presentation</vt:lpstr>
      <vt:lpstr>Merchanting trade</vt:lpstr>
      <vt:lpstr>Amnesty Scheme</vt:lpstr>
      <vt:lpstr>Amnesty Scheme</vt:lpstr>
      <vt:lpstr>Importance of E-BRC’s</vt:lpstr>
      <vt:lpstr>EDMPS / IDMPS</vt:lpstr>
      <vt:lpstr>  </vt:lpstr>
      <vt:lpstr>Bonded Manufacturing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Rathi Rathi and Co.</dc:title>
  <dc:creator>shailesh rathi</dc:creator>
  <cp:lastModifiedBy>Shailesh Rathi</cp:lastModifiedBy>
  <cp:revision>1035</cp:revision>
  <cp:lastPrinted>2020-06-12T06:08:01Z</cp:lastPrinted>
  <dcterms:created xsi:type="dcterms:W3CDTF">2017-06-16T18:25:06Z</dcterms:created>
  <dcterms:modified xsi:type="dcterms:W3CDTF">2023-04-25T12:50:46Z</dcterms:modified>
</cp:coreProperties>
</file>