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7"/>
  </p:notesMasterIdLst>
  <p:sldIdLst>
    <p:sldId id="256" r:id="rId2"/>
    <p:sldId id="258" r:id="rId3"/>
    <p:sldId id="273" r:id="rId4"/>
    <p:sldId id="319" r:id="rId5"/>
    <p:sldId id="320" r:id="rId6"/>
    <p:sldId id="421" r:id="rId7"/>
    <p:sldId id="423" r:id="rId8"/>
    <p:sldId id="321" r:id="rId9"/>
    <p:sldId id="358" r:id="rId10"/>
    <p:sldId id="322" r:id="rId11"/>
    <p:sldId id="324" r:id="rId12"/>
    <p:sldId id="326" r:id="rId13"/>
    <p:sldId id="323" r:id="rId14"/>
    <p:sldId id="418" r:id="rId15"/>
    <p:sldId id="325" r:id="rId16"/>
    <p:sldId id="327" r:id="rId17"/>
    <p:sldId id="328" r:id="rId18"/>
    <p:sldId id="359" r:id="rId19"/>
    <p:sldId id="452" r:id="rId20"/>
    <p:sldId id="462" r:id="rId21"/>
    <p:sldId id="463" r:id="rId22"/>
    <p:sldId id="453" r:id="rId23"/>
    <p:sldId id="465" r:id="rId24"/>
    <p:sldId id="467" r:id="rId25"/>
    <p:sldId id="329" r:id="rId26"/>
    <p:sldId id="330" r:id="rId27"/>
    <p:sldId id="331" r:id="rId28"/>
    <p:sldId id="424" r:id="rId29"/>
    <p:sldId id="332" r:id="rId30"/>
    <p:sldId id="450" r:id="rId31"/>
    <p:sldId id="455" r:id="rId32"/>
    <p:sldId id="460" r:id="rId33"/>
    <p:sldId id="451" r:id="rId34"/>
    <p:sldId id="456" r:id="rId35"/>
    <p:sldId id="454" r:id="rId36"/>
    <p:sldId id="466" r:id="rId37"/>
    <p:sldId id="461" r:id="rId38"/>
    <p:sldId id="333" r:id="rId39"/>
    <p:sldId id="419" r:id="rId40"/>
    <p:sldId id="334" r:id="rId41"/>
    <p:sldId id="470" r:id="rId42"/>
    <p:sldId id="420" r:id="rId43"/>
    <p:sldId id="335" r:id="rId44"/>
    <p:sldId id="425" r:id="rId45"/>
    <p:sldId id="336" r:id="rId46"/>
    <p:sldId id="427" r:id="rId47"/>
    <p:sldId id="337" r:id="rId48"/>
    <p:sldId id="426" r:id="rId49"/>
    <p:sldId id="340" r:id="rId50"/>
    <p:sldId id="471" r:id="rId51"/>
    <p:sldId id="472" r:id="rId52"/>
    <p:sldId id="468" r:id="rId53"/>
    <p:sldId id="343" r:id="rId54"/>
    <p:sldId id="344" r:id="rId55"/>
    <p:sldId id="449" r:id="rId56"/>
    <p:sldId id="345" r:id="rId57"/>
    <p:sldId id="346" r:id="rId58"/>
    <p:sldId id="347" r:id="rId59"/>
    <p:sldId id="348" r:id="rId60"/>
    <p:sldId id="349" r:id="rId61"/>
    <p:sldId id="350" r:id="rId62"/>
    <p:sldId id="351" r:id="rId63"/>
    <p:sldId id="352" r:id="rId64"/>
    <p:sldId id="353" r:id="rId65"/>
    <p:sldId id="354" r:id="rId66"/>
    <p:sldId id="355" r:id="rId67"/>
    <p:sldId id="473" r:id="rId68"/>
    <p:sldId id="475" r:id="rId69"/>
    <p:sldId id="459" r:id="rId70"/>
    <p:sldId id="464" r:id="rId71"/>
    <p:sldId id="457" r:id="rId72"/>
    <p:sldId id="469" r:id="rId73"/>
    <p:sldId id="447" r:id="rId74"/>
    <p:sldId id="339" r:id="rId75"/>
    <p:sldId id="433" r:id="rId76"/>
    <p:sldId id="434" r:id="rId77"/>
    <p:sldId id="435" r:id="rId78"/>
    <p:sldId id="436" r:id="rId79"/>
    <p:sldId id="437" r:id="rId80"/>
    <p:sldId id="438" r:id="rId81"/>
    <p:sldId id="439" r:id="rId82"/>
    <p:sldId id="474" r:id="rId83"/>
    <p:sldId id="445" r:id="rId84"/>
    <p:sldId id="356" r:id="rId85"/>
    <p:sldId id="357" r:id="rId8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AF5996-53E6-4B11-9793-B1E78E595725}" v="1" dt="2023-05-19T07:14:55.3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660"/>
  </p:normalViewPr>
  <p:slideViewPr>
    <p:cSldViewPr snapToGrid="0">
      <p:cViewPr varScale="1">
        <p:scale>
          <a:sx n="62" d="100"/>
          <a:sy n="62"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microsoft.com/office/2016/11/relationships/changesInfo" Target="changesInfos/changesInfo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haran Gandhi" userId="d0f8858ea7dd090a" providerId="LiveId" clId="{A95DB644-C984-491A-B699-C22A664CB51C}"/>
    <pc:docChg chg="undo custSel addSld delSld modSld sldOrd">
      <pc:chgData name="Dharan Gandhi" userId="d0f8858ea7dd090a" providerId="LiveId" clId="{A95DB644-C984-491A-B699-C22A664CB51C}" dt="2023-03-27T12:11:40.046" v="3533" actId="47"/>
      <pc:docMkLst>
        <pc:docMk/>
      </pc:docMkLst>
      <pc:sldChg chg="del">
        <pc:chgData name="Dharan Gandhi" userId="d0f8858ea7dd090a" providerId="LiveId" clId="{A95DB644-C984-491A-B699-C22A664CB51C}" dt="2023-03-27T07:19:29.118" v="0" actId="47"/>
        <pc:sldMkLst>
          <pc:docMk/>
          <pc:sldMk cId="2678671129" sldId="259"/>
        </pc:sldMkLst>
      </pc:sldChg>
      <pc:sldChg chg="del">
        <pc:chgData name="Dharan Gandhi" userId="d0f8858ea7dd090a" providerId="LiveId" clId="{A95DB644-C984-491A-B699-C22A664CB51C}" dt="2023-03-27T07:19:29.118" v="0" actId="47"/>
        <pc:sldMkLst>
          <pc:docMk/>
          <pc:sldMk cId="3813206908" sldId="272"/>
        </pc:sldMkLst>
      </pc:sldChg>
      <pc:sldChg chg="del">
        <pc:chgData name="Dharan Gandhi" userId="d0f8858ea7dd090a" providerId="LiveId" clId="{A95DB644-C984-491A-B699-C22A664CB51C}" dt="2023-03-27T07:19:29.118" v="0" actId="47"/>
        <pc:sldMkLst>
          <pc:docMk/>
          <pc:sldMk cId="1810229220" sldId="274"/>
        </pc:sldMkLst>
      </pc:sldChg>
      <pc:sldChg chg="del">
        <pc:chgData name="Dharan Gandhi" userId="d0f8858ea7dd090a" providerId="LiveId" clId="{A95DB644-C984-491A-B699-C22A664CB51C}" dt="2023-03-27T07:19:29.118" v="0" actId="47"/>
        <pc:sldMkLst>
          <pc:docMk/>
          <pc:sldMk cId="2606159959" sldId="275"/>
        </pc:sldMkLst>
      </pc:sldChg>
      <pc:sldChg chg="del">
        <pc:chgData name="Dharan Gandhi" userId="d0f8858ea7dd090a" providerId="LiveId" clId="{A95DB644-C984-491A-B699-C22A664CB51C}" dt="2023-03-27T07:19:29.118" v="0" actId="47"/>
        <pc:sldMkLst>
          <pc:docMk/>
          <pc:sldMk cId="1925185100" sldId="276"/>
        </pc:sldMkLst>
      </pc:sldChg>
      <pc:sldChg chg="del">
        <pc:chgData name="Dharan Gandhi" userId="d0f8858ea7dd090a" providerId="LiveId" clId="{A95DB644-C984-491A-B699-C22A664CB51C}" dt="2023-03-27T07:19:29.118" v="0" actId="47"/>
        <pc:sldMkLst>
          <pc:docMk/>
          <pc:sldMk cId="3825213487" sldId="277"/>
        </pc:sldMkLst>
      </pc:sldChg>
      <pc:sldChg chg="del">
        <pc:chgData name="Dharan Gandhi" userId="d0f8858ea7dd090a" providerId="LiveId" clId="{A95DB644-C984-491A-B699-C22A664CB51C}" dt="2023-03-27T07:19:29.118" v="0" actId="47"/>
        <pc:sldMkLst>
          <pc:docMk/>
          <pc:sldMk cId="354142611" sldId="278"/>
        </pc:sldMkLst>
      </pc:sldChg>
      <pc:sldChg chg="del">
        <pc:chgData name="Dharan Gandhi" userId="d0f8858ea7dd090a" providerId="LiveId" clId="{A95DB644-C984-491A-B699-C22A664CB51C}" dt="2023-03-27T07:19:29.118" v="0" actId="47"/>
        <pc:sldMkLst>
          <pc:docMk/>
          <pc:sldMk cId="3637470579" sldId="279"/>
        </pc:sldMkLst>
      </pc:sldChg>
      <pc:sldChg chg="del">
        <pc:chgData name="Dharan Gandhi" userId="d0f8858ea7dd090a" providerId="LiveId" clId="{A95DB644-C984-491A-B699-C22A664CB51C}" dt="2023-03-27T07:19:29.118" v="0" actId="47"/>
        <pc:sldMkLst>
          <pc:docMk/>
          <pc:sldMk cId="1525196836" sldId="280"/>
        </pc:sldMkLst>
      </pc:sldChg>
      <pc:sldChg chg="del">
        <pc:chgData name="Dharan Gandhi" userId="d0f8858ea7dd090a" providerId="LiveId" clId="{A95DB644-C984-491A-B699-C22A664CB51C}" dt="2023-03-27T07:19:29.118" v="0" actId="47"/>
        <pc:sldMkLst>
          <pc:docMk/>
          <pc:sldMk cId="3342004809" sldId="283"/>
        </pc:sldMkLst>
      </pc:sldChg>
      <pc:sldChg chg="del">
        <pc:chgData name="Dharan Gandhi" userId="d0f8858ea7dd090a" providerId="LiveId" clId="{A95DB644-C984-491A-B699-C22A664CB51C}" dt="2023-03-27T07:19:29.118" v="0" actId="47"/>
        <pc:sldMkLst>
          <pc:docMk/>
          <pc:sldMk cId="4154209214" sldId="284"/>
        </pc:sldMkLst>
      </pc:sldChg>
      <pc:sldChg chg="del">
        <pc:chgData name="Dharan Gandhi" userId="d0f8858ea7dd090a" providerId="LiveId" clId="{A95DB644-C984-491A-B699-C22A664CB51C}" dt="2023-03-27T07:19:29.118" v="0" actId="47"/>
        <pc:sldMkLst>
          <pc:docMk/>
          <pc:sldMk cId="716749057" sldId="285"/>
        </pc:sldMkLst>
      </pc:sldChg>
      <pc:sldChg chg="del">
        <pc:chgData name="Dharan Gandhi" userId="d0f8858ea7dd090a" providerId="LiveId" clId="{A95DB644-C984-491A-B699-C22A664CB51C}" dt="2023-03-27T07:19:29.118" v="0" actId="47"/>
        <pc:sldMkLst>
          <pc:docMk/>
          <pc:sldMk cId="1044761277" sldId="286"/>
        </pc:sldMkLst>
      </pc:sldChg>
      <pc:sldChg chg="del">
        <pc:chgData name="Dharan Gandhi" userId="d0f8858ea7dd090a" providerId="LiveId" clId="{A95DB644-C984-491A-B699-C22A664CB51C}" dt="2023-03-27T07:19:29.118" v="0" actId="47"/>
        <pc:sldMkLst>
          <pc:docMk/>
          <pc:sldMk cId="771112520" sldId="287"/>
        </pc:sldMkLst>
      </pc:sldChg>
      <pc:sldChg chg="del">
        <pc:chgData name="Dharan Gandhi" userId="d0f8858ea7dd090a" providerId="LiveId" clId="{A95DB644-C984-491A-B699-C22A664CB51C}" dt="2023-03-27T07:19:29.118" v="0" actId="47"/>
        <pc:sldMkLst>
          <pc:docMk/>
          <pc:sldMk cId="1848400117" sldId="288"/>
        </pc:sldMkLst>
      </pc:sldChg>
      <pc:sldChg chg="del">
        <pc:chgData name="Dharan Gandhi" userId="d0f8858ea7dd090a" providerId="LiveId" clId="{A95DB644-C984-491A-B699-C22A664CB51C}" dt="2023-03-27T07:19:29.118" v="0" actId="47"/>
        <pc:sldMkLst>
          <pc:docMk/>
          <pc:sldMk cId="2988686281" sldId="289"/>
        </pc:sldMkLst>
      </pc:sldChg>
      <pc:sldChg chg="del">
        <pc:chgData name="Dharan Gandhi" userId="d0f8858ea7dd090a" providerId="LiveId" clId="{A95DB644-C984-491A-B699-C22A664CB51C}" dt="2023-03-27T07:19:29.118" v="0" actId="47"/>
        <pc:sldMkLst>
          <pc:docMk/>
          <pc:sldMk cId="1709200376" sldId="290"/>
        </pc:sldMkLst>
      </pc:sldChg>
      <pc:sldChg chg="del">
        <pc:chgData name="Dharan Gandhi" userId="d0f8858ea7dd090a" providerId="LiveId" clId="{A95DB644-C984-491A-B699-C22A664CB51C}" dt="2023-03-27T07:19:29.118" v="0" actId="47"/>
        <pc:sldMkLst>
          <pc:docMk/>
          <pc:sldMk cId="1234149007" sldId="291"/>
        </pc:sldMkLst>
      </pc:sldChg>
      <pc:sldChg chg="del">
        <pc:chgData name="Dharan Gandhi" userId="d0f8858ea7dd090a" providerId="LiveId" clId="{A95DB644-C984-491A-B699-C22A664CB51C}" dt="2023-03-27T07:19:29.118" v="0" actId="47"/>
        <pc:sldMkLst>
          <pc:docMk/>
          <pc:sldMk cId="3272810666" sldId="292"/>
        </pc:sldMkLst>
      </pc:sldChg>
      <pc:sldChg chg="del">
        <pc:chgData name="Dharan Gandhi" userId="d0f8858ea7dd090a" providerId="LiveId" clId="{A95DB644-C984-491A-B699-C22A664CB51C}" dt="2023-03-27T07:19:29.118" v="0" actId="47"/>
        <pc:sldMkLst>
          <pc:docMk/>
          <pc:sldMk cId="1630123711" sldId="293"/>
        </pc:sldMkLst>
      </pc:sldChg>
      <pc:sldChg chg="del">
        <pc:chgData name="Dharan Gandhi" userId="d0f8858ea7dd090a" providerId="LiveId" clId="{A95DB644-C984-491A-B699-C22A664CB51C}" dt="2023-03-27T07:19:29.118" v="0" actId="47"/>
        <pc:sldMkLst>
          <pc:docMk/>
          <pc:sldMk cId="2452196767" sldId="294"/>
        </pc:sldMkLst>
      </pc:sldChg>
      <pc:sldChg chg="del">
        <pc:chgData name="Dharan Gandhi" userId="d0f8858ea7dd090a" providerId="LiveId" clId="{A95DB644-C984-491A-B699-C22A664CB51C}" dt="2023-03-27T07:19:29.118" v="0" actId="47"/>
        <pc:sldMkLst>
          <pc:docMk/>
          <pc:sldMk cId="4204741756" sldId="295"/>
        </pc:sldMkLst>
      </pc:sldChg>
      <pc:sldChg chg="del">
        <pc:chgData name="Dharan Gandhi" userId="d0f8858ea7dd090a" providerId="LiveId" clId="{A95DB644-C984-491A-B699-C22A664CB51C}" dt="2023-03-27T07:19:29.118" v="0" actId="47"/>
        <pc:sldMkLst>
          <pc:docMk/>
          <pc:sldMk cId="4200943036" sldId="296"/>
        </pc:sldMkLst>
      </pc:sldChg>
      <pc:sldChg chg="del">
        <pc:chgData name="Dharan Gandhi" userId="d0f8858ea7dd090a" providerId="LiveId" clId="{A95DB644-C984-491A-B699-C22A664CB51C}" dt="2023-03-27T07:19:29.118" v="0" actId="47"/>
        <pc:sldMkLst>
          <pc:docMk/>
          <pc:sldMk cId="1725366673" sldId="298"/>
        </pc:sldMkLst>
      </pc:sldChg>
      <pc:sldChg chg="del">
        <pc:chgData name="Dharan Gandhi" userId="d0f8858ea7dd090a" providerId="LiveId" clId="{A95DB644-C984-491A-B699-C22A664CB51C}" dt="2023-03-27T07:19:29.118" v="0" actId="47"/>
        <pc:sldMkLst>
          <pc:docMk/>
          <pc:sldMk cId="1177035854" sldId="299"/>
        </pc:sldMkLst>
      </pc:sldChg>
      <pc:sldChg chg="del">
        <pc:chgData name="Dharan Gandhi" userId="d0f8858ea7dd090a" providerId="LiveId" clId="{A95DB644-C984-491A-B699-C22A664CB51C}" dt="2023-03-27T07:19:29.118" v="0" actId="47"/>
        <pc:sldMkLst>
          <pc:docMk/>
          <pc:sldMk cId="4190792277" sldId="300"/>
        </pc:sldMkLst>
      </pc:sldChg>
      <pc:sldChg chg="del">
        <pc:chgData name="Dharan Gandhi" userId="d0f8858ea7dd090a" providerId="LiveId" clId="{A95DB644-C984-491A-B699-C22A664CB51C}" dt="2023-03-27T07:19:29.118" v="0" actId="47"/>
        <pc:sldMkLst>
          <pc:docMk/>
          <pc:sldMk cId="1912830795" sldId="301"/>
        </pc:sldMkLst>
      </pc:sldChg>
      <pc:sldChg chg="del">
        <pc:chgData name="Dharan Gandhi" userId="d0f8858ea7dd090a" providerId="LiveId" clId="{A95DB644-C984-491A-B699-C22A664CB51C}" dt="2023-03-27T07:19:29.118" v="0" actId="47"/>
        <pc:sldMkLst>
          <pc:docMk/>
          <pc:sldMk cId="1767872101" sldId="302"/>
        </pc:sldMkLst>
      </pc:sldChg>
      <pc:sldChg chg="del">
        <pc:chgData name="Dharan Gandhi" userId="d0f8858ea7dd090a" providerId="LiveId" clId="{A95DB644-C984-491A-B699-C22A664CB51C}" dt="2023-03-27T07:19:29.118" v="0" actId="47"/>
        <pc:sldMkLst>
          <pc:docMk/>
          <pc:sldMk cId="4020755453" sldId="305"/>
        </pc:sldMkLst>
      </pc:sldChg>
      <pc:sldChg chg="del">
        <pc:chgData name="Dharan Gandhi" userId="d0f8858ea7dd090a" providerId="LiveId" clId="{A95DB644-C984-491A-B699-C22A664CB51C}" dt="2023-03-27T07:19:29.118" v="0" actId="47"/>
        <pc:sldMkLst>
          <pc:docMk/>
          <pc:sldMk cId="431297199" sldId="306"/>
        </pc:sldMkLst>
      </pc:sldChg>
      <pc:sldChg chg="del">
        <pc:chgData name="Dharan Gandhi" userId="d0f8858ea7dd090a" providerId="LiveId" clId="{A95DB644-C984-491A-B699-C22A664CB51C}" dt="2023-03-27T07:19:29.118" v="0" actId="47"/>
        <pc:sldMkLst>
          <pc:docMk/>
          <pc:sldMk cId="1513516105" sldId="307"/>
        </pc:sldMkLst>
      </pc:sldChg>
      <pc:sldChg chg="del">
        <pc:chgData name="Dharan Gandhi" userId="d0f8858ea7dd090a" providerId="LiveId" clId="{A95DB644-C984-491A-B699-C22A664CB51C}" dt="2023-03-27T07:19:29.118" v="0" actId="47"/>
        <pc:sldMkLst>
          <pc:docMk/>
          <pc:sldMk cId="2827533975" sldId="308"/>
        </pc:sldMkLst>
      </pc:sldChg>
      <pc:sldChg chg="del">
        <pc:chgData name="Dharan Gandhi" userId="d0f8858ea7dd090a" providerId="LiveId" clId="{A95DB644-C984-491A-B699-C22A664CB51C}" dt="2023-03-27T07:19:29.118" v="0" actId="47"/>
        <pc:sldMkLst>
          <pc:docMk/>
          <pc:sldMk cId="4044391633" sldId="309"/>
        </pc:sldMkLst>
      </pc:sldChg>
      <pc:sldChg chg="del">
        <pc:chgData name="Dharan Gandhi" userId="d0f8858ea7dd090a" providerId="LiveId" clId="{A95DB644-C984-491A-B699-C22A664CB51C}" dt="2023-03-27T07:19:29.118" v="0" actId="47"/>
        <pc:sldMkLst>
          <pc:docMk/>
          <pc:sldMk cId="2796603079" sldId="310"/>
        </pc:sldMkLst>
      </pc:sldChg>
      <pc:sldChg chg="del">
        <pc:chgData name="Dharan Gandhi" userId="d0f8858ea7dd090a" providerId="LiveId" clId="{A95DB644-C984-491A-B699-C22A664CB51C}" dt="2023-03-27T07:19:29.118" v="0" actId="47"/>
        <pc:sldMkLst>
          <pc:docMk/>
          <pc:sldMk cId="3993792233" sldId="311"/>
        </pc:sldMkLst>
      </pc:sldChg>
      <pc:sldChg chg="del">
        <pc:chgData name="Dharan Gandhi" userId="d0f8858ea7dd090a" providerId="LiveId" clId="{A95DB644-C984-491A-B699-C22A664CB51C}" dt="2023-03-27T07:19:29.118" v="0" actId="47"/>
        <pc:sldMkLst>
          <pc:docMk/>
          <pc:sldMk cId="146136640" sldId="312"/>
        </pc:sldMkLst>
      </pc:sldChg>
      <pc:sldChg chg="del">
        <pc:chgData name="Dharan Gandhi" userId="d0f8858ea7dd090a" providerId="LiveId" clId="{A95DB644-C984-491A-B699-C22A664CB51C}" dt="2023-03-27T07:19:29.118" v="0" actId="47"/>
        <pc:sldMkLst>
          <pc:docMk/>
          <pc:sldMk cId="4005801072" sldId="313"/>
        </pc:sldMkLst>
      </pc:sldChg>
      <pc:sldChg chg="del">
        <pc:chgData name="Dharan Gandhi" userId="d0f8858ea7dd090a" providerId="LiveId" clId="{A95DB644-C984-491A-B699-C22A664CB51C}" dt="2023-03-27T07:19:29.118" v="0" actId="47"/>
        <pc:sldMkLst>
          <pc:docMk/>
          <pc:sldMk cId="255625673" sldId="314"/>
        </pc:sldMkLst>
      </pc:sldChg>
      <pc:sldChg chg="del">
        <pc:chgData name="Dharan Gandhi" userId="d0f8858ea7dd090a" providerId="LiveId" clId="{A95DB644-C984-491A-B699-C22A664CB51C}" dt="2023-03-27T07:19:29.118" v="0" actId="47"/>
        <pc:sldMkLst>
          <pc:docMk/>
          <pc:sldMk cId="1964165644" sldId="315"/>
        </pc:sldMkLst>
      </pc:sldChg>
      <pc:sldChg chg="del">
        <pc:chgData name="Dharan Gandhi" userId="d0f8858ea7dd090a" providerId="LiveId" clId="{A95DB644-C984-491A-B699-C22A664CB51C}" dt="2023-03-27T07:19:29.118" v="0" actId="47"/>
        <pc:sldMkLst>
          <pc:docMk/>
          <pc:sldMk cId="2136397882" sldId="317"/>
        </pc:sldMkLst>
      </pc:sldChg>
      <pc:sldChg chg="del">
        <pc:chgData name="Dharan Gandhi" userId="d0f8858ea7dd090a" providerId="LiveId" clId="{A95DB644-C984-491A-B699-C22A664CB51C}" dt="2023-03-27T07:19:29.118" v="0" actId="47"/>
        <pc:sldMkLst>
          <pc:docMk/>
          <pc:sldMk cId="1092904977" sldId="318"/>
        </pc:sldMkLst>
      </pc:sldChg>
      <pc:sldChg chg="modSp mod">
        <pc:chgData name="Dharan Gandhi" userId="d0f8858ea7dd090a" providerId="LiveId" clId="{A95DB644-C984-491A-B699-C22A664CB51C}" dt="2023-03-27T07:19:38.222" v="3" actId="20577"/>
        <pc:sldMkLst>
          <pc:docMk/>
          <pc:sldMk cId="460351807" sldId="320"/>
        </pc:sldMkLst>
        <pc:spChg chg="mod">
          <ac:chgData name="Dharan Gandhi" userId="d0f8858ea7dd090a" providerId="LiveId" clId="{A95DB644-C984-491A-B699-C22A664CB51C}" dt="2023-03-27T07:19:38.222" v="3" actId="20577"/>
          <ac:spMkLst>
            <pc:docMk/>
            <pc:sldMk cId="460351807" sldId="320"/>
            <ac:spMk id="5" creationId="{00000000-0000-0000-0000-000000000000}"/>
          </ac:spMkLst>
        </pc:spChg>
      </pc:sldChg>
      <pc:sldChg chg="modSp mod">
        <pc:chgData name="Dharan Gandhi" userId="d0f8858ea7dd090a" providerId="LiveId" clId="{A95DB644-C984-491A-B699-C22A664CB51C}" dt="2023-03-27T08:45:15.793" v="399" actId="20577"/>
        <pc:sldMkLst>
          <pc:docMk/>
          <pc:sldMk cId="2328281972" sldId="322"/>
        </pc:sldMkLst>
        <pc:spChg chg="mod">
          <ac:chgData name="Dharan Gandhi" userId="d0f8858ea7dd090a" providerId="LiveId" clId="{A95DB644-C984-491A-B699-C22A664CB51C}" dt="2023-03-27T08:45:15.793" v="399" actId="20577"/>
          <ac:spMkLst>
            <pc:docMk/>
            <pc:sldMk cId="2328281972" sldId="322"/>
            <ac:spMk id="5" creationId="{00000000-0000-0000-0000-000000000000}"/>
          </ac:spMkLst>
        </pc:spChg>
      </pc:sldChg>
      <pc:sldChg chg="modSp mod">
        <pc:chgData name="Dharan Gandhi" userId="d0f8858ea7dd090a" providerId="LiveId" clId="{A95DB644-C984-491A-B699-C22A664CB51C}" dt="2023-03-27T08:46:38.577" v="445" actId="207"/>
        <pc:sldMkLst>
          <pc:docMk/>
          <pc:sldMk cId="96702355" sldId="323"/>
        </pc:sldMkLst>
        <pc:spChg chg="mod">
          <ac:chgData name="Dharan Gandhi" userId="d0f8858ea7dd090a" providerId="LiveId" clId="{A95DB644-C984-491A-B699-C22A664CB51C}" dt="2023-03-27T08:46:38.577" v="445" actId="207"/>
          <ac:spMkLst>
            <pc:docMk/>
            <pc:sldMk cId="96702355" sldId="323"/>
            <ac:spMk id="5" creationId="{00000000-0000-0000-0000-000000000000}"/>
          </ac:spMkLst>
        </pc:spChg>
      </pc:sldChg>
      <pc:sldChg chg="modSp mod">
        <pc:chgData name="Dharan Gandhi" userId="d0f8858ea7dd090a" providerId="LiveId" clId="{A95DB644-C984-491A-B699-C22A664CB51C}" dt="2023-03-27T08:45:49.240" v="411" actId="207"/>
        <pc:sldMkLst>
          <pc:docMk/>
          <pc:sldMk cId="4044081400" sldId="324"/>
        </pc:sldMkLst>
        <pc:spChg chg="mod">
          <ac:chgData name="Dharan Gandhi" userId="d0f8858ea7dd090a" providerId="LiveId" clId="{A95DB644-C984-491A-B699-C22A664CB51C}" dt="2023-03-27T08:45:49.240" v="411" actId="207"/>
          <ac:spMkLst>
            <pc:docMk/>
            <pc:sldMk cId="4044081400" sldId="324"/>
            <ac:spMk id="5" creationId="{00000000-0000-0000-0000-000000000000}"/>
          </ac:spMkLst>
        </pc:spChg>
      </pc:sldChg>
      <pc:sldChg chg="modSp mod">
        <pc:chgData name="Dharan Gandhi" userId="d0f8858ea7dd090a" providerId="LiveId" clId="{A95DB644-C984-491A-B699-C22A664CB51C}" dt="2023-03-27T09:01:03.077" v="933" actId="20577"/>
        <pc:sldMkLst>
          <pc:docMk/>
          <pc:sldMk cId="2641442227" sldId="331"/>
        </pc:sldMkLst>
        <pc:spChg chg="mod">
          <ac:chgData name="Dharan Gandhi" userId="d0f8858ea7dd090a" providerId="LiveId" clId="{A95DB644-C984-491A-B699-C22A664CB51C}" dt="2023-03-27T09:01:03.077" v="933" actId="20577"/>
          <ac:spMkLst>
            <pc:docMk/>
            <pc:sldMk cId="2641442227" sldId="331"/>
            <ac:spMk id="5" creationId="{00000000-0000-0000-0000-000000000000}"/>
          </ac:spMkLst>
        </pc:spChg>
      </pc:sldChg>
      <pc:sldChg chg="modSp mod">
        <pc:chgData name="Dharan Gandhi" userId="d0f8858ea7dd090a" providerId="LiveId" clId="{A95DB644-C984-491A-B699-C22A664CB51C}" dt="2023-03-27T09:55:07.825" v="1483" actId="21"/>
        <pc:sldMkLst>
          <pc:docMk/>
          <pc:sldMk cId="4114325475" sldId="334"/>
        </pc:sldMkLst>
        <pc:spChg chg="mod">
          <ac:chgData name="Dharan Gandhi" userId="d0f8858ea7dd090a" providerId="LiveId" clId="{A95DB644-C984-491A-B699-C22A664CB51C}" dt="2023-03-27T09:55:07.825" v="1483" actId="21"/>
          <ac:spMkLst>
            <pc:docMk/>
            <pc:sldMk cId="4114325475" sldId="334"/>
            <ac:spMk id="5" creationId="{00000000-0000-0000-0000-000000000000}"/>
          </ac:spMkLst>
        </pc:spChg>
      </pc:sldChg>
      <pc:sldChg chg="modSp mod">
        <pc:chgData name="Dharan Gandhi" userId="d0f8858ea7dd090a" providerId="LiveId" clId="{A95DB644-C984-491A-B699-C22A664CB51C}" dt="2023-03-27T09:56:49.058" v="1487" actId="20577"/>
        <pc:sldMkLst>
          <pc:docMk/>
          <pc:sldMk cId="782214165" sldId="336"/>
        </pc:sldMkLst>
        <pc:spChg chg="mod">
          <ac:chgData name="Dharan Gandhi" userId="d0f8858ea7dd090a" providerId="LiveId" clId="{A95DB644-C984-491A-B699-C22A664CB51C}" dt="2023-03-27T09:56:49.058" v="1487" actId="20577"/>
          <ac:spMkLst>
            <pc:docMk/>
            <pc:sldMk cId="782214165" sldId="336"/>
            <ac:spMk id="5" creationId="{00000000-0000-0000-0000-000000000000}"/>
          </ac:spMkLst>
        </pc:spChg>
      </pc:sldChg>
      <pc:sldChg chg="modSp mod">
        <pc:chgData name="Dharan Gandhi" userId="d0f8858ea7dd090a" providerId="LiveId" clId="{A95DB644-C984-491A-B699-C22A664CB51C}" dt="2023-03-27T10:29:15.529" v="2948" actId="21"/>
        <pc:sldMkLst>
          <pc:docMk/>
          <pc:sldMk cId="3976404220" sldId="344"/>
        </pc:sldMkLst>
        <pc:spChg chg="mod">
          <ac:chgData name="Dharan Gandhi" userId="d0f8858ea7dd090a" providerId="LiveId" clId="{A95DB644-C984-491A-B699-C22A664CB51C}" dt="2023-03-27T10:29:15.529" v="2948" actId="21"/>
          <ac:spMkLst>
            <pc:docMk/>
            <pc:sldMk cId="3976404220" sldId="344"/>
            <ac:spMk id="5" creationId="{00000000-0000-0000-0000-000000000000}"/>
          </ac:spMkLst>
        </pc:spChg>
      </pc:sldChg>
      <pc:sldChg chg="modSp mod">
        <pc:chgData name="Dharan Gandhi" userId="d0f8858ea7dd090a" providerId="LiveId" clId="{A95DB644-C984-491A-B699-C22A664CB51C}" dt="2023-03-27T10:30:21.756" v="3015" actId="20577"/>
        <pc:sldMkLst>
          <pc:docMk/>
          <pc:sldMk cId="3757705743" sldId="346"/>
        </pc:sldMkLst>
        <pc:graphicFrameChg chg="modGraphic">
          <ac:chgData name="Dharan Gandhi" userId="d0f8858ea7dd090a" providerId="LiveId" clId="{A95DB644-C984-491A-B699-C22A664CB51C}" dt="2023-03-27T10:30:21.756" v="3015" actId="20577"/>
          <ac:graphicFrameMkLst>
            <pc:docMk/>
            <pc:sldMk cId="3757705743" sldId="346"/>
            <ac:graphicFrameMk id="6" creationId="{00000000-0000-0000-0000-000000000000}"/>
          </ac:graphicFrameMkLst>
        </pc:graphicFrameChg>
      </pc:sldChg>
      <pc:sldChg chg="modSp mod">
        <pc:chgData name="Dharan Gandhi" userId="d0f8858ea7dd090a" providerId="LiveId" clId="{A95DB644-C984-491A-B699-C22A664CB51C}" dt="2023-03-27T10:31:51.834" v="3046" actId="20577"/>
        <pc:sldMkLst>
          <pc:docMk/>
          <pc:sldMk cId="3134166517" sldId="354"/>
        </pc:sldMkLst>
        <pc:spChg chg="mod">
          <ac:chgData name="Dharan Gandhi" userId="d0f8858ea7dd090a" providerId="LiveId" clId="{A95DB644-C984-491A-B699-C22A664CB51C}" dt="2023-03-27T10:31:51.834" v="3046" actId="20577"/>
          <ac:spMkLst>
            <pc:docMk/>
            <pc:sldMk cId="3134166517" sldId="354"/>
            <ac:spMk id="3" creationId="{00000000-0000-0000-0000-000000000000}"/>
          </ac:spMkLst>
        </pc:spChg>
      </pc:sldChg>
      <pc:sldChg chg="modSp mod">
        <pc:chgData name="Dharan Gandhi" userId="d0f8858ea7dd090a" providerId="LiveId" clId="{A95DB644-C984-491A-B699-C22A664CB51C}" dt="2023-03-27T10:32:01.908" v="3048" actId="6549"/>
        <pc:sldMkLst>
          <pc:docMk/>
          <pc:sldMk cId="306049380" sldId="355"/>
        </pc:sldMkLst>
        <pc:spChg chg="mod">
          <ac:chgData name="Dharan Gandhi" userId="d0f8858ea7dd090a" providerId="LiveId" clId="{A95DB644-C984-491A-B699-C22A664CB51C}" dt="2023-03-27T10:32:01.908" v="3048" actId="6549"/>
          <ac:spMkLst>
            <pc:docMk/>
            <pc:sldMk cId="306049380" sldId="355"/>
            <ac:spMk id="3" creationId="{00000000-0000-0000-0000-000000000000}"/>
          </ac:spMkLst>
        </pc:spChg>
      </pc:sldChg>
      <pc:sldChg chg="modSp mod">
        <pc:chgData name="Dharan Gandhi" userId="d0f8858ea7dd090a" providerId="LiveId" clId="{A95DB644-C984-491A-B699-C22A664CB51C}" dt="2023-03-27T10:07:04.735" v="1857" actId="115"/>
        <pc:sldMkLst>
          <pc:docMk/>
          <pc:sldMk cId="897639752" sldId="359"/>
        </pc:sldMkLst>
        <pc:spChg chg="mod">
          <ac:chgData name="Dharan Gandhi" userId="d0f8858ea7dd090a" providerId="LiveId" clId="{A95DB644-C984-491A-B699-C22A664CB51C}" dt="2023-03-27T10:07:04.735" v="1857" actId="115"/>
          <ac:spMkLst>
            <pc:docMk/>
            <pc:sldMk cId="897639752" sldId="359"/>
            <ac:spMk id="5" creationId="{00000000-0000-0000-0000-000000000000}"/>
          </ac:spMkLst>
        </pc:spChg>
      </pc:sldChg>
      <pc:sldChg chg="modSp mod">
        <pc:chgData name="Dharan Gandhi" userId="d0f8858ea7dd090a" providerId="LiveId" clId="{A95DB644-C984-491A-B699-C22A664CB51C}" dt="2023-03-27T07:53:47.809" v="4" actId="115"/>
        <pc:sldMkLst>
          <pc:docMk/>
          <pc:sldMk cId="1868881516" sldId="421"/>
        </pc:sldMkLst>
        <pc:spChg chg="mod">
          <ac:chgData name="Dharan Gandhi" userId="d0f8858ea7dd090a" providerId="LiveId" clId="{A95DB644-C984-491A-B699-C22A664CB51C}" dt="2023-03-27T07:53:47.809" v="4" actId="115"/>
          <ac:spMkLst>
            <pc:docMk/>
            <pc:sldMk cId="1868881516" sldId="421"/>
            <ac:spMk id="5" creationId="{00000000-0000-0000-0000-000000000000}"/>
          </ac:spMkLst>
        </pc:spChg>
      </pc:sldChg>
      <pc:sldChg chg="del">
        <pc:chgData name="Dharan Gandhi" userId="d0f8858ea7dd090a" providerId="LiveId" clId="{A95DB644-C984-491A-B699-C22A664CB51C}" dt="2023-03-27T12:10:26.695" v="3511" actId="47"/>
        <pc:sldMkLst>
          <pc:docMk/>
          <pc:sldMk cId="3643925435" sldId="422"/>
        </pc:sldMkLst>
      </pc:sldChg>
      <pc:sldChg chg="modSp mod">
        <pc:chgData name="Dharan Gandhi" userId="d0f8858ea7dd090a" providerId="LiveId" clId="{A95DB644-C984-491A-B699-C22A664CB51C}" dt="2023-03-27T08:43:01.114" v="382" actId="115"/>
        <pc:sldMkLst>
          <pc:docMk/>
          <pc:sldMk cId="2766325765" sldId="423"/>
        </pc:sldMkLst>
        <pc:spChg chg="mod">
          <ac:chgData name="Dharan Gandhi" userId="d0f8858ea7dd090a" providerId="LiveId" clId="{A95DB644-C984-491A-B699-C22A664CB51C}" dt="2023-03-27T08:43:01.114" v="382" actId="115"/>
          <ac:spMkLst>
            <pc:docMk/>
            <pc:sldMk cId="2766325765" sldId="423"/>
            <ac:spMk id="5" creationId="{00000000-0000-0000-0000-000000000000}"/>
          </ac:spMkLst>
        </pc:spChg>
      </pc:sldChg>
      <pc:sldChg chg="modSp mod">
        <pc:chgData name="Dharan Gandhi" userId="d0f8858ea7dd090a" providerId="LiveId" clId="{A95DB644-C984-491A-B699-C22A664CB51C}" dt="2023-03-27T08:53:24.571" v="554" actId="6549"/>
        <pc:sldMkLst>
          <pc:docMk/>
          <pc:sldMk cId="2832905558" sldId="424"/>
        </pc:sldMkLst>
        <pc:spChg chg="mod">
          <ac:chgData name="Dharan Gandhi" userId="d0f8858ea7dd090a" providerId="LiveId" clId="{A95DB644-C984-491A-B699-C22A664CB51C}" dt="2023-03-27T08:53:24.571" v="554" actId="6549"/>
          <ac:spMkLst>
            <pc:docMk/>
            <pc:sldMk cId="2832905558" sldId="424"/>
            <ac:spMk id="5" creationId="{00000000-0000-0000-0000-000000000000}"/>
          </ac:spMkLst>
        </pc:spChg>
      </pc:sldChg>
      <pc:sldChg chg="modSp mod">
        <pc:chgData name="Dharan Gandhi" userId="d0f8858ea7dd090a" providerId="LiveId" clId="{A95DB644-C984-491A-B699-C22A664CB51C}" dt="2023-03-27T09:58:43.671" v="1521" actId="21"/>
        <pc:sldMkLst>
          <pc:docMk/>
          <pc:sldMk cId="1160614984" sldId="426"/>
        </pc:sldMkLst>
        <pc:spChg chg="mod">
          <ac:chgData name="Dharan Gandhi" userId="d0f8858ea7dd090a" providerId="LiveId" clId="{A95DB644-C984-491A-B699-C22A664CB51C}" dt="2023-03-27T09:58:43.671" v="1521" actId="21"/>
          <ac:spMkLst>
            <pc:docMk/>
            <pc:sldMk cId="1160614984" sldId="426"/>
            <ac:spMk id="5" creationId="{00000000-0000-0000-0000-000000000000}"/>
          </ac:spMkLst>
        </pc:spChg>
      </pc:sldChg>
      <pc:sldChg chg="modSp mod">
        <pc:chgData name="Dharan Gandhi" userId="d0f8858ea7dd090a" providerId="LiveId" clId="{A95DB644-C984-491A-B699-C22A664CB51C}" dt="2023-03-27T11:44:50.909" v="3373" actId="20577"/>
        <pc:sldMkLst>
          <pc:docMk/>
          <pc:sldMk cId="4051444202" sldId="437"/>
        </pc:sldMkLst>
        <pc:spChg chg="mod">
          <ac:chgData name="Dharan Gandhi" userId="d0f8858ea7dd090a" providerId="LiveId" clId="{A95DB644-C984-491A-B699-C22A664CB51C}" dt="2023-03-27T11:44:50.909" v="3373" actId="20577"/>
          <ac:spMkLst>
            <pc:docMk/>
            <pc:sldMk cId="4051444202" sldId="437"/>
            <ac:spMk id="5" creationId="{00000000-0000-0000-0000-000000000000}"/>
          </ac:spMkLst>
        </pc:spChg>
      </pc:sldChg>
      <pc:sldChg chg="addSp delSp modSp mod">
        <pc:chgData name="Dharan Gandhi" userId="d0f8858ea7dd090a" providerId="LiveId" clId="{A95DB644-C984-491A-B699-C22A664CB51C}" dt="2023-03-27T12:10:56.866" v="3517" actId="478"/>
        <pc:sldMkLst>
          <pc:docMk/>
          <pc:sldMk cId="2963645004" sldId="439"/>
        </pc:sldMkLst>
        <pc:spChg chg="mod">
          <ac:chgData name="Dharan Gandhi" userId="d0f8858ea7dd090a" providerId="LiveId" clId="{A95DB644-C984-491A-B699-C22A664CB51C}" dt="2023-03-27T12:09:53.028" v="3508" actId="20577"/>
          <ac:spMkLst>
            <pc:docMk/>
            <pc:sldMk cId="2963645004" sldId="439"/>
            <ac:spMk id="5" creationId="{00000000-0000-0000-0000-000000000000}"/>
          </ac:spMkLst>
        </pc:spChg>
        <pc:spChg chg="add del mod">
          <ac:chgData name="Dharan Gandhi" userId="d0f8858ea7dd090a" providerId="LiveId" clId="{A95DB644-C984-491A-B699-C22A664CB51C}" dt="2023-03-27T12:10:56.866" v="3517" actId="478"/>
          <ac:spMkLst>
            <pc:docMk/>
            <pc:sldMk cId="2963645004" sldId="439"/>
            <ac:spMk id="8" creationId="{BD138133-28AC-CDF0-A8CD-CED6BD769C3B}"/>
          </ac:spMkLst>
        </pc:spChg>
      </pc:sldChg>
      <pc:sldChg chg="del">
        <pc:chgData name="Dharan Gandhi" userId="d0f8858ea7dd090a" providerId="LiveId" clId="{A95DB644-C984-491A-B699-C22A664CB51C}" dt="2023-03-27T12:10:00.868" v="3509" actId="47"/>
        <pc:sldMkLst>
          <pc:docMk/>
          <pc:sldMk cId="2848219287" sldId="440"/>
        </pc:sldMkLst>
      </pc:sldChg>
      <pc:sldChg chg="del">
        <pc:chgData name="Dharan Gandhi" userId="d0f8858ea7dd090a" providerId="LiveId" clId="{A95DB644-C984-491A-B699-C22A664CB51C}" dt="2023-03-27T12:10:22.991" v="3510" actId="47"/>
        <pc:sldMkLst>
          <pc:docMk/>
          <pc:sldMk cId="2480797169" sldId="446"/>
        </pc:sldMkLst>
      </pc:sldChg>
      <pc:sldChg chg="modSp mod">
        <pc:chgData name="Dharan Gandhi" userId="d0f8858ea7dd090a" providerId="LiveId" clId="{A95DB644-C984-491A-B699-C22A664CB51C}" dt="2023-03-27T10:29:45.446" v="2978" actId="113"/>
        <pc:sldMkLst>
          <pc:docMk/>
          <pc:sldMk cId="4092309077" sldId="449"/>
        </pc:sldMkLst>
        <pc:spChg chg="mod">
          <ac:chgData name="Dharan Gandhi" userId="d0f8858ea7dd090a" providerId="LiveId" clId="{A95DB644-C984-491A-B699-C22A664CB51C}" dt="2023-03-27T10:29:45.446" v="2978" actId="113"/>
          <ac:spMkLst>
            <pc:docMk/>
            <pc:sldMk cId="4092309077" sldId="449"/>
            <ac:spMk id="5" creationId="{00000000-0000-0000-0000-000000000000}"/>
          </ac:spMkLst>
        </pc:spChg>
      </pc:sldChg>
      <pc:sldChg chg="modSp mod">
        <pc:chgData name="Dharan Gandhi" userId="d0f8858ea7dd090a" providerId="LiveId" clId="{A95DB644-C984-491A-B699-C22A664CB51C}" dt="2023-03-27T09:01:13.714" v="935" actId="255"/>
        <pc:sldMkLst>
          <pc:docMk/>
          <pc:sldMk cId="2890028407" sldId="450"/>
        </pc:sldMkLst>
        <pc:spChg chg="mod">
          <ac:chgData name="Dharan Gandhi" userId="d0f8858ea7dd090a" providerId="LiveId" clId="{A95DB644-C984-491A-B699-C22A664CB51C}" dt="2023-03-27T09:01:13.714" v="935" actId="255"/>
          <ac:spMkLst>
            <pc:docMk/>
            <pc:sldMk cId="2890028407" sldId="450"/>
            <ac:spMk id="5" creationId="{00000000-0000-0000-0000-000000000000}"/>
          </ac:spMkLst>
        </pc:spChg>
      </pc:sldChg>
      <pc:sldChg chg="modSp mod">
        <pc:chgData name="Dharan Gandhi" userId="d0f8858ea7dd090a" providerId="LiveId" clId="{A95DB644-C984-491A-B699-C22A664CB51C}" dt="2023-03-27T09:09:21.642" v="1131" actId="6549"/>
        <pc:sldMkLst>
          <pc:docMk/>
          <pc:sldMk cId="1383784440" sldId="451"/>
        </pc:sldMkLst>
        <pc:spChg chg="mod">
          <ac:chgData name="Dharan Gandhi" userId="d0f8858ea7dd090a" providerId="LiveId" clId="{A95DB644-C984-491A-B699-C22A664CB51C}" dt="2023-03-27T09:09:21.642" v="1131" actId="6549"/>
          <ac:spMkLst>
            <pc:docMk/>
            <pc:sldMk cId="1383784440" sldId="451"/>
            <ac:spMk id="5" creationId="{00000000-0000-0000-0000-000000000000}"/>
          </ac:spMkLst>
        </pc:spChg>
      </pc:sldChg>
      <pc:sldChg chg="modSp mod">
        <pc:chgData name="Dharan Gandhi" userId="d0f8858ea7dd090a" providerId="LiveId" clId="{A95DB644-C984-491A-B699-C22A664CB51C}" dt="2023-03-27T08:08:35.148" v="140" actId="404"/>
        <pc:sldMkLst>
          <pc:docMk/>
          <pc:sldMk cId="2320122412" sldId="452"/>
        </pc:sldMkLst>
        <pc:spChg chg="mod">
          <ac:chgData name="Dharan Gandhi" userId="d0f8858ea7dd090a" providerId="LiveId" clId="{A95DB644-C984-491A-B699-C22A664CB51C}" dt="2023-03-27T08:08:35.148" v="140" actId="404"/>
          <ac:spMkLst>
            <pc:docMk/>
            <pc:sldMk cId="2320122412" sldId="452"/>
            <ac:spMk id="5" creationId="{00000000-0000-0000-0000-000000000000}"/>
          </ac:spMkLst>
        </pc:spChg>
      </pc:sldChg>
      <pc:sldChg chg="modSp mod">
        <pc:chgData name="Dharan Gandhi" userId="d0f8858ea7dd090a" providerId="LiveId" clId="{A95DB644-C984-491A-B699-C22A664CB51C}" dt="2023-03-27T08:24:46.592" v="378" actId="20577"/>
        <pc:sldMkLst>
          <pc:docMk/>
          <pc:sldMk cId="3817696472" sldId="453"/>
        </pc:sldMkLst>
        <pc:spChg chg="mod">
          <ac:chgData name="Dharan Gandhi" userId="d0f8858ea7dd090a" providerId="LiveId" clId="{A95DB644-C984-491A-B699-C22A664CB51C}" dt="2023-03-27T08:24:46.592" v="378" actId="20577"/>
          <ac:spMkLst>
            <pc:docMk/>
            <pc:sldMk cId="3817696472" sldId="453"/>
            <ac:spMk id="5" creationId="{00000000-0000-0000-0000-000000000000}"/>
          </ac:spMkLst>
        </pc:spChg>
      </pc:sldChg>
      <pc:sldChg chg="modSp mod">
        <pc:chgData name="Dharan Gandhi" userId="d0f8858ea7dd090a" providerId="LiveId" clId="{A95DB644-C984-491A-B699-C22A664CB51C}" dt="2023-03-27T09:15:13.613" v="1172" actId="255"/>
        <pc:sldMkLst>
          <pc:docMk/>
          <pc:sldMk cId="4178581081" sldId="454"/>
        </pc:sldMkLst>
        <pc:spChg chg="mod">
          <ac:chgData name="Dharan Gandhi" userId="d0f8858ea7dd090a" providerId="LiveId" clId="{A95DB644-C984-491A-B699-C22A664CB51C}" dt="2023-03-27T09:15:13.613" v="1172" actId="255"/>
          <ac:spMkLst>
            <pc:docMk/>
            <pc:sldMk cId="4178581081" sldId="454"/>
            <ac:spMk id="5" creationId="{00000000-0000-0000-0000-000000000000}"/>
          </ac:spMkLst>
        </pc:spChg>
      </pc:sldChg>
      <pc:sldChg chg="modSp mod">
        <pc:chgData name="Dharan Gandhi" userId="d0f8858ea7dd090a" providerId="LiveId" clId="{A95DB644-C984-491A-B699-C22A664CB51C}" dt="2023-03-27T09:03:50.958" v="950" actId="115"/>
        <pc:sldMkLst>
          <pc:docMk/>
          <pc:sldMk cId="2129661702" sldId="455"/>
        </pc:sldMkLst>
        <pc:spChg chg="mod">
          <ac:chgData name="Dharan Gandhi" userId="d0f8858ea7dd090a" providerId="LiveId" clId="{A95DB644-C984-491A-B699-C22A664CB51C}" dt="2023-03-27T09:03:50.958" v="950" actId="115"/>
          <ac:spMkLst>
            <pc:docMk/>
            <pc:sldMk cId="2129661702" sldId="455"/>
            <ac:spMk id="5" creationId="{00000000-0000-0000-0000-000000000000}"/>
          </ac:spMkLst>
        </pc:spChg>
      </pc:sldChg>
      <pc:sldChg chg="modSp mod">
        <pc:chgData name="Dharan Gandhi" userId="d0f8858ea7dd090a" providerId="LiveId" clId="{A95DB644-C984-491A-B699-C22A664CB51C}" dt="2023-03-27T09:10:05.295" v="1146" actId="113"/>
        <pc:sldMkLst>
          <pc:docMk/>
          <pc:sldMk cId="109019066" sldId="456"/>
        </pc:sldMkLst>
        <pc:spChg chg="mod">
          <ac:chgData name="Dharan Gandhi" userId="d0f8858ea7dd090a" providerId="LiveId" clId="{A95DB644-C984-491A-B699-C22A664CB51C}" dt="2023-03-27T09:10:05.295" v="1146" actId="113"/>
          <ac:spMkLst>
            <pc:docMk/>
            <pc:sldMk cId="109019066" sldId="456"/>
            <ac:spMk id="5" creationId="{00000000-0000-0000-0000-000000000000}"/>
          </ac:spMkLst>
        </pc:spChg>
      </pc:sldChg>
      <pc:sldChg chg="modSp add mod">
        <pc:chgData name="Dharan Gandhi" userId="d0f8858ea7dd090a" providerId="LiveId" clId="{A95DB644-C984-491A-B699-C22A664CB51C}" dt="2023-03-27T10:42:42.441" v="3325" actId="20577"/>
        <pc:sldMkLst>
          <pc:docMk/>
          <pc:sldMk cId="1511245186" sldId="457"/>
        </pc:sldMkLst>
        <pc:spChg chg="mod">
          <ac:chgData name="Dharan Gandhi" userId="d0f8858ea7dd090a" providerId="LiveId" clId="{A95DB644-C984-491A-B699-C22A664CB51C}" dt="2023-03-27T10:42:42.441" v="3325" actId="20577"/>
          <ac:spMkLst>
            <pc:docMk/>
            <pc:sldMk cId="1511245186" sldId="457"/>
            <ac:spMk id="5" creationId="{00000000-0000-0000-0000-000000000000}"/>
          </ac:spMkLst>
        </pc:spChg>
      </pc:sldChg>
      <pc:sldChg chg="del">
        <pc:chgData name="Dharan Gandhi" userId="d0f8858ea7dd090a" providerId="LiveId" clId="{A95DB644-C984-491A-B699-C22A664CB51C}" dt="2023-03-27T08:42:09.294" v="380" actId="2696"/>
        <pc:sldMkLst>
          <pc:docMk/>
          <pc:sldMk cId="3332241313" sldId="457"/>
        </pc:sldMkLst>
      </pc:sldChg>
      <pc:sldChg chg="modSp del mod">
        <pc:chgData name="Dharan Gandhi" userId="d0f8858ea7dd090a" providerId="LiveId" clId="{A95DB644-C984-491A-B699-C22A664CB51C}" dt="2023-03-27T12:11:40.046" v="3533" actId="47"/>
        <pc:sldMkLst>
          <pc:docMk/>
          <pc:sldMk cId="172698686" sldId="458"/>
        </pc:sldMkLst>
        <pc:spChg chg="mod">
          <ac:chgData name="Dharan Gandhi" userId="d0f8858ea7dd090a" providerId="LiveId" clId="{A95DB644-C984-491A-B699-C22A664CB51C}" dt="2023-03-27T12:10:44.086" v="3512" actId="21"/>
          <ac:spMkLst>
            <pc:docMk/>
            <pc:sldMk cId="172698686" sldId="458"/>
            <ac:spMk id="3" creationId="{00000000-0000-0000-0000-000000000000}"/>
          </ac:spMkLst>
        </pc:spChg>
      </pc:sldChg>
      <pc:sldChg chg="modSp add mod ord">
        <pc:chgData name="Dharan Gandhi" userId="d0f8858ea7dd090a" providerId="LiveId" clId="{A95DB644-C984-491A-B699-C22A664CB51C}" dt="2023-03-27T10:42:38.871" v="3324" actId="115"/>
        <pc:sldMkLst>
          <pc:docMk/>
          <pc:sldMk cId="1363297616" sldId="459"/>
        </pc:sldMkLst>
        <pc:spChg chg="mod">
          <ac:chgData name="Dharan Gandhi" userId="d0f8858ea7dd090a" providerId="LiveId" clId="{A95DB644-C984-491A-B699-C22A664CB51C}" dt="2023-03-27T10:42:38.871" v="3324" actId="115"/>
          <ac:spMkLst>
            <pc:docMk/>
            <pc:sldMk cId="1363297616" sldId="459"/>
            <ac:spMk id="5" creationId="{00000000-0000-0000-0000-000000000000}"/>
          </ac:spMkLst>
        </pc:spChg>
      </pc:sldChg>
      <pc:sldChg chg="del">
        <pc:chgData name="Dharan Gandhi" userId="d0f8858ea7dd090a" providerId="LiveId" clId="{A95DB644-C984-491A-B699-C22A664CB51C}" dt="2023-03-27T08:42:09.294" v="380" actId="2696"/>
        <pc:sldMkLst>
          <pc:docMk/>
          <pc:sldMk cId="2058137196" sldId="459"/>
        </pc:sldMkLst>
      </pc:sldChg>
      <pc:sldChg chg="modSp mod ord">
        <pc:chgData name="Dharan Gandhi" userId="d0f8858ea7dd090a" providerId="LiveId" clId="{A95DB644-C984-491A-B699-C22A664CB51C}" dt="2023-03-27T09:08:49.914" v="1129" actId="20577"/>
        <pc:sldMkLst>
          <pc:docMk/>
          <pc:sldMk cId="3728248069" sldId="460"/>
        </pc:sldMkLst>
        <pc:spChg chg="mod">
          <ac:chgData name="Dharan Gandhi" userId="d0f8858ea7dd090a" providerId="LiveId" clId="{A95DB644-C984-491A-B699-C22A664CB51C}" dt="2023-03-27T09:08:49.914" v="1129" actId="20577"/>
          <ac:spMkLst>
            <pc:docMk/>
            <pc:sldMk cId="3728248069" sldId="460"/>
            <ac:spMk id="5" creationId="{00000000-0000-0000-0000-000000000000}"/>
          </ac:spMkLst>
        </pc:spChg>
      </pc:sldChg>
      <pc:sldChg chg="addSp delSp modSp mod">
        <pc:chgData name="Dharan Gandhi" userId="d0f8858ea7dd090a" providerId="LiveId" clId="{A95DB644-C984-491A-B699-C22A664CB51C}" dt="2023-03-27T09:25:24.166" v="1398" actId="6549"/>
        <pc:sldMkLst>
          <pc:docMk/>
          <pc:sldMk cId="1272275649" sldId="461"/>
        </pc:sldMkLst>
        <pc:spChg chg="mod">
          <ac:chgData name="Dharan Gandhi" userId="d0f8858ea7dd090a" providerId="LiveId" clId="{A95DB644-C984-491A-B699-C22A664CB51C}" dt="2023-03-27T09:25:24.166" v="1398" actId="6549"/>
          <ac:spMkLst>
            <pc:docMk/>
            <pc:sldMk cId="1272275649" sldId="461"/>
            <ac:spMk id="5" creationId="{00000000-0000-0000-0000-000000000000}"/>
          </ac:spMkLst>
        </pc:spChg>
        <pc:graphicFrameChg chg="add del modGraphic">
          <ac:chgData name="Dharan Gandhi" userId="d0f8858ea7dd090a" providerId="LiveId" clId="{A95DB644-C984-491A-B699-C22A664CB51C}" dt="2023-03-27T09:22:22.282" v="1330" actId="27309"/>
          <ac:graphicFrameMkLst>
            <pc:docMk/>
            <pc:sldMk cId="1272275649" sldId="461"/>
            <ac:graphicFrameMk id="8" creationId="{4D880E7E-84A9-DC8C-2491-2FA6D389AECC}"/>
          </ac:graphicFrameMkLst>
        </pc:graphicFrameChg>
      </pc:sldChg>
      <pc:sldChg chg="modSp add mod">
        <pc:chgData name="Dharan Gandhi" userId="d0f8858ea7dd090a" providerId="LiveId" clId="{A95DB644-C984-491A-B699-C22A664CB51C}" dt="2023-03-27T08:12:15.169" v="246" actId="113"/>
        <pc:sldMkLst>
          <pc:docMk/>
          <pc:sldMk cId="1917775613" sldId="462"/>
        </pc:sldMkLst>
        <pc:spChg chg="mod">
          <ac:chgData name="Dharan Gandhi" userId="d0f8858ea7dd090a" providerId="LiveId" clId="{A95DB644-C984-491A-B699-C22A664CB51C}" dt="2023-03-27T08:12:15.169" v="246" actId="113"/>
          <ac:spMkLst>
            <pc:docMk/>
            <pc:sldMk cId="1917775613" sldId="462"/>
            <ac:spMk id="5" creationId="{00000000-0000-0000-0000-000000000000}"/>
          </ac:spMkLst>
        </pc:spChg>
      </pc:sldChg>
      <pc:sldChg chg="modSp add mod">
        <pc:chgData name="Dharan Gandhi" userId="d0f8858ea7dd090a" providerId="LiveId" clId="{A95DB644-C984-491A-B699-C22A664CB51C}" dt="2023-03-27T08:23:20.956" v="304" actId="5793"/>
        <pc:sldMkLst>
          <pc:docMk/>
          <pc:sldMk cId="4242062557" sldId="463"/>
        </pc:sldMkLst>
        <pc:spChg chg="mod">
          <ac:chgData name="Dharan Gandhi" userId="d0f8858ea7dd090a" providerId="LiveId" clId="{A95DB644-C984-491A-B699-C22A664CB51C}" dt="2023-03-27T08:23:20.956" v="304" actId="5793"/>
          <ac:spMkLst>
            <pc:docMk/>
            <pc:sldMk cId="4242062557" sldId="463"/>
            <ac:spMk id="5" creationId="{00000000-0000-0000-0000-000000000000}"/>
          </ac:spMkLst>
        </pc:spChg>
      </pc:sldChg>
      <pc:sldChg chg="modSp add mod">
        <pc:chgData name="Dharan Gandhi" userId="d0f8858ea7dd090a" providerId="LiveId" clId="{A95DB644-C984-491A-B699-C22A664CB51C}" dt="2023-03-27T10:41:33.463" v="3304" actId="6549"/>
        <pc:sldMkLst>
          <pc:docMk/>
          <pc:sldMk cId="2407029974" sldId="464"/>
        </pc:sldMkLst>
        <pc:spChg chg="mod">
          <ac:chgData name="Dharan Gandhi" userId="d0f8858ea7dd090a" providerId="LiveId" clId="{A95DB644-C984-491A-B699-C22A664CB51C}" dt="2023-03-27T10:41:33.463" v="3304" actId="6549"/>
          <ac:spMkLst>
            <pc:docMk/>
            <pc:sldMk cId="2407029974" sldId="464"/>
            <ac:spMk id="5" creationId="{00000000-0000-0000-0000-000000000000}"/>
          </ac:spMkLst>
        </pc:spChg>
      </pc:sldChg>
      <pc:sldChg chg="modSp add del mod">
        <pc:chgData name="Dharan Gandhi" userId="d0f8858ea7dd090a" providerId="LiveId" clId="{A95DB644-C984-491A-B699-C22A664CB51C}" dt="2023-03-27T08:42:09.294" v="380" actId="2696"/>
        <pc:sldMkLst>
          <pc:docMk/>
          <pc:sldMk cId="3028474561" sldId="464"/>
        </pc:sldMkLst>
        <pc:spChg chg="mod">
          <ac:chgData name="Dharan Gandhi" userId="d0f8858ea7dd090a" providerId="LiveId" clId="{A95DB644-C984-491A-B699-C22A664CB51C}" dt="2023-03-27T08:24:51.041" v="379" actId="6549"/>
          <ac:spMkLst>
            <pc:docMk/>
            <pc:sldMk cId="3028474561" sldId="464"/>
            <ac:spMk id="5" creationId="{00000000-0000-0000-0000-000000000000}"/>
          </ac:spMkLst>
        </pc:spChg>
      </pc:sldChg>
      <pc:sldChg chg="modSp add mod">
        <pc:chgData name="Dharan Gandhi" userId="d0f8858ea7dd090a" providerId="LiveId" clId="{A95DB644-C984-491A-B699-C22A664CB51C}" dt="2023-03-27T09:16:25.951" v="1203" actId="6549"/>
        <pc:sldMkLst>
          <pc:docMk/>
          <pc:sldMk cId="1996042073" sldId="465"/>
        </pc:sldMkLst>
        <pc:spChg chg="mod">
          <ac:chgData name="Dharan Gandhi" userId="d0f8858ea7dd090a" providerId="LiveId" clId="{A95DB644-C984-491A-B699-C22A664CB51C}" dt="2023-03-27T09:16:25.951" v="1203" actId="6549"/>
          <ac:spMkLst>
            <pc:docMk/>
            <pc:sldMk cId="1996042073" sldId="465"/>
            <ac:spMk id="5" creationId="{00000000-0000-0000-0000-000000000000}"/>
          </ac:spMkLst>
        </pc:spChg>
      </pc:sldChg>
      <pc:sldChg chg="modSp add mod">
        <pc:chgData name="Dharan Gandhi" userId="d0f8858ea7dd090a" providerId="LiveId" clId="{A95DB644-C984-491A-B699-C22A664CB51C}" dt="2023-03-27T09:20:08.504" v="1245" actId="5793"/>
        <pc:sldMkLst>
          <pc:docMk/>
          <pc:sldMk cId="744628551" sldId="466"/>
        </pc:sldMkLst>
        <pc:spChg chg="mod">
          <ac:chgData name="Dharan Gandhi" userId="d0f8858ea7dd090a" providerId="LiveId" clId="{A95DB644-C984-491A-B699-C22A664CB51C}" dt="2023-03-27T09:20:08.504" v="1245" actId="5793"/>
          <ac:spMkLst>
            <pc:docMk/>
            <pc:sldMk cId="744628551" sldId="466"/>
            <ac:spMk id="5" creationId="{00000000-0000-0000-0000-000000000000}"/>
          </ac:spMkLst>
        </pc:spChg>
      </pc:sldChg>
      <pc:sldChg chg="modSp add mod">
        <pc:chgData name="Dharan Gandhi" userId="d0f8858ea7dd090a" providerId="LiveId" clId="{A95DB644-C984-491A-B699-C22A664CB51C}" dt="2023-03-27T09:19:00.546" v="1240" actId="115"/>
        <pc:sldMkLst>
          <pc:docMk/>
          <pc:sldMk cId="2893391183" sldId="467"/>
        </pc:sldMkLst>
        <pc:spChg chg="mod">
          <ac:chgData name="Dharan Gandhi" userId="d0f8858ea7dd090a" providerId="LiveId" clId="{A95DB644-C984-491A-B699-C22A664CB51C}" dt="2023-03-27T09:19:00.546" v="1240" actId="115"/>
          <ac:spMkLst>
            <pc:docMk/>
            <pc:sldMk cId="2893391183" sldId="467"/>
            <ac:spMk id="5" creationId="{00000000-0000-0000-0000-000000000000}"/>
          </ac:spMkLst>
        </pc:spChg>
      </pc:sldChg>
      <pc:sldChg chg="modSp add mod">
        <pc:chgData name="Dharan Gandhi" userId="d0f8858ea7dd090a" providerId="LiveId" clId="{A95DB644-C984-491A-B699-C22A664CB51C}" dt="2023-03-27T10:37:47.869" v="3255" actId="20577"/>
        <pc:sldMkLst>
          <pc:docMk/>
          <pc:sldMk cId="736833781" sldId="468"/>
        </pc:sldMkLst>
        <pc:spChg chg="mod">
          <ac:chgData name="Dharan Gandhi" userId="d0f8858ea7dd090a" providerId="LiveId" clId="{A95DB644-C984-491A-B699-C22A664CB51C}" dt="2023-03-27T10:02:34.709" v="1674" actId="20577"/>
          <ac:spMkLst>
            <pc:docMk/>
            <pc:sldMk cId="736833781" sldId="468"/>
            <ac:spMk id="3" creationId="{00000000-0000-0000-0000-000000000000}"/>
          </ac:spMkLst>
        </pc:spChg>
        <pc:spChg chg="mod">
          <ac:chgData name="Dharan Gandhi" userId="d0f8858ea7dd090a" providerId="LiveId" clId="{A95DB644-C984-491A-B699-C22A664CB51C}" dt="2023-03-27T10:37:47.869" v="3255" actId="20577"/>
          <ac:spMkLst>
            <pc:docMk/>
            <pc:sldMk cId="736833781" sldId="468"/>
            <ac:spMk id="5" creationId="{00000000-0000-0000-0000-000000000000}"/>
          </ac:spMkLst>
        </pc:spChg>
      </pc:sldChg>
      <pc:sldChg chg="modSp add mod ord">
        <pc:chgData name="Dharan Gandhi" userId="d0f8858ea7dd090a" providerId="LiveId" clId="{A95DB644-C984-491A-B699-C22A664CB51C}" dt="2023-03-27T11:00:05.776" v="3334" actId="115"/>
        <pc:sldMkLst>
          <pc:docMk/>
          <pc:sldMk cId="182127568" sldId="469"/>
        </pc:sldMkLst>
        <pc:spChg chg="mod">
          <ac:chgData name="Dharan Gandhi" userId="d0f8858ea7dd090a" providerId="LiveId" clId="{A95DB644-C984-491A-B699-C22A664CB51C}" dt="2023-03-27T11:00:05.776" v="3334" actId="115"/>
          <ac:spMkLst>
            <pc:docMk/>
            <pc:sldMk cId="182127568" sldId="469"/>
            <ac:spMk id="5" creationId="{00000000-0000-0000-0000-000000000000}"/>
          </ac:spMkLst>
        </pc:spChg>
      </pc:sldChg>
      <pc:sldChg chg="modSp add mod">
        <pc:chgData name="Dharan Gandhi" userId="d0f8858ea7dd090a" providerId="LiveId" clId="{A95DB644-C984-491A-B699-C22A664CB51C}" dt="2023-03-27T10:26:00.007" v="2754" actId="207"/>
        <pc:sldMkLst>
          <pc:docMk/>
          <pc:sldMk cId="4051631110" sldId="470"/>
        </pc:sldMkLst>
        <pc:spChg chg="mod">
          <ac:chgData name="Dharan Gandhi" userId="d0f8858ea7dd090a" providerId="LiveId" clId="{A95DB644-C984-491A-B699-C22A664CB51C}" dt="2023-03-27T10:26:00.007" v="2754" actId="207"/>
          <ac:spMkLst>
            <pc:docMk/>
            <pc:sldMk cId="4051631110" sldId="470"/>
            <ac:spMk id="5" creationId="{00000000-0000-0000-0000-000000000000}"/>
          </ac:spMkLst>
        </pc:spChg>
      </pc:sldChg>
      <pc:sldChg chg="modSp add mod">
        <pc:chgData name="Dharan Gandhi" userId="d0f8858ea7dd090a" providerId="LiveId" clId="{A95DB644-C984-491A-B699-C22A664CB51C}" dt="2023-03-27T10:18:03.428" v="2327" actId="20577"/>
        <pc:sldMkLst>
          <pc:docMk/>
          <pc:sldMk cId="2694141015" sldId="471"/>
        </pc:sldMkLst>
        <pc:spChg chg="mod">
          <ac:chgData name="Dharan Gandhi" userId="d0f8858ea7dd090a" providerId="LiveId" clId="{A95DB644-C984-491A-B699-C22A664CB51C}" dt="2023-03-27T10:18:03.428" v="2327" actId="20577"/>
          <ac:spMkLst>
            <pc:docMk/>
            <pc:sldMk cId="2694141015" sldId="471"/>
            <ac:spMk id="5" creationId="{00000000-0000-0000-0000-000000000000}"/>
          </ac:spMkLst>
        </pc:spChg>
      </pc:sldChg>
      <pc:sldChg chg="modSp add mod">
        <pc:chgData name="Dharan Gandhi" userId="d0f8858ea7dd090a" providerId="LiveId" clId="{A95DB644-C984-491A-B699-C22A664CB51C}" dt="2023-03-27T10:25:05.217" v="2745" actId="20577"/>
        <pc:sldMkLst>
          <pc:docMk/>
          <pc:sldMk cId="912399041" sldId="472"/>
        </pc:sldMkLst>
        <pc:spChg chg="mod">
          <ac:chgData name="Dharan Gandhi" userId="d0f8858ea7dd090a" providerId="LiveId" clId="{A95DB644-C984-491A-B699-C22A664CB51C}" dt="2023-03-27T10:25:05.217" v="2745" actId="20577"/>
          <ac:spMkLst>
            <pc:docMk/>
            <pc:sldMk cId="912399041" sldId="472"/>
            <ac:spMk id="5" creationId="{00000000-0000-0000-0000-000000000000}"/>
          </ac:spMkLst>
        </pc:spChg>
      </pc:sldChg>
      <pc:sldChg chg="modSp add mod ord">
        <pc:chgData name="Dharan Gandhi" userId="d0f8858ea7dd090a" providerId="LiveId" clId="{A95DB644-C984-491A-B699-C22A664CB51C}" dt="2023-03-27T10:38:38.648" v="3263"/>
        <pc:sldMkLst>
          <pc:docMk/>
          <pc:sldMk cId="1594807204" sldId="473"/>
        </pc:sldMkLst>
        <pc:spChg chg="mod">
          <ac:chgData name="Dharan Gandhi" userId="d0f8858ea7dd090a" providerId="LiveId" clId="{A95DB644-C984-491A-B699-C22A664CB51C}" dt="2023-03-27T10:38:14.465" v="3259" actId="115"/>
          <ac:spMkLst>
            <pc:docMk/>
            <pc:sldMk cId="1594807204" sldId="473"/>
            <ac:spMk id="5" creationId="{00000000-0000-0000-0000-000000000000}"/>
          </ac:spMkLst>
        </pc:spChg>
      </pc:sldChg>
      <pc:sldChg chg="delSp modSp add mod">
        <pc:chgData name="Dharan Gandhi" userId="d0f8858ea7dd090a" providerId="LiveId" clId="{A95DB644-C984-491A-B699-C22A664CB51C}" dt="2023-03-27T12:11:29.964" v="3532" actId="12"/>
        <pc:sldMkLst>
          <pc:docMk/>
          <pc:sldMk cId="860325793" sldId="474"/>
        </pc:sldMkLst>
        <pc:spChg chg="del mod">
          <ac:chgData name="Dharan Gandhi" userId="d0f8858ea7dd090a" providerId="LiveId" clId="{A95DB644-C984-491A-B699-C22A664CB51C}" dt="2023-03-27T12:11:02.792" v="3519" actId="478"/>
          <ac:spMkLst>
            <pc:docMk/>
            <pc:sldMk cId="860325793" sldId="474"/>
            <ac:spMk id="5" creationId="{00000000-0000-0000-0000-000000000000}"/>
          </ac:spMkLst>
        </pc:spChg>
        <pc:spChg chg="mod">
          <ac:chgData name="Dharan Gandhi" userId="d0f8858ea7dd090a" providerId="LiveId" clId="{A95DB644-C984-491A-B699-C22A664CB51C}" dt="2023-03-27T12:11:29.964" v="3532" actId="12"/>
          <ac:spMkLst>
            <pc:docMk/>
            <pc:sldMk cId="860325793" sldId="474"/>
            <ac:spMk id="8" creationId="{BD138133-28AC-CDF0-A8CD-CED6BD769C3B}"/>
          </ac:spMkLst>
        </pc:spChg>
      </pc:sldChg>
    </pc:docChg>
  </pc:docChgLst>
  <pc:docChgLst>
    <pc:chgData name="Dharan" userId="d0f8858ea7dd090a" providerId="LiveId" clId="{9AAF5996-53E6-4B11-9793-B1E78E595725}"/>
    <pc:docChg chg="addSld modSld">
      <pc:chgData name="Dharan" userId="d0f8858ea7dd090a" providerId="LiveId" clId="{9AAF5996-53E6-4B11-9793-B1E78E595725}" dt="2023-05-19T07:46:49.679" v="98" actId="20577"/>
      <pc:docMkLst>
        <pc:docMk/>
      </pc:docMkLst>
      <pc:sldChg chg="modSp mod">
        <pc:chgData name="Dharan" userId="d0f8858ea7dd090a" providerId="LiveId" clId="{9AAF5996-53E6-4B11-9793-B1E78E595725}" dt="2023-05-19T07:46:49.679" v="98" actId="20577"/>
        <pc:sldMkLst>
          <pc:docMk/>
          <pc:sldMk cId="956977393" sldId="256"/>
        </pc:sldMkLst>
        <pc:spChg chg="mod">
          <ac:chgData name="Dharan" userId="d0f8858ea7dd090a" providerId="LiveId" clId="{9AAF5996-53E6-4B11-9793-B1E78E595725}" dt="2023-05-19T07:46:49.679" v="98" actId="20577"/>
          <ac:spMkLst>
            <pc:docMk/>
            <pc:sldMk cId="956977393" sldId="256"/>
            <ac:spMk id="3" creationId="{00000000-0000-0000-0000-000000000000}"/>
          </ac:spMkLst>
        </pc:spChg>
        <pc:spChg chg="mod">
          <ac:chgData name="Dharan" userId="d0f8858ea7dd090a" providerId="LiveId" clId="{9AAF5996-53E6-4B11-9793-B1E78E595725}" dt="2023-05-19T07:46:44.537" v="94" actId="20577"/>
          <ac:spMkLst>
            <pc:docMk/>
            <pc:sldMk cId="956977393" sldId="256"/>
            <ac:spMk id="10" creationId="{FCED1730-BB1A-3415-1B31-831136B9B5FA}"/>
          </ac:spMkLst>
        </pc:spChg>
      </pc:sldChg>
      <pc:sldChg chg="modSp add mod">
        <pc:chgData name="Dharan" userId="d0f8858ea7dd090a" providerId="LiveId" clId="{9AAF5996-53E6-4B11-9793-B1E78E595725}" dt="2023-05-19T07:30:05.686" v="67" actId="115"/>
        <pc:sldMkLst>
          <pc:docMk/>
          <pc:sldMk cId="3996717282" sldId="475"/>
        </pc:sldMkLst>
        <pc:spChg chg="mod">
          <ac:chgData name="Dharan" userId="d0f8858ea7dd090a" providerId="LiveId" clId="{9AAF5996-53E6-4B11-9793-B1E78E595725}" dt="2023-05-19T07:30:05.686" v="67" actId="115"/>
          <ac:spMkLst>
            <pc:docMk/>
            <pc:sldMk cId="3996717282" sldId="475"/>
            <ac:spMk id="5" creationId="{00000000-0000-0000-0000-000000000000}"/>
          </ac:spMkLst>
        </pc:spChg>
      </pc:sldChg>
    </pc:docChg>
  </pc:docChgLst>
  <pc:docChgLst>
    <pc:chgData name="Dharan Gandhi" userId="d0f8858ea7dd090a" providerId="LiveId" clId="{4D270E5C-B8E4-46AD-80C7-E816B97FE057}"/>
    <pc:docChg chg="undo redo custSel addSld delSld modSld sldOrd">
      <pc:chgData name="Dharan Gandhi" userId="d0f8858ea7dd090a" providerId="LiveId" clId="{4D270E5C-B8E4-46AD-80C7-E816B97FE057}" dt="2023-03-27T07:09:36.810" v="2786" actId="20577"/>
      <pc:docMkLst>
        <pc:docMk/>
      </pc:docMkLst>
      <pc:sldChg chg="addSp delSp modSp mod">
        <pc:chgData name="Dharan Gandhi" userId="d0f8858ea7dd090a" providerId="LiveId" clId="{4D270E5C-B8E4-46AD-80C7-E816B97FE057}" dt="2023-03-27T07:09:36.810" v="2786" actId="20577"/>
        <pc:sldMkLst>
          <pc:docMk/>
          <pc:sldMk cId="956977393" sldId="256"/>
        </pc:sldMkLst>
        <pc:spChg chg="add del mod">
          <ac:chgData name="Dharan Gandhi" userId="d0f8858ea7dd090a" providerId="LiveId" clId="{4D270E5C-B8E4-46AD-80C7-E816B97FE057}" dt="2023-03-27T07:09:16.251" v="2704" actId="20577"/>
          <ac:spMkLst>
            <pc:docMk/>
            <pc:sldMk cId="956977393" sldId="256"/>
            <ac:spMk id="2" creationId="{00000000-0000-0000-0000-000000000000}"/>
          </ac:spMkLst>
        </pc:spChg>
        <pc:spChg chg="mod">
          <ac:chgData name="Dharan Gandhi" userId="d0f8858ea7dd090a" providerId="LiveId" clId="{4D270E5C-B8E4-46AD-80C7-E816B97FE057}" dt="2023-03-27T07:09:36.810" v="2786" actId="20577"/>
          <ac:spMkLst>
            <pc:docMk/>
            <pc:sldMk cId="956977393" sldId="256"/>
            <ac:spMk id="3" creationId="{00000000-0000-0000-0000-000000000000}"/>
          </ac:spMkLst>
        </pc:spChg>
        <pc:spChg chg="add del mod">
          <ac:chgData name="Dharan Gandhi" userId="d0f8858ea7dd090a" providerId="LiveId" clId="{4D270E5C-B8E4-46AD-80C7-E816B97FE057}" dt="2023-03-27T07:09:12.750" v="2702" actId="21"/>
          <ac:spMkLst>
            <pc:docMk/>
            <pc:sldMk cId="956977393" sldId="256"/>
            <ac:spMk id="6" creationId="{38E1CADA-9D28-9F34-7F00-F443A39282FF}"/>
          </ac:spMkLst>
        </pc:spChg>
        <pc:spChg chg="add mod">
          <ac:chgData name="Dharan Gandhi" userId="d0f8858ea7dd090a" providerId="LiveId" clId="{4D270E5C-B8E4-46AD-80C7-E816B97FE057}" dt="2023-03-27T07:09:31.985" v="2780" actId="20577"/>
          <ac:spMkLst>
            <pc:docMk/>
            <pc:sldMk cId="956977393" sldId="256"/>
            <ac:spMk id="10" creationId="{FCED1730-BB1A-3415-1B31-831136B9B5FA}"/>
          </ac:spMkLst>
        </pc:spChg>
        <pc:picChg chg="del">
          <ac:chgData name="Dharan Gandhi" userId="d0f8858ea7dd090a" providerId="LiveId" clId="{4D270E5C-B8E4-46AD-80C7-E816B97FE057}" dt="2023-03-27T07:09:06.385" v="2700" actId="478"/>
          <ac:picMkLst>
            <pc:docMk/>
            <pc:sldMk cId="956977393" sldId="256"/>
            <ac:picMk id="9" creationId="{BCD95A73-1DA1-8496-4C85-EF8BAB062931}"/>
          </ac:picMkLst>
        </pc:picChg>
      </pc:sldChg>
      <pc:sldChg chg="modSp mod">
        <pc:chgData name="Dharan Gandhi" userId="d0f8858ea7dd090a" providerId="LiveId" clId="{4D270E5C-B8E4-46AD-80C7-E816B97FE057}" dt="2023-03-26T03:30:13.704" v="391" actId="20577"/>
        <pc:sldMkLst>
          <pc:docMk/>
          <pc:sldMk cId="2832905558" sldId="424"/>
        </pc:sldMkLst>
        <pc:spChg chg="mod">
          <ac:chgData name="Dharan Gandhi" userId="d0f8858ea7dd090a" providerId="LiveId" clId="{4D270E5C-B8E4-46AD-80C7-E816B97FE057}" dt="2023-03-26T03:30:13.704" v="391" actId="20577"/>
          <ac:spMkLst>
            <pc:docMk/>
            <pc:sldMk cId="2832905558" sldId="424"/>
            <ac:spMk id="5" creationId="{00000000-0000-0000-0000-000000000000}"/>
          </ac:spMkLst>
        </pc:spChg>
      </pc:sldChg>
      <pc:sldChg chg="modSp add del mod">
        <pc:chgData name="Dharan Gandhi" userId="d0f8858ea7dd090a" providerId="LiveId" clId="{4D270E5C-B8E4-46AD-80C7-E816B97FE057}" dt="2023-03-26T04:08:26.623" v="1269" actId="47"/>
        <pc:sldMkLst>
          <pc:docMk/>
          <pc:sldMk cId="344983606" sldId="448"/>
        </pc:sldMkLst>
        <pc:spChg chg="mod">
          <ac:chgData name="Dharan Gandhi" userId="d0f8858ea7dd090a" providerId="LiveId" clId="{4D270E5C-B8E4-46AD-80C7-E816B97FE057}" dt="2023-03-26T03:36:37.038" v="445"/>
          <ac:spMkLst>
            <pc:docMk/>
            <pc:sldMk cId="344983606" sldId="448"/>
            <ac:spMk id="5" creationId="{00000000-0000-0000-0000-000000000000}"/>
          </ac:spMkLst>
        </pc:spChg>
      </pc:sldChg>
      <pc:sldChg chg="modSp add mod">
        <pc:chgData name="Dharan Gandhi" userId="d0f8858ea7dd090a" providerId="LiveId" clId="{4D270E5C-B8E4-46AD-80C7-E816B97FE057}" dt="2023-03-26T03:28:46.198" v="383" actId="20577"/>
        <pc:sldMkLst>
          <pc:docMk/>
          <pc:sldMk cId="4092309077" sldId="449"/>
        </pc:sldMkLst>
        <pc:spChg chg="mod">
          <ac:chgData name="Dharan Gandhi" userId="d0f8858ea7dd090a" providerId="LiveId" clId="{4D270E5C-B8E4-46AD-80C7-E816B97FE057}" dt="2023-03-26T03:28:46.198" v="383" actId="20577"/>
          <ac:spMkLst>
            <pc:docMk/>
            <pc:sldMk cId="4092309077" sldId="449"/>
            <ac:spMk id="5" creationId="{00000000-0000-0000-0000-000000000000}"/>
          </ac:spMkLst>
        </pc:spChg>
      </pc:sldChg>
      <pc:sldChg chg="modSp add mod">
        <pc:chgData name="Dharan Gandhi" userId="d0f8858ea7dd090a" providerId="LiveId" clId="{4D270E5C-B8E4-46AD-80C7-E816B97FE057}" dt="2023-03-26T04:08:48.792" v="1283" actId="21"/>
        <pc:sldMkLst>
          <pc:docMk/>
          <pc:sldMk cId="2890028407" sldId="450"/>
        </pc:sldMkLst>
        <pc:spChg chg="mod">
          <ac:chgData name="Dharan Gandhi" userId="d0f8858ea7dd090a" providerId="LiveId" clId="{4D270E5C-B8E4-46AD-80C7-E816B97FE057}" dt="2023-03-26T04:08:48.792" v="1283" actId="21"/>
          <ac:spMkLst>
            <pc:docMk/>
            <pc:sldMk cId="2890028407" sldId="450"/>
            <ac:spMk id="5" creationId="{00000000-0000-0000-0000-000000000000}"/>
          </ac:spMkLst>
        </pc:spChg>
      </pc:sldChg>
      <pc:sldChg chg="modSp add mod">
        <pc:chgData name="Dharan Gandhi" userId="d0f8858ea7dd090a" providerId="LiveId" clId="{4D270E5C-B8E4-46AD-80C7-E816B97FE057}" dt="2023-03-26T11:39:09.926" v="2179"/>
        <pc:sldMkLst>
          <pc:docMk/>
          <pc:sldMk cId="1383784440" sldId="451"/>
        </pc:sldMkLst>
        <pc:spChg chg="mod">
          <ac:chgData name="Dharan Gandhi" userId="d0f8858ea7dd090a" providerId="LiveId" clId="{4D270E5C-B8E4-46AD-80C7-E816B97FE057}" dt="2023-03-26T11:39:09.926" v="2179"/>
          <ac:spMkLst>
            <pc:docMk/>
            <pc:sldMk cId="1383784440" sldId="451"/>
            <ac:spMk id="5" creationId="{00000000-0000-0000-0000-000000000000}"/>
          </ac:spMkLst>
        </pc:spChg>
      </pc:sldChg>
      <pc:sldChg chg="modSp add mod">
        <pc:chgData name="Dharan Gandhi" userId="d0f8858ea7dd090a" providerId="LiveId" clId="{4D270E5C-B8E4-46AD-80C7-E816B97FE057}" dt="2023-03-26T04:41:33.147" v="1745" actId="20577"/>
        <pc:sldMkLst>
          <pc:docMk/>
          <pc:sldMk cId="2320122412" sldId="452"/>
        </pc:sldMkLst>
        <pc:spChg chg="mod">
          <ac:chgData name="Dharan Gandhi" userId="d0f8858ea7dd090a" providerId="LiveId" clId="{4D270E5C-B8E4-46AD-80C7-E816B97FE057}" dt="2023-03-26T04:41:33.147" v="1745" actId="20577"/>
          <ac:spMkLst>
            <pc:docMk/>
            <pc:sldMk cId="2320122412" sldId="452"/>
            <ac:spMk id="5" creationId="{00000000-0000-0000-0000-000000000000}"/>
          </ac:spMkLst>
        </pc:spChg>
      </pc:sldChg>
      <pc:sldChg chg="modSp add mod">
        <pc:chgData name="Dharan Gandhi" userId="d0f8858ea7dd090a" providerId="LiveId" clId="{4D270E5C-B8E4-46AD-80C7-E816B97FE057}" dt="2023-03-26T11:52:54.413" v="2300" actId="20577"/>
        <pc:sldMkLst>
          <pc:docMk/>
          <pc:sldMk cId="3817696472" sldId="453"/>
        </pc:sldMkLst>
        <pc:spChg chg="mod">
          <ac:chgData name="Dharan Gandhi" userId="d0f8858ea7dd090a" providerId="LiveId" clId="{4D270E5C-B8E4-46AD-80C7-E816B97FE057}" dt="2023-03-26T11:52:54.413" v="2300" actId="20577"/>
          <ac:spMkLst>
            <pc:docMk/>
            <pc:sldMk cId="3817696472" sldId="453"/>
            <ac:spMk id="5" creationId="{00000000-0000-0000-0000-000000000000}"/>
          </ac:spMkLst>
        </pc:spChg>
      </pc:sldChg>
      <pc:sldChg chg="modSp add mod">
        <pc:chgData name="Dharan Gandhi" userId="d0f8858ea7dd090a" providerId="LiveId" clId="{4D270E5C-B8E4-46AD-80C7-E816B97FE057}" dt="2023-03-26T13:46:55.268" v="2699"/>
        <pc:sldMkLst>
          <pc:docMk/>
          <pc:sldMk cId="4178581081" sldId="454"/>
        </pc:sldMkLst>
        <pc:spChg chg="mod">
          <ac:chgData name="Dharan Gandhi" userId="d0f8858ea7dd090a" providerId="LiveId" clId="{4D270E5C-B8E4-46AD-80C7-E816B97FE057}" dt="2023-03-26T13:46:55.268" v="2699"/>
          <ac:spMkLst>
            <pc:docMk/>
            <pc:sldMk cId="4178581081" sldId="454"/>
            <ac:spMk id="5" creationId="{00000000-0000-0000-0000-000000000000}"/>
          </ac:spMkLst>
        </pc:spChg>
      </pc:sldChg>
      <pc:sldChg chg="modSp add mod">
        <pc:chgData name="Dharan Gandhi" userId="d0f8858ea7dd090a" providerId="LiveId" clId="{4D270E5C-B8E4-46AD-80C7-E816B97FE057}" dt="2023-03-26T13:15:58.229" v="2663" actId="6549"/>
        <pc:sldMkLst>
          <pc:docMk/>
          <pc:sldMk cId="2129661702" sldId="455"/>
        </pc:sldMkLst>
        <pc:spChg chg="mod">
          <ac:chgData name="Dharan Gandhi" userId="d0f8858ea7dd090a" providerId="LiveId" clId="{4D270E5C-B8E4-46AD-80C7-E816B97FE057}" dt="2023-03-26T13:15:58.229" v="2663" actId="6549"/>
          <ac:spMkLst>
            <pc:docMk/>
            <pc:sldMk cId="2129661702" sldId="455"/>
            <ac:spMk id="5" creationId="{00000000-0000-0000-0000-000000000000}"/>
          </ac:spMkLst>
        </pc:spChg>
      </pc:sldChg>
      <pc:sldChg chg="modSp add mod">
        <pc:chgData name="Dharan Gandhi" userId="d0f8858ea7dd090a" providerId="LiveId" clId="{4D270E5C-B8E4-46AD-80C7-E816B97FE057}" dt="2023-03-26T12:52:04.974" v="2442" actId="6549"/>
        <pc:sldMkLst>
          <pc:docMk/>
          <pc:sldMk cId="109019066" sldId="456"/>
        </pc:sldMkLst>
        <pc:spChg chg="mod">
          <ac:chgData name="Dharan Gandhi" userId="d0f8858ea7dd090a" providerId="LiveId" clId="{4D270E5C-B8E4-46AD-80C7-E816B97FE057}" dt="2023-03-26T12:52:04.974" v="2442" actId="6549"/>
          <ac:spMkLst>
            <pc:docMk/>
            <pc:sldMk cId="109019066" sldId="456"/>
            <ac:spMk id="5" creationId="{00000000-0000-0000-0000-000000000000}"/>
          </ac:spMkLst>
        </pc:spChg>
      </pc:sldChg>
      <pc:sldChg chg="modSp add mod">
        <pc:chgData name="Dharan Gandhi" userId="d0f8858ea7dd090a" providerId="LiveId" clId="{4D270E5C-B8E4-46AD-80C7-E816B97FE057}" dt="2023-03-26T13:33:43.342" v="2682"/>
        <pc:sldMkLst>
          <pc:docMk/>
          <pc:sldMk cId="3332241313" sldId="457"/>
        </pc:sldMkLst>
        <pc:spChg chg="mod">
          <ac:chgData name="Dharan Gandhi" userId="d0f8858ea7dd090a" providerId="LiveId" clId="{4D270E5C-B8E4-46AD-80C7-E816B97FE057}" dt="2023-03-26T13:33:43.342" v="2682"/>
          <ac:spMkLst>
            <pc:docMk/>
            <pc:sldMk cId="3332241313" sldId="457"/>
            <ac:spMk id="5" creationId="{00000000-0000-0000-0000-000000000000}"/>
          </ac:spMkLst>
        </pc:spChg>
      </pc:sldChg>
      <pc:sldChg chg="modSp add mod">
        <pc:chgData name="Dharan Gandhi" userId="d0f8858ea7dd090a" providerId="LiveId" clId="{4D270E5C-B8E4-46AD-80C7-E816B97FE057}" dt="2023-03-26T11:42:29.082" v="2218"/>
        <pc:sldMkLst>
          <pc:docMk/>
          <pc:sldMk cId="172698686" sldId="458"/>
        </pc:sldMkLst>
        <pc:spChg chg="mod">
          <ac:chgData name="Dharan Gandhi" userId="d0f8858ea7dd090a" providerId="LiveId" clId="{4D270E5C-B8E4-46AD-80C7-E816B97FE057}" dt="2023-03-26T11:40:54.068" v="2200" actId="20577"/>
          <ac:spMkLst>
            <pc:docMk/>
            <pc:sldMk cId="172698686" sldId="458"/>
            <ac:spMk id="2" creationId="{00000000-0000-0000-0000-000000000000}"/>
          </ac:spMkLst>
        </pc:spChg>
        <pc:spChg chg="mod">
          <ac:chgData name="Dharan Gandhi" userId="d0f8858ea7dd090a" providerId="LiveId" clId="{4D270E5C-B8E4-46AD-80C7-E816B97FE057}" dt="2023-03-26T11:42:29.082" v="2218"/>
          <ac:spMkLst>
            <pc:docMk/>
            <pc:sldMk cId="172698686" sldId="458"/>
            <ac:spMk id="3" creationId="{00000000-0000-0000-0000-000000000000}"/>
          </ac:spMkLst>
        </pc:spChg>
      </pc:sldChg>
      <pc:sldChg chg="modSp add mod ord">
        <pc:chgData name="Dharan Gandhi" userId="d0f8858ea7dd090a" providerId="LiveId" clId="{4D270E5C-B8E4-46AD-80C7-E816B97FE057}" dt="2023-03-26T13:01:09.386" v="2469"/>
        <pc:sldMkLst>
          <pc:docMk/>
          <pc:sldMk cId="2058137196" sldId="459"/>
        </pc:sldMkLst>
        <pc:spChg chg="mod">
          <ac:chgData name="Dharan Gandhi" userId="d0f8858ea7dd090a" providerId="LiveId" clId="{4D270E5C-B8E4-46AD-80C7-E816B97FE057}" dt="2023-03-26T13:01:09.386" v="2469"/>
          <ac:spMkLst>
            <pc:docMk/>
            <pc:sldMk cId="2058137196" sldId="459"/>
            <ac:spMk id="5" creationId="{00000000-0000-0000-0000-000000000000}"/>
          </ac:spMkLst>
        </pc:spChg>
      </pc:sldChg>
      <pc:sldChg chg="modSp add mod">
        <pc:chgData name="Dharan Gandhi" userId="d0f8858ea7dd090a" providerId="LiveId" clId="{4D270E5C-B8E4-46AD-80C7-E816B97FE057}" dt="2023-03-26T13:11:39.576" v="2654"/>
        <pc:sldMkLst>
          <pc:docMk/>
          <pc:sldMk cId="3728248069" sldId="460"/>
        </pc:sldMkLst>
        <pc:spChg chg="mod">
          <ac:chgData name="Dharan Gandhi" userId="d0f8858ea7dd090a" providerId="LiveId" clId="{4D270E5C-B8E4-46AD-80C7-E816B97FE057}" dt="2023-03-26T13:11:39.576" v="2654"/>
          <ac:spMkLst>
            <pc:docMk/>
            <pc:sldMk cId="3728248069" sldId="460"/>
            <ac:spMk id="5" creationId="{00000000-0000-0000-0000-000000000000}"/>
          </ac:spMkLst>
        </pc:spChg>
      </pc:sldChg>
      <pc:sldChg chg="modSp add mod">
        <pc:chgData name="Dharan Gandhi" userId="d0f8858ea7dd090a" providerId="LiveId" clId="{4D270E5C-B8E4-46AD-80C7-E816B97FE057}" dt="2023-03-26T13:22:42.731" v="2676"/>
        <pc:sldMkLst>
          <pc:docMk/>
          <pc:sldMk cId="1272275649" sldId="461"/>
        </pc:sldMkLst>
        <pc:spChg chg="mod">
          <ac:chgData name="Dharan Gandhi" userId="d0f8858ea7dd090a" providerId="LiveId" clId="{4D270E5C-B8E4-46AD-80C7-E816B97FE057}" dt="2023-03-26T13:22:42.731" v="2676"/>
          <ac:spMkLst>
            <pc:docMk/>
            <pc:sldMk cId="1272275649" sldId="461"/>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65D35D-AB6C-43BD-9795-E1A01B428460}" type="datetimeFigureOut">
              <a:rPr lang="en-IN" smtClean="0"/>
              <a:t>19-05-2023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933A-C873-4553-A076-728E1AC84EA3}" type="slidenum">
              <a:rPr lang="en-IN" smtClean="0"/>
              <a:t>‹#›</a:t>
            </a:fld>
            <a:endParaRPr lang="en-IN"/>
          </a:p>
        </p:txBody>
      </p:sp>
    </p:spTree>
    <p:extLst>
      <p:ext uri="{BB962C8B-B14F-4D97-AF65-F5344CB8AC3E}">
        <p14:creationId xmlns:p14="http://schemas.microsoft.com/office/powerpoint/2010/main" val="276692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1</a:t>
            </a:fld>
            <a:endParaRPr lang="en-IN"/>
          </a:p>
        </p:txBody>
      </p:sp>
    </p:spTree>
    <p:extLst>
      <p:ext uri="{BB962C8B-B14F-4D97-AF65-F5344CB8AC3E}">
        <p14:creationId xmlns:p14="http://schemas.microsoft.com/office/powerpoint/2010/main" val="2192720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64</a:t>
            </a:fld>
            <a:endParaRPr lang="en-IN"/>
          </a:p>
        </p:txBody>
      </p:sp>
    </p:spTree>
    <p:extLst>
      <p:ext uri="{BB962C8B-B14F-4D97-AF65-F5344CB8AC3E}">
        <p14:creationId xmlns:p14="http://schemas.microsoft.com/office/powerpoint/2010/main" val="3040541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65</a:t>
            </a:fld>
            <a:endParaRPr lang="en-IN"/>
          </a:p>
        </p:txBody>
      </p:sp>
    </p:spTree>
    <p:extLst>
      <p:ext uri="{BB962C8B-B14F-4D97-AF65-F5344CB8AC3E}">
        <p14:creationId xmlns:p14="http://schemas.microsoft.com/office/powerpoint/2010/main" val="3200742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66</a:t>
            </a:fld>
            <a:endParaRPr lang="en-IN"/>
          </a:p>
        </p:txBody>
      </p:sp>
    </p:spTree>
    <p:extLst>
      <p:ext uri="{BB962C8B-B14F-4D97-AF65-F5344CB8AC3E}">
        <p14:creationId xmlns:p14="http://schemas.microsoft.com/office/powerpoint/2010/main" val="1448421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73</a:t>
            </a:fld>
            <a:endParaRPr lang="en-IN"/>
          </a:p>
        </p:txBody>
      </p:sp>
    </p:spTree>
    <p:extLst>
      <p:ext uri="{BB962C8B-B14F-4D97-AF65-F5344CB8AC3E}">
        <p14:creationId xmlns:p14="http://schemas.microsoft.com/office/powerpoint/2010/main" val="13753872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B976F0BE-4827-44A9-9E57-B2652AF24548}" type="slidenum">
              <a:rPr lang="en-IN" smtClean="0"/>
              <a:t>84</a:t>
            </a:fld>
            <a:endParaRPr lang="en-IN"/>
          </a:p>
        </p:txBody>
      </p:sp>
    </p:spTree>
    <p:extLst>
      <p:ext uri="{BB962C8B-B14F-4D97-AF65-F5344CB8AC3E}">
        <p14:creationId xmlns:p14="http://schemas.microsoft.com/office/powerpoint/2010/main" val="2931150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85</a:t>
            </a:fld>
            <a:endParaRPr lang="en-IN"/>
          </a:p>
        </p:txBody>
      </p:sp>
    </p:spTree>
    <p:extLst>
      <p:ext uri="{BB962C8B-B14F-4D97-AF65-F5344CB8AC3E}">
        <p14:creationId xmlns:p14="http://schemas.microsoft.com/office/powerpoint/2010/main" val="1578056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56</a:t>
            </a:fld>
            <a:endParaRPr lang="en-IN"/>
          </a:p>
        </p:txBody>
      </p:sp>
    </p:spTree>
    <p:extLst>
      <p:ext uri="{BB962C8B-B14F-4D97-AF65-F5344CB8AC3E}">
        <p14:creationId xmlns:p14="http://schemas.microsoft.com/office/powerpoint/2010/main" val="231385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57</a:t>
            </a:fld>
            <a:endParaRPr lang="en-IN"/>
          </a:p>
        </p:txBody>
      </p:sp>
    </p:spTree>
    <p:extLst>
      <p:ext uri="{BB962C8B-B14F-4D97-AF65-F5344CB8AC3E}">
        <p14:creationId xmlns:p14="http://schemas.microsoft.com/office/powerpoint/2010/main" val="2575329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58</a:t>
            </a:fld>
            <a:endParaRPr lang="en-IN"/>
          </a:p>
        </p:txBody>
      </p:sp>
    </p:spTree>
    <p:extLst>
      <p:ext uri="{BB962C8B-B14F-4D97-AF65-F5344CB8AC3E}">
        <p14:creationId xmlns:p14="http://schemas.microsoft.com/office/powerpoint/2010/main" val="3434589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59</a:t>
            </a:fld>
            <a:endParaRPr lang="en-IN"/>
          </a:p>
        </p:txBody>
      </p:sp>
    </p:spTree>
    <p:extLst>
      <p:ext uri="{BB962C8B-B14F-4D97-AF65-F5344CB8AC3E}">
        <p14:creationId xmlns:p14="http://schemas.microsoft.com/office/powerpoint/2010/main" val="4236681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60</a:t>
            </a:fld>
            <a:endParaRPr lang="en-IN"/>
          </a:p>
        </p:txBody>
      </p:sp>
    </p:spTree>
    <p:extLst>
      <p:ext uri="{BB962C8B-B14F-4D97-AF65-F5344CB8AC3E}">
        <p14:creationId xmlns:p14="http://schemas.microsoft.com/office/powerpoint/2010/main" val="1659061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61</a:t>
            </a:fld>
            <a:endParaRPr lang="en-IN"/>
          </a:p>
        </p:txBody>
      </p:sp>
    </p:spTree>
    <p:extLst>
      <p:ext uri="{BB962C8B-B14F-4D97-AF65-F5344CB8AC3E}">
        <p14:creationId xmlns:p14="http://schemas.microsoft.com/office/powerpoint/2010/main" val="2772715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62</a:t>
            </a:fld>
            <a:endParaRPr lang="en-IN"/>
          </a:p>
        </p:txBody>
      </p:sp>
    </p:spTree>
    <p:extLst>
      <p:ext uri="{BB962C8B-B14F-4D97-AF65-F5344CB8AC3E}">
        <p14:creationId xmlns:p14="http://schemas.microsoft.com/office/powerpoint/2010/main" val="2097610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071933A-C873-4553-A076-728E1AC84EA3}" type="slidenum">
              <a:rPr lang="en-IN" smtClean="0"/>
              <a:t>63</a:t>
            </a:fld>
            <a:endParaRPr lang="en-IN"/>
          </a:p>
        </p:txBody>
      </p:sp>
    </p:spTree>
    <p:extLst>
      <p:ext uri="{BB962C8B-B14F-4D97-AF65-F5344CB8AC3E}">
        <p14:creationId xmlns:p14="http://schemas.microsoft.com/office/powerpoint/2010/main" val="355720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62DA17C-2E2F-41ED-AD96-C116C2560BE9}" type="datetime1">
              <a:rPr lang="en-IN" smtClean="0"/>
              <a:t>19-05-2023</a:t>
            </a:fld>
            <a:endParaRPr lang="en-IN"/>
          </a:p>
        </p:txBody>
      </p:sp>
      <p:sp>
        <p:nvSpPr>
          <p:cNvPr id="5" name="Footer Placeholder 4"/>
          <p:cNvSpPr>
            <a:spLocks noGrp="1"/>
          </p:cNvSpPr>
          <p:nvPr>
            <p:ph type="ftr" sz="quarter" idx="11"/>
          </p:nvPr>
        </p:nvSpPr>
        <p:spPr/>
        <p:txBody>
          <a:bodyPr/>
          <a:lstStyle/>
          <a:p>
            <a:r>
              <a:rPr lang="en-IN"/>
              <a:t>Reassessment</a:t>
            </a:r>
          </a:p>
        </p:txBody>
      </p:sp>
      <p:sp>
        <p:nvSpPr>
          <p:cNvPr id="6" name="Slide Number Placeholder 5"/>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2882571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E232835-CC79-4E75-8811-7B6528319497}" type="datetime1">
              <a:rPr lang="en-IN" smtClean="0"/>
              <a:t>19-05-2023</a:t>
            </a:fld>
            <a:endParaRPr lang="en-IN"/>
          </a:p>
        </p:txBody>
      </p:sp>
      <p:sp>
        <p:nvSpPr>
          <p:cNvPr id="5" name="Footer Placeholder 4"/>
          <p:cNvSpPr>
            <a:spLocks noGrp="1"/>
          </p:cNvSpPr>
          <p:nvPr>
            <p:ph type="ftr" sz="quarter" idx="11"/>
          </p:nvPr>
        </p:nvSpPr>
        <p:spPr/>
        <p:txBody>
          <a:bodyPr/>
          <a:lstStyle/>
          <a:p>
            <a:r>
              <a:rPr lang="en-IN"/>
              <a:t>Reassessment</a:t>
            </a:r>
          </a:p>
        </p:txBody>
      </p:sp>
      <p:sp>
        <p:nvSpPr>
          <p:cNvPr id="6" name="Slide Number Placeholder 5"/>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2163170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272556E-B3B0-4DB8-ACE2-B3C71F1EF0CE}" type="datetime1">
              <a:rPr lang="en-IN" smtClean="0"/>
              <a:t>19-05-2023</a:t>
            </a:fld>
            <a:endParaRPr lang="en-IN"/>
          </a:p>
        </p:txBody>
      </p:sp>
      <p:sp>
        <p:nvSpPr>
          <p:cNvPr id="5" name="Footer Placeholder 4"/>
          <p:cNvSpPr>
            <a:spLocks noGrp="1"/>
          </p:cNvSpPr>
          <p:nvPr>
            <p:ph type="ftr" sz="quarter" idx="11"/>
          </p:nvPr>
        </p:nvSpPr>
        <p:spPr/>
        <p:txBody>
          <a:bodyPr/>
          <a:lstStyle/>
          <a:p>
            <a:r>
              <a:rPr lang="en-IN"/>
              <a:t>Reassessment</a:t>
            </a:r>
          </a:p>
        </p:txBody>
      </p:sp>
      <p:sp>
        <p:nvSpPr>
          <p:cNvPr id="6" name="Slide Number Placeholder 5"/>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1916219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E45EFC-462A-4288-8729-9287A11E9D9C}" type="datetime1">
              <a:rPr lang="en-IN" smtClean="0"/>
              <a:t>19-05-2023</a:t>
            </a:fld>
            <a:endParaRPr lang="en-IN"/>
          </a:p>
        </p:txBody>
      </p:sp>
      <p:sp>
        <p:nvSpPr>
          <p:cNvPr id="5" name="Footer Placeholder 4"/>
          <p:cNvSpPr>
            <a:spLocks noGrp="1"/>
          </p:cNvSpPr>
          <p:nvPr>
            <p:ph type="ftr" sz="quarter" idx="11"/>
          </p:nvPr>
        </p:nvSpPr>
        <p:spPr/>
        <p:txBody>
          <a:bodyPr/>
          <a:lstStyle/>
          <a:p>
            <a:r>
              <a:rPr lang="en-IN"/>
              <a:t>Reassessment</a:t>
            </a:r>
          </a:p>
        </p:txBody>
      </p:sp>
      <p:sp>
        <p:nvSpPr>
          <p:cNvPr id="6" name="Slide Number Placeholder 5"/>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1296601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7AE097-81E4-4BA2-8E6C-0EFE35A589C5}" type="datetime1">
              <a:rPr lang="en-IN" smtClean="0"/>
              <a:t>19-05-2023</a:t>
            </a:fld>
            <a:endParaRPr lang="en-IN"/>
          </a:p>
        </p:txBody>
      </p:sp>
      <p:sp>
        <p:nvSpPr>
          <p:cNvPr id="5" name="Footer Placeholder 4"/>
          <p:cNvSpPr>
            <a:spLocks noGrp="1"/>
          </p:cNvSpPr>
          <p:nvPr>
            <p:ph type="ftr" sz="quarter" idx="11"/>
          </p:nvPr>
        </p:nvSpPr>
        <p:spPr/>
        <p:txBody>
          <a:bodyPr/>
          <a:lstStyle/>
          <a:p>
            <a:r>
              <a:rPr lang="en-IN"/>
              <a:t>Reassessment</a:t>
            </a:r>
          </a:p>
        </p:txBody>
      </p:sp>
      <p:sp>
        <p:nvSpPr>
          <p:cNvPr id="6" name="Slide Number Placeholder 5"/>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3425469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D85C2500-E525-4138-92CC-62C9E0DDEBE3}" type="datetime1">
              <a:rPr lang="en-IN" smtClean="0"/>
              <a:t>19-05-2023</a:t>
            </a:fld>
            <a:endParaRPr lang="en-IN"/>
          </a:p>
        </p:txBody>
      </p:sp>
      <p:sp>
        <p:nvSpPr>
          <p:cNvPr id="6" name="Footer Placeholder 5"/>
          <p:cNvSpPr>
            <a:spLocks noGrp="1"/>
          </p:cNvSpPr>
          <p:nvPr>
            <p:ph type="ftr" sz="quarter" idx="11"/>
          </p:nvPr>
        </p:nvSpPr>
        <p:spPr/>
        <p:txBody>
          <a:bodyPr/>
          <a:lstStyle/>
          <a:p>
            <a:r>
              <a:rPr lang="en-IN"/>
              <a:t>Reassessment</a:t>
            </a:r>
          </a:p>
        </p:txBody>
      </p:sp>
      <p:sp>
        <p:nvSpPr>
          <p:cNvPr id="7" name="Slide Number Placeholder 6"/>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3307433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87C79324-A87F-431A-A91A-7A88B34AFC16}" type="datetime1">
              <a:rPr lang="en-IN" smtClean="0"/>
              <a:t>19-05-2023</a:t>
            </a:fld>
            <a:endParaRPr lang="en-IN"/>
          </a:p>
        </p:txBody>
      </p:sp>
      <p:sp>
        <p:nvSpPr>
          <p:cNvPr id="8" name="Footer Placeholder 7"/>
          <p:cNvSpPr>
            <a:spLocks noGrp="1"/>
          </p:cNvSpPr>
          <p:nvPr>
            <p:ph type="ftr" sz="quarter" idx="11"/>
          </p:nvPr>
        </p:nvSpPr>
        <p:spPr/>
        <p:txBody>
          <a:bodyPr/>
          <a:lstStyle/>
          <a:p>
            <a:r>
              <a:rPr lang="en-IN"/>
              <a:t>Reassessment</a:t>
            </a:r>
          </a:p>
        </p:txBody>
      </p:sp>
      <p:sp>
        <p:nvSpPr>
          <p:cNvPr id="9" name="Slide Number Placeholder 8"/>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3686775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DF991851-6F01-44BA-BFB8-8AC57ED49C5B}" type="datetime1">
              <a:rPr lang="en-IN" smtClean="0"/>
              <a:t>19-05-2023</a:t>
            </a:fld>
            <a:endParaRPr lang="en-IN"/>
          </a:p>
        </p:txBody>
      </p:sp>
      <p:sp>
        <p:nvSpPr>
          <p:cNvPr id="4" name="Footer Placeholder 3"/>
          <p:cNvSpPr>
            <a:spLocks noGrp="1"/>
          </p:cNvSpPr>
          <p:nvPr>
            <p:ph type="ftr" sz="quarter" idx="11"/>
          </p:nvPr>
        </p:nvSpPr>
        <p:spPr/>
        <p:txBody>
          <a:bodyPr/>
          <a:lstStyle/>
          <a:p>
            <a:r>
              <a:rPr lang="en-IN"/>
              <a:t>Reassessment</a:t>
            </a:r>
          </a:p>
        </p:txBody>
      </p:sp>
      <p:sp>
        <p:nvSpPr>
          <p:cNvPr id="5" name="Slide Number Placeholder 4"/>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4244679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EFBACA-CC13-4F0A-A080-E6BDD9D36690}" type="datetime1">
              <a:rPr lang="en-IN" smtClean="0"/>
              <a:t>19-05-2023</a:t>
            </a:fld>
            <a:endParaRPr lang="en-IN"/>
          </a:p>
        </p:txBody>
      </p:sp>
      <p:sp>
        <p:nvSpPr>
          <p:cNvPr id="3" name="Footer Placeholder 2"/>
          <p:cNvSpPr>
            <a:spLocks noGrp="1"/>
          </p:cNvSpPr>
          <p:nvPr>
            <p:ph type="ftr" sz="quarter" idx="11"/>
          </p:nvPr>
        </p:nvSpPr>
        <p:spPr/>
        <p:txBody>
          <a:bodyPr/>
          <a:lstStyle/>
          <a:p>
            <a:r>
              <a:rPr lang="en-IN"/>
              <a:t>Reassessment</a:t>
            </a:r>
          </a:p>
        </p:txBody>
      </p:sp>
      <p:sp>
        <p:nvSpPr>
          <p:cNvPr id="4" name="Slide Number Placeholder 3"/>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1814773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581378-D5ED-453C-8075-3169AB981680}" type="datetime1">
              <a:rPr lang="en-IN" smtClean="0"/>
              <a:t>19-05-2023</a:t>
            </a:fld>
            <a:endParaRPr lang="en-IN"/>
          </a:p>
        </p:txBody>
      </p:sp>
      <p:sp>
        <p:nvSpPr>
          <p:cNvPr id="6" name="Footer Placeholder 5"/>
          <p:cNvSpPr>
            <a:spLocks noGrp="1"/>
          </p:cNvSpPr>
          <p:nvPr>
            <p:ph type="ftr" sz="quarter" idx="11"/>
          </p:nvPr>
        </p:nvSpPr>
        <p:spPr/>
        <p:txBody>
          <a:bodyPr/>
          <a:lstStyle/>
          <a:p>
            <a:r>
              <a:rPr lang="en-IN"/>
              <a:t>Reassessment</a:t>
            </a:r>
          </a:p>
        </p:txBody>
      </p:sp>
      <p:sp>
        <p:nvSpPr>
          <p:cNvPr id="7" name="Slide Number Placeholder 6"/>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343819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9A033A-5FE8-4B8F-9706-206029D68C32}" type="datetime1">
              <a:rPr lang="en-IN" smtClean="0"/>
              <a:t>19-05-2023</a:t>
            </a:fld>
            <a:endParaRPr lang="en-IN"/>
          </a:p>
        </p:txBody>
      </p:sp>
      <p:sp>
        <p:nvSpPr>
          <p:cNvPr id="6" name="Footer Placeholder 5"/>
          <p:cNvSpPr>
            <a:spLocks noGrp="1"/>
          </p:cNvSpPr>
          <p:nvPr>
            <p:ph type="ftr" sz="quarter" idx="11"/>
          </p:nvPr>
        </p:nvSpPr>
        <p:spPr/>
        <p:txBody>
          <a:bodyPr/>
          <a:lstStyle/>
          <a:p>
            <a:r>
              <a:rPr lang="en-IN"/>
              <a:t>Reassessment</a:t>
            </a:r>
          </a:p>
        </p:txBody>
      </p:sp>
      <p:sp>
        <p:nvSpPr>
          <p:cNvPr id="7" name="Slide Number Placeholder 6"/>
          <p:cNvSpPr>
            <a:spLocks noGrp="1"/>
          </p:cNvSpPr>
          <p:nvPr>
            <p:ph type="sldNum" sz="quarter" idx="12"/>
          </p:nvPr>
        </p:nvSpPr>
        <p:spPr/>
        <p:txBody>
          <a:bodyPr/>
          <a:lstStyle/>
          <a:p>
            <a:fld id="{D06BE10B-C2F5-4F60-8984-10AB42D46EE0}" type="slidenum">
              <a:rPr lang="en-IN" smtClean="0"/>
              <a:t>‹#›</a:t>
            </a:fld>
            <a:endParaRPr lang="en-IN"/>
          </a:p>
        </p:txBody>
      </p:sp>
    </p:spTree>
    <p:extLst>
      <p:ext uri="{BB962C8B-B14F-4D97-AF65-F5344CB8AC3E}">
        <p14:creationId xmlns:p14="http://schemas.microsoft.com/office/powerpoint/2010/main" val="1214380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D8F49-08AF-45D1-ACB5-C5390FC87BEA}" type="datetime1">
              <a:rPr lang="en-IN" smtClean="0"/>
              <a:t>19-05-2023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Reassessment</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6BE10B-C2F5-4F60-8984-10AB42D46EE0}" type="slidenum">
              <a:rPr lang="en-IN" smtClean="0"/>
              <a:t>‹#›</a:t>
            </a:fld>
            <a:endParaRPr lang="en-IN"/>
          </a:p>
        </p:txBody>
      </p:sp>
    </p:spTree>
    <p:extLst>
      <p:ext uri="{BB962C8B-B14F-4D97-AF65-F5344CB8AC3E}">
        <p14:creationId xmlns:p14="http://schemas.microsoft.com/office/powerpoint/2010/main" val="3848410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0105" y="2476832"/>
            <a:ext cx="8654954" cy="1119116"/>
          </a:xfrm>
        </p:spPr>
        <p:txBody>
          <a:bodyPr>
            <a:noAutofit/>
          </a:bodyPr>
          <a:lstStyle/>
          <a:p>
            <a:br>
              <a:rPr lang="en-IN" sz="4000" b="1" dirty="0"/>
            </a:br>
            <a:r>
              <a:rPr lang="en-IN" sz="4000" b="1" dirty="0"/>
              <a:t>Reassessment under Income Tax - Law and Practice</a:t>
            </a:r>
            <a:endParaRPr lang="en-IN" sz="4000" dirty="0"/>
          </a:p>
        </p:txBody>
      </p:sp>
      <p:sp>
        <p:nvSpPr>
          <p:cNvPr id="3" name="Subtitle 2"/>
          <p:cNvSpPr>
            <a:spLocks noGrp="1"/>
          </p:cNvSpPr>
          <p:nvPr>
            <p:ph type="subTitle" idx="1"/>
          </p:nvPr>
        </p:nvSpPr>
        <p:spPr>
          <a:xfrm>
            <a:off x="1785582" y="3780429"/>
            <a:ext cx="9144000" cy="2456597"/>
          </a:xfrm>
        </p:spPr>
        <p:txBody>
          <a:bodyPr>
            <a:normAutofit/>
          </a:bodyPr>
          <a:lstStyle/>
          <a:p>
            <a:pPr marL="342900" indent="-342900">
              <a:buFontTx/>
              <a:buChar char="-"/>
            </a:pPr>
            <a:endParaRPr lang="en-IN" sz="2800" dirty="0"/>
          </a:p>
          <a:p>
            <a:pPr marL="342900" indent="-342900">
              <a:buFontTx/>
              <a:buChar char="-"/>
            </a:pPr>
            <a:r>
              <a:rPr lang="en-IN" sz="2800" dirty="0"/>
              <a:t>Adv. Dharan V. Gandhi</a:t>
            </a:r>
          </a:p>
          <a:p>
            <a:pPr marL="342900" indent="-342900">
              <a:buFontTx/>
              <a:buChar char="-"/>
            </a:pPr>
            <a:endParaRPr lang="en-IN" dirty="0"/>
          </a:p>
          <a:p>
            <a:pPr marL="342900" indent="-342900">
              <a:buFontTx/>
              <a:buChar char="-"/>
            </a:pPr>
            <a:endParaRPr lang="en-IN" dirty="0"/>
          </a:p>
          <a:p>
            <a:r>
              <a:rPr lang="en-IN"/>
              <a:t>20.05.2023</a:t>
            </a:r>
            <a:endParaRPr lang="en-IN" dirty="0"/>
          </a:p>
        </p:txBody>
      </p:sp>
      <p:sp>
        <p:nvSpPr>
          <p:cNvPr id="5" name="Footer Placeholder 4"/>
          <p:cNvSpPr>
            <a:spLocks noGrp="1"/>
          </p:cNvSpPr>
          <p:nvPr>
            <p:ph type="ftr" sz="quarter" idx="11"/>
          </p:nvPr>
        </p:nvSpPr>
        <p:spPr/>
        <p:txBody>
          <a:bodyPr/>
          <a:lstStyle/>
          <a:p>
            <a:r>
              <a:rPr lang="en-IN"/>
              <a:t>Reassessment</a:t>
            </a:r>
          </a:p>
        </p:txBody>
      </p:sp>
      <p:sp>
        <p:nvSpPr>
          <p:cNvPr id="7" name="Date Placeholder 6"/>
          <p:cNvSpPr>
            <a:spLocks noGrp="1"/>
          </p:cNvSpPr>
          <p:nvPr>
            <p:ph type="dt" sz="half" idx="10"/>
          </p:nvPr>
        </p:nvSpPr>
        <p:spPr/>
        <p:txBody>
          <a:bodyPr/>
          <a:lstStyle/>
          <a:p>
            <a:fld id="{49681FF1-D7BD-4BF9-BDD2-B1805F0F9AF8}"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1</a:t>
            </a:fld>
            <a:endParaRPr lang="en-IN"/>
          </a:p>
        </p:txBody>
      </p:sp>
      <p:sp>
        <p:nvSpPr>
          <p:cNvPr id="10" name="Title 1">
            <a:extLst>
              <a:ext uri="{FF2B5EF4-FFF2-40B4-BE49-F238E27FC236}">
                <a16:creationId xmlns:a16="http://schemas.microsoft.com/office/drawing/2014/main" id="{FCED1730-BB1A-3415-1B31-831136B9B5FA}"/>
              </a:ext>
            </a:extLst>
          </p:cNvPr>
          <p:cNvSpPr txBox="1">
            <a:spLocks/>
          </p:cNvSpPr>
          <p:nvPr/>
        </p:nvSpPr>
        <p:spPr>
          <a:xfrm>
            <a:off x="2182505" y="820982"/>
            <a:ext cx="8654954" cy="11191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IN" sz="4000" b="1" dirty="0"/>
              <a:t>Pune Branch of WIRC of ICAI</a:t>
            </a:r>
            <a:endParaRPr lang="en-IN" sz="4000" dirty="0"/>
          </a:p>
        </p:txBody>
      </p:sp>
    </p:spTree>
    <p:extLst>
      <p:ext uri="{BB962C8B-B14F-4D97-AF65-F5344CB8AC3E}">
        <p14:creationId xmlns:p14="http://schemas.microsoft.com/office/powerpoint/2010/main" val="956977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a:t>
            </a:r>
            <a:r>
              <a:rPr lang="en-IN" sz="1700" i="1" dirty="0">
                <a:latin typeface="Calibri" panose="020F0502020204030204" pitchFamily="34" charset="0"/>
                <a:ea typeface="Calibri" panose="020F0502020204030204" pitchFamily="34" charset="0"/>
                <a:cs typeface="Times New Roman" panose="02020603050405020304" pitchFamily="18" charset="0"/>
              </a:rPr>
              <a:t>148. Issue of notice where income has escaped assessment.—</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Before making the assessment, reassessment or recomputation under section 147, and </a:t>
            </a:r>
            <a:r>
              <a:rPr lang="en-IN" sz="1700" i="1" u="sng" dirty="0">
                <a:latin typeface="Calibri" panose="020F0502020204030204" pitchFamily="34" charset="0"/>
                <a:ea typeface="Calibri" panose="020F0502020204030204" pitchFamily="34" charset="0"/>
                <a:cs typeface="Times New Roman" panose="02020603050405020304" pitchFamily="18" charset="0"/>
              </a:rPr>
              <a:t>subject to the provisions of section 148A</a:t>
            </a:r>
            <a:r>
              <a:rPr lang="en-IN" sz="1700" i="1" dirty="0">
                <a:latin typeface="Calibri" panose="020F0502020204030204" pitchFamily="34" charset="0"/>
                <a:ea typeface="Calibri" panose="020F0502020204030204" pitchFamily="34" charset="0"/>
                <a:cs typeface="Times New Roman" panose="02020603050405020304" pitchFamily="18" charset="0"/>
              </a:rPr>
              <a:t>, the Assessing Officer shall serve on the assessee a notice, </a:t>
            </a:r>
            <a:r>
              <a:rPr lang="en-IN" sz="1700" i="1" u="sng" dirty="0">
                <a:latin typeface="Calibri" panose="020F0502020204030204" pitchFamily="34" charset="0"/>
                <a:ea typeface="Calibri" panose="020F0502020204030204" pitchFamily="34" charset="0"/>
                <a:cs typeface="Times New Roman" panose="02020603050405020304" pitchFamily="18" charset="0"/>
              </a:rPr>
              <a:t>along with a copy of the order passed, if required, under clause (d) of section 148A,</a:t>
            </a:r>
            <a:r>
              <a:rPr lang="en-IN" sz="1700" i="1" dirty="0">
                <a:latin typeface="Calibri" panose="020F0502020204030204" pitchFamily="34" charset="0"/>
                <a:ea typeface="Calibri" panose="020F0502020204030204" pitchFamily="34" charset="0"/>
                <a:cs typeface="Times New Roman" panose="02020603050405020304" pitchFamily="18" charset="0"/>
              </a:rPr>
              <a:t> requiring him to furnish within </a:t>
            </a:r>
            <a:r>
              <a:rPr lang="en-IN" sz="1700" i="1" strike="sngStrike"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such period, as may be specified in such notice</a:t>
            </a:r>
            <a:r>
              <a:rPr lang="en-IN" sz="1700" i="1"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700" i="1"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a period of three months from the end of the month in which such notice is issued, or such further period as may be allowed by the Assessing Officer on the basis of an application made in this regard by the assessee, </a:t>
            </a:r>
            <a:r>
              <a:rPr lang="en-IN" sz="1700" i="1" dirty="0">
                <a:latin typeface="Calibri" panose="020F0502020204030204" pitchFamily="34" charset="0"/>
                <a:ea typeface="Calibri" panose="020F0502020204030204" pitchFamily="34" charset="0"/>
                <a:cs typeface="Times New Roman" panose="02020603050405020304" pitchFamily="18" charset="0"/>
              </a:rPr>
              <a:t>a return of his income or the income of any other person in respect of which he is assessable under this Act during the previous year corresponding to the relevant assessment year, in the prescribed form and verified in the prescribed manner and setting forth such other particulars as may be prescribed; and the provisions of this Act shall, so far as may be, apply accordingly </a:t>
            </a:r>
            <a:r>
              <a:rPr lang="en-IN" sz="1700" i="1" u="sng" dirty="0">
                <a:latin typeface="Calibri" panose="020F0502020204030204" pitchFamily="34" charset="0"/>
                <a:ea typeface="Calibri" panose="020F0502020204030204" pitchFamily="34" charset="0"/>
                <a:cs typeface="Times New Roman" panose="02020603050405020304" pitchFamily="18" charset="0"/>
              </a:rPr>
              <a:t>as if such return were a return required to be furnished under section 139</a:t>
            </a:r>
            <a:r>
              <a:rPr lang="en-IN" sz="1700" i="1" dirty="0">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7000"/>
              </a:lnSpc>
              <a:buNone/>
            </a:pPr>
            <a:r>
              <a:rPr lang="en-IN" sz="1700" b="1" i="1" u="sng" dirty="0">
                <a:latin typeface="Calibri" panose="020F0502020204030204" pitchFamily="34" charset="0"/>
                <a:ea typeface="Calibri" panose="020F0502020204030204" pitchFamily="34" charset="0"/>
                <a:cs typeface="Times New Roman" panose="02020603050405020304" pitchFamily="18" charset="0"/>
              </a:rPr>
              <a:t>Provided</a:t>
            </a:r>
            <a:r>
              <a:rPr lang="en-IN" sz="1700" i="1" dirty="0">
                <a:latin typeface="Calibri" panose="020F0502020204030204" pitchFamily="34" charset="0"/>
                <a:ea typeface="Calibri" panose="020F0502020204030204" pitchFamily="34" charset="0"/>
                <a:cs typeface="Times New Roman" panose="02020603050405020304" pitchFamily="18" charset="0"/>
              </a:rPr>
              <a:t> that no notice under this section shall be issued unless there is </a:t>
            </a:r>
            <a:r>
              <a:rPr lang="en-IN" sz="1700" i="1" u="sng" dirty="0">
                <a:latin typeface="Calibri" panose="020F0502020204030204" pitchFamily="34" charset="0"/>
                <a:ea typeface="Calibri" panose="020F0502020204030204" pitchFamily="34" charset="0"/>
                <a:cs typeface="Times New Roman" panose="02020603050405020304" pitchFamily="18" charset="0"/>
              </a:rPr>
              <a:t>information with the Assessing Officer which suggests that the income chargeable to tax has escaped assessment </a:t>
            </a:r>
            <a:r>
              <a:rPr lang="en-IN" sz="1700" i="1" dirty="0">
                <a:latin typeface="Calibri" panose="020F0502020204030204" pitchFamily="34" charset="0"/>
                <a:ea typeface="Calibri" panose="020F0502020204030204" pitchFamily="34" charset="0"/>
                <a:cs typeface="Times New Roman" panose="02020603050405020304" pitchFamily="18" charset="0"/>
              </a:rPr>
              <a:t>in the case of the assessee for the relevant assessment year </a:t>
            </a:r>
            <a:r>
              <a:rPr lang="en-IN" sz="1700" b="1" i="1" u="sng" dirty="0">
                <a:latin typeface="Calibri" panose="020F0502020204030204" pitchFamily="34" charset="0"/>
                <a:ea typeface="Calibri" panose="020F0502020204030204" pitchFamily="34" charset="0"/>
                <a:cs typeface="Times New Roman" panose="02020603050405020304" pitchFamily="18" charset="0"/>
              </a:rPr>
              <a:t>and </a:t>
            </a:r>
            <a:r>
              <a:rPr lang="en-IN" sz="1700" i="1" dirty="0">
                <a:latin typeface="Calibri" panose="020F0502020204030204" pitchFamily="34" charset="0"/>
                <a:ea typeface="Calibri" panose="020F0502020204030204" pitchFamily="34" charset="0"/>
                <a:cs typeface="Times New Roman" panose="02020603050405020304" pitchFamily="18" charset="0"/>
              </a:rPr>
              <a:t>the Assessing Officer has obtained prior approval of the specified authority to issue such notice.</a:t>
            </a:r>
          </a:p>
          <a:p>
            <a:pPr marL="0" indent="0" algn="just">
              <a:lnSpc>
                <a:spcPct val="107000"/>
              </a:lnSpc>
              <a:buNone/>
            </a:pPr>
            <a:r>
              <a:rPr lang="en-US" sz="1700" i="1" dirty="0">
                <a:latin typeface="Calibri" panose="020F0502020204030204" pitchFamily="34" charset="0"/>
                <a:ea typeface="Calibri" panose="020F0502020204030204" pitchFamily="34" charset="0"/>
                <a:cs typeface="Times New Roman" panose="02020603050405020304" pitchFamily="18" charset="0"/>
              </a:rPr>
              <a:t>“</a:t>
            </a: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Provided further that no such approval shall be required where the Assessing Officer, with the prior approval of the specified authority, has passed an order under clause (d) of section 148A to the effect that it is a fit case to issue a notice under this section”</a:t>
            </a:r>
            <a:endParaRPr lang="en-IN"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0EEDE984-FA77-48F9-A8C6-472981784FE9}"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10</a:t>
            </a:fld>
            <a:endParaRPr lang="en-IN"/>
          </a:p>
        </p:txBody>
      </p:sp>
    </p:spTree>
    <p:extLst>
      <p:ext uri="{BB962C8B-B14F-4D97-AF65-F5344CB8AC3E}">
        <p14:creationId xmlns:p14="http://schemas.microsoft.com/office/powerpoint/2010/main" val="2328281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en-US" sz="1800" b="0" i="1" u="none" strike="noStrike" baseline="0" dirty="0">
                <a:solidFill>
                  <a:schemeClr val="accent4">
                    <a:lumMod val="75000"/>
                  </a:schemeClr>
                </a:solidFill>
                <a:latin typeface="CIDFont+F3"/>
              </a:rPr>
              <a:t>Provided also that any return of income, required to be furnished by an assessee under this section and furnished beyond the period allowed shall not be deemed to be a return under section 139</a:t>
            </a:r>
            <a:endParaRPr lang="en-IN" sz="1700" i="1"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a:t>
            </a:r>
            <a:r>
              <a:rPr lang="en-IN" sz="1700" i="1" dirty="0">
                <a:latin typeface="Calibri" panose="020F0502020204030204" pitchFamily="34" charset="0"/>
                <a:ea typeface="Calibri" panose="020F0502020204030204" pitchFamily="34" charset="0"/>
                <a:cs typeface="Times New Roman" panose="02020603050405020304" pitchFamily="18" charset="0"/>
              </a:rPr>
              <a:t>Explanation 1.—For the purposes of this section and section 148A, the </a:t>
            </a:r>
            <a:r>
              <a:rPr lang="en-IN" sz="1700" i="1" u="sng" dirty="0">
                <a:latin typeface="Calibri" panose="020F0502020204030204" pitchFamily="34" charset="0"/>
                <a:ea typeface="Calibri" panose="020F0502020204030204" pitchFamily="34" charset="0"/>
                <a:cs typeface="Times New Roman" panose="02020603050405020304" pitchFamily="18" charset="0"/>
              </a:rPr>
              <a:t>information </a:t>
            </a:r>
            <a:r>
              <a:rPr lang="en-IN" sz="1700" i="1" dirty="0">
                <a:latin typeface="Calibri" panose="020F0502020204030204" pitchFamily="34" charset="0"/>
                <a:ea typeface="Calibri" panose="020F0502020204030204" pitchFamily="34" charset="0"/>
                <a:cs typeface="Times New Roman" panose="02020603050405020304" pitchFamily="18" charset="0"/>
              </a:rPr>
              <a:t>with the Assessing Officer </a:t>
            </a:r>
            <a:r>
              <a:rPr lang="en-IN" sz="1700" i="1" u="sng" dirty="0">
                <a:latin typeface="Calibri" panose="020F0502020204030204" pitchFamily="34" charset="0"/>
                <a:ea typeface="Calibri" panose="020F0502020204030204" pitchFamily="34" charset="0"/>
                <a:cs typeface="Times New Roman" panose="02020603050405020304" pitchFamily="18" charset="0"/>
              </a:rPr>
              <a:t>which suggests that the income chargeable to tax has escaped assessment </a:t>
            </a:r>
            <a:r>
              <a:rPr lang="en-IN" sz="1700" b="1" i="1" u="sng" dirty="0">
                <a:latin typeface="Calibri" panose="020F0502020204030204" pitchFamily="34" charset="0"/>
                <a:ea typeface="Calibri" panose="020F0502020204030204" pitchFamily="34" charset="0"/>
                <a:cs typeface="Times New Roman" panose="02020603050405020304" pitchFamily="18" charset="0"/>
              </a:rPr>
              <a:t>means</a:t>
            </a:r>
            <a:r>
              <a:rPr lang="en-IN" sz="1700" i="1" dirty="0">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a:t>
            </a:r>
            <a:r>
              <a:rPr lang="en-IN" sz="1700" i="1" dirty="0" err="1">
                <a:latin typeface="Calibri" panose="020F0502020204030204" pitchFamily="34" charset="0"/>
                <a:ea typeface="Calibri" panose="020F0502020204030204" pitchFamily="34" charset="0"/>
                <a:cs typeface="Times New Roman" panose="02020603050405020304" pitchFamily="18" charset="0"/>
              </a:rPr>
              <a:t>i</a:t>
            </a:r>
            <a:r>
              <a:rPr lang="en-IN" sz="1700" i="1" dirty="0">
                <a:latin typeface="Calibri" panose="020F0502020204030204" pitchFamily="34" charset="0"/>
                <a:ea typeface="Calibri" panose="020F0502020204030204" pitchFamily="34" charset="0"/>
                <a:cs typeface="Times New Roman" panose="02020603050405020304" pitchFamily="18" charset="0"/>
              </a:rPr>
              <a:t>) any information </a:t>
            </a:r>
            <a:r>
              <a:rPr lang="en-IN" sz="1700" i="1"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flagged </a:t>
            </a:r>
            <a:r>
              <a:rPr lang="en-IN" sz="1700" i="1" dirty="0">
                <a:latin typeface="Calibri" panose="020F0502020204030204" pitchFamily="34" charset="0"/>
                <a:ea typeface="Calibri" panose="020F0502020204030204" pitchFamily="34" charset="0"/>
                <a:cs typeface="Times New Roman" panose="02020603050405020304" pitchFamily="18" charset="0"/>
              </a:rPr>
              <a:t>in the case of the assessee for the relevant assessment year in accordance with the risk management strategy formulated by the Board from time to time;</a:t>
            </a:r>
          </a:p>
          <a:p>
            <a:pPr marL="0" indent="0" algn="just">
              <a:lnSpc>
                <a:spcPct val="107000"/>
              </a:lnSpc>
              <a:buNone/>
            </a:pPr>
            <a:r>
              <a:rPr lang="en-IN" sz="1700" i="1"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(ii) any final objection raised by the Comptroller and Auditor General of India to the effect that the assessment in the case of the assessee for the relevant assessment year has not been made in accordance with the provisions of this Act.</a:t>
            </a:r>
          </a:p>
          <a:p>
            <a:pPr marL="0" indent="0" algn="just">
              <a:lnSpc>
                <a:spcPct val="107000"/>
              </a:lnSpc>
              <a:buNone/>
            </a:pPr>
            <a:r>
              <a:rPr lang="en-US" sz="1700" i="1" dirty="0">
                <a:latin typeface="Calibri" panose="020F0502020204030204" pitchFamily="34" charset="0"/>
                <a:ea typeface="Calibri" panose="020F0502020204030204" pitchFamily="34" charset="0"/>
                <a:cs typeface="Times New Roman" panose="02020603050405020304" pitchFamily="18" charset="0"/>
              </a:rPr>
              <a:t>“</a:t>
            </a: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(ii) any audit objection to the effect that the assessment in the case of the assessee for the relevant assessment year has not been made in accordance with the provisions of this Act; or</a:t>
            </a:r>
          </a:p>
          <a:p>
            <a:pPr marL="0" indent="0" algn="just">
              <a:lnSpc>
                <a:spcPct val="107000"/>
              </a:lnSpc>
              <a:buNone/>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(iii) any information received under an agreement referred to in section 90 or section 90A of the Act; or</a:t>
            </a:r>
          </a:p>
          <a:p>
            <a:pPr marL="0" indent="0" algn="just">
              <a:lnSpc>
                <a:spcPct val="107000"/>
              </a:lnSpc>
              <a:buNone/>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(iv) any information made available to the Assessing Officer under the scheme notified under section 135A; or</a:t>
            </a:r>
          </a:p>
          <a:p>
            <a:pPr marL="0" indent="0" algn="just">
              <a:lnSpc>
                <a:spcPct val="107000"/>
              </a:lnSpc>
              <a:buNone/>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(v) any information which requires action in consequence of the order of a Tribunal or a Court”</a:t>
            </a:r>
            <a:endParaRPr lang="en-IN"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E1116098-A070-4E6A-B7F8-370897B96D89}"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11</a:t>
            </a:fld>
            <a:endParaRPr lang="en-IN"/>
          </a:p>
        </p:txBody>
      </p:sp>
    </p:spTree>
    <p:extLst>
      <p:ext uri="{BB962C8B-B14F-4D97-AF65-F5344CB8AC3E}">
        <p14:creationId xmlns:p14="http://schemas.microsoft.com/office/powerpoint/2010/main" val="4044081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“Explanation 2.—For the purposes of this section, where,—</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a:t>
            </a:r>
            <a:r>
              <a:rPr lang="en-IN" sz="1600" i="1" dirty="0" err="1">
                <a:latin typeface="Calibri" panose="020F0502020204030204" pitchFamily="34" charset="0"/>
                <a:ea typeface="Calibri" panose="020F0502020204030204" pitchFamily="34" charset="0"/>
                <a:cs typeface="Times New Roman" panose="02020603050405020304" pitchFamily="18" charset="0"/>
              </a:rPr>
              <a:t>i</a:t>
            </a:r>
            <a:r>
              <a:rPr lang="en-IN" sz="1600" i="1" dirty="0">
                <a:latin typeface="Calibri" panose="020F0502020204030204" pitchFamily="34" charset="0"/>
                <a:ea typeface="Calibri" panose="020F0502020204030204" pitchFamily="34" charset="0"/>
                <a:cs typeface="Times New Roman" panose="02020603050405020304" pitchFamily="18" charset="0"/>
              </a:rPr>
              <a:t>) a search is initiated under section 132 or books of account, other documents or any assets are requisitioned under section 132A, on or after the 1st day of April, 2021, in the case of the assessee; or</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(ii) a survey is conducted under section 133A, other than under sub-section (2A) </a:t>
            </a:r>
            <a:r>
              <a:rPr lang="en-IN" sz="1600" i="1"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or sub-section (5)</a:t>
            </a:r>
            <a:r>
              <a:rPr lang="en-IN" sz="1600" i="1" dirty="0">
                <a:latin typeface="Calibri" panose="020F0502020204030204" pitchFamily="34" charset="0"/>
                <a:ea typeface="Calibri" panose="020F0502020204030204" pitchFamily="34" charset="0"/>
                <a:cs typeface="Times New Roman" panose="02020603050405020304" pitchFamily="18" charset="0"/>
              </a:rPr>
              <a:t> of that section, on or after the 1st day of April, 2021, in the case of the assessee; or</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(iii) the Assessing Officer is satisfied, with the prior approval of the Principal Commissioner or Commissioner, that any money, bullion, jewellery or other valuable article or thing, seized or requisitioned under section 132 or section 132A in case of any other person on or after the 1st day of April, 2021, belongs to the assessee; or</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(iv) the Assessing Officer is satisfied, with the prior approval of Principal Commissioner or Commissioner, that any books of account or documents, seized or requisitioned under section 132 or section 132A in case of any other person on or after the 1st day of April, 2021, pertains or pertain to, or any information contained therein, relate to, the assessee,</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the Assessing Officer shall be deemed to have information which suggests that the income chargeable to tax has escaped assessment in the case of the assessee </a:t>
            </a:r>
            <a:r>
              <a:rPr lang="en-IN" sz="1600" i="1"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for the three assessment years immediately preceding the assessment year relevant to the previous year in which </a:t>
            </a:r>
            <a:r>
              <a:rPr lang="en-IN" sz="16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where</a:t>
            </a:r>
            <a:r>
              <a:rPr lang="en-IN" sz="1600" i="1" dirty="0">
                <a:latin typeface="Calibri" panose="020F0502020204030204" pitchFamily="34" charset="0"/>
                <a:ea typeface="Calibri" panose="020F0502020204030204" pitchFamily="34" charset="0"/>
                <a:cs typeface="Times New Roman" panose="02020603050405020304" pitchFamily="18" charset="0"/>
              </a:rPr>
              <a:t> the search is initiated or books of account, other documents or any assets are requisitioned or survey is conducted in the case of the assessee or money, bullion, jewellery or other valuable article or thing or books of account or documents are seized or requisitioned in case of any other person.</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Explanation 3.—For the purposes of this section, specified authority means the specified authority referred to in section 151.".</a:t>
            </a:r>
          </a:p>
          <a:p>
            <a:pPr marL="0" indent="0" algn="just">
              <a:lnSpc>
                <a:spcPct val="107000"/>
              </a:lnSpc>
              <a:buNone/>
            </a:pPr>
            <a:endParaRPr lang="en-IN" sz="16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946DE56D-C2F5-4004-A194-5F5AA43FF836}"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12</a:t>
            </a:fld>
            <a:endParaRPr lang="en-IN"/>
          </a:p>
        </p:txBody>
      </p:sp>
    </p:spTree>
    <p:extLst>
      <p:ext uri="{BB962C8B-B14F-4D97-AF65-F5344CB8AC3E}">
        <p14:creationId xmlns:p14="http://schemas.microsoft.com/office/powerpoint/2010/main" val="3003009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Before making any assessment, reassessment u/s 147 – therefore, conditions of section 147 to continue</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Requirement to issue notice and filing of return of income continues</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Such notice must leave AO’s hands before the last day</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Notice cannot be issued on a deceased assessee or an entity which is no longer in existence (see amendment in section 170)</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Notice should be issued at the correct address / e-mail address. Service on portal is not a valid mode of service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Notice must be a signed notice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Issuance of notice u/s 143(2) is mandatory. Belated notice or non-issuance of notice u/s 143(2) would be fatal. </a:t>
            </a:r>
            <a:r>
              <a:rPr lang="en-IN" sz="1700"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(See amendment by FA 2023)</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Before issuing notice u/s 148, a new procedure is prescribed u/s 148A – both jurisdictional requirement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 notice can be issued unless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there is </a:t>
            </a:r>
            <a:r>
              <a:rPr lang="en-IN" sz="1700" u="sng" dirty="0">
                <a:latin typeface="Calibri" panose="020F0502020204030204" pitchFamily="34" charset="0"/>
                <a:ea typeface="Calibri" panose="020F0502020204030204" pitchFamily="34" charset="0"/>
                <a:cs typeface="Times New Roman" panose="02020603050405020304" pitchFamily="18" charset="0"/>
              </a:rPr>
              <a:t>information</a:t>
            </a:r>
            <a:r>
              <a:rPr lang="en-IN" sz="1700" dirty="0">
                <a:latin typeface="Calibri" panose="020F0502020204030204" pitchFamily="34" charset="0"/>
                <a:ea typeface="Calibri" panose="020F0502020204030204" pitchFamily="34" charset="0"/>
                <a:cs typeface="Times New Roman" panose="02020603050405020304" pitchFamily="18" charset="0"/>
              </a:rPr>
              <a:t> with the Assessing Officer </a:t>
            </a:r>
            <a:r>
              <a:rPr lang="en-IN" sz="1700" u="sng" dirty="0">
                <a:latin typeface="Calibri" panose="020F0502020204030204" pitchFamily="34" charset="0"/>
                <a:ea typeface="Calibri" panose="020F0502020204030204" pitchFamily="34" charset="0"/>
                <a:cs typeface="Times New Roman" panose="02020603050405020304" pitchFamily="18" charset="0"/>
              </a:rPr>
              <a:t>which suggests </a:t>
            </a:r>
            <a:r>
              <a:rPr lang="en-IN" sz="1700" dirty="0">
                <a:latin typeface="Calibri" panose="020F0502020204030204" pitchFamily="34" charset="0"/>
                <a:ea typeface="Calibri" panose="020F0502020204030204" pitchFamily="34" charset="0"/>
                <a:cs typeface="Times New Roman" panose="02020603050405020304" pitchFamily="18" charset="0"/>
              </a:rPr>
              <a:t>that the income chargeable to tax has escaped </a:t>
            </a:r>
            <a:r>
              <a:rPr lang="en-IN" sz="1700" b="1" u="sng" dirty="0">
                <a:latin typeface="Calibri" panose="020F0502020204030204" pitchFamily="34" charset="0"/>
                <a:ea typeface="Calibri" panose="020F0502020204030204" pitchFamily="34" charset="0"/>
                <a:cs typeface="Times New Roman" panose="02020603050405020304" pitchFamily="18" charset="0"/>
              </a:rPr>
              <a:t>assessment </a:t>
            </a:r>
          </a:p>
          <a:p>
            <a:pPr lvl="1" algn="just">
              <a:lnSpc>
                <a:spcPct val="107000"/>
              </a:lnSpc>
            </a:pPr>
            <a:r>
              <a:rPr lang="en-IN" sz="1700" u="sng" dirty="0">
                <a:latin typeface="Calibri" panose="020F0502020204030204" pitchFamily="34" charset="0"/>
                <a:ea typeface="Calibri" panose="020F0502020204030204" pitchFamily="34" charset="0"/>
                <a:cs typeface="Times New Roman" panose="02020603050405020304" pitchFamily="18" charset="0"/>
              </a:rPr>
              <a:t>prior approval of the specified authority, except where order is passed u/s 148A(d) with prior approval</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A4ACF872-9DF0-47F3-94F4-06E8F05EDD86}"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13</a:t>
            </a:fld>
            <a:endParaRPr lang="en-IN"/>
          </a:p>
        </p:txBody>
      </p:sp>
    </p:spTree>
    <p:extLst>
      <p:ext uri="{BB962C8B-B14F-4D97-AF65-F5344CB8AC3E}">
        <p14:creationId xmlns:p14="http://schemas.microsoft.com/office/powerpoint/2010/main" val="96702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b="1" dirty="0">
                <a:latin typeface="Calibri" panose="020F0502020204030204" pitchFamily="34" charset="0"/>
                <a:ea typeface="Calibri" panose="020F0502020204030204" pitchFamily="34" charset="0"/>
                <a:cs typeface="Times New Roman" panose="02020603050405020304" pitchFamily="18" charset="0"/>
              </a:rPr>
              <a:t>For the purpose of this section and section 148A -</a:t>
            </a:r>
            <a:r>
              <a:rPr lang="en-IN" sz="1700" dirty="0">
                <a:latin typeface="Calibri" panose="020F0502020204030204" pitchFamily="34" charset="0"/>
                <a:ea typeface="Calibri" panose="020F0502020204030204" pitchFamily="34" charset="0"/>
                <a:cs typeface="Times New Roman" panose="02020603050405020304" pitchFamily="18" charset="0"/>
              </a:rPr>
              <a:t> Information which suggests income has escaped assessment….. is defined in </a:t>
            </a:r>
            <a:r>
              <a:rPr lang="en-IN" sz="1700" b="1" dirty="0">
                <a:latin typeface="Calibri" panose="020F0502020204030204" pitchFamily="34" charset="0"/>
                <a:ea typeface="Calibri" panose="020F0502020204030204" pitchFamily="34" charset="0"/>
                <a:cs typeface="Times New Roman" panose="02020603050405020304" pitchFamily="18" charset="0"/>
              </a:rPr>
              <a:t>exhaustive manner</a:t>
            </a:r>
            <a:r>
              <a:rPr lang="en-IN" sz="1700" dirty="0">
                <a:latin typeface="Calibri" panose="020F0502020204030204" pitchFamily="34" charset="0"/>
                <a:ea typeface="Calibri" panose="020F0502020204030204" pitchFamily="34" charset="0"/>
                <a:cs typeface="Times New Roman" panose="02020603050405020304" pitchFamily="18" charset="0"/>
              </a:rPr>
              <a:t>:</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any information in the case of the assessee in accordance with the risk management strategy </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New tangible material?</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Risk management strategy not defined?</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any </a:t>
            </a:r>
            <a:r>
              <a:rPr lang="en-IN" sz="1700" u="sng" dirty="0">
                <a:latin typeface="Calibri" panose="020F0502020204030204" pitchFamily="34" charset="0"/>
                <a:ea typeface="Calibri" panose="020F0502020204030204" pitchFamily="34" charset="0"/>
                <a:cs typeface="Times New Roman" panose="02020603050405020304" pitchFamily="18" charset="0"/>
              </a:rPr>
              <a:t>audit objection </a:t>
            </a:r>
            <a:r>
              <a:rPr lang="en-IN" sz="1700" b="1" u="sng" dirty="0">
                <a:latin typeface="Calibri" panose="020F0502020204030204" pitchFamily="34" charset="0"/>
                <a:ea typeface="Calibri" panose="020F0502020204030204" pitchFamily="34" charset="0"/>
                <a:cs typeface="Times New Roman" panose="02020603050405020304" pitchFamily="18" charset="0"/>
              </a:rPr>
              <a:t>to the effect </a:t>
            </a:r>
            <a:r>
              <a:rPr lang="en-IN" sz="1700" dirty="0">
                <a:latin typeface="Calibri" panose="020F0502020204030204" pitchFamily="34" charset="0"/>
                <a:ea typeface="Calibri" panose="020F0502020204030204" pitchFamily="34" charset="0"/>
                <a:cs typeface="Times New Roman" panose="02020603050405020304" pitchFamily="18" charset="0"/>
              </a:rPr>
              <a:t>that the </a:t>
            </a:r>
            <a:r>
              <a:rPr lang="en-IN" sz="1700" u="sng" dirty="0">
                <a:latin typeface="Calibri" panose="020F0502020204030204" pitchFamily="34" charset="0"/>
                <a:ea typeface="Calibri" panose="020F0502020204030204" pitchFamily="34" charset="0"/>
                <a:cs typeface="Times New Roman" panose="02020603050405020304" pitchFamily="18" charset="0"/>
              </a:rPr>
              <a:t>assessment</a:t>
            </a:r>
            <a:r>
              <a:rPr lang="en-IN" sz="1700" dirty="0">
                <a:latin typeface="Calibri" panose="020F0502020204030204" pitchFamily="34" charset="0"/>
                <a:ea typeface="Calibri" panose="020F0502020204030204" pitchFamily="34" charset="0"/>
                <a:cs typeface="Times New Roman" panose="02020603050405020304" pitchFamily="18" charset="0"/>
              </a:rPr>
              <a:t> in the case of the assessee has not been made in </a:t>
            </a:r>
            <a:r>
              <a:rPr lang="en-IN" sz="1700" u="sng" dirty="0">
                <a:latin typeface="Calibri" panose="020F0502020204030204" pitchFamily="34" charset="0"/>
                <a:ea typeface="Calibri" panose="020F0502020204030204" pitchFamily="34" charset="0"/>
                <a:cs typeface="Times New Roman" panose="02020603050405020304" pitchFamily="18" charset="0"/>
              </a:rPr>
              <a:t>accordance with the provisions of this Act</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this clause requires a </a:t>
            </a:r>
            <a:r>
              <a:rPr lang="en-IN" sz="1700" u="sng" dirty="0">
                <a:latin typeface="Calibri" panose="020F0502020204030204" pitchFamily="34" charset="0"/>
                <a:ea typeface="Calibri" panose="020F0502020204030204" pitchFamily="34" charset="0"/>
                <a:cs typeface="Times New Roman" panose="02020603050405020304" pitchFamily="18" charset="0"/>
              </a:rPr>
              <a:t>prior assessment – </a:t>
            </a:r>
            <a:r>
              <a:rPr lang="en-IN" sz="1700" dirty="0">
                <a:latin typeface="Calibri" panose="020F0502020204030204" pitchFamily="34" charset="0"/>
                <a:ea typeface="Calibri" panose="020F0502020204030204" pitchFamily="34" charset="0"/>
                <a:cs typeface="Times New Roman" panose="02020603050405020304" pitchFamily="18" charset="0"/>
              </a:rPr>
              <a:t>in fact section 147, 148A requires assessment </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the assessment has not been made in accordance with the provisions of this Act – formation of opinion </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Audit objection – argument gone?</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Change of opinion – gone? – See Kelvinator – inherent check-up</a:t>
            </a:r>
          </a:p>
          <a:p>
            <a:pPr marL="685800" lvl="2" algn="just">
              <a:lnSpc>
                <a:spcPct val="107000"/>
              </a:lnSpc>
              <a:spcBef>
                <a:spcPts val="1000"/>
              </a:spcBef>
            </a:pPr>
            <a:r>
              <a:rPr lang="en-US" sz="1700" dirty="0">
                <a:latin typeface="Calibri" panose="020F0502020204030204" pitchFamily="34" charset="0"/>
                <a:cs typeface="Times New Roman" panose="02020603050405020304" pitchFamily="18" charset="0"/>
              </a:rPr>
              <a:t>information received under an agreement referred to in section 90 or section 90A of the Act</a:t>
            </a:r>
          </a:p>
          <a:p>
            <a:pPr marL="1143000" lvl="3" algn="just">
              <a:lnSpc>
                <a:spcPct val="107000"/>
              </a:lnSpc>
              <a:spcBef>
                <a:spcPts val="1000"/>
              </a:spcBef>
            </a:pPr>
            <a:r>
              <a:rPr lang="en-US" sz="1700" dirty="0">
                <a:latin typeface="Calibri" panose="020F0502020204030204" pitchFamily="34" charset="0"/>
                <a:cs typeface="Times New Roman" panose="02020603050405020304" pitchFamily="18" charset="0"/>
              </a:rPr>
              <a:t>But it should suggest income escaping assessment  - therefore, income escaped assessment in 147 becomes important</a:t>
            </a:r>
          </a:p>
          <a:p>
            <a:pPr algn="just">
              <a:lnSpc>
                <a:spcPct val="107000"/>
              </a:lnSpc>
            </a:pPr>
            <a:endParaRPr lang="en-IN" sz="25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dirty="0"/>
              <a:t>Reassessment</a:t>
            </a:r>
          </a:p>
        </p:txBody>
      </p:sp>
      <p:sp>
        <p:nvSpPr>
          <p:cNvPr id="6" name="Date Placeholder 5"/>
          <p:cNvSpPr>
            <a:spLocks noGrp="1"/>
          </p:cNvSpPr>
          <p:nvPr>
            <p:ph type="dt" sz="half" idx="10"/>
          </p:nvPr>
        </p:nvSpPr>
        <p:spPr/>
        <p:txBody>
          <a:bodyPr/>
          <a:lstStyle/>
          <a:p>
            <a:fld id="{C38DC59D-13BA-4701-9B98-B1C0AB750D7A}" type="datetime1">
              <a:rPr lang="en-IN" smtClean="0"/>
              <a:t>19-05-2023</a:t>
            </a:fld>
            <a:endParaRPr lang="en-IN" dirty="0"/>
          </a:p>
        </p:txBody>
      </p:sp>
      <p:sp>
        <p:nvSpPr>
          <p:cNvPr id="7" name="Slide Number Placeholder 6"/>
          <p:cNvSpPr>
            <a:spLocks noGrp="1"/>
          </p:cNvSpPr>
          <p:nvPr>
            <p:ph type="sldNum" sz="quarter" idx="12"/>
          </p:nvPr>
        </p:nvSpPr>
        <p:spPr/>
        <p:txBody>
          <a:bodyPr/>
          <a:lstStyle/>
          <a:p>
            <a:fld id="{D06BE10B-C2F5-4F60-8984-10AB42D46EE0}" type="slidenum">
              <a:rPr lang="en-IN" smtClean="0"/>
              <a:t>14</a:t>
            </a:fld>
            <a:endParaRPr lang="en-IN" dirty="0"/>
          </a:p>
        </p:txBody>
      </p:sp>
    </p:spTree>
    <p:extLst>
      <p:ext uri="{BB962C8B-B14F-4D97-AF65-F5344CB8AC3E}">
        <p14:creationId xmlns:p14="http://schemas.microsoft.com/office/powerpoint/2010/main" val="2183080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marL="685800" lvl="2" algn="just">
              <a:lnSpc>
                <a:spcPct val="107000"/>
              </a:lnSpc>
              <a:spcBef>
                <a:spcPts val="1000"/>
              </a:spcBef>
            </a:pPr>
            <a:r>
              <a:rPr lang="en-US" sz="1700" dirty="0">
                <a:latin typeface="Calibri" panose="020F0502020204030204" pitchFamily="34" charset="0"/>
                <a:cs typeface="Times New Roman" panose="02020603050405020304" pitchFamily="18" charset="0"/>
              </a:rPr>
              <a:t>any information made available to the Assessing Officer under the scheme notified u/s 135A</a:t>
            </a:r>
          </a:p>
          <a:p>
            <a:pPr marL="1143000" lvl="3" algn="just">
              <a:lnSpc>
                <a:spcPct val="107000"/>
              </a:lnSpc>
              <a:spcBef>
                <a:spcPts val="1000"/>
              </a:spcBef>
            </a:pPr>
            <a:r>
              <a:rPr lang="en-US" sz="1700" dirty="0">
                <a:latin typeface="Calibri" panose="020F0502020204030204" pitchFamily="34" charset="0"/>
                <a:cs typeface="Times New Roman" panose="02020603050405020304" pitchFamily="18" charset="0"/>
              </a:rPr>
              <a:t>But is should suggest income escaping assessment – therefore, income escaped assessment in 147 becomes important</a:t>
            </a:r>
          </a:p>
          <a:p>
            <a:pPr marL="1143000" lvl="3" algn="just">
              <a:lnSpc>
                <a:spcPct val="107000"/>
              </a:lnSpc>
              <a:spcBef>
                <a:spcPts val="1000"/>
              </a:spcBef>
            </a:pPr>
            <a:r>
              <a:rPr lang="en-US" sz="1700" dirty="0">
                <a:latin typeface="Calibri" panose="020F0502020204030204" pitchFamily="34" charset="0"/>
                <a:cs typeface="Times New Roman" panose="02020603050405020304" pitchFamily="18" charset="0"/>
              </a:rPr>
              <a:t>135A – faceless collection of information</a:t>
            </a:r>
          </a:p>
          <a:p>
            <a:pPr marL="685800" lvl="2" algn="just">
              <a:lnSpc>
                <a:spcPct val="107000"/>
              </a:lnSpc>
              <a:spcBef>
                <a:spcPts val="1000"/>
              </a:spcBef>
            </a:pPr>
            <a:r>
              <a:rPr lang="en-US" sz="1700" dirty="0">
                <a:latin typeface="Calibri" panose="020F0502020204030204" pitchFamily="34" charset="0"/>
                <a:ea typeface="Calibri" panose="020F0502020204030204" pitchFamily="34" charset="0"/>
                <a:cs typeface="Times New Roman" panose="02020603050405020304" pitchFamily="18" charset="0"/>
              </a:rPr>
              <a:t>any information which requires action in consequence of the order of a Tribunal or a Court.</a:t>
            </a:r>
          </a:p>
          <a:p>
            <a:pPr marL="1143000" lvl="3" algn="just">
              <a:lnSpc>
                <a:spcPct val="107000"/>
              </a:lnSpc>
              <a:spcBef>
                <a:spcPts val="1000"/>
              </a:spcBef>
            </a:pPr>
            <a:r>
              <a:rPr lang="en-US" sz="1700" dirty="0">
                <a:latin typeface="Calibri" panose="020F0502020204030204" pitchFamily="34" charset="0"/>
                <a:ea typeface="Calibri" panose="020F0502020204030204" pitchFamily="34" charset="0"/>
                <a:cs typeface="Times New Roman" panose="02020603050405020304" pitchFamily="18" charset="0"/>
              </a:rPr>
              <a:t>any information which requires action in consequence of the order of a Tribunal or a Court – meaning?</a:t>
            </a:r>
          </a:p>
          <a:p>
            <a:pPr marL="1143000" lvl="3" algn="just">
              <a:lnSpc>
                <a:spcPct val="107000"/>
              </a:lnSpc>
              <a:spcBef>
                <a:spcPts val="1000"/>
              </a:spcBef>
            </a:pPr>
            <a:r>
              <a:rPr lang="en-US" sz="1700" dirty="0">
                <a:latin typeface="Calibri" panose="020F0502020204030204" pitchFamily="34" charset="0"/>
                <a:ea typeface="Calibri" panose="020F0502020204030204" pitchFamily="34" charset="0"/>
                <a:cs typeface="Times New Roman" panose="02020603050405020304" pitchFamily="18" charset="0"/>
              </a:rPr>
              <a:t>To give effect to section 150 </a:t>
            </a:r>
          </a:p>
          <a:p>
            <a:pPr marL="228600" lvl="1" algn="just">
              <a:lnSpc>
                <a:spcPct val="107000"/>
              </a:lnSpc>
              <a:spcBef>
                <a:spcPts val="1000"/>
              </a:spcBef>
            </a:pPr>
            <a:r>
              <a:rPr lang="en-IN" sz="1700" dirty="0">
                <a:latin typeface="Calibri" panose="020F0502020204030204" pitchFamily="34" charset="0"/>
                <a:ea typeface="Calibri" panose="020F0502020204030204" pitchFamily="34" charset="0"/>
                <a:cs typeface="Times New Roman" panose="02020603050405020304" pitchFamily="18" charset="0"/>
              </a:rPr>
              <a:t>147 requirement – income escaped assessment; whereas proviso to S. 148 - information to suggest – otiose?</a:t>
            </a:r>
          </a:p>
          <a:p>
            <a:pPr marL="685800" lvl="2" algn="just">
              <a:lnSpc>
                <a:spcPct val="107000"/>
              </a:lnSpc>
              <a:spcBef>
                <a:spcPts val="1000"/>
              </a:spcBef>
            </a:pPr>
            <a:r>
              <a:rPr lang="en-IN" sz="1700" dirty="0">
                <a:latin typeface="Calibri" panose="020F0502020204030204" pitchFamily="34" charset="0"/>
                <a:ea typeface="Calibri" panose="020F0502020204030204" pitchFamily="34" charset="0"/>
                <a:cs typeface="Times New Roman" panose="02020603050405020304" pitchFamily="18" charset="0"/>
              </a:rPr>
              <a:t>Explanation 1 is only for the purpose of section 148 and 148A</a:t>
            </a:r>
          </a:p>
          <a:p>
            <a:pPr marL="685800" lvl="2" algn="just">
              <a:lnSpc>
                <a:spcPct val="107000"/>
              </a:lnSpc>
              <a:spcBef>
                <a:spcPts val="1000"/>
              </a:spcBef>
            </a:pPr>
            <a:r>
              <a:rPr lang="en-IN" sz="1700" dirty="0">
                <a:latin typeface="Calibri" panose="020F0502020204030204" pitchFamily="34" charset="0"/>
                <a:ea typeface="Calibri" panose="020F0502020204030204" pitchFamily="34" charset="0"/>
                <a:cs typeface="Times New Roman" panose="02020603050405020304" pitchFamily="18" charset="0"/>
              </a:rPr>
              <a:t>After receipt of such information, AO has to apply his mind, and has to arrive </a:t>
            </a:r>
            <a:r>
              <a:rPr lang="en-IN" sz="1700" b="1" u="sng" dirty="0">
                <a:latin typeface="Calibri" panose="020F0502020204030204" pitchFamily="34" charset="0"/>
                <a:ea typeface="Calibri" panose="020F0502020204030204" pitchFamily="34" charset="0"/>
                <a:cs typeface="Times New Roman" panose="02020603050405020304" pitchFamily="18" charset="0"/>
              </a:rPr>
              <a:t>at a conclusion </a:t>
            </a:r>
            <a:r>
              <a:rPr lang="en-IN" sz="1700" dirty="0">
                <a:latin typeface="Calibri" panose="020F0502020204030204" pitchFamily="34" charset="0"/>
                <a:ea typeface="Calibri" panose="020F0502020204030204" pitchFamily="34" charset="0"/>
                <a:cs typeface="Times New Roman" panose="02020603050405020304" pitchFamily="18" charset="0"/>
              </a:rPr>
              <a:t>that income has escaped assessment</a:t>
            </a:r>
          </a:p>
          <a:p>
            <a:pPr marL="685800" lvl="2" algn="just">
              <a:lnSpc>
                <a:spcPct val="107000"/>
              </a:lnSpc>
              <a:spcBef>
                <a:spcPts val="1000"/>
              </a:spcBef>
            </a:pPr>
            <a:r>
              <a:rPr lang="en-IN" sz="1700" dirty="0">
                <a:latin typeface="Calibri" panose="020F0502020204030204" pitchFamily="34" charset="0"/>
                <a:ea typeface="Calibri" panose="020F0502020204030204" pitchFamily="34" charset="0"/>
                <a:cs typeface="Times New Roman" panose="02020603050405020304" pitchFamily="18" charset="0"/>
              </a:rPr>
              <a:t>Section 148A(a) – requires AO to make further inquires after receiving information suggesting escapement. </a:t>
            </a:r>
          </a:p>
          <a:p>
            <a:pPr algn="just">
              <a:lnSpc>
                <a:spcPct val="107000"/>
              </a:lnSpc>
            </a:pPr>
            <a:endParaRPr lang="en-IN" sz="25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C38DC59D-13BA-4701-9B98-B1C0AB750D7A}"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15</a:t>
            </a:fld>
            <a:endParaRPr lang="en-IN"/>
          </a:p>
        </p:txBody>
      </p:sp>
    </p:spTree>
    <p:extLst>
      <p:ext uri="{BB962C8B-B14F-4D97-AF65-F5344CB8AC3E}">
        <p14:creationId xmlns:p14="http://schemas.microsoft.com/office/powerpoint/2010/main" val="2376589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 - </a:t>
            </a:r>
            <a:r>
              <a:rPr lang="en-US" sz="1700" dirty="0">
                <a:latin typeface="Calibri" panose="020F0502020204030204" pitchFamily="34" charset="0"/>
                <a:ea typeface="Calibri" panose="020F0502020204030204" pitchFamily="34" charset="0"/>
                <a:cs typeface="Times New Roman" panose="02020603050405020304" pitchFamily="18" charset="0"/>
              </a:rPr>
              <a:t>As per Explanation 2, in the following cases, it shall be </a:t>
            </a:r>
            <a:r>
              <a:rPr lang="en-US" sz="1700" b="1" dirty="0">
                <a:latin typeface="Calibri" panose="020F0502020204030204" pitchFamily="34" charset="0"/>
                <a:ea typeface="Calibri" panose="020F0502020204030204" pitchFamily="34" charset="0"/>
                <a:cs typeface="Times New Roman" panose="02020603050405020304" pitchFamily="18" charset="0"/>
              </a:rPr>
              <a:t>deemed </a:t>
            </a:r>
            <a:r>
              <a:rPr lang="en-US" sz="1700" dirty="0">
                <a:latin typeface="Calibri" panose="020F0502020204030204" pitchFamily="34" charset="0"/>
                <a:ea typeface="Calibri" panose="020F0502020204030204" pitchFamily="34" charset="0"/>
                <a:cs typeface="Times New Roman" panose="02020603050405020304" pitchFamily="18" charset="0"/>
              </a:rPr>
              <a:t>that the AO has information which suggests escapement of income:</a:t>
            </a:r>
            <a:endParaRPr lang="en-US" sz="1700" dirty="0">
              <a:latin typeface="Arial" panose="020B0604020202020204" pitchFamily="34" charset="0"/>
            </a:endParaRPr>
          </a:p>
          <a:p>
            <a:pPr marL="0" indent="0" algn="just">
              <a:lnSpc>
                <a:spcPct val="107000"/>
              </a:lnSpc>
              <a:buNone/>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graphicFrame>
        <p:nvGraphicFramePr>
          <p:cNvPr id="8" name="Table 7"/>
          <p:cNvGraphicFramePr>
            <a:graphicFrameLocks noGrp="1"/>
          </p:cNvGraphicFramePr>
          <p:nvPr>
            <p:extLst>
              <p:ext uri="{D42A27DB-BD31-4B8C-83A1-F6EECF244321}">
                <p14:modId xmlns:p14="http://schemas.microsoft.com/office/powerpoint/2010/main" val="1653379292"/>
              </p:ext>
            </p:extLst>
          </p:nvPr>
        </p:nvGraphicFramePr>
        <p:xfrm>
          <a:off x="838200" y="2058495"/>
          <a:ext cx="11175609" cy="4505288"/>
        </p:xfrm>
        <a:graphic>
          <a:graphicData uri="http://schemas.openxmlformats.org/drawingml/2006/table">
            <a:tbl>
              <a:tblPr firstRow="1" firstCol="1" bandRow="1">
                <a:tableStyleId>{5940675A-B579-460E-94D1-54222C63F5DA}</a:tableStyleId>
              </a:tblPr>
              <a:tblGrid>
                <a:gridCol w="6183339">
                  <a:extLst>
                    <a:ext uri="{9D8B030D-6E8A-4147-A177-3AD203B41FA5}">
                      <a16:colId xmlns:a16="http://schemas.microsoft.com/office/drawing/2014/main" val="20000"/>
                    </a:ext>
                  </a:extLst>
                </a:gridCol>
                <a:gridCol w="4992270">
                  <a:extLst>
                    <a:ext uri="{9D8B030D-6E8A-4147-A177-3AD203B41FA5}">
                      <a16:colId xmlns:a16="http://schemas.microsoft.com/office/drawing/2014/main" val="20001"/>
                    </a:ext>
                  </a:extLst>
                </a:gridCol>
              </a:tblGrid>
              <a:tr h="281819">
                <a:tc>
                  <a:txBody>
                    <a:bodyPr/>
                    <a:lstStyle/>
                    <a:p>
                      <a:pPr algn="ctr">
                        <a:lnSpc>
                          <a:spcPct val="107000"/>
                        </a:lnSpc>
                        <a:spcAft>
                          <a:spcPts val="0"/>
                        </a:spcAft>
                      </a:pPr>
                      <a:r>
                        <a:rPr lang="en-IN" sz="1600" dirty="0">
                          <a:effectLst/>
                        </a:rPr>
                        <a:t>Situations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600">
                          <a:effectLst/>
                        </a:rPr>
                        <a:t>Deemed for how many years</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845454">
                <a:tc>
                  <a:txBody>
                    <a:bodyPr/>
                    <a:lstStyle/>
                    <a:p>
                      <a:pPr algn="just">
                        <a:lnSpc>
                          <a:spcPct val="107000"/>
                        </a:lnSpc>
                        <a:spcAft>
                          <a:spcPts val="0"/>
                        </a:spcAft>
                      </a:pPr>
                      <a:r>
                        <a:rPr lang="en-IN" sz="1600" dirty="0">
                          <a:effectLst/>
                        </a:rPr>
                        <a:t>Where a search is </a:t>
                      </a:r>
                      <a:r>
                        <a:rPr lang="en-IN" sz="1600" u="sng" dirty="0">
                          <a:effectLst/>
                        </a:rPr>
                        <a:t>initiated</a:t>
                      </a:r>
                      <a:r>
                        <a:rPr lang="en-IN" sz="1600" dirty="0">
                          <a:effectLst/>
                        </a:rPr>
                        <a:t> u/s 132 or books of account, other documents or any assets are requisitioned u/s  132A, on or after the 01.04.2021, in the case of the assessee;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IN" sz="1600" strike="sngStrike" dirty="0">
                          <a:solidFill>
                            <a:srgbClr val="FF0000"/>
                          </a:solidFill>
                          <a:effectLst/>
                        </a:rPr>
                        <a:t>3 </a:t>
                      </a:r>
                      <a:r>
                        <a:rPr lang="en-IN" sz="1600" dirty="0">
                          <a:effectLst/>
                        </a:rPr>
                        <a:t>AYs immediately preceding the assessment year relevant to the previous year in which the search is initiated or books of account, other documents or any assets are requisitioned</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63636">
                <a:tc>
                  <a:txBody>
                    <a:bodyPr/>
                    <a:lstStyle/>
                    <a:p>
                      <a:pPr algn="just">
                        <a:lnSpc>
                          <a:spcPct val="107000"/>
                        </a:lnSpc>
                        <a:spcAft>
                          <a:spcPts val="0"/>
                        </a:spcAft>
                      </a:pPr>
                      <a:r>
                        <a:rPr lang="en-IN" sz="1600">
                          <a:effectLst/>
                        </a:rPr>
                        <a:t>Where a survey is conducted u/s 133A in the case of the assessee on or after the 01.04.2021</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IN" sz="1600" strike="sngStrike" dirty="0">
                          <a:solidFill>
                            <a:srgbClr val="FF0000"/>
                          </a:solidFill>
                          <a:effectLst/>
                        </a:rPr>
                        <a:t>3 </a:t>
                      </a:r>
                      <a:r>
                        <a:rPr lang="en-IN" sz="1600" dirty="0">
                          <a:effectLst/>
                        </a:rPr>
                        <a:t>AYs immediately preceding the assessment year relevant to the previous year in which survey is conducted in the case of the assessee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127272">
                <a:tc>
                  <a:txBody>
                    <a:bodyPr/>
                    <a:lstStyle/>
                    <a:p>
                      <a:pPr algn="just">
                        <a:lnSpc>
                          <a:spcPct val="107000"/>
                        </a:lnSpc>
                        <a:spcAft>
                          <a:spcPts val="0"/>
                        </a:spcAft>
                      </a:pPr>
                      <a:r>
                        <a:rPr lang="en-IN" sz="1600" dirty="0">
                          <a:effectLst/>
                        </a:rPr>
                        <a:t>Where AO is </a:t>
                      </a:r>
                      <a:r>
                        <a:rPr lang="en-IN" sz="1600" u="sng" dirty="0">
                          <a:effectLst/>
                        </a:rPr>
                        <a:t>satisfied</a:t>
                      </a:r>
                      <a:r>
                        <a:rPr lang="en-IN" sz="1600" dirty="0">
                          <a:effectLst/>
                        </a:rPr>
                        <a:t>, with </a:t>
                      </a:r>
                      <a:r>
                        <a:rPr lang="en-IN" sz="1600" u="sng" dirty="0">
                          <a:effectLst/>
                        </a:rPr>
                        <a:t>the prior approval</a:t>
                      </a:r>
                      <a:r>
                        <a:rPr lang="en-IN" sz="1600" dirty="0">
                          <a:effectLst/>
                        </a:rPr>
                        <a:t> of the </a:t>
                      </a:r>
                      <a:r>
                        <a:rPr lang="en-IN" sz="1600" u="sng" dirty="0">
                          <a:effectLst/>
                        </a:rPr>
                        <a:t>Principal Commissioner or Commissioner</a:t>
                      </a:r>
                      <a:r>
                        <a:rPr lang="en-IN" sz="1600" dirty="0">
                          <a:effectLst/>
                        </a:rPr>
                        <a:t>, that any money, bullion, jewellery or other valuable article or thing, seized or requisitioned in case of any other person on or after 01.04.2021, </a:t>
                      </a:r>
                      <a:r>
                        <a:rPr lang="en-IN" sz="1600" u="sng" dirty="0">
                          <a:effectLst/>
                        </a:rPr>
                        <a:t>belongs</a:t>
                      </a:r>
                      <a:r>
                        <a:rPr lang="en-IN" sz="1600" dirty="0">
                          <a:effectLst/>
                        </a:rPr>
                        <a:t> to the assessee;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just">
                        <a:lnSpc>
                          <a:spcPct val="107000"/>
                        </a:lnSpc>
                        <a:spcAft>
                          <a:spcPts val="0"/>
                        </a:spcAft>
                      </a:pPr>
                      <a:r>
                        <a:rPr lang="en-IN" sz="1600" dirty="0">
                          <a:effectLst/>
                        </a:rPr>
                        <a:t> </a:t>
                      </a:r>
                    </a:p>
                    <a:p>
                      <a:pPr algn="just">
                        <a:lnSpc>
                          <a:spcPct val="107000"/>
                        </a:lnSpc>
                        <a:spcAft>
                          <a:spcPts val="0"/>
                        </a:spcAft>
                      </a:pPr>
                      <a:r>
                        <a:rPr lang="en-IN" sz="1600" dirty="0">
                          <a:effectLst/>
                        </a:rPr>
                        <a:t> </a:t>
                      </a:r>
                    </a:p>
                    <a:p>
                      <a:pPr algn="just">
                        <a:lnSpc>
                          <a:spcPct val="107000"/>
                        </a:lnSpc>
                        <a:spcAft>
                          <a:spcPts val="0"/>
                        </a:spcAft>
                      </a:pPr>
                      <a:r>
                        <a:rPr lang="en-IN" sz="1600" strike="sngStrike" dirty="0">
                          <a:solidFill>
                            <a:srgbClr val="FF0000"/>
                          </a:solidFill>
                          <a:effectLst/>
                        </a:rPr>
                        <a:t>3 </a:t>
                      </a:r>
                      <a:r>
                        <a:rPr lang="en-IN" sz="1600" dirty="0">
                          <a:effectLst/>
                        </a:rPr>
                        <a:t>AYs immediately preceding the assessment year relevant to the previous year in which money, bullion, jewellery or other valuable article or thing or books of account or documents are seized or requisitioned in case of</a:t>
                      </a:r>
                    </a:p>
                    <a:p>
                      <a:pPr algn="just">
                        <a:lnSpc>
                          <a:spcPct val="107000"/>
                        </a:lnSpc>
                        <a:spcAft>
                          <a:spcPts val="0"/>
                        </a:spcAft>
                      </a:pPr>
                      <a:r>
                        <a:rPr lang="en-IN" sz="1600" dirty="0">
                          <a:effectLst/>
                        </a:rPr>
                        <a:t>any other person.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1127272">
                <a:tc>
                  <a:txBody>
                    <a:bodyPr/>
                    <a:lstStyle/>
                    <a:p>
                      <a:pPr algn="just">
                        <a:lnSpc>
                          <a:spcPct val="107000"/>
                        </a:lnSpc>
                        <a:spcAft>
                          <a:spcPts val="0"/>
                        </a:spcAft>
                      </a:pPr>
                      <a:r>
                        <a:rPr lang="en-IN" sz="1600" dirty="0">
                          <a:effectLst/>
                        </a:rPr>
                        <a:t>Where AO is </a:t>
                      </a:r>
                      <a:r>
                        <a:rPr lang="en-IN" sz="1600" u="sng" dirty="0">
                          <a:effectLst/>
                        </a:rPr>
                        <a:t>satisfied</a:t>
                      </a:r>
                      <a:r>
                        <a:rPr lang="en-IN" sz="1600" dirty="0">
                          <a:effectLst/>
                        </a:rPr>
                        <a:t>, with the </a:t>
                      </a:r>
                      <a:r>
                        <a:rPr lang="en-IN" sz="1600" u="sng" dirty="0">
                          <a:effectLst/>
                        </a:rPr>
                        <a:t>prior approval of Principal Commissioner or Commissioner</a:t>
                      </a:r>
                      <a:r>
                        <a:rPr lang="en-IN" sz="1600" dirty="0">
                          <a:effectLst/>
                        </a:rPr>
                        <a:t>, that any books of account or documents, seized or requisitioned in case of any other person on or after the 1st day of April, 2021, </a:t>
                      </a:r>
                      <a:r>
                        <a:rPr lang="en-IN" sz="1600" u="sng" dirty="0">
                          <a:effectLst/>
                        </a:rPr>
                        <a:t>pertains or pertain to,</a:t>
                      </a:r>
                      <a:r>
                        <a:rPr lang="en-IN" sz="1600" dirty="0">
                          <a:effectLst/>
                        </a:rPr>
                        <a:t> or any information contained therein, </a:t>
                      </a:r>
                      <a:r>
                        <a:rPr lang="en-IN" sz="1600" u="sng" dirty="0">
                          <a:effectLst/>
                        </a:rPr>
                        <a:t>relate to</a:t>
                      </a:r>
                      <a:r>
                        <a:rPr lang="en-IN" sz="1600" dirty="0">
                          <a:effectLst/>
                        </a:rPr>
                        <a:t>, the assessee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IN"/>
                    </a:p>
                  </a:txBody>
                  <a:tcPr/>
                </a:tc>
                <a:extLst>
                  <a:ext uri="{0D108BD9-81ED-4DB2-BD59-A6C34878D82A}">
                    <a16:rowId xmlns:a16="http://schemas.microsoft.com/office/drawing/2014/main" val="10004"/>
                  </a:ext>
                </a:extLst>
              </a:tr>
            </a:tbl>
          </a:graphicData>
        </a:graphic>
      </p:graphicFrame>
      <p:sp>
        <p:nvSpPr>
          <p:cNvPr id="6" name="Date Placeholder 5"/>
          <p:cNvSpPr>
            <a:spLocks noGrp="1"/>
          </p:cNvSpPr>
          <p:nvPr>
            <p:ph type="dt" sz="half" idx="10"/>
          </p:nvPr>
        </p:nvSpPr>
        <p:spPr/>
        <p:txBody>
          <a:bodyPr/>
          <a:lstStyle/>
          <a:p>
            <a:fld id="{C7A83312-9A8F-4E9A-B11A-1C26E2ED3B72}"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16</a:t>
            </a:fld>
            <a:endParaRPr lang="en-IN"/>
          </a:p>
        </p:txBody>
      </p:sp>
    </p:spTree>
    <p:extLst>
      <p:ext uri="{BB962C8B-B14F-4D97-AF65-F5344CB8AC3E}">
        <p14:creationId xmlns:p14="http://schemas.microsoft.com/office/powerpoint/2010/main" val="763673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 case of search or a requisition proceeding (153A), or in case of third parties (153C) - </a:t>
            </a:r>
            <a:r>
              <a:rPr lang="en-IN" sz="1700"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the deeming fiction was only restricted to 3 years and not 6 or 10 years</a:t>
            </a:r>
            <a:r>
              <a:rPr lang="en-IN" sz="1700" dirty="0">
                <a:latin typeface="Calibri" panose="020F0502020204030204" pitchFamily="34" charset="0"/>
                <a:ea typeface="Calibri" panose="020F0502020204030204" pitchFamily="34" charset="0"/>
                <a:cs typeface="Times New Roman" panose="02020603050405020304" pitchFamily="18" charset="0"/>
              </a:rPr>
              <a:t> – but now amended and kept open ended</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Survey u/s 133A – there were no separate assessment provision – 148 applied – now deemed information for </a:t>
            </a:r>
            <a:r>
              <a:rPr lang="en-IN" sz="1700"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3 years</a:t>
            </a:r>
          </a:p>
          <a:p>
            <a:pPr lvl="1" algn="just">
              <a:lnSpc>
                <a:spcPct val="107000"/>
              </a:lnSpc>
            </a:pPr>
            <a:r>
              <a:rPr lang="en-US" sz="1700" dirty="0">
                <a:latin typeface="Calibri" panose="020F0502020204030204" pitchFamily="34" charset="0"/>
                <a:ea typeface="Calibri" panose="020F0502020204030204" pitchFamily="34" charset="0"/>
                <a:cs typeface="Times New Roman" panose="02020603050405020304" pitchFamily="18" charset="0"/>
              </a:rPr>
              <a:t>Can reopen for any years – even in case of survey</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Except TDS survey u/s 133A(2A) </a:t>
            </a:r>
            <a:r>
              <a:rPr lang="en-IN" sz="1700"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and  survey to verify expenditure incurred by an assessee, in connection with any function, ceremony or event u/s 133(5)</a:t>
            </a: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There has to be escapement of income, nevertheless – Explanation 2 is for the purpose of this section.</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abated and unabated assessment  and incriminating material – gone</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Search cases – deemed information but if beyond three years from end of AY then one has to satisfy conditions of section 149(1)(b)</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Explanation 2 vs. Explanation 1</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Deeming fiction in Explanation 2 – therefore, no deeming fiction in Explanation 1</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3432E26F-4610-4BAB-BFB0-CABB5CF26B7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17</a:t>
            </a:fld>
            <a:endParaRPr lang="en-IN"/>
          </a:p>
        </p:txBody>
      </p:sp>
    </p:spTree>
    <p:extLst>
      <p:ext uri="{BB962C8B-B14F-4D97-AF65-F5344CB8AC3E}">
        <p14:creationId xmlns:p14="http://schemas.microsoft.com/office/powerpoint/2010/main" val="2458217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153C cases –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AO (of assessee) will have to record a satisfaction with prior approval of Principal Commissioner or Commissioner.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Thereafter, for reopening the assessment, requisite approval has to be obtained from the prescribed authority as specified u/s 151.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Thus, there are two approvals needed for reopening in such case.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153C -  AO is satisfied that the books of account or documents or assets seized or requisitioned </a:t>
            </a:r>
            <a:r>
              <a:rPr lang="en-IN" sz="1700" u="sng" dirty="0">
                <a:latin typeface="Calibri" panose="020F0502020204030204" pitchFamily="34" charset="0"/>
                <a:ea typeface="Calibri" panose="020F0502020204030204" pitchFamily="34" charset="0"/>
                <a:cs typeface="Times New Roman" panose="02020603050405020304" pitchFamily="18" charset="0"/>
              </a:rPr>
              <a:t>have a bearing on the determination of the total income of such other person – </a:t>
            </a:r>
            <a:r>
              <a:rPr lang="en-IN" sz="1700" dirty="0">
                <a:latin typeface="Calibri" panose="020F0502020204030204" pitchFamily="34" charset="0"/>
                <a:ea typeface="Calibri" panose="020F0502020204030204" pitchFamily="34" charset="0"/>
                <a:cs typeface="Times New Roman" panose="02020603050405020304" pitchFamily="18" charset="0"/>
              </a:rPr>
              <a:t>no such condition for 148 – but section  147 still there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mere asset belonging to such person can empower AO to reopen– no requirement to find out whether undisclosed income or not? -  Therefore, the argument of escapement of income u/s 147</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Reassessment based on search in case of any person – mandatorily has to follow – Explanation 2 and record satisfaction and not issue notice u/s 148A of the Act?</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18</a:t>
            </a:fld>
            <a:endParaRPr lang="en-IN"/>
          </a:p>
        </p:txBody>
      </p:sp>
    </p:spTree>
    <p:extLst>
      <p:ext uri="{BB962C8B-B14F-4D97-AF65-F5344CB8AC3E}">
        <p14:creationId xmlns:p14="http://schemas.microsoft.com/office/powerpoint/2010/main" val="897639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38200" y="1180306"/>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Some recent - case laws</a:t>
            </a:r>
          </a:p>
          <a:p>
            <a:pPr marL="0" indent="0" algn="just">
              <a:lnSpc>
                <a:spcPct val="107000"/>
              </a:lnSpc>
              <a:buNone/>
            </a:pPr>
            <a:r>
              <a:rPr lang="es-ES" sz="1700" b="1" dirty="0" err="1">
                <a:latin typeface="Calibri" panose="020F0502020204030204" pitchFamily="34" charset="0"/>
                <a:ea typeface="Calibri" panose="020F0502020204030204" pitchFamily="34" charset="0"/>
                <a:cs typeface="Times New Roman" panose="02020603050405020304" pitchFamily="18" charset="0"/>
              </a:rPr>
              <a:t>Whether</a:t>
            </a:r>
            <a:r>
              <a:rPr lang="es-ES" sz="1700" b="1" dirty="0">
                <a:latin typeface="Calibri" panose="020F0502020204030204" pitchFamily="34" charset="0"/>
                <a:ea typeface="Calibri" panose="020F0502020204030204" pitchFamily="34" charset="0"/>
                <a:cs typeface="Times New Roman" panose="02020603050405020304" pitchFamily="18" charset="0"/>
              </a:rPr>
              <a:t> </a:t>
            </a:r>
            <a:r>
              <a:rPr lang="es-ES" sz="1700" b="1" dirty="0" err="1">
                <a:latin typeface="Calibri" panose="020F0502020204030204" pitchFamily="34" charset="0"/>
                <a:ea typeface="Calibri" panose="020F0502020204030204" pitchFamily="34" charset="0"/>
                <a:cs typeface="Times New Roman" panose="02020603050405020304" pitchFamily="18" charset="0"/>
              </a:rPr>
              <a:t>any</a:t>
            </a:r>
            <a:r>
              <a:rPr lang="es-ES" sz="1700" b="1" dirty="0">
                <a:latin typeface="Calibri" panose="020F0502020204030204" pitchFamily="34" charset="0"/>
                <a:ea typeface="Calibri" panose="020F0502020204030204" pitchFamily="34" charset="0"/>
                <a:cs typeface="Times New Roman" panose="02020603050405020304" pitchFamily="18" charset="0"/>
              </a:rPr>
              <a:t> “</a:t>
            </a:r>
            <a:r>
              <a:rPr lang="es-ES" sz="1700" b="1" dirty="0" err="1">
                <a:latin typeface="Calibri" panose="020F0502020204030204" pitchFamily="34" charset="0"/>
                <a:ea typeface="Calibri" panose="020F0502020204030204" pitchFamily="34" charset="0"/>
                <a:cs typeface="Times New Roman" panose="02020603050405020304" pitchFamily="18" charset="0"/>
              </a:rPr>
              <a:t>income</a:t>
            </a:r>
            <a:r>
              <a:rPr lang="es-ES" sz="1700" b="1" dirty="0">
                <a:latin typeface="Calibri" panose="020F0502020204030204" pitchFamily="34" charset="0"/>
                <a:ea typeface="Calibri" panose="020F0502020204030204" pitchFamily="34" charset="0"/>
                <a:cs typeface="Times New Roman" panose="02020603050405020304" pitchFamily="18" charset="0"/>
              </a:rPr>
              <a:t>” has </a:t>
            </a:r>
            <a:r>
              <a:rPr lang="es-ES" sz="1700" b="1" dirty="0" err="1">
                <a:latin typeface="Calibri" panose="020F0502020204030204" pitchFamily="34" charset="0"/>
                <a:ea typeface="Calibri" panose="020F0502020204030204" pitchFamily="34" charset="0"/>
                <a:cs typeface="Times New Roman" panose="02020603050405020304" pitchFamily="18" charset="0"/>
              </a:rPr>
              <a:t>escaped</a:t>
            </a:r>
            <a:r>
              <a:rPr lang="es-ES" sz="1700" b="1" dirty="0">
                <a:latin typeface="Calibri" panose="020F0502020204030204" pitchFamily="34" charset="0"/>
                <a:ea typeface="Calibri" panose="020F0502020204030204" pitchFamily="34" charset="0"/>
                <a:cs typeface="Times New Roman" panose="02020603050405020304" pitchFamily="18" charset="0"/>
              </a:rPr>
              <a:t> </a:t>
            </a:r>
            <a:r>
              <a:rPr lang="es-ES" sz="1700" b="1" dirty="0" err="1">
                <a:latin typeface="Calibri" panose="020F0502020204030204" pitchFamily="34" charset="0"/>
                <a:ea typeface="Calibri" panose="020F0502020204030204" pitchFamily="34" charset="0"/>
                <a:cs typeface="Times New Roman" panose="02020603050405020304" pitchFamily="18" charset="0"/>
              </a:rPr>
              <a:t>assessment</a:t>
            </a:r>
            <a:r>
              <a:rPr lang="es-ES" sz="1700" b="1" dirty="0">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pPr>
            <a:r>
              <a:rPr lang="es-ES" sz="1700" b="1" dirty="0">
                <a:latin typeface="Calibri" panose="020F0502020204030204" pitchFamily="34" charset="0"/>
                <a:ea typeface="Calibri" panose="020F0502020204030204" pitchFamily="34" charset="0"/>
                <a:cs typeface="Times New Roman" panose="02020603050405020304" pitchFamily="18" charset="0"/>
              </a:rPr>
              <a:t>(2023) 7 NYPCTR 110 (Del)</a:t>
            </a:r>
            <a:r>
              <a:rPr lang="en-IN" sz="1700" b="1" dirty="0">
                <a:latin typeface="Calibri" panose="020F0502020204030204" pitchFamily="34" charset="0"/>
                <a:ea typeface="Calibri" panose="020F0502020204030204" pitchFamily="34" charset="0"/>
                <a:cs typeface="Times New Roman" panose="02020603050405020304" pitchFamily="18" charset="0"/>
              </a:rPr>
              <a:t> BLACKSTONE CAPITAL PARTNERS (SINGAPORE) VI FDI THREE PTE. LTD. vs. ACIT</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AO has not considered the submission that investment in shares is capital account transaction. Therefore, set aside. </a:t>
            </a:r>
          </a:p>
          <a:p>
            <a:pPr lvl="1" algn="just">
              <a:lnSpc>
                <a:spcPct val="107000"/>
              </a:lnSpc>
            </a:pPr>
            <a:r>
              <a:rPr lang="en-US" sz="1700" dirty="0">
                <a:latin typeface="Calibri" panose="020F0502020204030204" pitchFamily="34" charset="0"/>
                <a:ea typeface="Calibri" panose="020F0502020204030204" pitchFamily="34" charset="0"/>
                <a:cs typeface="Times New Roman" panose="02020603050405020304" pitchFamily="18" charset="0"/>
              </a:rPr>
              <a:t>The AO will, inter alia, deal with the petitioners contention, that the transaction in issue is a capital account transaction, and that no income whatsoever chargeable to tax accrues or arises in India.</a:t>
            </a:r>
          </a:p>
          <a:p>
            <a:pPr marL="0" indent="0" algn="just">
              <a:lnSpc>
                <a:spcPct val="107000"/>
              </a:lnSpc>
              <a:buNone/>
            </a:pPr>
            <a:r>
              <a:rPr lang="en-US" sz="1800" b="1" dirty="0">
                <a:latin typeface="Calibri" panose="020F0502020204030204" pitchFamily="34" charset="0"/>
                <a:ea typeface="Calibri" panose="020F0502020204030204" pitchFamily="34" charset="0"/>
                <a:cs typeface="Times New Roman" panose="02020603050405020304" pitchFamily="18" charset="0"/>
              </a:rPr>
              <a:t>Wrong information</a:t>
            </a:r>
          </a:p>
          <a:p>
            <a:pPr algn="just">
              <a:lnSpc>
                <a:spcPct val="107000"/>
              </a:lnSpc>
            </a:pPr>
            <a:r>
              <a:rPr lang="es-ES" sz="1700" b="1" i="0" dirty="0">
                <a:solidFill>
                  <a:srgbClr val="333333"/>
                </a:solidFill>
                <a:effectLst/>
                <a:latin typeface="Bookman Light"/>
              </a:rPr>
              <a:t>(2022) 6 NYPCTR 1450 (Del) </a:t>
            </a:r>
            <a:r>
              <a:rPr lang="en-US" sz="1700" b="1" i="0" dirty="0">
                <a:solidFill>
                  <a:srgbClr val="333333"/>
                </a:solidFill>
                <a:effectLst/>
                <a:latin typeface="Bookman Light"/>
              </a:rPr>
              <a:t>GDR FINANCE &amp; LEASING (P) LTD. vs. ITO </a:t>
            </a:r>
          </a:p>
          <a:p>
            <a:pPr lvl="1" algn="just">
              <a:lnSpc>
                <a:spcPct val="107000"/>
              </a:lnSpc>
            </a:pPr>
            <a:r>
              <a:rPr lang="en-US" sz="1700" dirty="0">
                <a:solidFill>
                  <a:srgbClr val="333333"/>
                </a:solidFill>
                <a:latin typeface="Bookman Light"/>
                <a:ea typeface="Calibri" panose="020F0502020204030204" pitchFamily="34" charset="0"/>
                <a:cs typeface="Times New Roman" panose="02020603050405020304" pitchFamily="18" charset="0"/>
              </a:rPr>
              <a:t>Information incorrect – alleged transaction with X entity –However, no transaction with such entity – therefore, notice and order bad in law. Quashed. </a:t>
            </a:r>
            <a:endParaRPr lang="pt-BR"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s-ES" sz="1700" b="1" i="0" dirty="0">
                <a:solidFill>
                  <a:srgbClr val="333333"/>
                </a:solidFill>
                <a:effectLst/>
                <a:latin typeface="Bookman Light"/>
              </a:rPr>
              <a:t>(2023) 7 NYPCTR 25 (Del) </a:t>
            </a:r>
            <a:r>
              <a:rPr lang="en-US" sz="1700" b="1" i="0" dirty="0">
                <a:solidFill>
                  <a:srgbClr val="333333"/>
                </a:solidFill>
                <a:effectLst/>
                <a:latin typeface="Square Serif"/>
              </a:rPr>
              <a:t>G4S SECURE SOLUTIONS (INDIA) (P) LTD. vs. ACIT</a:t>
            </a:r>
          </a:p>
          <a:p>
            <a:pPr lvl="1" algn="just">
              <a:lnSpc>
                <a:spcPct val="107000"/>
              </a:lnSpc>
            </a:pPr>
            <a:r>
              <a:rPr lang="pt-BR" sz="1700" dirty="0">
                <a:latin typeface="Calibri" panose="020F0502020204030204" pitchFamily="34" charset="0"/>
                <a:ea typeface="Calibri" panose="020F0502020204030204" pitchFamily="34" charset="0"/>
                <a:cs typeface="Times New Roman" panose="02020603050405020304" pitchFamily="18" charset="0"/>
              </a:rPr>
              <a:t>No prior inquiry and based on incorrect information - </a:t>
            </a:r>
            <a:r>
              <a:rPr lang="en-US" sz="1700" b="0" i="0" dirty="0">
                <a:solidFill>
                  <a:srgbClr val="333333"/>
                </a:solidFill>
                <a:effectLst/>
                <a:latin typeface="Bookman Light"/>
              </a:rPr>
              <a:t>In our view, had such an enquiry been conducted before issuance of the notice, then the kind of flaws that have emerged, to which we have made a reference above, would not have, possibly, occurred. - </a:t>
            </a:r>
            <a:r>
              <a:rPr lang="en-US" sz="1700" b="1" i="0" dirty="0">
                <a:solidFill>
                  <a:srgbClr val="333333"/>
                </a:solidFill>
                <a:effectLst/>
                <a:latin typeface="Bookman Light"/>
              </a:rPr>
              <a:t> </a:t>
            </a:r>
            <a:r>
              <a:rPr lang="en-US" sz="1700" b="0" i="0" dirty="0">
                <a:solidFill>
                  <a:srgbClr val="333333"/>
                </a:solidFill>
                <a:effectLst/>
                <a:latin typeface="Bookman Light"/>
              </a:rPr>
              <a:t>As noticed above, instead of conducting an independent enquiry, the respondents/revenue relied upon the information supplied by the CGST authorities.</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19</a:t>
            </a:fld>
            <a:endParaRPr lang="en-IN"/>
          </a:p>
        </p:txBody>
      </p:sp>
    </p:spTree>
    <p:extLst>
      <p:ext uri="{BB962C8B-B14F-4D97-AF65-F5344CB8AC3E}">
        <p14:creationId xmlns:p14="http://schemas.microsoft.com/office/powerpoint/2010/main" val="2320122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Background</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2400" dirty="0"/>
              <a:t>Concept of Self Assessment</a:t>
            </a:r>
          </a:p>
          <a:p>
            <a:pPr lvl="1"/>
            <a:r>
              <a:rPr lang="en-IN" sz="1800" dirty="0"/>
              <a:t>Computation of income [Section 14 – 59]</a:t>
            </a:r>
          </a:p>
          <a:p>
            <a:pPr lvl="1"/>
            <a:r>
              <a:rPr lang="en-IN" sz="1800" dirty="0"/>
              <a:t>Estimation of income and payment of advance tax [Section 207-219]</a:t>
            </a:r>
          </a:p>
          <a:p>
            <a:pPr lvl="1"/>
            <a:r>
              <a:rPr lang="en-IN" sz="1800" dirty="0"/>
              <a:t>Filing of return of income [Section 139]</a:t>
            </a:r>
          </a:p>
          <a:p>
            <a:pPr lvl="1"/>
            <a:r>
              <a:rPr lang="en-IN" sz="1800" dirty="0"/>
              <a:t>Payment of self assessment tax [Section 140A]</a:t>
            </a:r>
          </a:p>
          <a:p>
            <a:pPr marL="457200" lvl="1" indent="0">
              <a:buNone/>
            </a:pPr>
            <a:endParaRPr lang="en-IN" sz="1800" dirty="0"/>
          </a:p>
          <a:p>
            <a:r>
              <a:rPr lang="en-IN" sz="2400" dirty="0"/>
              <a:t>Assessment under Income-tax Act.</a:t>
            </a:r>
          </a:p>
          <a:p>
            <a:pPr lvl="1"/>
            <a:r>
              <a:rPr lang="en-IN" sz="1800" dirty="0"/>
              <a:t>Section 2(8) – assessment includes reassessment</a:t>
            </a:r>
          </a:p>
          <a:p>
            <a:pPr lvl="1"/>
            <a:r>
              <a:rPr lang="en-IN" sz="1800" dirty="0"/>
              <a:t>Summary Assessment u/s 143(1)</a:t>
            </a:r>
          </a:p>
          <a:p>
            <a:pPr lvl="1"/>
            <a:r>
              <a:rPr lang="en-IN" sz="1800" dirty="0"/>
              <a:t>Scrutiny Assessment u/s 143(3) or 144</a:t>
            </a:r>
          </a:p>
          <a:p>
            <a:pPr lvl="1"/>
            <a:r>
              <a:rPr lang="en-IN" sz="1800" dirty="0"/>
              <a:t>Reassessment u/s 147</a:t>
            </a:r>
          </a:p>
          <a:p>
            <a:pPr lvl="1"/>
            <a:r>
              <a:rPr lang="en-IN" sz="1800" dirty="0"/>
              <a:t>Assessment in case of search – section 153A.</a:t>
            </a:r>
          </a:p>
          <a:p>
            <a:endParaRPr lang="en-IN" sz="2400" dirty="0"/>
          </a:p>
          <a:p>
            <a:r>
              <a:rPr lang="en-IN" sz="2400" dirty="0"/>
              <a:t>% of returns taken up for scrutiny.</a:t>
            </a:r>
          </a:p>
          <a:p>
            <a:pPr lvl="1"/>
            <a:r>
              <a:rPr lang="en-IN" sz="1800" dirty="0"/>
              <a:t>Less than 1%</a:t>
            </a:r>
          </a:p>
          <a:p>
            <a:endParaRPr lang="en-IN" sz="1800" dirty="0"/>
          </a:p>
          <a:p>
            <a:pPr lvl="1"/>
            <a:endParaRPr lang="en-IN" dirty="0"/>
          </a:p>
          <a:p>
            <a:pPr lvl="1"/>
            <a:endParaRPr lang="en-IN" dirty="0"/>
          </a:p>
        </p:txBody>
      </p:sp>
      <p:sp>
        <p:nvSpPr>
          <p:cNvPr id="5" name="Footer Placeholder 4"/>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00764647-9479-41A8-B3E9-E1511E6834B9}"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a:t>
            </a:fld>
            <a:endParaRPr lang="en-IN"/>
          </a:p>
        </p:txBody>
      </p:sp>
    </p:spTree>
    <p:extLst>
      <p:ext uri="{BB962C8B-B14F-4D97-AF65-F5344CB8AC3E}">
        <p14:creationId xmlns:p14="http://schemas.microsoft.com/office/powerpoint/2010/main" val="58315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dirty="0">
                <a:latin typeface="Calibri" panose="020F0502020204030204" pitchFamily="34" charset="0"/>
                <a:ea typeface="Calibri" panose="020F0502020204030204" pitchFamily="34" charset="0"/>
                <a:cs typeface="Times New Roman" panose="02020603050405020304" pitchFamily="18" charset="0"/>
              </a:rPr>
              <a:t>Some recent - case laws</a:t>
            </a:r>
          </a:p>
          <a:p>
            <a:pPr marL="0" indent="0" algn="just">
              <a:lnSpc>
                <a:spcPct val="107000"/>
              </a:lnSpc>
              <a:buNone/>
            </a:pPr>
            <a:r>
              <a:rPr lang="en-IN" sz="1800" b="1" dirty="0">
                <a:latin typeface="Calibri" panose="020F0502020204030204" pitchFamily="34" charset="0"/>
                <a:ea typeface="Calibri" panose="020F0502020204030204" pitchFamily="34" charset="0"/>
                <a:cs typeface="Times New Roman" panose="02020603050405020304" pitchFamily="18" charset="0"/>
              </a:rPr>
              <a:t>Notice is unsigned</a:t>
            </a:r>
            <a:endParaRPr lang="pt-BR" sz="1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pt-BR" sz="1800" b="1" dirty="0">
                <a:latin typeface="Calibri" panose="020F0502020204030204" pitchFamily="34" charset="0"/>
                <a:ea typeface="Calibri" panose="020F0502020204030204" pitchFamily="34" charset="0"/>
                <a:cs typeface="Times New Roman" panose="02020603050405020304" pitchFamily="18" charset="0"/>
              </a:rPr>
              <a:t>(2023) 451 ITR 27 (Bom) PRAKASH KRISHNAVTAR BHARDWAJ vs. ITO</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the notice under s. 148 having no signature affixed on it, digitally or manually, the same is invalid and would not vest the AO with any further jurisdiction to proceed to reassess the income of the petitioner.</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sv-SE" sz="1800" b="1" dirty="0">
                <a:latin typeface="Calibri" panose="020F0502020204030204" pitchFamily="34" charset="0"/>
                <a:ea typeface="Calibri" panose="020F0502020204030204" pitchFamily="34" charset="0"/>
                <a:cs typeface="Times New Roman" panose="02020603050405020304" pitchFamily="18" charset="0"/>
              </a:rPr>
              <a:t>[2022] 444 ITR 41 (Allahabad) Daujee Abhushan Bhandar (P.) Ltd.</a:t>
            </a:r>
            <a:r>
              <a:rPr lang="en-IN" sz="1800" b="1" dirty="0">
                <a:latin typeface="Calibri" panose="020F0502020204030204" pitchFamily="34" charset="0"/>
                <a:ea typeface="Calibri" panose="020F0502020204030204" pitchFamily="34" charset="0"/>
                <a:cs typeface="Times New Roman" panose="02020603050405020304" pitchFamily="18" charset="0"/>
              </a:rPr>
              <a:t> VS. UOI</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considering the provisions of sections 282 and 282A of the Act, 1961 and the provisions of section 13 of the Act, 2000 and meaning of the word "issue" we find that firstly notice shall be signed by the assessing authority and then it has to be issued either in paper form or be communicated in electronic form by delivering or transmitting the copy thereof to the person therein named by modes provided in section 282 which includes transmitting in the form of electronic record</a:t>
            </a:r>
          </a:p>
          <a:p>
            <a:pPr algn="just">
              <a:lnSpc>
                <a:spcPct val="107000"/>
              </a:lnSpc>
            </a:pPr>
            <a:r>
              <a:rPr lang="en-US" sz="1800" b="1" dirty="0">
                <a:latin typeface="Calibri" panose="020F0502020204030204" pitchFamily="34" charset="0"/>
                <a:ea typeface="Calibri" panose="020F0502020204030204" pitchFamily="34" charset="0"/>
                <a:cs typeface="Times New Roman" panose="02020603050405020304" pitchFamily="18" charset="0"/>
              </a:rPr>
              <a:t>[2022] 448 ITR 1 (Allahabad) Vikas Gupta vs. UOI</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an unsigned approval in an electronic record said to </a:t>
            </a:r>
            <a:r>
              <a:rPr lang="en-US" sz="1800" dirty="0" err="1">
                <a:latin typeface="Calibri" panose="020F0502020204030204" pitchFamily="34" charset="0"/>
                <a:ea typeface="Calibri" panose="020F0502020204030204" pitchFamily="34" charset="0"/>
                <a:cs typeface="Times New Roman" panose="02020603050405020304" pitchFamily="18" charset="0"/>
              </a:rPr>
              <a:t>bepushed</a:t>
            </a:r>
            <a:r>
              <a:rPr lang="en-US" sz="1800" dirty="0">
                <a:latin typeface="Calibri" panose="020F0502020204030204" pitchFamily="34" charset="0"/>
                <a:ea typeface="Calibri" panose="020F0502020204030204" pitchFamily="34" charset="0"/>
                <a:cs typeface="Times New Roman" panose="02020603050405020304" pitchFamily="18" charset="0"/>
              </a:rPr>
              <a:t> through electronic mode at a particular point of time could not be said to be a </a:t>
            </a:r>
            <a:r>
              <a:rPr lang="en-US" sz="1800" dirty="0" err="1">
                <a:latin typeface="Calibri" panose="020F0502020204030204" pitchFamily="34" charset="0"/>
                <a:ea typeface="Calibri" panose="020F0502020204030204" pitchFamily="34" charset="0"/>
                <a:cs typeface="Times New Roman" panose="02020603050405020304" pitchFamily="18" charset="0"/>
              </a:rPr>
              <a:t>validsatisfaction</a:t>
            </a:r>
            <a:r>
              <a:rPr lang="en-US" sz="1800" dirty="0">
                <a:latin typeface="Calibri" panose="020F0502020204030204" pitchFamily="34" charset="0"/>
                <a:ea typeface="Calibri" panose="020F0502020204030204" pitchFamily="34" charset="0"/>
                <a:cs typeface="Times New Roman" panose="02020603050405020304" pitchFamily="18" charset="0"/>
              </a:rPr>
              <a:t> under section 151 for assumption of jurisdiction by Assessing Officer to </a:t>
            </a:r>
            <a:r>
              <a:rPr lang="en-US" sz="1800" dirty="0" err="1">
                <a:latin typeface="Calibri" panose="020F0502020204030204" pitchFamily="34" charset="0"/>
                <a:ea typeface="Calibri" panose="020F0502020204030204" pitchFamily="34" charset="0"/>
                <a:cs typeface="Times New Roman" panose="02020603050405020304" pitchFamily="18" charset="0"/>
              </a:rPr>
              <a:t>issuenotice</a:t>
            </a:r>
            <a:r>
              <a:rPr lang="en-US" sz="1800" dirty="0">
                <a:latin typeface="Calibri" panose="020F0502020204030204" pitchFamily="34" charset="0"/>
                <a:ea typeface="Calibri" panose="020F0502020204030204" pitchFamily="34" charset="0"/>
                <a:cs typeface="Times New Roman" panose="02020603050405020304" pitchFamily="18" charset="0"/>
              </a:rPr>
              <a:t> to an assessee under section 148</a:t>
            </a:r>
          </a:p>
          <a:p>
            <a:pPr algn="just">
              <a:lnSpc>
                <a:spcPct val="107000"/>
              </a:lnSpc>
            </a:pP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20</a:t>
            </a:fld>
            <a:endParaRPr lang="en-IN"/>
          </a:p>
        </p:txBody>
      </p:sp>
    </p:spTree>
    <p:extLst>
      <p:ext uri="{BB962C8B-B14F-4D97-AF65-F5344CB8AC3E}">
        <p14:creationId xmlns:p14="http://schemas.microsoft.com/office/powerpoint/2010/main" val="1917775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dirty="0">
                <a:latin typeface="Calibri" panose="020F0502020204030204" pitchFamily="34" charset="0"/>
                <a:ea typeface="Calibri" panose="020F0502020204030204" pitchFamily="34" charset="0"/>
                <a:cs typeface="Times New Roman" panose="02020603050405020304" pitchFamily="18" charset="0"/>
              </a:rPr>
              <a:t>Some recent - case laws</a:t>
            </a:r>
          </a:p>
          <a:p>
            <a:pPr marL="0" indent="0" algn="just">
              <a:lnSpc>
                <a:spcPct val="107000"/>
              </a:lnSpc>
              <a:buNone/>
            </a:pPr>
            <a:r>
              <a:rPr lang="en-IN" sz="1800" b="1" dirty="0">
                <a:latin typeface="Calibri" panose="020F0502020204030204" pitchFamily="34" charset="0"/>
                <a:ea typeface="Calibri" panose="020F0502020204030204" pitchFamily="34" charset="0"/>
                <a:cs typeface="Times New Roman" panose="02020603050405020304" pitchFamily="18" charset="0"/>
              </a:rPr>
              <a:t>Notice is unsigned/ Date of despatch</a:t>
            </a:r>
            <a:endParaRPr lang="pt-BR" sz="1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pt-BR" sz="1800" b="1" dirty="0">
                <a:latin typeface="Calibri" panose="020F0502020204030204" pitchFamily="34" charset="0"/>
                <a:ea typeface="Calibri" panose="020F0502020204030204" pitchFamily="34" charset="0"/>
                <a:cs typeface="Times New Roman" panose="02020603050405020304" pitchFamily="18" charset="0"/>
              </a:rPr>
              <a:t>[2022] 449 ITR 517 (Delhi) Suman Jeet Agarwal vs. ITO</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Notices which were sent through the registered e-mail ID of the respective JAOs, though not digitally signed are held to be valid.</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For uploading of the Notices in the E-filing portal of the assessees, to be considered valid service, the Department should have issued a real time alert as provisioned in the aforementioned Section 144(B)(6)(ii)(a) of the Act of 1961. If this is not followed it is akin to no due </a:t>
            </a:r>
            <a:r>
              <a:rPr lang="en-US" sz="1800" dirty="0" err="1">
                <a:latin typeface="Calibri" panose="020F0502020204030204" pitchFamily="34" charset="0"/>
                <a:ea typeface="Calibri" panose="020F0502020204030204" pitchFamily="34" charset="0"/>
                <a:cs typeface="Times New Roman" panose="02020603050405020304" pitchFamily="18" charset="0"/>
              </a:rPr>
              <a:t>despatch</a:t>
            </a:r>
            <a:r>
              <a:rPr lang="en-US" sz="1800" dirty="0">
                <a:latin typeface="Calibri" panose="020F0502020204030204" pitchFamily="34" charset="0"/>
                <a:ea typeface="Calibri" panose="020F0502020204030204" pitchFamily="34" charset="0"/>
                <a:cs typeface="Times New Roman" panose="02020603050405020304" pitchFamily="18" charset="0"/>
              </a:rPr>
              <a:t> of Notices.</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mere generation of Notice on the ITBA Screen cannot in fact or in law constitute issue of notice, whether the notice is issued in paper form or electronic form. In case of paper form, the notice must be </a:t>
            </a:r>
            <a:r>
              <a:rPr lang="en-US" sz="1800" dirty="0" err="1">
                <a:latin typeface="Calibri" panose="020F0502020204030204" pitchFamily="34" charset="0"/>
                <a:ea typeface="Calibri" panose="020F0502020204030204" pitchFamily="34" charset="0"/>
                <a:cs typeface="Times New Roman" panose="02020603050405020304" pitchFamily="18" charset="0"/>
              </a:rPr>
              <a:t>despatched</a:t>
            </a:r>
            <a:r>
              <a:rPr lang="en-US" sz="1800" dirty="0">
                <a:latin typeface="Calibri" panose="020F0502020204030204" pitchFamily="34" charset="0"/>
                <a:ea typeface="Calibri" panose="020F0502020204030204" pitchFamily="34" charset="0"/>
                <a:cs typeface="Times New Roman" panose="02020603050405020304" pitchFamily="18" charset="0"/>
              </a:rPr>
              <a:t> by post on or before 31st March 2021 and for communication in electronic form the e-mail should have been </a:t>
            </a:r>
            <a:r>
              <a:rPr lang="en-US" sz="1800" dirty="0" err="1">
                <a:latin typeface="Calibri" panose="020F0502020204030204" pitchFamily="34" charset="0"/>
                <a:ea typeface="Calibri" panose="020F0502020204030204" pitchFamily="34" charset="0"/>
                <a:cs typeface="Times New Roman" panose="02020603050405020304" pitchFamily="18" charset="0"/>
              </a:rPr>
              <a:t>despatched</a:t>
            </a:r>
            <a:r>
              <a:rPr lang="en-US" sz="1800" dirty="0">
                <a:latin typeface="Calibri" panose="020F0502020204030204" pitchFamily="34" charset="0"/>
                <a:ea typeface="Calibri" panose="020F0502020204030204" pitchFamily="34" charset="0"/>
                <a:cs typeface="Times New Roman" panose="02020603050405020304" pitchFamily="18" charset="0"/>
              </a:rPr>
              <a:t> on or before 31st March 2021.</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when Notices were issued, the date and time of when the ITBA e-mail software system is triggered and the Notices leave the last ITBA server would be considered</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the issuance of e-mail attaching electronic notice to an unrelated e-mail address does not constitute as due </a:t>
            </a:r>
            <a:r>
              <a:rPr lang="en-US" sz="1800" dirty="0" err="1">
                <a:latin typeface="Calibri" panose="020F0502020204030204" pitchFamily="34" charset="0"/>
                <a:ea typeface="Calibri" panose="020F0502020204030204" pitchFamily="34" charset="0"/>
                <a:cs typeface="Times New Roman" panose="02020603050405020304" pitchFamily="18" charset="0"/>
              </a:rPr>
              <a:t>despatch</a:t>
            </a:r>
            <a:r>
              <a:rPr lang="en-US" sz="1800" dirty="0">
                <a:latin typeface="Calibri" panose="020F0502020204030204" pitchFamily="34" charset="0"/>
                <a:ea typeface="Calibri" panose="020F0502020204030204" pitchFamily="34" charset="0"/>
                <a:cs typeface="Times New Roman" panose="02020603050405020304" pitchFamily="18" charset="0"/>
              </a:rPr>
              <a:t> and therefore, the Notices cannot be said to have been issued on 31st March, 2021</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21</a:t>
            </a:fld>
            <a:endParaRPr lang="en-IN"/>
          </a:p>
        </p:txBody>
      </p:sp>
    </p:spTree>
    <p:extLst>
      <p:ext uri="{BB962C8B-B14F-4D97-AF65-F5344CB8AC3E}">
        <p14:creationId xmlns:p14="http://schemas.microsoft.com/office/powerpoint/2010/main" val="4242062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dirty="0">
                <a:latin typeface="Calibri" panose="020F0502020204030204" pitchFamily="34" charset="0"/>
                <a:ea typeface="Calibri" panose="020F0502020204030204" pitchFamily="34" charset="0"/>
                <a:cs typeface="Times New Roman" panose="02020603050405020304" pitchFamily="18" charset="0"/>
              </a:rPr>
              <a:t>Case laws</a:t>
            </a:r>
          </a:p>
          <a:p>
            <a:pPr marL="0" indent="0" algn="just">
              <a:lnSpc>
                <a:spcPct val="107000"/>
              </a:lnSpc>
              <a:buNone/>
            </a:pPr>
            <a:r>
              <a:rPr lang="en-IN" sz="1800" b="1" dirty="0">
                <a:latin typeface="Calibri" panose="020F0502020204030204" pitchFamily="34" charset="0"/>
                <a:ea typeface="Calibri" panose="020F0502020204030204" pitchFamily="34" charset="0"/>
                <a:cs typeface="Times New Roman" panose="02020603050405020304" pitchFamily="18" charset="0"/>
              </a:rPr>
              <a:t>Notice on non-existent person</a:t>
            </a:r>
          </a:p>
          <a:p>
            <a:pPr algn="just">
              <a:lnSpc>
                <a:spcPct val="107000"/>
              </a:lnSpc>
            </a:pPr>
            <a:r>
              <a:rPr lang="pt-BR" sz="1800" b="1" dirty="0">
                <a:latin typeface="Calibri" panose="020F0502020204030204" pitchFamily="34" charset="0"/>
                <a:ea typeface="Calibri" panose="020F0502020204030204" pitchFamily="34" charset="0"/>
                <a:cs typeface="Times New Roman" panose="02020603050405020304" pitchFamily="18" charset="0"/>
              </a:rPr>
              <a:t>(2022) 6 NYPCTR 1428 (Bom) Kamlesh Mavji Ravaria Vs. ITO</a:t>
            </a:r>
          </a:p>
          <a:p>
            <a:pPr lvl="1" algn="just">
              <a:lnSpc>
                <a:spcPct val="107000"/>
              </a:lnSpc>
            </a:pPr>
            <a:r>
              <a:rPr lang="pt-BR" sz="1800" dirty="0">
                <a:latin typeface="Calibri" panose="020F0502020204030204" pitchFamily="34" charset="0"/>
                <a:ea typeface="Calibri" panose="020F0502020204030204" pitchFamily="34" charset="0"/>
                <a:cs typeface="Times New Roman" panose="02020603050405020304" pitchFamily="18" charset="0"/>
              </a:rPr>
              <a:t>Notice in the name of deceased assessee bad in law</a:t>
            </a:r>
          </a:p>
          <a:p>
            <a:pPr algn="just">
              <a:lnSpc>
                <a:spcPct val="107000"/>
              </a:lnSpc>
            </a:pPr>
            <a:r>
              <a:rPr lang="es-ES" sz="1800" b="1" i="0" dirty="0">
                <a:solidFill>
                  <a:srgbClr val="333333"/>
                </a:solidFill>
                <a:effectLst/>
                <a:latin typeface="Bookman Light"/>
              </a:rPr>
              <a:t>(2022) 6 NYPCTR 1092 (Del)</a:t>
            </a:r>
            <a:r>
              <a:rPr lang="pt-BR" sz="1800" b="1" i="0" dirty="0">
                <a:solidFill>
                  <a:srgbClr val="333333"/>
                </a:solidFill>
                <a:effectLst/>
                <a:latin typeface="Calibri" panose="020F0502020204030204" pitchFamily="34" charset="0"/>
                <a:cs typeface="Times New Roman" panose="02020603050405020304" pitchFamily="18" charset="0"/>
              </a:rPr>
              <a:t> </a:t>
            </a:r>
            <a:r>
              <a:rPr lang="en-US" sz="1800" b="1" i="0" dirty="0">
                <a:solidFill>
                  <a:srgbClr val="333333"/>
                </a:solidFill>
                <a:effectLst/>
                <a:latin typeface="Square Serif"/>
              </a:rPr>
              <a:t>SUMANT INVESTMENTS (P) LTD. vs. ACIT</a:t>
            </a:r>
          </a:p>
          <a:p>
            <a:pPr lvl="1" algn="just">
              <a:lnSpc>
                <a:spcPct val="107000"/>
              </a:lnSpc>
            </a:pPr>
            <a:r>
              <a:rPr lang="pt-BR" sz="1800" dirty="0">
                <a:latin typeface="Calibri" panose="020F0502020204030204" pitchFamily="34" charset="0"/>
                <a:ea typeface="Calibri" panose="020F0502020204030204" pitchFamily="34" charset="0"/>
                <a:cs typeface="Times New Roman" panose="02020603050405020304" pitchFamily="18" charset="0"/>
              </a:rPr>
              <a:t>notice in teh name of non-existent person – bad in law. (amagalation)</a:t>
            </a:r>
          </a:p>
          <a:p>
            <a:pPr algn="just">
              <a:lnSpc>
                <a:spcPct val="107000"/>
              </a:lnSpc>
            </a:pP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pt-BR"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22</a:t>
            </a:fld>
            <a:endParaRPr lang="en-IN"/>
          </a:p>
        </p:txBody>
      </p:sp>
    </p:spTree>
    <p:extLst>
      <p:ext uri="{BB962C8B-B14F-4D97-AF65-F5344CB8AC3E}">
        <p14:creationId xmlns:p14="http://schemas.microsoft.com/office/powerpoint/2010/main" val="3817696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600" b="1" dirty="0">
                <a:latin typeface="Calibri" panose="020F0502020204030204" pitchFamily="34" charset="0"/>
                <a:ea typeface="Calibri" panose="020F0502020204030204" pitchFamily="34" charset="0"/>
                <a:cs typeface="Times New Roman" panose="02020603050405020304" pitchFamily="18" charset="0"/>
              </a:rPr>
              <a:t>Information suggesting income escaping assessment</a:t>
            </a:r>
          </a:p>
          <a:p>
            <a:pPr marL="0" indent="0" algn="just">
              <a:lnSpc>
                <a:spcPct val="107000"/>
              </a:lnSpc>
              <a:buNone/>
            </a:pPr>
            <a:r>
              <a:rPr lang="en-IN" sz="1600" b="1" i="0" dirty="0">
                <a:solidFill>
                  <a:srgbClr val="333333"/>
                </a:solidFill>
                <a:effectLst/>
                <a:latin typeface="Calibri" panose="020F0502020204030204" pitchFamily="34" charset="0"/>
                <a:cs typeface="Times New Roman" panose="02020603050405020304" pitchFamily="18" charset="0"/>
              </a:rPr>
              <a:t>(</a:t>
            </a:r>
            <a:r>
              <a:rPr lang="da-DK" sz="1600" b="1" i="0" dirty="0">
                <a:solidFill>
                  <a:srgbClr val="333333"/>
                </a:solidFill>
                <a:effectLst/>
                <a:latin typeface="Bookman Light"/>
              </a:rPr>
              <a:t>2022) 329 CTR (Mad) 809 </a:t>
            </a:r>
            <a:r>
              <a:rPr lang="en-IN" sz="1600" b="1" i="0" dirty="0">
                <a:solidFill>
                  <a:srgbClr val="333333"/>
                </a:solidFill>
                <a:effectLst/>
                <a:latin typeface="Square Serif"/>
              </a:rPr>
              <a:t>DR. MATHEW CHERIAN &amp; ORS. vs. ACIT </a:t>
            </a:r>
          </a:p>
          <a:p>
            <a:pPr algn="just">
              <a:lnSpc>
                <a:spcPct val="107000"/>
              </a:lnSpc>
            </a:pPr>
            <a:r>
              <a:rPr lang="en-US" sz="1600" b="0" i="0" u="sng" dirty="0">
                <a:solidFill>
                  <a:srgbClr val="222222"/>
                </a:solidFill>
                <a:effectLst/>
                <a:latin typeface="Bookman Light"/>
              </a:rPr>
              <a:t>Caveat/pre-condition is that such information must enable the suggestion of escapement of tax. Then again, the mandate cast upon the officer under s. 148A(d) is that he is to decide whether it is a ‘fit case’ for issue of a notice for reassessment, upon a study of the material in his possession, including the response of the assessee.</a:t>
            </a:r>
          </a:p>
          <a:p>
            <a:pPr algn="just">
              <a:lnSpc>
                <a:spcPct val="107000"/>
              </a:lnSpc>
            </a:pPr>
            <a:r>
              <a:rPr lang="en-US" sz="1600" b="0" i="0" u="sng" dirty="0">
                <a:solidFill>
                  <a:srgbClr val="222222"/>
                </a:solidFill>
                <a:effectLst/>
                <a:latin typeface="Bookman Light"/>
              </a:rPr>
              <a:t>Thus, not all information in possession of the officer can be construed as ‘information’ that qualifies for initiation of proceedings for reassessment, and it is only such ‘information’ that suggests escapement and which, based upon the material in his possession, that the officer decides as ‘fit’ to trigger reassessment, that would qualify.</a:t>
            </a:r>
          </a:p>
          <a:p>
            <a:pPr algn="just">
              <a:lnSpc>
                <a:spcPct val="107000"/>
              </a:lnSpc>
            </a:pPr>
            <a:r>
              <a:rPr lang="en-US" sz="1600" b="1" i="0" dirty="0">
                <a:solidFill>
                  <a:srgbClr val="222222"/>
                </a:solidFill>
                <a:effectLst/>
                <a:latin typeface="Bookman Light"/>
              </a:rPr>
              <a:t>The ‘information’ in possession of the Department must prima facie, satisfy the requirement of enabling a suggestion of escapement from tax</a:t>
            </a:r>
            <a:r>
              <a:rPr lang="en-US" sz="1600" b="1" i="0" u="sng" dirty="0">
                <a:solidFill>
                  <a:srgbClr val="222222"/>
                </a:solidFill>
                <a:effectLst/>
                <a:latin typeface="Bookman Light"/>
              </a:rPr>
              <a:t>. </a:t>
            </a:r>
            <a:r>
              <a:rPr lang="en-US" sz="1600" b="0" i="0" dirty="0">
                <a:solidFill>
                  <a:srgbClr val="222222"/>
                </a:solidFill>
                <a:effectLst/>
                <a:latin typeface="Bookman Light"/>
              </a:rPr>
              <a:t>This is not to say that the sufficiency or adequacy of the ‘information’ must be tested, as such an analysis would be beyond the scope of jurisdiction of this Court in writ jurisdiction. However whether at all the ‘information’ gathered could lead to a suggestion of escapement from tax can certainly be ascertained.</a:t>
            </a:r>
          </a:p>
          <a:p>
            <a:pPr algn="just"/>
            <a:r>
              <a:rPr lang="en-US" sz="1600" b="0" i="0" dirty="0">
                <a:solidFill>
                  <a:srgbClr val="222222"/>
                </a:solidFill>
                <a:effectLst/>
                <a:latin typeface="Bookman Light"/>
              </a:rPr>
              <a:t>With the necessity for ‘belief’ effaced from the statutory provision, the dimension of subjectivity that existed pre 1st April, 2021 stands substantially whittled. In the present regime of reassessments, </a:t>
            </a:r>
            <a:r>
              <a:rPr lang="en-US" sz="1600" b="1" dirty="0">
                <a:solidFill>
                  <a:srgbClr val="222222"/>
                </a:solidFill>
                <a:effectLst/>
                <a:latin typeface="Bookman Light"/>
              </a:rPr>
              <a:t>an AO must be able to establish proper nexus of information in his possession, with probable escapement from tax. </a:t>
            </a:r>
            <a:r>
              <a:rPr lang="en-US" sz="1600" b="0" i="0" dirty="0">
                <a:solidFill>
                  <a:srgbClr val="222222"/>
                </a:solidFill>
                <a:effectLst/>
                <a:latin typeface="Bookman Light"/>
              </a:rPr>
              <a:t>No doubt the term used is ‘suggests’. </a:t>
            </a:r>
            <a:r>
              <a:rPr lang="en-US" sz="1600" b="1" i="0" dirty="0">
                <a:solidFill>
                  <a:srgbClr val="222222"/>
                </a:solidFill>
                <a:effectLst/>
                <a:latin typeface="Bookman Light"/>
              </a:rPr>
              <a:t>That is not to say that any information, however tenuous, would suffice in this regard and it is necessary that the information has a live and robust link with the alleged escapement. This is where settled propositions assume relevance and importance.</a:t>
            </a:r>
          </a:p>
          <a:p>
            <a:pPr algn="just"/>
            <a:endParaRPr lang="en-US" sz="1600" b="1" dirty="0">
              <a:solidFill>
                <a:srgbClr val="222222"/>
              </a:solidFill>
              <a:latin typeface="Bookman Light"/>
            </a:endParaRPr>
          </a:p>
        </p:txBody>
      </p:sp>
      <p:sp>
        <p:nvSpPr>
          <p:cNvPr id="4" name="Footer Placeholder 3"/>
          <p:cNvSpPr>
            <a:spLocks noGrp="1"/>
          </p:cNvSpPr>
          <p:nvPr>
            <p:ph type="ftr" sz="quarter" idx="11"/>
          </p:nvPr>
        </p:nvSpPr>
        <p:spPr/>
        <p:txBody>
          <a:bodyPr/>
          <a:lstStyle/>
          <a:p>
            <a:r>
              <a:rPr lang="en-IN" dirty="0"/>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23</a:t>
            </a:fld>
            <a:endParaRPr lang="en-IN" dirty="0"/>
          </a:p>
        </p:txBody>
      </p:sp>
    </p:spTree>
    <p:extLst>
      <p:ext uri="{BB962C8B-B14F-4D97-AF65-F5344CB8AC3E}">
        <p14:creationId xmlns:p14="http://schemas.microsoft.com/office/powerpoint/2010/main" val="1996042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b="1" dirty="0">
                <a:latin typeface="Calibri" panose="020F0502020204030204" pitchFamily="34" charset="0"/>
                <a:ea typeface="Calibri" panose="020F0502020204030204" pitchFamily="34" charset="0"/>
                <a:cs typeface="Times New Roman" panose="02020603050405020304" pitchFamily="18" charset="0"/>
              </a:rPr>
              <a:t>Information suggesting income escaping assessment</a:t>
            </a:r>
          </a:p>
          <a:p>
            <a:pPr marL="0" indent="0">
              <a:buNone/>
            </a:pPr>
            <a:r>
              <a:rPr lang="en-IN" sz="1700" b="1" i="0" dirty="0">
                <a:solidFill>
                  <a:srgbClr val="333333"/>
                </a:solidFill>
                <a:effectLst/>
              </a:rPr>
              <a:t>(2022) 328 CTR (Cal) 710 </a:t>
            </a:r>
            <a:r>
              <a:rPr lang="en-US" sz="1700" b="1" i="0" dirty="0">
                <a:solidFill>
                  <a:srgbClr val="333333"/>
                </a:solidFill>
                <a:effectLst/>
              </a:rPr>
              <a:t>EXCEL COMMODITY &amp; DERIVATIVE (P) LTD. vs. UOI</a:t>
            </a:r>
          </a:p>
          <a:p>
            <a:r>
              <a:rPr lang="en-US" sz="1700" b="0" i="0" dirty="0">
                <a:solidFill>
                  <a:srgbClr val="222222"/>
                </a:solidFill>
                <a:effectLst/>
              </a:rPr>
              <a:t>As pointed out in the aforesaid mentioned decision, the term "information" in </a:t>
            </a:r>
            <a:r>
              <a:rPr lang="en-US" sz="1700" b="0" i="0" dirty="0" err="1">
                <a:solidFill>
                  <a:srgbClr val="222222"/>
                </a:solidFill>
                <a:effectLst/>
              </a:rPr>
              <a:t>Expln</a:t>
            </a:r>
            <a:r>
              <a:rPr lang="en-US" sz="1700" b="0" i="0" dirty="0">
                <a:solidFill>
                  <a:srgbClr val="222222"/>
                </a:solidFill>
                <a:effectLst/>
              </a:rPr>
              <a:t>. 1 under s. 148 </a:t>
            </a:r>
            <a:r>
              <a:rPr lang="en-US" sz="1700" b="0" i="0" u="sng" dirty="0">
                <a:solidFill>
                  <a:srgbClr val="222222"/>
                </a:solidFill>
                <a:effectLst/>
              </a:rPr>
              <a:t>cannot be lightly resorted to so as to reopen assessment and this information cannot be a ground to give unbridled power to the Revenue. </a:t>
            </a:r>
            <a:r>
              <a:rPr lang="en-US" sz="1700" b="0" i="0" dirty="0">
                <a:solidFill>
                  <a:srgbClr val="222222"/>
                </a:solidFill>
                <a:effectLst/>
              </a:rPr>
              <a:t>In fact, in the case on hand, the information has been lightly used which resulted in issuance of notice. As pointed out earlier, the assessee had submitted the explanation to the notice along with documents in support of their claim. </a:t>
            </a:r>
            <a:endParaRPr lang="en-US" sz="1700" b="1" i="0" dirty="0">
              <a:solidFill>
                <a:srgbClr val="333333"/>
              </a:solidFill>
              <a:effectLst/>
            </a:endParaRPr>
          </a:p>
          <a:p>
            <a:pPr marL="0" indent="0" algn="just">
              <a:buNone/>
            </a:pPr>
            <a:r>
              <a:rPr lang="en-US" sz="1700" b="1" u="none" strike="noStrike" dirty="0">
                <a:effectLst/>
                <a:latin typeface="Bookman Light"/>
              </a:rPr>
              <a:t>(2022) 326 CTR (Del) 781 Divya Capital One (P) Ltd. vs. </a:t>
            </a:r>
            <a:r>
              <a:rPr lang="en-US" sz="1700" b="1" u="none" strike="noStrike" dirty="0" err="1">
                <a:effectLst/>
                <a:latin typeface="Bookman Light"/>
              </a:rPr>
              <a:t>Asstt</a:t>
            </a:r>
            <a:r>
              <a:rPr lang="en-US" sz="1700" b="1" u="none" strike="noStrike" dirty="0">
                <a:effectLst/>
                <a:latin typeface="Bookman Light"/>
              </a:rPr>
              <a:t>. CIT </a:t>
            </a:r>
          </a:p>
          <a:p>
            <a:pPr algn="just"/>
            <a:r>
              <a:rPr lang="en-US" sz="1700" b="0" i="0" dirty="0">
                <a:solidFill>
                  <a:srgbClr val="333333"/>
                </a:solidFill>
                <a:effectLst/>
                <a:latin typeface="Bookman Light"/>
              </a:rPr>
              <a:t>This Court is further of the view that under the amended provisions, the term ‘information’ in </a:t>
            </a:r>
            <a:r>
              <a:rPr lang="en-US" sz="1700" b="0" i="0" dirty="0" err="1">
                <a:solidFill>
                  <a:srgbClr val="333333"/>
                </a:solidFill>
                <a:effectLst/>
                <a:latin typeface="Bookman Light"/>
              </a:rPr>
              <a:t>Expln</a:t>
            </a:r>
            <a:r>
              <a:rPr lang="en-US" sz="1700" b="0" i="0" dirty="0">
                <a:solidFill>
                  <a:srgbClr val="333333"/>
                </a:solidFill>
                <a:effectLst/>
                <a:latin typeface="Bookman Light"/>
              </a:rPr>
              <a:t>. 1 to s. 148 cannot be lightly resorted to so as to reopen assessment. This information cannot be a ground to give unbridled powers to the Revenue. </a:t>
            </a:r>
            <a:r>
              <a:rPr lang="en-US" sz="1700" b="0" i="0" u="sng" dirty="0">
                <a:solidFill>
                  <a:srgbClr val="333333"/>
                </a:solidFill>
                <a:effectLst/>
                <a:latin typeface="Bookman Light"/>
              </a:rPr>
              <a:t>Whether it is ‘information to suggest’ under amended law or ‘reason to believe’ under erstwhile law the benchmark of ‘escapement of income chargeable to tax’ still remains the primary condition to be satisfied before invoking powers under s. 147 of the Act.</a:t>
            </a:r>
            <a:r>
              <a:rPr lang="en-US" sz="1700" b="0" i="0" dirty="0">
                <a:solidFill>
                  <a:srgbClr val="333333"/>
                </a:solidFill>
                <a:effectLst/>
                <a:latin typeface="Bookman Light"/>
              </a:rPr>
              <a:t> Merely because the Revenue respondent classifies a fact already on record as ‘information’ may vest it with the power to issue a notice of reassessment under s. 148A(b) but would certainly not vest it with the power to issue a reassessment notice under s. 148 post an order under s. 148A(d)."</a:t>
            </a:r>
          </a:p>
          <a:p>
            <a:endParaRPr lang="en-IN" sz="1700" dirty="0">
              <a:ea typeface="Calibri" panose="020F0502020204030204" pitchFamily="34" charset="0"/>
              <a:cs typeface="Times New Roman" panose="02020603050405020304" pitchFamily="18" charset="0"/>
            </a:endParaRPr>
          </a:p>
          <a:p>
            <a:pPr algn="just"/>
            <a:endParaRPr lang="en-US" sz="1700" b="1" i="0" dirty="0">
              <a:solidFill>
                <a:srgbClr val="222222"/>
              </a:solidFill>
              <a:effectLst/>
              <a:latin typeface="Bookman Light"/>
            </a:endParaRPr>
          </a:p>
        </p:txBody>
      </p:sp>
      <p:sp>
        <p:nvSpPr>
          <p:cNvPr id="4" name="Footer Placeholder 3"/>
          <p:cNvSpPr>
            <a:spLocks noGrp="1"/>
          </p:cNvSpPr>
          <p:nvPr>
            <p:ph type="ftr" sz="quarter" idx="11"/>
          </p:nvPr>
        </p:nvSpPr>
        <p:spPr/>
        <p:txBody>
          <a:bodyPr/>
          <a:lstStyle/>
          <a:p>
            <a:r>
              <a:rPr lang="en-IN" dirty="0"/>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24</a:t>
            </a:fld>
            <a:endParaRPr lang="en-IN" dirty="0"/>
          </a:p>
        </p:txBody>
      </p:sp>
    </p:spTree>
    <p:extLst>
      <p:ext uri="{BB962C8B-B14F-4D97-AF65-F5344CB8AC3E}">
        <p14:creationId xmlns:p14="http://schemas.microsoft.com/office/powerpoint/2010/main" val="2893391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i="1" u="sng" dirty="0">
                <a:latin typeface="Calibri" panose="020F0502020204030204" pitchFamily="34" charset="0"/>
                <a:ea typeface="Calibri" panose="020F0502020204030204" pitchFamily="34" charset="0"/>
                <a:cs typeface="Times New Roman" panose="02020603050405020304" pitchFamily="18" charset="0"/>
              </a:rPr>
              <a:t>148A. Conducting inquiry, providing opportunity before issue of notice under section 148</a:t>
            </a:r>
            <a:r>
              <a:rPr lang="en-IN" sz="1700" i="1" dirty="0">
                <a:latin typeface="Calibri" panose="020F0502020204030204" pitchFamily="34" charset="0"/>
                <a:ea typeface="Calibri" panose="020F0502020204030204" pitchFamily="34" charset="0"/>
                <a:cs typeface="Times New Roman" panose="02020603050405020304" pitchFamily="18" charset="0"/>
              </a:rPr>
              <a:t>.—The Assessing Officer </a:t>
            </a:r>
            <a:r>
              <a:rPr lang="en-IN" sz="1700" i="1" u="sng" dirty="0">
                <a:latin typeface="Calibri" panose="020F0502020204030204" pitchFamily="34" charset="0"/>
                <a:ea typeface="Calibri" panose="020F0502020204030204" pitchFamily="34" charset="0"/>
                <a:cs typeface="Times New Roman" panose="02020603050405020304" pitchFamily="18" charset="0"/>
              </a:rPr>
              <a:t>shall</a:t>
            </a:r>
            <a:r>
              <a:rPr lang="en-IN" sz="1700" i="1" dirty="0">
                <a:latin typeface="Calibri" panose="020F0502020204030204" pitchFamily="34" charset="0"/>
                <a:ea typeface="Calibri" panose="020F0502020204030204" pitchFamily="34" charset="0"/>
                <a:cs typeface="Times New Roman" panose="02020603050405020304" pitchFamily="18" charset="0"/>
              </a:rPr>
              <a:t>, before issuing any notice under section 148,—</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(a) conduct any enquiry, </a:t>
            </a:r>
            <a:r>
              <a:rPr lang="en-IN" sz="1700" i="1" u="sng" dirty="0">
                <a:latin typeface="Calibri" panose="020F0502020204030204" pitchFamily="34" charset="0"/>
                <a:ea typeface="Calibri" panose="020F0502020204030204" pitchFamily="34" charset="0"/>
                <a:cs typeface="Times New Roman" panose="02020603050405020304" pitchFamily="18" charset="0"/>
              </a:rPr>
              <a:t>if required</a:t>
            </a:r>
            <a:r>
              <a:rPr lang="en-IN" sz="1700" i="1" dirty="0">
                <a:latin typeface="Calibri" panose="020F0502020204030204" pitchFamily="34" charset="0"/>
                <a:ea typeface="Calibri" panose="020F0502020204030204" pitchFamily="34" charset="0"/>
                <a:cs typeface="Times New Roman" panose="02020603050405020304" pitchFamily="18" charset="0"/>
              </a:rPr>
              <a:t>, with the prior approval of specified authority, </a:t>
            </a:r>
            <a:r>
              <a:rPr lang="en-IN" sz="1700" i="1" u="sng" dirty="0">
                <a:latin typeface="Calibri" panose="020F0502020204030204" pitchFamily="34" charset="0"/>
                <a:ea typeface="Calibri" panose="020F0502020204030204" pitchFamily="34" charset="0"/>
                <a:cs typeface="Times New Roman" panose="02020603050405020304" pitchFamily="18" charset="0"/>
              </a:rPr>
              <a:t>with respect to the information </a:t>
            </a:r>
            <a:r>
              <a:rPr lang="en-IN" sz="1700" i="1" dirty="0">
                <a:latin typeface="Calibri" panose="020F0502020204030204" pitchFamily="34" charset="0"/>
                <a:ea typeface="Calibri" panose="020F0502020204030204" pitchFamily="34" charset="0"/>
                <a:cs typeface="Times New Roman" panose="02020603050405020304" pitchFamily="18" charset="0"/>
              </a:rPr>
              <a:t>which suggests that the income chargeable to tax has escaped assessment;</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(b) provide an opportunity of being heard to the assessee, </a:t>
            </a:r>
            <a:r>
              <a:rPr lang="en-IN" sz="1700" i="1"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with the prior approval of specified authority, </a:t>
            </a:r>
            <a:r>
              <a:rPr lang="en-IN" sz="1700" i="1" dirty="0">
                <a:latin typeface="Calibri" panose="020F0502020204030204" pitchFamily="34" charset="0"/>
                <a:ea typeface="Calibri" panose="020F0502020204030204" pitchFamily="34" charset="0"/>
                <a:cs typeface="Times New Roman" panose="02020603050405020304" pitchFamily="18" charset="0"/>
              </a:rPr>
              <a:t>by serving upon him a notice to show cause within such time, as may be specified in the notice, being not less than seven days and but not exceeding thirty days from the date on which such notice is issued, or such time, as may be extended by him on the basis of an application in this behalf, as to why a notice under section 148 should not be issued on the basis of information which suggests that income chargeable to tax has escaped assessment in his case for the relevant assessment year and results of enquiry conducted, if any, as per clause (a);</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(c) consider the reply of assessee furnished, if any, in response to the show-cause notice referred to in clause (b);</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(d) decide, on the basis of material available on record including reply of the assessee, whether or not it is a fit case to issue a notice under section 148</a:t>
            </a:r>
            <a:r>
              <a:rPr lang="en-IN" sz="1700" i="1" u="sng" dirty="0">
                <a:latin typeface="Calibri" panose="020F0502020204030204" pitchFamily="34" charset="0"/>
                <a:ea typeface="Calibri" panose="020F0502020204030204" pitchFamily="34" charset="0"/>
                <a:cs typeface="Times New Roman" panose="02020603050405020304" pitchFamily="18" charset="0"/>
              </a:rPr>
              <a:t>, by passing an order</a:t>
            </a:r>
            <a:r>
              <a:rPr lang="en-IN" sz="1700" i="1" dirty="0">
                <a:latin typeface="Calibri" panose="020F0502020204030204" pitchFamily="34" charset="0"/>
                <a:ea typeface="Calibri" panose="020F0502020204030204" pitchFamily="34" charset="0"/>
                <a:cs typeface="Times New Roman" panose="02020603050405020304" pitchFamily="18" charset="0"/>
              </a:rPr>
              <a:t>, with the prior approval of specified authority, within one month from the end of the month in which the reply referred to in clause (c) is received by him, or where no such reply is furnished, within one month from the end of the month in which time or extended time allowed to furnish a reply as per clause (b) expires:</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7F30E12C-645F-498C-9670-8CB816CD619E}"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25</a:t>
            </a:fld>
            <a:endParaRPr lang="en-IN"/>
          </a:p>
        </p:txBody>
      </p:sp>
    </p:spTree>
    <p:extLst>
      <p:ext uri="{BB962C8B-B14F-4D97-AF65-F5344CB8AC3E}">
        <p14:creationId xmlns:p14="http://schemas.microsoft.com/office/powerpoint/2010/main" val="2933858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Provided that the provisions of this section shall not apply in a case where,—</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(a) a search is initiated under section 132 or books of account, other documents or any assets are requisitioned under section 132A in the case of the assessee on or after the 1st day of April, 2021; or</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(b) the Assessing Officer is satisfied, with the prior approval of the Principal Commissioner or Commissioner that any money, bullion, jewellery or other valuable article or thing, seized in a search under section 132 or requisitioned under section 132A, in the case of any other person on or after the 1st day of April, 2021, belongs to the assessee; or</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(c) the Assessing Officer is satisfied, with the prior approval of the Principal Commissioner or Commissioner that any books of account or documents, seized in a search under section 132 or requisitioned under section 132A, in case of any other person on or after the 1st day of April, 2021, pertains or pertain to, or any information contained therein, relate to, the assessee or</a:t>
            </a:r>
          </a:p>
          <a:p>
            <a:pPr marL="0" indent="0" algn="just">
              <a:lnSpc>
                <a:spcPct val="107000"/>
              </a:lnSpc>
              <a:buNone/>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(d) the Assessing Officer has received any information under the scheme notified under section 135A pertaining to income chargeable to tax escaping assessment for any assessment year in the case of the assessee</a:t>
            </a:r>
            <a:endParaRPr lang="en-IN"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Explanation.—For the purposes of this section, specified authority means the specified authority referred to in section 151.".</a:t>
            </a:r>
          </a:p>
          <a:p>
            <a:pPr marL="0" indent="0" algn="just">
              <a:lnSpc>
                <a:spcPct val="107000"/>
              </a:lnSpc>
              <a:buNone/>
            </a:pPr>
            <a:endParaRPr lang="en-IN" sz="1700" i="1"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B8289DE5-1256-4D11-BA2E-95EFA89DE771}"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26</a:t>
            </a:fld>
            <a:endParaRPr lang="en-IN"/>
          </a:p>
        </p:txBody>
      </p:sp>
    </p:spTree>
    <p:extLst>
      <p:ext uri="{BB962C8B-B14F-4D97-AF65-F5344CB8AC3E}">
        <p14:creationId xmlns:p14="http://schemas.microsoft.com/office/powerpoint/2010/main" val="505069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38200" y="1180306"/>
            <a:ext cx="10875424"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148A is mandatory - ‘shall’ - </a:t>
            </a:r>
            <a:r>
              <a:rPr lang="en-IN" sz="1700" b="1" dirty="0">
                <a:latin typeface="Calibri" panose="020F0502020204030204" pitchFamily="34" charset="0"/>
                <a:ea typeface="Calibri" panose="020F0502020204030204" pitchFamily="34" charset="0"/>
                <a:cs typeface="Times New Roman" panose="02020603050405020304" pitchFamily="18" charset="0"/>
              </a:rPr>
              <a:t>UOI vs. Ashish Agarwal (138 taxmann.com 64)(SC)</a:t>
            </a: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Prior approval of the authority before each step viz. conducting inquiry, </a:t>
            </a:r>
            <a:r>
              <a:rPr lang="en-IN" sz="1700"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issue of notice u/s 148A </a:t>
            </a:r>
            <a:r>
              <a:rPr lang="en-IN" sz="1700" dirty="0">
                <a:latin typeface="Calibri" panose="020F0502020204030204" pitchFamily="34" charset="0"/>
                <a:ea typeface="Calibri" panose="020F0502020204030204" pitchFamily="34" charset="0"/>
                <a:cs typeface="Times New Roman" panose="02020603050405020304" pitchFamily="18" charset="0"/>
              </a:rPr>
              <a:t>and passing of order</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Interestingly, a SCN will be issued for the first time to show-cause as to why a notice u/s 148 should not be issued.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Assessee will be provided with the information in possession of AO, all the material on which reliance is placed, as well as the material of enquiry conducted (See Circular dated 01.08.2022 and </a:t>
            </a:r>
            <a:r>
              <a:rPr lang="en-IN" sz="1700" b="1" dirty="0">
                <a:latin typeface="Calibri" panose="020F0502020204030204" pitchFamily="34" charset="0"/>
                <a:ea typeface="Calibri" panose="020F0502020204030204" pitchFamily="34" charset="0"/>
                <a:cs typeface="Times New Roman" panose="02020603050405020304" pitchFamily="18" charset="0"/>
              </a:rPr>
              <a:t>UOI vs. Ashish Agarwal (138 taxmann.com 64)(SC) – documents and material to be provided</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Time to reply – minimum time of 7 days to be counted from the date of provision of the material (Inst. 1/ 2022)</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Assessee may disclose the income in return filed in response to 148 notice – Any implications on penalty – 270A(2)</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Opportunity of being heard and not just written submission – Tata Capital Financial Services Ltd. (Bom HC) (Circular of 01.08.2022)</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Dispose by passing an order in writing – why fit case to issue notice u/s 148 of the Act.</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Have to consider all the criteria including income escaped assessment or not (Circular of 01.08.2022)</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Otherwise no purpose for section 148A(d). </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C13C778E-FE10-47D9-B094-02102A394FAC}"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27</a:t>
            </a:fld>
            <a:endParaRPr lang="en-IN"/>
          </a:p>
        </p:txBody>
      </p:sp>
    </p:spTree>
    <p:extLst>
      <p:ext uri="{BB962C8B-B14F-4D97-AF65-F5344CB8AC3E}">
        <p14:creationId xmlns:p14="http://schemas.microsoft.com/office/powerpoint/2010/main" val="2641442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38200" y="1180306"/>
            <a:ext cx="10875424"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148A order not appealable – can file writ</a:t>
            </a:r>
          </a:p>
          <a:p>
            <a:pPr lvl="1" algn="just">
              <a:lnSpc>
                <a:spcPct val="107000"/>
              </a:lnSpc>
            </a:pPr>
            <a:r>
              <a:rPr lang="en-IN" sz="1700" dirty="0"/>
              <a:t>tacit acceptance of </a:t>
            </a:r>
            <a:r>
              <a:rPr lang="en-IN" sz="1700" b="1" dirty="0"/>
              <a:t>GKN </a:t>
            </a:r>
            <a:r>
              <a:rPr lang="en-IN" sz="1700" b="1" dirty="0" err="1"/>
              <a:t>Driveshafts</a:t>
            </a:r>
            <a:r>
              <a:rPr lang="en-IN" sz="1700" b="1" dirty="0"/>
              <a:t> (India) Ltd. vs. ITO</a:t>
            </a:r>
            <a:r>
              <a:rPr lang="en-IN" sz="1700" dirty="0"/>
              <a:t>. 259 ITR 19 (SC) – </a:t>
            </a:r>
            <a:r>
              <a:rPr lang="en-IN" sz="1700" b="1" dirty="0"/>
              <a:t>See Bom HC, Raj HC and SC </a:t>
            </a:r>
          </a:p>
          <a:p>
            <a:pPr lvl="1" algn="just">
              <a:lnSpc>
                <a:spcPct val="107000"/>
              </a:lnSpc>
            </a:pPr>
            <a:r>
              <a:rPr lang="en-IN" sz="1700" dirty="0"/>
              <a:t>Can also file appeal relying on </a:t>
            </a:r>
            <a:r>
              <a:rPr lang="en-IN" sz="1700" b="1" dirty="0" err="1"/>
              <a:t>Genpact</a:t>
            </a:r>
            <a:r>
              <a:rPr lang="en-IN" sz="1700" b="1" dirty="0"/>
              <a:t> India (P.) Ltd</a:t>
            </a:r>
            <a:r>
              <a:rPr lang="en-IN" sz="1700" dirty="0"/>
              <a:t>. 419 ITR 440(SC) – “denies his liability to assess under the Act” – but cannot challenge 148 notice, that proceeding will continue – to get a stay – writ is a better option. </a:t>
            </a:r>
          </a:p>
          <a:p>
            <a:pPr lvl="1" algn="just">
              <a:lnSpc>
                <a:spcPct val="107000"/>
              </a:lnSpc>
            </a:pPr>
            <a:r>
              <a:rPr lang="en-IN" sz="1700" dirty="0"/>
              <a:t>No 264 – since order passed after the approval of the PCIT/ CCIT</a:t>
            </a:r>
          </a:p>
          <a:p>
            <a:pPr lvl="1" algn="just">
              <a:lnSpc>
                <a:spcPct val="107000"/>
              </a:lnSpc>
            </a:pPr>
            <a:r>
              <a:rPr lang="en-IN" sz="1700" dirty="0"/>
              <a:t>Whether any income has escaped assessment?</a:t>
            </a:r>
          </a:p>
          <a:p>
            <a:pPr lvl="1" algn="just">
              <a:lnSpc>
                <a:spcPct val="107000"/>
              </a:lnSpc>
            </a:pPr>
            <a:r>
              <a:rPr lang="en-IN" sz="1700" dirty="0"/>
              <a:t>Whether there is any information to suggest income has escaped assessment?</a:t>
            </a:r>
          </a:p>
          <a:p>
            <a:pPr lvl="1" algn="just">
              <a:lnSpc>
                <a:spcPct val="107000"/>
              </a:lnSpc>
            </a:pPr>
            <a:r>
              <a:rPr lang="en-IN" sz="1700" dirty="0"/>
              <a:t>Whether the requisite approval of the prescribed authority has been taken?</a:t>
            </a:r>
          </a:p>
          <a:p>
            <a:pPr lvl="1" algn="just">
              <a:lnSpc>
                <a:spcPct val="107000"/>
              </a:lnSpc>
            </a:pPr>
            <a:r>
              <a:rPr lang="en-IN" sz="1700" dirty="0"/>
              <a:t>Whether the reopening of assessment is not time barred u/s 149 of the Act?</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148A SCN would replace reason to believe? One cannot improve upon the same (See Hindustan Unilever Bom HC)</a:t>
            </a:r>
          </a:p>
          <a:p>
            <a:pPr algn="just">
              <a:lnSpc>
                <a:spcPct val="107000"/>
              </a:lnSpc>
            </a:pPr>
            <a:r>
              <a:rPr lang="en-IN" sz="1700" dirty="0">
                <a:latin typeface="Calibri" panose="020F0502020204030204" pitchFamily="34" charset="0"/>
                <a:cs typeface="Times New Roman" panose="02020603050405020304" pitchFamily="18" charset="0"/>
              </a:rPr>
              <a:t>Will it be done in faceless manner? (See S. 151A) and Notification No. 18/2022 dated 29.03.2022</a:t>
            </a:r>
          </a:p>
          <a:p>
            <a:pPr algn="just">
              <a:lnSpc>
                <a:spcPct val="107000"/>
              </a:lnSpc>
            </a:pPr>
            <a:r>
              <a:rPr lang="en-IN" sz="1700" dirty="0"/>
              <a:t>Specified authority for this purpose would be the ones prescribed in section 151.</a:t>
            </a:r>
          </a:p>
          <a:p>
            <a:pPr algn="just">
              <a:lnSpc>
                <a:spcPct val="107000"/>
              </a:lnSpc>
            </a:pPr>
            <a:endParaRPr lang="en-IN" sz="2100" dirty="0"/>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C13C778E-FE10-47D9-B094-02102A394FAC}"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28</a:t>
            </a:fld>
            <a:endParaRPr lang="en-IN"/>
          </a:p>
        </p:txBody>
      </p:sp>
    </p:spTree>
    <p:extLst>
      <p:ext uri="{BB962C8B-B14F-4D97-AF65-F5344CB8AC3E}">
        <p14:creationId xmlns:p14="http://schemas.microsoft.com/office/powerpoint/2010/main" val="28329055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7905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b="1" dirty="0"/>
              <a:t>Exceptions:</a:t>
            </a:r>
          </a:p>
          <a:p>
            <a:pPr algn="just">
              <a:lnSpc>
                <a:spcPct val="107000"/>
              </a:lnSpc>
            </a:pPr>
            <a:r>
              <a:rPr lang="en-IN" sz="1700" b="1" dirty="0">
                <a:effectLst/>
                <a:latin typeface="Calibri" panose="020F0502020204030204" pitchFamily="34" charset="0"/>
                <a:ea typeface="Calibri" panose="020F0502020204030204" pitchFamily="34" charset="0"/>
                <a:cs typeface="Times New Roman" panose="02020603050405020304" pitchFamily="18" charset="0"/>
              </a:rPr>
              <a:t> SC in Ashish Agarwal (supra) - </a:t>
            </a:r>
            <a:r>
              <a:rPr lang="en-IN" sz="1700" dirty="0">
                <a:effectLst/>
                <a:latin typeface="Calibri" panose="020F0502020204030204" pitchFamily="34" charset="0"/>
                <a:ea typeface="Calibri" panose="020F0502020204030204" pitchFamily="34" charset="0"/>
                <a:cs typeface="Times New Roman" panose="02020603050405020304" pitchFamily="18" charset="0"/>
              </a:rPr>
              <a:t>no notice u/s 148 of the IT Act can be issued without following the procedure prescribed u/s 148A of the IT Act</a:t>
            </a:r>
            <a:r>
              <a:rPr lang="en-IN" sz="1700" u="sng" dirty="0">
                <a:effectLst/>
                <a:latin typeface="Calibri" panose="020F0502020204030204" pitchFamily="34" charset="0"/>
                <a:ea typeface="Calibri" panose="020F0502020204030204" pitchFamily="34" charset="0"/>
                <a:cs typeface="Times New Roman" panose="02020603050405020304" pitchFamily="18" charset="0"/>
              </a:rPr>
              <a:t> – condition precedent</a:t>
            </a:r>
          </a:p>
          <a:p>
            <a:pPr algn="just">
              <a:lnSpc>
                <a:spcPct val="107000"/>
              </a:lnSpc>
            </a:pPr>
            <a:r>
              <a:rPr lang="en-IN" sz="1700" dirty="0"/>
              <a:t>search cases and cases pertaining to third party in respect of which satisfaction has been recorded by the AO</a:t>
            </a:r>
          </a:p>
          <a:p>
            <a:pPr algn="just">
              <a:lnSpc>
                <a:spcPct val="107000"/>
              </a:lnSpc>
            </a:pPr>
            <a:r>
              <a:rPr lang="en-US" sz="1700" dirty="0"/>
              <a:t>the AO has </a:t>
            </a:r>
            <a:r>
              <a:rPr lang="en-US" sz="1700" u="sng" dirty="0"/>
              <a:t>received any information </a:t>
            </a:r>
            <a:r>
              <a:rPr lang="en-US" sz="1700" dirty="0"/>
              <a:t>under the </a:t>
            </a:r>
            <a:r>
              <a:rPr lang="en-US" sz="1700" u="sng" dirty="0"/>
              <a:t>scheme </a:t>
            </a:r>
            <a:r>
              <a:rPr lang="en-US" sz="1700" dirty="0"/>
              <a:t>notified u/s 135A, </a:t>
            </a:r>
            <a:r>
              <a:rPr lang="en-US" sz="1700" b="1" u="sng" dirty="0"/>
              <a:t>pertaining to income chargeable to tax escaping assessment for any assessment year in the case of the assessee </a:t>
            </a:r>
          </a:p>
          <a:p>
            <a:pPr lvl="1" algn="just">
              <a:lnSpc>
                <a:spcPct val="107000"/>
              </a:lnSpc>
            </a:pPr>
            <a:r>
              <a:rPr lang="en-US" sz="1700" dirty="0"/>
              <a:t>Compare with wordings of Explanation 1 to S. 148</a:t>
            </a:r>
          </a:p>
          <a:p>
            <a:pPr lvl="1" algn="just">
              <a:lnSpc>
                <a:spcPct val="107000"/>
              </a:lnSpc>
            </a:pPr>
            <a:r>
              <a:rPr lang="en-US" sz="1700" dirty="0"/>
              <a:t>Why no opportunity of being heard when information is received u/s 135A scheme? Even in case of survey – 148A has to be followed</a:t>
            </a:r>
          </a:p>
          <a:p>
            <a:pPr algn="just">
              <a:lnSpc>
                <a:spcPct val="107000"/>
              </a:lnSpc>
            </a:pPr>
            <a:r>
              <a:rPr lang="en-IN" sz="1700" dirty="0"/>
              <a:t>How do one challenge? Can we ask for reasons for reopening of assessment? </a:t>
            </a:r>
          </a:p>
          <a:p>
            <a:pPr lvl="1" algn="just">
              <a:lnSpc>
                <a:spcPct val="107000"/>
              </a:lnSpc>
            </a:pPr>
            <a:r>
              <a:rPr lang="en-IN" sz="1700" dirty="0"/>
              <a:t>Whether any income has escaped assessment?</a:t>
            </a:r>
          </a:p>
          <a:p>
            <a:pPr lvl="1" algn="just">
              <a:lnSpc>
                <a:spcPct val="107000"/>
              </a:lnSpc>
            </a:pPr>
            <a:r>
              <a:rPr lang="en-IN" sz="1700" dirty="0"/>
              <a:t>Whether conditions of section 149 fulfilled?</a:t>
            </a:r>
          </a:p>
          <a:p>
            <a:pPr lvl="1" algn="just">
              <a:lnSpc>
                <a:spcPct val="107000"/>
              </a:lnSpc>
            </a:pPr>
            <a:r>
              <a:rPr lang="en-IN" sz="1700" dirty="0"/>
              <a:t>Whether all approvals taken?</a:t>
            </a:r>
          </a:p>
          <a:p>
            <a:pPr algn="just">
              <a:lnSpc>
                <a:spcPct val="107000"/>
              </a:lnSpc>
            </a:pPr>
            <a:r>
              <a:rPr lang="en-IN" sz="1700" dirty="0"/>
              <a:t>Survey proceeding requires order u/s 148A </a:t>
            </a:r>
            <a:r>
              <a:rPr lang="en-IN" sz="1700" dirty="0">
                <a:latin typeface="Calibri" panose="020F0502020204030204" pitchFamily="34" charset="0"/>
                <a:ea typeface="Calibri" panose="020F0502020204030204" pitchFamily="34" charset="0"/>
                <a:cs typeface="Times New Roman" panose="02020603050405020304" pitchFamily="18" charset="0"/>
              </a:rPr>
              <a:t>(Circular of 01.08.2022)</a:t>
            </a:r>
            <a:endParaRPr lang="en-IN" sz="1700" dirty="0"/>
          </a:p>
          <a:p>
            <a:pPr lvl="1" algn="just">
              <a:lnSpc>
                <a:spcPct val="107000"/>
              </a:lnSpc>
            </a:pPr>
            <a:endParaRPr lang="en-IN" sz="1700" dirty="0"/>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29</a:t>
            </a:fld>
            <a:endParaRPr lang="en-IN"/>
          </a:p>
        </p:txBody>
      </p:sp>
    </p:spTree>
    <p:extLst>
      <p:ext uri="{BB962C8B-B14F-4D97-AF65-F5344CB8AC3E}">
        <p14:creationId xmlns:p14="http://schemas.microsoft.com/office/powerpoint/2010/main" val="4124019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Background</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2400" dirty="0"/>
              <a:t>Revision of Assessment [Section 263 and 264]</a:t>
            </a:r>
          </a:p>
          <a:p>
            <a:pPr lvl="1"/>
            <a:r>
              <a:rPr lang="en-IN" sz="1800" dirty="0"/>
              <a:t>Section 263 – assessment order is erroneous and prejudicial to the interest of the revenue (only scrutiny assessment orders can be revised u/s 263)</a:t>
            </a:r>
          </a:p>
          <a:p>
            <a:pPr lvl="1"/>
            <a:r>
              <a:rPr lang="en-IN" sz="1800" dirty="0"/>
              <a:t>Section 264 – order can be revised in a manner so as to be not prejudicial to the assessee (scrutiny as well as summary assessment order can be revised u/s 264)</a:t>
            </a:r>
          </a:p>
          <a:p>
            <a:pPr marL="457200" lvl="1" indent="0">
              <a:buNone/>
            </a:pPr>
            <a:endParaRPr lang="en-IN" sz="1800" dirty="0"/>
          </a:p>
          <a:p>
            <a:r>
              <a:rPr lang="en-IN" sz="2400" dirty="0"/>
              <a:t>Rectification of assessment [Section 154]</a:t>
            </a:r>
          </a:p>
          <a:p>
            <a:pPr lvl="1"/>
            <a:r>
              <a:rPr lang="en-IN" sz="1800" dirty="0"/>
              <a:t>Any order can be rectified to correct any mistake apparent from record</a:t>
            </a:r>
          </a:p>
          <a:p>
            <a:endParaRPr lang="en-IN" sz="2400" dirty="0"/>
          </a:p>
          <a:p>
            <a:r>
              <a:rPr lang="en-IN" sz="2400" dirty="0"/>
              <a:t>Concept of finality to assessment</a:t>
            </a:r>
          </a:p>
          <a:p>
            <a:pPr lvl="1"/>
            <a:r>
              <a:rPr lang="en-IN" sz="2000" u="sng" dirty="0"/>
              <a:t>106 ITR 1(SC) </a:t>
            </a:r>
            <a:r>
              <a:rPr lang="en-IN" sz="2000" u="sng" dirty="0" err="1"/>
              <a:t>Parashuram</a:t>
            </a:r>
            <a:r>
              <a:rPr lang="en-IN" sz="2000" u="sng" dirty="0"/>
              <a:t> Pottery Works Co. Ltd. vs. ITO</a:t>
            </a:r>
          </a:p>
          <a:p>
            <a:pPr marL="457200" lvl="1" indent="0" algn="just">
              <a:buNone/>
            </a:pPr>
            <a:r>
              <a:rPr lang="en-IN" sz="2000" i="1" dirty="0"/>
              <a:t>“we have to bear in mind that the policy of law is that there must be a point of finality in all legal proceedings, that stale issues should not be reactivated beyond a particular stage and that lapse of time must induce repose in and set at rest judicial and quasi-judicial controversies as it must in other spheres of human activity.”</a:t>
            </a:r>
          </a:p>
          <a:p>
            <a:pPr lvl="1"/>
            <a:endParaRPr lang="en-IN" dirty="0"/>
          </a:p>
          <a:p>
            <a:pPr lvl="1"/>
            <a:endParaRPr lang="en-IN" dirty="0"/>
          </a:p>
        </p:txBody>
      </p:sp>
      <p:sp>
        <p:nvSpPr>
          <p:cNvPr id="5" name="Footer Placeholder 4"/>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CF8F992-2841-40E8-A6F8-0ACDAE22B63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a:t>
            </a:fld>
            <a:endParaRPr lang="en-IN"/>
          </a:p>
        </p:txBody>
      </p:sp>
    </p:spTree>
    <p:extLst>
      <p:ext uri="{BB962C8B-B14F-4D97-AF65-F5344CB8AC3E}">
        <p14:creationId xmlns:p14="http://schemas.microsoft.com/office/powerpoint/2010/main" val="1084540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7905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b="1" dirty="0"/>
              <a:t>Case Laws:</a:t>
            </a:r>
          </a:p>
          <a:p>
            <a:pPr marL="0" indent="0" algn="l">
              <a:buNone/>
            </a:pPr>
            <a:r>
              <a:rPr lang="en-IN" sz="1800" b="1" i="0" u="none" strike="noStrike" baseline="0" dirty="0">
                <a:solidFill>
                  <a:srgbClr val="000000"/>
                </a:solidFill>
              </a:rPr>
              <a:t>Violation of procedure prescribed u/s 148A of the Act</a:t>
            </a:r>
          </a:p>
          <a:p>
            <a:pPr marL="0" indent="0" algn="l">
              <a:buNone/>
            </a:pPr>
            <a:r>
              <a:rPr lang="en-IN" sz="1800" u="sng" dirty="0">
                <a:solidFill>
                  <a:srgbClr val="000000"/>
                </a:solidFill>
              </a:rPr>
              <a:t>Proceedings to be quashed</a:t>
            </a:r>
            <a:endParaRPr lang="en-IN" sz="1800" i="0" u="sng" strike="noStrike" baseline="0" dirty="0">
              <a:solidFill>
                <a:srgbClr val="000000"/>
              </a:solidFill>
            </a:endParaRPr>
          </a:p>
          <a:p>
            <a:r>
              <a:rPr lang="en-US" sz="1800" b="1" i="0" u="none" strike="noStrike" baseline="0" dirty="0">
                <a:solidFill>
                  <a:srgbClr val="000000"/>
                </a:solidFill>
              </a:rPr>
              <a:t>Writ </a:t>
            </a:r>
            <a:r>
              <a:rPr lang="en-US" sz="1800" b="1" i="0" u="none" strike="noStrike" baseline="0" dirty="0" err="1">
                <a:solidFill>
                  <a:srgbClr val="000000"/>
                </a:solidFill>
              </a:rPr>
              <a:t>Petn</a:t>
            </a:r>
            <a:r>
              <a:rPr lang="en-US" sz="1800" b="1" i="0" u="none" strike="noStrike" baseline="0" dirty="0">
                <a:solidFill>
                  <a:srgbClr val="000000"/>
                </a:solidFill>
              </a:rPr>
              <a:t>. No. 10184 of 2022 (Bom)</a:t>
            </a:r>
            <a:r>
              <a:rPr lang="en-IN" sz="1800" b="1" i="0" u="none" strike="noStrike" baseline="0" dirty="0">
                <a:solidFill>
                  <a:srgbClr val="000000"/>
                </a:solidFill>
              </a:rPr>
              <a:t> </a:t>
            </a:r>
            <a:r>
              <a:rPr lang="en-US" sz="1800" b="1" i="0" u="none" strike="noStrike" baseline="0" dirty="0">
                <a:solidFill>
                  <a:srgbClr val="000000"/>
                </a:solidFill>
              </a:rPr>
              <a:t>Anurag Gupta vs. ITO</a:t>
            </a:r>
            <a:r>
              <a:rPr lang="en-US" sz="1800" b="0" i="0" u="none" strike="noStrike" baseline="0" dirty="0">
                <a:solidFill>
                  <a:srgbClr val="000000"/>
                </a:solidFill>
              </a:rPr>
              <a:t> – </a:t>
            </a:r>
          </a:p>
          <a:p>
            <a:pPr lvl="1" algn="just"/>
            <a:r>
              <a:rPr lang="en-US" sz="1800" b="0" u="none" strike="noStrike" baseline="0" dirty="0">
                <a:solidFill>
                  <a:srgbClr val="000000"/>
                </a:solidFill>
              </a:rPr>
              <a:t>The reassessment proceedings initiated are unsustainable on the ground of violation of the procedure prescribed under s.148A(b) </a:t>
            </a:r>
            <a:r>
              <a:rPr lang="en-US" sz="1800" b="0" u="sng" strike="noStrike" baseline="0" dirty="0">
                <a:solidFill>
                  <a:srgbClr val="000000"/>
                </a:solidFill>
              </a:rPr>
              <a:t>on account of failure of the AO to provide the requisite material </a:t>
            </a:r>
            <a:r>
              <a:rPr lang="en-US" sz="1800" b="0" u="none" strike="noStrike" baseline="0" dirty="0">
                <a:solidFill>
                  <a:srgbClr val="000000"/>
                </a:solidFill>
              </a:rPr>
              <a:t>which ought to have been supplied along with the information in terms of the said section </a:t>
            </a:r>
          </a:p>
          <a:p>
            <a:r>
              <a:rPr lang="en-US" sz="1800" b="1" dirty="0"/>
              <a:t>WP No. 15580 of 2022(Bom) – Mrs. Chitra </a:t>
            </a:r>
            <a:r>
              <a:rPr lang="en-US" sz="1800" b="1" dirty="0" err="1"/>
              <a:t>Supekar</a:t>
            </a:r>
            <a:r>
              <a:rPr lang="en-US" sz="1800" b="1" dirty="0"/>
              <a:t> vs. ITO</a:t>
            </a:r>
          </a:p>
          <a:p>
            <a:pPr lvl="1" algn="just"/>
            <a:r>
              <a:rPr lang="en-US" sz="1800" dirty="0"/>
              <a:t>A condition precedent for any proceeding including a proceeding u/s. 148A, is a valid service of notice, lest it would be a jurisdictional error. Despite availability of new address, </a:t>
            </a:r>
            <a:r>
              <a:rPr lang="en-US" sz="1800" u="sng" dirty="0"/>
              <a:t>notice u/s 148A(b) served on old address.</a:t>
            </a:r>
            <a:r>
              <a:rPr lang="en-US" sz="1800" dirty="0"/>
              <a:t> Therefore, the proceedings are bad in law</a:t>
            </a:r>
          </a:p>
          <a:p>
            <a:pPr rtl="0"/>
            <a:r>
              <a:rPr lang="da-DK" sz="1800" b="1" i="0" u="none" strike="noStrike" kern="1200" baseline="0" dirty="0">
                <a:solidFill>
                  <a:srgbClr val="000000"/>
                </a:solidFill>
                <a:latin typeface="Calibri" panose="020F0502020204030204" pitchFamily="34" charset="0"/>
              </a:rPr>
              <a:t>(2022) 6 NYPCTR 1440 (Ker) Nambiar Balakrishnan Narendran vs. ITO</a:t>
            </a:r>
          </a:p>
          <a:p>
            <a:pPr lvl="1"/>
            <a:r>
              <a:rPr lang="en-US" sz="1700" b="0" i="0" u="none" strike="noStrike" kern="1200" baseline="0" dirty="0">
                <a:solidFill>
                  <a:srgbClr val="333333"/>
                </a:solidFill>
              </a:rPr>
              <a:t>Notice u/s 148A not served before issue of notice u/s 148. Since it is clear that there is no record to suggest that the procedure contemplated under s. 148A of the Act were followed before issuing notice under s. 148 of the Act, this writ petition is allowed. Fresh proceedings may be initiated as per law</a:t>
            </a:r>
          </a:p>
          <a:p>
            <a:pPr lvl="1"/>
            <a:r>
              <a:rPr lang="en-US" sz="1700" dirty="0">
                <a:solidFill>
                  <a:srgbClr val="333333"/>
                </a:solidFill>
              </a:rPr>
              <a:t>Specific argument, that the no permission to issue fresh notice</a:t>
            </a:r>
            <a:endParaRPr lang="en-IN" sz="1700" dirty="0"/>
          </a:p>
          <a:p>
            <a:pPr lvl="1" algn="just">
              <a:lnSpc>
                <a:spcPct val="107000"/>
              </a:lnSpc>
            </a:pPr>
            <a:endParaRPr lang="en-IN" sz="1800" dirty="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30</a:t>
            </a:fld>
            <a:endParaRPr lang="en-IN"/>
          </a:p>
        </p:txBody>
      </p:sp>
    </p:spTree>
    <p:extLst>
      <p:ext uri="{BB962C8B-B14F-4D97-AF65-F5344CB8AC3E}">
        <p14:creationId xmlns:p14="http://schemas.microsoft.com/office/powerpoint/2010/main" val="2890028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7905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t-BR" sz="1800" b="1" i="0" dirty="0">
                <a:solidFill>
                  <a:srgbClr val="333333"/>
                </a:solidFill>
                <a:effectLst/>
                <a:latin typeface="Bookman Light"/>
              </a:rPr>
              <a:t>(2022) 6 NYPCTR 1236 (Bom)</a:t>
            </a:r>
            <a:r>
              <a:rPr lang="en-US" sz="1800" b="1" i="0" dirty="0">
                <a:solidFill>
                  <a:srgbClr val="333333"/>
                </a:solidFill>
                <a:effectLst/>
                <a:latin typeface="Bookman Light"/>
              </a:rPr>
              <a:t> </a:t>
            </a:r>
            <a:r>
              <a:rPr lang="en-IN" sz="1800" b="1" i="0" dirty="0">
                <a:solidFill>
                  <a:srgbClr val="333333"/>
                </a:solidFill>
                <a:effectLst/>
                <a:latin typeface="Square Serif"/>
              </a:rPr>
              <a:t>SAMADHA CORPORATION vs . ITO</a:t>
            </a:r>
          </a:p>
          <a:p>
            <a:pPr lvl="1" algn="just"/>
            <a:r>
              <a:rPr lang="en-US" sz="1800" b="0" i="0" dirty="0">
                <a:solidFill>
                  <a:srgbClr val="333333"/>
                </a:solidFill>
                <a:effectLst/>
                <a:latin typeface="Bookman Light"/>
              </a:rPr>
              <a:t>SCN has </a:t>
            </a:r>
            <a:r>
              <a:rPr lang="en-US" sz="1800" b="0" i="0" u="sng" dirty="0">
                <a:solidFill>
                  <a:srgbClr val="333333"/>
                </a:solidFill>
                <a:effectLst/>
                <a:latin typeface="Bookman Light"/>
              </a:rPr>
              <a:t>sought response of the petitioner within a period of three days </a:t>
            </a:r>
            <a:r>
              <a:rPr lang="en-US" sz="1800" b="0" i="0" dirty="0">
                <a:solidFill>
                  <a:srgbClr val="333333"/>
                </a:solidFill>
                <a:effectLst/>
                <a:latin typeface="Bookman Light"/>
              </a:rPr>
              <a:t>Sec. 148A(b) of the said Act requires grant of minimum time of seven days to an assessee to file its reply to the show-cause notice. </a:t>
            </a:r>
          </a:p>
          <a:p>
            <a:r>
              <a:rPr lang="nn-NO" sz="1800" b="0" i="0" dirty="0">
                <a:solidFill>
                  <a:srgbClr val="333333"/>
                </a:solidFill>
                <a:effectLst/>
                <a:latin typeface="Bookman Light"/>
              </a:rPr>
              <a:t> </a:t>
            </a:r>
            <a:r>
              <a:rPr lang="nn-NO" sz="1800" b="1" i="0" dirty="0">
                <a:solidFill>
                  <a:srgbClr val="333333"/>
                </a:solidFill>
                <a:effectLst/>
                <a:latin typeface="Bookman Light"/>
              </a:rPr>
              <a:t>(2022) 328 CTR (Jharkhand) 239 </a:t>
            </a:r>
            <a:r>
              <a:rPr lang="en-US" sz="1800" b="1" i="0" dirty="0">
                <a:solidFill>
                  <a:srgbClr val="333333"/>
                </a:solidFill>
                <a:effectLst/>
                <a:latin typeface="Square Serif"/>
              </a:rPr>
              <a:t>JINDAL FORGINGS vs. PCIT &amp; ORS.</a:t>
            </a:r>
          </a:p>
          <a:p>
            <a:pPr lvl="1" algn="just"/>
            <a:r>
              <a:rPr lang="en-US" sz="1800" b="0" i="0" dirty="0">
                <a:solidFill>
                  <a:srgbClr val="333333"/>
                </a:solidFill>
                <a:effectLst/>
                <a:latin typeface="Bookman Light"/>
              </a:rPr>
              <a:t>The contention of the Revenue that though </a:t>
            </a:r>
            <a:r>
              <a:rPr lang="en-US" sz="1800" b="0" i="0" u="sng" dirty="0">
                <a:solidFill>
                  <a:srgbClr val="333333"/>
                </a:solidFill>
                <a:effectLst/>
                <a:latin typeface="Bookman Light"/>
              </a:rPr>
              <a:t>only three days time was given to the petitioner to file its reply </a:t>
            </a:r>
            <a:r>
              <a:rPr lang="en-US" sz="1800" b="0" i="0" dirty="0">
                <a:solidFill>
                  <a:srgbClr val="333333"/>
                </a:solidFill>
                <a:effectLst/>
                <a:latin typeface="Bookman Light"/>
              </a:rPr>
              <a:t>but the </a:t>
            </a:r>
            <a:r>
              <a:rPr lang="en-US" sz="1800" b="0" i="0" u="sng" dirty="0">
                <a:solidFill>
                  <a:srgbClr val="333333"/>
                </a:solidFill>
                <a:effectLst/>
                <a:latin typeface="Bookman Light"/>
              </a:rPr>
              <a:t>order has been passed on seventh day as the assessee did not file any reply</a:t>
            </a:r>
            <a:r>
              <a:rPr lang="en-US" sz="1800" b="0" i="0" dirty="0">
                <a:solidFill>
                  <a:srgbClr val="333333"/>
                </a:solidFill>
                <a:effectLst/>
                <a:latin typeface="Bookman Light"/>
              </a:rPr>
              <a:t>, is not acceptable as the legislature has categorically stipulated mandatory timeline of minimum ‘seven days’ and maximum ‘Thirty days’ to be given to the petitioner before the order under s. 148A(d) can be passed for reassessment proceeding. In the case at hand admittedly, the same has not been followed; as such the instant writ application is maintainable under the writ jurisdiction.</a:t>
            </a:r>
            <a:endParaRPr lang="en-US" sz="1800" dirty="0">
              <a:solidFill>
                <a:srgbClr val="222222"/>
              </a:solidFill>
              <a:latin typeface="Bookman Light"/>
            </a:endParaRPr>
          </a:p>
          <a:p>
            <a:r>
              <a:rPr lang="pt-BR" sz="1800" b="1" i="0" dirty="0">
                <a:solidFill>
                  <a:srgbClr val="333333"/>
                </a:solidFill>
                <a:effectLst/>
                <a:latin typeface="Bookman Light"/>
              </a:rPr>
              <a:t>(2022) 6 NYPCTR 1237 (Bom)</a:t>
            </a:r>
            <a:r>
              <a:rPr lang="en-IN" sz="1800" b="1" i="0" dirty="0">
                <a:solidFill>
                  <a:srgbClr val="333333"/>
                </a:solidFill>
                <a:effectLst/>
                <a:latin typeface="Square Serif"/>
              </a:rPr>
              <a:t> AGRICULTURE PRODUCE MARKET COMMITTEE vs. ITO</a:t>
            </a:r>
          </a:p>
          <a:p>
            <a:pPr lvl="1"/>
            <a:r>
              <a:rPr lang="en-US" sz="1800" b="0" i="0" dirty="0">
                <a:solidFill>
                  <a:srgbClr val="333333"/>
                </a:solidFill>
                <a:effectLst/>
                <a:latin typeface="Bookman Light"/>
              </a:rPr>
              <a:t>Given the aforesaid facts, </a:t>
            </a:r>
            <a:r>
              <a:rPr lang="en-US" sz="1800" b="0" i="0" u="sng" dirty="0">
                <a:solidFill>
                  <a:srgbClr val="333333"/>
                </a:solidFill>
                <a:effectLst/>
                <a:latin typeface="Bookman Light"/>
              </a:rPr>
              <a:t>we are of the view that the impugned order passed under s. 148A(d) of the Act of 1961 has been issued without considering the petitioner’s reply </a:t>
            </a:r>
            <a:r>
              <a:rPr lang="en-US" sz="1800" b="0" i="0" dirty="0">
                <a:solidFill>
                  <a:srgbClr val="333333"/>
                </a:solidFill>
                <a:effectLst/>
                <a:latin typeface="Bookman Light"/>
              </a:rPr>
              <a:t>inasmuch as paragraph 1 of the said order records that the petitioner failed to submit its Explanation. In view of aforesaid the impugned order dt. 31st March, 2022 passed under s. 148A(d) of the Act of 1961 is set aside. The respondents are at liberty to take further steps in accordance with law and as permissible under the said Act.</a:t>
            </a:r>
            <a:endParaRPr lang="en-IN" sz="1800" b="1" i="0" dirty="0">
              <a:solidFill>
                <a:srgbClr val="333333"/>
              </a:solidFill>
              <a:effectLst/>
              <a:latin typeface="Square Serif"/>
            </a:endParaRPr>
          </a:p>
          <a:p>
            <a:endParaRPr lang="en-US" sz="1800" b="0" i="1" u="none" strike="noStrike" baseline="0" dirty="0">
              <a:solidFill>
                <a:srgbClr val="000000"/>
              </a:solidFill>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31</a:t>
            </a:fld>
            <a:endParaRPr lang="en-IN"/>
          </a:p>
        </p:txBody>
      </p:sp>
    </p:spTree>
    <p:extLst>
      <p:ext uri="{BB962C8B-B14F-4D97-AF65-F5344CB8AC3E}">
        <p14:creationId xmlns:p14="http://schemas.microsoft.com/office/powerpoint/2010/main" val="2129661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7905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b="1" dirty="0"/>
              <a:t>SCN in the name of deceased person/ non-existent person</a:t>
            </a:r>
          </a:p>
          <a:p>
            <a:endParaRPr lang="en-US" sz="1200" b="0" i="0" dirty="0">
              <a:solidFill>
                <a:srgbClr val="222222"/>
              </a:solidFill>
              <a:effectLst/>
              <a:latin typeface="Bookman Light"/>
            </a:endParaRPr>
          </a:p>
          <a:p>
            <a:r>
              <a:rPr lang="pt-BR" sz="1800" b="1" dirty="0">
                <a:effectLst/>
                <a:ea typeface="Calibri" panose="020F0502020204030204" pitchFamily="34" charset="0"/>
              </a:rPr>
              <a:t>(2023) 7 NYPCTR 219 (Bom) NARINDERPAL GUPTA vs. ACIT - </a:t>
            </a:r>
            <a:r>
              <a:rPr lang="en-IN" sz="1800" dirty="0">
                <a:effectLst/>
                <a:ea typeface="Calibri" panose="020F0502020204030204" pitchFamily="34" charset="0"/>
              </a:rPr>
              <a:t>If the show cause notice u/s 148A(b) is issued in the name of deceased person, then the proceedings are bad in law </a:t>
            </a:r>
          </a:p>
          <a:p>
            <a:endParaRPr lang="en-IN" sz="1800" b="1" dirty="0">
              <a:effectLst/>
              <a:ea typeface="Calibri" panose="020F0502020204030204" pitchFamily="34" charset="0"/>
            </a:endParaRPr>
          </a:p>
          <a:p>
            <a:r>
              <a:rPr lang="en-US" sz="1800" b="1" dirty="0"/>
              <a:t>(2023) 7 NYPCTR 189 (Guj) MADHUBEN KANTILAL PATEL vs. UOI- </a:t>
            </a:r>
            <a:r>
              <a:rPr lang="en-US" sz="1800" dirty="0"/>
              <a:t>Notice u/s 148 in first round in the name of deceased person. Post Ashish Agarwal, notice in the name of legal heirs. Held - the first Notice under s. 148 of the IT Act was issued on 30th June, 2021 which itself was not sustainable and was illegal</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32</a:t>
            </a:fld>
            <a:endParaRPr lang="en-IN"/>
          </a:p>
        </p:txBody>
      </p:sp>
    </p:spTree>
    <p:extLst>
      <p:ext uri="{BB962C8B-B14F-4D97-AF65-F5344CB8AC3E}">
        <p14:creationId xmlns:p14="http://schemas.microsoft.com/office/powerpoint/2010/main" val="3728248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7905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b="1" dirty="0"/>
              <a:t>Matter set aside</a:t>
            </a:r>
          </a:p>
          <a:p>
            <a:r>
              <a:rPr lang="es-ES" sz="1800" b="1" dirty="0">
                <a:solidFill>
                  <a:srgbClr val="000000"/>
                </a:solidFill>
              </a:rPr>
              <a:t>(2023) 7 NYPCTR 281 (Del) ALANKAR APARTMENT (P) LTD. vs. AICT - </a:t>
            </a:r>
            <a:r>
              <a:rPr lang="en-US" sz="1800" b="0" i="0" u="none" strike="noStrike" baseline="0" dirty="0">
                <a:solidFill>
                  <a:srgbClr val="000000"/>
                </a:solidFill>
              </a:rPr>
              <a:t>Not dealt with the objections raised in a satisfactory manner and not dealt with the evidences furnished. Order u/s 148A(d) and notice u/s 148 quashed and set </a:t>
            </a:r>
            <a:r>
              <a:rPr lang="en-US" sz="1800" dirty="0">
                <a:solidFill>
                  <a:srgbClr val="000000"/>
                </a:solidFill>
              </a:rPr>
              <a:t>aside – AO to carry out </a:t>
            </a:r>
            <a:r>
              <a:rPr lang="en-US" sz="1800" dirty="0" err="1">
                <a:solidFill>
                  <a:srgbClr val="000000"/>
                </a:solidFill>
              </a:rPr>
              <a:t>denovo</a:t>
            </a:r>
            <a:r>
              <a:rPr lang="en-US" sz="1800" dirty="0">
                <a:solidFill>
                  <a:srgbClr val="000000"/>
                </a:solidFill>
              </a:rPr>
              <a:t> exercise. </a:t>
            </a:r>
            <a:endParaRPr lang="es-ES" sz="1800" b="1" dirty="0">
              <a:solidFill>
                <a:srgbClr val="000000"/>
              </a:solidFill>
            </a:endParaRPr>
          </a:p>
          <a:p>
            <a:r>
              <a:rPr lang="es-ES" sz="1800" b="1" u="none" strike="noStrike" baseline="0" dirty="0">
                <a:solidFill>
                  <a:srgbClr val="000000"/>
                </a:solidFill>
              </a:rPr>
              <a:t>(</a:t>
            </a:r>
            <a:r>
              <a:rPr lang="es-ES" sz="1800" b="1" dirty="0">
                <a:solidFill>
                  <a:srgbClr val="000000"/>
                </a:solidFill>
              </a:rPr>
              <a:t>2023) 7 NYPCTR 252 (Del) RISHAB GARG vs. ITO </a:t>
            </a:r>
            <a:r>
              <a:rPr lang="es-ES" sz="1800" dirty="0">
                <a:solidFill>
                  <a:srgbClr val="000000"/>
                </a:solidFill>
                <a:latin typeface="Calibri (Body)"/>
              </a:rPr>
              <a:t>– AO has </a:t>
            </a:r>
            <a:r>
              <a:rPr lang="es-ES" sz="1800" dirty="0" err="1">
                <a:solidFill>
                  <a:srgbClr val="000000"/>
                </a:solidFill>
                <a:latin typeface="Calibri (Body)"/>
              </a:rPr>
              <a:t>not</a:t>
            </a:r>
            <a:r>
              <a:rPr lang="es-ES" sz="1800" dirty="0">
                <a:solidFill>
                  <a:srgbClr val="000000"/>
                </a:solidFill>
                <a:latin typeface="Calibri (Body)"/>
              </a:rPr>
              <a:t> </a:t>
            </a:r>
            <a:r>
              <a:rPr lang="es-ES" sz="1800" dirty="0" err="1">
                <a:solidFill>
                  <a:srgbClr val="000000"/>
                </a:solidFill>
                <a:latin typeface="Calibri (Body)"/>
              </a:rPr>
              <a:t>dealt</a:t>
            </a:r>
            <a:r>
              <a:rPr lang="es-ES" sz="1800" dirty="0">
                <a:solidFill>
                  <a:srgbClr val="000000"/>
                </a:solidFill>
                <a:latin typeface="Calibri (Body)"/>
              </a:rPr>
              <a:t> </a:t>
            </a:r>
            <a:r>
              <a:rPr lang="es-ES" sz="1800" dirty="0" err="1">
                <a:solidFill>
                  <a:srgbClr val="000000"/>
                </a:solidFill>
                <a:latin typeface="Calibri (Body)"/>
              </a:rPr>
              <a:t>with</a:t>
            </a:r>
            <a:r>
              <a:rPr lang="es-ES" sz="1800" dirty="0">
                <a:solidFill>
                  <a:srgbClr val="000000"/>
                </a:solidFill>
                <a:latin typeface="Calibri (Body)"/>
              </a:rPr>
              <a:t> </a:t>
            </a:r>
            <a:r>
              <a:rPr lang="es-ES" sz="1800" dirty="0" err="1">
                <a:solidFill>
                  <a:srgbClr val="000000"/>
                </a:solidFill>
                <a:latin typeface="Calibri (Body)"/>
              </a:rPr>
              <a:t>the</a:t>
            </a:r>
            <a:r>
              <a:rPr lang="es-ES" sz="1800" dirty="0">
                <a:solidFill>
                  <a:srgbClr val="000000"/>
                </a:solidFill>
                <a:latin typeface="Calibri (Body)"/>
              </a:rPr>
              <a:t> </a:t>
            </a:r>
            <a:r>
              <a:rPr lang="es-ES" sz="1800" dirty="0" err="1">
                <a:solidFill>
                  <a:srgbClr val="000000"/>
                </a:solidFill>
                <a:latin typeface="Calibri (Body)"/>
              </a:rPr>
              <a:t>submission</a:t>
            </a:r>
            <a:r>
              <a:rPr lang="es-ES" sz="1800" dirty="0">
                <a:solidFill>
                  <a:srgbClr val="000000"/>
                </a:solidFill>
                <a:latin typeface="Calibri (Body)"/>
              </a:rPr>
              <a:t> of </a:t>
            </a:r>
            <a:r>
              <a:rPr lang="es-ES" sz="1800" dirty="0" err="1">
                <a:solidFill>
                  <a:srgbClr val="000000"/>
                </a:solidFill>
                <a:latin typeface="Calibri (Body)"/>
              </a:rPr>
              <a:t>the</a:t>
            </a:r>
            <a:r>
              <a:rPr lang="es-ES" sz="1800" dirty="0">
                <a:solidFill>
                  <a:srgbClr val="000000"/>
                </a:solidFill>
                <a:latin typeface="Calibri (Body)"/>
              </a:rPr>
              <a:t> </a:t>
            </a:r>
            <a:r>
              <a:rPr lang="es-ES" sz="1800" dirty="0" err="1">
                <a:solidFill>
                  <a:srgbClr val="000000"/>
                </a:solidFill>
                <a:latin typeface="Calibri (Body)"/>
              </a:rPr>
              <a:t>Petitioner</a:t>
            </a:r>
            <a:r>
              <a:rPr lang="es-ES" sz="1800" dirty="0">
                <a:solidFill>
                  <a:srgbClr val="000000"/>
                </a:solidFill>
                <a:latin typeface="Calibri (Body)"/>
              </a:rPr>
              <a:t>. </a:t>
            </a:r>
            <a:r>
              <a:rPr lang="es-ES" sz="1800" dirty="0" err="1">
                <a:solidFill>
                  <a:srgbClr val="000000"/>
                </a:solidFill>
                <a:latin typeface="Calibri (Body)"/>
              </a:rPr>
              <a:t>However</a:t>
            </a:r>
            <a:r>
              <a:rPr lang="es-ES" sz="1800" dirty="0">
                <a:solidFill>
                  <a:srgbClr val="000000"/>
                </a:solidFill>
                <a:latin typeface="Calibri (Body)"/>
              </a:rPr>
              <a:t>, </a:t>
            </a:r>
            <a:r>
              <a:rPr lang="es-ES" sz="1800" dirty="0" err="1">
                <a:solidFill>
                  <a:srgbClr val="000000"/>
                </a:solidFill>
                <a:latin typeface="Calibri (Body)"/>
              </a:rPr>
              <a:t>liberty</a:t>
            </a:r>
            <a:r>
              <a:rPr lang="es-ES" sz="1800" dirty="0">
                <a:solidFill>
                  <a:srgbClr val="000000"/>
                </a:solidFill>
                <a:latin typeface="Calibri (Body)"/>
              </a:rPr>
              <a:t> </a:t>
            </a:r>
            <a:r>
              <a:rPr lang="es-ES" sz="1800" dirty="0" err="1">
                <a:solidFill>
                  <a:srgbClr val="000000"/>
                </a:solidFill>
                <a:latin typeface="Calibri (Body)"/>
              </a:rPr>
              <a:t>to</a:t>
            </a:r>
            <a:r>
              <a:rPr lang="es-ES" sz="1800" dirty="0">
                <a:solidFill>
                  <a:srgbClr val="000000"/>
                </a:solidFill>
                <a:latin typeface="Calibri (Body)"/>
              </a:rPr>
              <a:t> </a:t>
            </a:r>
            <a:r>
              <a:rPr lang="es-ES" sz="1800" dirty="0" err="1">
                <a:solidFill>
                  <a:srgbClr val="000000"/>
                </a:solidFill>
                <a:latin typeface="Calibri (Body)"/>
              </a:rPr>
              <a:t>carry</a:t>
            </a:r>
            <a:r>
              <a:rPr lang="es-ES" sz="1800" dirty="0">
                <a:solidFill>
                  <a:srgbClr val="000000"/>
                </a:solidFill>
                <a:latin typeface="Calibri (Body)"/>
              </a:rPr>
              <a:t> </a:t>
            </a:r>
            <a:r>
              <a:rPr lang="es-ES" sz="1800" dirty="0" err="1">
                <a:solidFill>
                  <a:srgbClr val="000000"/>
                </a:solidFill>
                <a:latin typeface="Calibri (Body)"/>
              </a:rPr>
              <a:t>out</a:t>
            </a:r>
            <a:r>
              <a:rPr lang="es-ES" sz="1800" dirty="0">
                <a:solidFill>
                  <a:srgbClr val="000000"/>
                </a:solidFill>
                <a:latin typeface="Calibri (Body)"/>
              </a:rPr>
              <a:t> </a:t>
            </a:r>
            <a:r>
              <a:rPr lang="es-ES" sz="1800" dirty="0" err="1">
                <a:solidFill>
                  <a:srgbClr val="000000"/>
                </a:solidFill>
                <a:latin typeface="Calibri (Body)"/>
              </a:rPr>
              <a:t>fresh</a:t>
            </a:r>
            <a:r>
              <a:rPr lang="es-ES" sz="1800" dirty="0">
                <a:solidFill>
                  <a:srgbClr val="000000"/>
                </a:solidFill>
                <a:latin typeface="Calibri (Body)"/>
              </a:rPr>
              <a:t> </a:t>
            </a:r>
            <a:r>
              <a:rPr lang="es-ES" sz="1800" dirty="0" err="1">
                <a:solidFill>
                  <a:srgbClr val="000000"/>
                </a:solidFill>
                <a:latin typeface="Calibri (Body)"/>
              </a:rPr>
              <a:t>exercise</a:t>
            </a:r>
            <a:r>
              <a:rPr lang="es-ES" sz="1800" dirty="0">
                <a:solidFill>
                  <a:srgbClr val="000000"/>
                </a:solidFill>
                <a:latin typeface="Calibri (Body)"/>
              </a:rPr>
              <a:t>.  </a:t>
            </a:r>
            <a:endParaRPr lang="en-US" sz="1800" dirty="0">
              <a:solidFill>
                <a:srgbClr val="000000"/>
              </a:solidFill>
              <a:latin typeface="Calibri (Body)"/>
            </a:endParaRPr>
          </a:p>
          <a:p>
            <a:r>
              <a:rPr lang="es-ES" sz="1800" b="1" dirty="0">
                <a:ea typeface="Calibri" panose="020F0502020204030204" pitchFamily="34" charset="0"/>
              </a:rPr>
              <a:t>(2023) 7 NYPCTR 55 (Del)</a:t>
            </a:r>
            <a:r>
              <a:rPr lang="pt-BR" sz="1800" b="1" dirty="0">
                <a:ea typeface="Calibri" panose="020F0502020204030204" pitchFamily="34" charset="0"/>
              </a:rPr>
              <a:t> </a:t>
            </a:r>
            <a:r>
              <a:rPr lang="fr-FR" sz="1800" b="1" dirty="0">
                <a:ea typeface="Calibri" panose="020F0502020204030204" pitchFamily="34" charset="0"/>
              </a:rPr>
              <a:t>CHARU CHAINS &amp; JEWELS (P) LTD. vs.</a:t>
            </a:r>
            <a:r>
              <a:rPr lang="pt-BR" sz="1800" b="1" dirty="0">
                <a:ea typeface="Calibri" panose="020F0502020204030204" pitchFamily="34" charset="0"/>
              </a:rPr>
              <a:t> ACIT</a:t>
            </a:r>
            <a:r>
              <a:rPr lang="pt-BR" sz="1800" dirty="0">
                <a:ea typeface="Calibri" panose="020F0502020204030204" pitchFamily="34" charset="0"/>
              </a:rPr>
              <a:t> - Material not supplied – therefore, set aside –</a:t>
            </a:r>
          </a:p>
          <a:p>
            <a:r>
              <a:rPr lang="es-ES" sz="1800" b="1" dirty="0">
                <a:effectLst/>
                <a:ea typeface="Calibri" panose="020F0502020204030204" pitchFamily="34" charset="0"/>
              </a:rPr>
              <a:t>(2022) 6 NYPCTR 1449 (Del) </a:t>
            </a:r>
            <a:r>
              <a:rPr lang="en-US" sz="1800" b="1" dirty="0">
                <a:effectLst/>
                <a:ea typeface="Calibri" panose="020F0502020204030204" pitchFamily="34" charset="0"/>
              </a:rPr>
              <a:t>LEMON TREE HOTELS LTD. vs.  CIT - </a:t>
            </a:r>
            <a:r>
              <a:rPr lang="pt-BR" sz="1800" dirty="0">
                <a:ea typeface="Calibri" panose="020F0502020204030204" pitchFamily="34" charset="0"/>
              </a:rPr>
              <a:t> </a:t>
            </a:r>
            <a:r>
              <a:rPr lang="pt-BR" sz="1800" dirty="0">
                <a:effectLst/>
                <a:ea typeface="Calibri" panose="020F0502020204030204" pitchFamily="34" charset="0"/>
              </a:rPr>
              <a:t>Personal hearing not granted – therefore, set aside -</a:t>
            </a:r>
            <a:endParaRPr lang="en-US" sz="1800" dirty="0">
              <a:effectLst/>
              <a:ea typeface="Calibri" panose="020F0502020204030204" pitchFamily="34" charset="0"/>
            </a:endParaRPr>
          </a:p>
          <a:p>
            <a:r>
              <a:rPr lang="pt-BR" sz="1800" b="1" i="0" dirty="0">
                <a:solidFill>
                  <a:srgbClr val="333333"/>
                </a:solidFill>
                <a:effectLst/>
                <a:latin typeface="Bookman Light"/>
              </a:rPr>
              <a:t>(2022) 6 NYPCTR 1227 (Bom)</a:t>
            </a:r>
            <a:r>
              <a:rPr lang="en-IN" sz="1800" b="1" i="0" dirty="0">
                <a:solidFill>
                  <a:srgbClr val="333333"/>
                </a:solidFill>
                <a:effectLst/>
                <a:latin typeface="Square Serif"/>
              </a:rPr>
              <a:t> SUNRISE ASSOCIATES vs. ITO - </a:t>
            </a:r>
            <a:r>
              <a:rPr lang="en-US" sz="1800" dirty="0">
                <a:effectLst/>
                <a:ea typeface="Calibri" panose="020F0502020204030204" pitchFamily="34" charset="0"/>
              </a:rPr>
              <a:t>Documents and reply not considered. Remanded the matter back </a:t>
            </a:r>
          </a:p>
          <a:p>
            <a:r>
              <a:rPr lang="en-US" sz="1800" b="1" i="0" dirty="0">
                <a:solidFill>
                  <a:srgbClr val="333333"/>
                </a:solidFill>
                <a:effectLst/>
                <a:latin typeface="Bookman Light"/>
              </a:rPr>
              <a:t>(2022) 447 ITR 439 (All)</a:t>
            </a:r>
            <a:r>
              <a:rPr lang="en-US" sz="1800" b="1" i="0" dirty="0">
                <a:solidFill>
                  <a:srgbClr val="333333"/>
                </a:solidFill>
                <a:effectLst/>
                <a:latin typeface="Square Serif"/>
              </a:rPr>
              <a:t> NABCO PRODUCTS (P) LTD. vs. UNION OF INDIA &amp; ORS. - </a:t>
            </a:r>
            <a:r>
              <a:rPr lang="en-IN" sz="1800" dirty="0">
                <a:latin typeface="Calibri" panose="020F0502020204030204" pitchFamily="34" charset="0"/>
                <a:ea typeface="Calibri" panose="020F0502020204030204" pitchFamily="34" charset="0"/>
                <a:cs typeface="Times New Roman" panose="02020603050405020304" pitchFamily="18" charset="0"/>
              </a:rPr>
              <a:t>Order passed without considering the reply of the Petitioner due to technical glitch - </a:t>
            </a:r>
            <a:r>
              <a:rPr lang="en-US" sz="1800" b="0" i="0" dirty="0">
                <a:solidFill>
                  <a:srgbClr val="222222"/>
                </a:solidFill>
                <a:effectLst/>
                <a:latin typeface="Bookman Light"/>
              </a:rPr>
              <a:t>For all the reasons </a:t>
            </a:r>
            <a:r>
              <a:rPr lang="en-US" sz="1800" b="0" i="0" dirty="0" err="1">
                <a:solidFill>
                  <a:srgbClr val="222222"/>
                </a:solidFill>
                <a:effectLst/>
                <a:latin typeface="Bookman Light"/>
              </a:rPr>
              <a:t>aforestated</a:t>
            </a:r>
            <a:r>
              <a:rPr lang="en-US" sz="1800" b="0" i="0" dirty="0">
                <a:solidFill>
                  <a:srgbClr val="222222"/>
                </a:solidFill>
                <a:effectLst/>
                <a:latin typeface="Bookman Light"/>
              </a:rPr>
              <a:t>, the impugned order and the notice as aforesaid are quashed. Liberty is granted to the respondents to pass an order afresh under s. 148A(d) of the Act 1961 after affording reasonable opportunity of hearing to the petitioner. </a:t>
            </a:r>
            <a:endParaRPr lang="en-US" sz="1800" b="1" i="0" dirty="0">
              <a:solidFill>
                <a:srgbClr val="333333"/>
              </a:solidFill>
              <a:effectLst/>
              <a:latin typeface="Square Serif"/>
            </a:endParaRPr>
          </a:p>
          <a:p>
            <a:endParaRPr lang="pt-BR" sz="1800" dirty="0">
              <a:effectLst/>
              <a:ea typeface="Calibri" panose="020F0502020204030204" pitchFamily="34" charset="0"/>
            </a:endParaRPr>
          </a:p>
          <a:p>
            <a:pPr lvl="1"/>
            <a:endParaRPr lang="en-US" sz="1800" dirty="0"/>
          </a:p>
          <a:p>
            <a:endParaRPr lang="en-IN"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33</a:t>
            </a:fld>
            <a:endParaRPr lang="en-IN"/>
          </a:p>
        </p:txBody>
      </p:sp>
    </p:spTree>
    <p:extLst>
      <p:ext uri="{BB962C8B-B14F-4D97-AF65-F5344CB8AC3E}">
        <p14:creationId xmlns:p14="http://schemas.microsoft.com/office/powerpoint/2010/main" val="13837844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7905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t>Alternate remedy</a:t>
            </a:r>
          </a:p>
          <a:p>
            <a:r>
              <a:rPr lang="en-IN" sz="1800" b="1" i="0" dirty="0">
                <a:solidFill>
                  <a:srgbClr val="333333"/>
                </a:solidFill>
                <a:effectLst/>
                <a:latin typeface="Bookman Light"/>
              </a:rPr>
              <a:t>(2022) 449 ITR 256 (SC)</a:t>
            </a:r>
            <a:r>
              <a:rPr lang="en-IN" sz="1800" b="1" i="0" dirty="0">
                <a:solidFill>
                  <a:srgbClr val="333333"/>
                </a:solidFill>
                <a:effectLst/>
                <a:latin typeface="Square Serif"/>
              </a:rPr>
              <a:t> ANSHUL JAIN vs. PCIT - </a:t>
            </a:r>
            <a:r>
              <a:rPr lang="en-US" sz="1800" b="0" i="0" dirty="0">
                <a:solidFill>
                  <a:srgbClr val="333333"/>
                </a:solidFill>
                <a:effectLst/>
                <a:latin typeface="Bookman Light"/>
              </a:rPr>
              <a:t>What is challenged before the High Court was the reopening notice under s. 148A(d) of the IT Act, 1961. The notices have been issued, after considering the objections raised by the petitioner. If the petitioner has any grievance on merits thereafter, the same has to be agitated before the AO in the reassessment proceedings.</a:t>
            </a:r>
            <a:endParaRPr lang="en-US" sz="1800" dirty="0"/>
          </a:p>
          <a:p>
            <a:r>
              <a:rPr lang="en-US" sz="1800" b="1" dirty="0"/>
              <a:t>(2023) 6 SLPCTO 65 (SC) RED CHILLI INTERNATIONAL SALES vs. ITO </a:t>
            </a:r>
            <a:r>
              <a:rPr lang="en-US" sz="1800" dirty="0"/>
              <a:t>- we set aside the observations made by the High Court in the impugned judgment observing that the writ petition would not be maintainable in view of the alternative remedy, clarify that this issue would be examined in depth by the High Court if and when it arise for consideration.</a:t>
            </a:r>
          </a:p>
          <a:p>
            <a:pPr lvl="1"/>
            <a:endParaRPr lang="en-US" sz="1800" dirty="0"/>
          </a:p>
          <a:p>
            <a:pPr lvl="1"/>
            <a:endParaRPr lang="en-US" sz="1800" dirty="0"/>
          </a:p>
          <a:p>
            <a:endParaRPr lang="en-IN"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34</a:t>
            </a:fld>
            <a:endParaRPr lang="en-IN"/>
          </a:p>
        </p:txBody>
      </p:sp>
    </p:spTree>
    <p:extLst>
      <p:ext uri="{BB962C8B-B14F-4D97-AF65-F5344CB8AC3E}">
        <p14:creationId xmlns:p14="http://schemas.microsoft.com/office/powerpoint/2010/main" val="1090190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700" b="1" i="0" u="none" strike="noStrike" baseline="0" dirty="0">
                <a:solidFill>
                  <a:srgbClr val="000000"/>
                </a:solidFill>
              </a:rPr>
              <a:t>Cannot travel beyond SCN</a:t>
            </a:r>
          </a:p>
          <a:p>
            <a:r>
              <a:rPr lang="en-IN" sz="1700" b="1" dirty="0">
                <a:ea typeface="Calibri" panose="020F0502020204030204" pitchFamily="34" charset="0"/>
                <a:cs typeface="Times New Roman" panose="02020603050405020304" pitchFamily="18" charset="0"/>
              </a:rPr>
              <a:t>(2023) 330 CTR (Chhattisgarh) 317 </a:t>
            </a:r>
            <a:r>
              <a:rPr lang="en-IN" sz="1700" b="1" i="0" dirty="0">
                <a:solidFill>
                  <a:srgbClr val="333333"/>
                </a:solidFill>
                <a:effectLst/>
              </a:rPr>
              <a:t>U.S. ASSOCIATES vs. PCIT</a:t>
            </a:r>
          </a:p>
          <a:p>
            <a:r>
              <a:rPr lang="en-IN" sz="1700" dirty="0">
                <a:ea typeface="Calibri" panose="020F0502020204030204" pitchFamily="34" charset="0"/>
                <a:cs typeface="Times New Roman" panose="02020603050405020304" pitchFamily="18" charset="0"/>
              </a:rPr>
              <a:t> </a:t>
            </a:r>
            <a:r>
              <a:rPr lang="en-US" sz="1700" b="0" i="0" dirty="0">
                <a:solidFill>
                  <a:srgbClr val="222222"/>
                </a:solidFill>
                <a:effectLst/>
              </a:rPr>
              <a:t>In the absence of the same being reflected in the notice, the assessment yet being made of the said amount would be prima facie bad in the light of the judgment of the Supreme Court in case of </a:t>
            </a:r>
            <a:r>
              <a:rPr lang="en-US" sz="1700" b="0" i="0" dirty="0" err="1">
                <a:solidFill>
                  <a:srgbClr val="222222"/>
                </a:solidFill>
                <a:effectLst/>
              </a:rPr>
              <a:t>Commr</a:t>
            </a:r>
            <a:r>
              <a:rPr lang="en-US" sz="1700" b="0" i="0" dirty="0">
                <a:solidFill>
                  <a:srgbClr val="222222"/>
                </a:solidFill>
                <a:effectLst/>
              </a:rPr>
              <a:t>. of Customs vs. Toyo Engineering India Ltd. 2006 (7) SCC 592 wherein in para 16 the Supreme Court has emphatically held that the Department cannot travel beyond the show-cause notice. </a:t>
            </a:r>
            <a:r>
              <a:rPr lang="en-US" sz="1700" dirty="0">
                <a:solidFill>
                  <a:srgbClr val="222222"/>
                </a:solidFill>
                <a:ea typeface="Calibri" panose="020F0502020204030204" pitchFamily="34" charset="0"/>
                <a:cs typeface="Times New Roman" panose="02020603050405020304" pitchFamily="18" charset="0"/>
              </a:rPr>
              <a:t>Order and notice set aside</a:t>
            </a:r>
          </a:p>
          <a:p>
            <a:r>
              <a:rPr lang="es-ES" sz="1700" b="1" i="0" dirty="0">
                <a:solidFill>
                  <a:srgbClr val="333333"/>
                </a:solidFill>
                <a:effectLst/>
              </a:rPr>
              <a:t>(2022) 6 NYPCTR 1175 (Del)</a:t>
            </a:r>
            <a:r>
              <a:rPr lang="en-US" sz="1700" b="1" i="0" dirty="0">
                <a:solidFill>
                  <a:srgbClr val="222222"/>
                </a:solidFill>
                <a:effectLst/>
                <a:cs typeface="Times New Roman" panose="02020603050405020304" pitchFamily="18" charset="0"/>
              </a:rPr>
              <a:t> </a:t>
            </a:r>
            <a:r>
              <a:rPr lang="en-US" sz="1700" b="1" i="0" dirty="0">
                <a:solidFill>
                  <a:srgbClr val="333333"/>
                </a:solidFill>
                <a:effectLst/>
              </a:rPr>
              <a:t>CATCHY PROP-BUILD (P) LTD. vs.  ACIT</a:t>
            </a:r>
          </a:p>
          <a:p>
            <a:pPr algn="just"/>
            <a:r>
              <a:rPr lang="en-US" sz="1700" b="0" i="0" dirty="0">
                <a:solidFill>
                  <a:srgbClr val="333333"/>
                </a:solidFill>
                <a:effectLst/>
              </a:rPr>
              <a:t>Having perused the paper book and having heard learned counsel for the parties, this Court is of the view that in the notice issued under s. 148A(b) of the Act, </a:t>
            </a:r>
            <a:r>
              <a:rPr lang="en-US" sz="1700" b="0" i="0" u="sng" dirty="0">
                <a:solidFill>
                  <a:srgbClr val="333333"/>
                </a:solidFill>
                <a:effectLst/>
              </a:rPr>
              <a:t>the petitioner was never asked to explain the source of funds that were used by Manu Garments to purchase the shares of Bert Marketing (P) Ltd. </a:t>
            </a:r>
            <a:r>
              <a:rPr lang="en-US" sz="1700" b="0" i="0" dirty="0">
                <a:solidFill>
                  <a:srgbClr val="333333"/>
                </a:solidFill>
                <a:effectLst/>
              </a:rPr>
              <a:t>Keeping in view the aforesaid, the present writ petition along with applications is allowed and the show-cause notice issued under s. 148A(b) of the Act as well as the order passed under s. 148A(d) of the Act and the notice issued under s. 148 of the Act for the asst. yr. 2018-19 are quashed. However, if the law permits, the respondents/Revenue to take further steps in the matter, they shall be at liberty to do so.</a:t>
            </a:r>
          </a:p>
          <a:p>
            <a:r>
              <a:rPr lang="en-IN" sz="1700" b="1" i="0" dirty="0">
                <a:solidFill>
                  <a:srgbClr val="333333"/>
                </a:solidFill>
                <a:effectLst/>
              </a:rPr>
              <a:t>146 taxmann.com 547 (Delhi) Usha Rani Girdhar v. Income-tax Officer*</a:t>
            </a:r>
          </a:p>
          <a:p>
            <a:r>
              <a:rPr lang="en-US" sz="1700" b="0" i="0" dirty="0">
                <a:solidFill>
                  <a:srgbClr val="212529"/>
                </a:solidFill>
                <a:effectLst/>
              </a:rPr>
              <a:t>This Court in </a:t>
            </a:r>
            <a:r>
              <a:rPr lang="en-US" sz="1700" b="0" i="1" dirty="0">
                <a:solidFill>
                  <a:srgbClr val="212529"/>
                </a:solidFill>
                <a:effectLst/>
              </a:rPr>
              <a:t>Catchy Pro-Build (P.) Ltd. </a:t>
            </a:r>
            <a:r>
              <a:rPr lang="en-US" sz="1700" b="0" i="0" dirty="0">
                <a:solidFill>
                  <a:srgbClr val="212529"/>
                </a:solidFill>
                <a:effectLst/>
              </a:rPr>
              <a:t>v. </a:t>
            </a:r>
            <a:r>
              <a:rPr lang="en-US" sz="1700" b="0" i="1" dirty="0" err="1">
                <a:solidFill>
                  <a:srgbClr val="212529"/>
                </a:solidFill>
                <a:effectLst/>
              </a:rPr>
              <a:t>Asstt</a:t>
            </a:r>
            <a:r>
              <a:rPr lang="en-US" sz="1700" b="0" i="1" dirty="0">
                <a:solidFill>
                  <a:srgbClr val="212529"/>
                </a:solidFill>
                <a:effectLst/>
              </a:rPr>
              <a:t>. CIT </a:t>
            </a:r>
            <a:r>
              <a:rPr lang="en-US" sz="1700" b="0" i="0" u="sng" dirty="0">
                <a:solidFill>
                  <a:srgbClr val="0000FF"/>
                </a:solidFill>
                <a:effectLst/>
              </a:rPr>
              <a:t>[2022] 145 taxmann.com 510/448 ITR 671</a:t>
            </a:r>
            <a:r>
              <a:rPr lang="en-US" sz="1700" b="0" i="0" dirty="0">
                <a:solidFill>
                  <a:srgbClr val="212529"/>
                </a:solidFill>
                <a:effectLst/>
              </a:rPr>
              <a:t> High Court has held, " if the foundational allegation is missing in the notice issued under section 148A(</a:t>
            </a:r>
            <a:r>
              <a:rPr lang="en-US" sz="1700" b="0" i="1" dirty="0">
                <a:solidFill>
                  <a:srgbClr val="212529"/>
                </a:solidFill>
                <a:effectLst/>
              </a:rPr>
              <a:t>b</a:t>
            </a:r>
            <a:r>
              <a:rPr lang="en-US" sz="1700" b="0" i="0" dirty="0">
                <a:solidFill>
                  <a:srgbClr val="212529"/>
                </a:solidFill>
                <a:effectLst/>
              </a:rPr>
              <a:t>) of the Act, the same cannot be incorporated by issuing a supplementary notice".</a:t>
            </a:r>
            <a:endParaRPr lang="en-IN" sz="1700" dirty="0">
              <a:solidFill>
                <a:srgbClr val="333333"/>
              </a:solidFill>
            </a:endParaRPr>
          </a:p>
          <a:p>
            <a:pPr marL="0" indent="0">
              <a:buNone/>
            </a:pPr>
            <a:endParaRPr lang="en-IN" sz="1700" dirty="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35</a:t>
            </a:fld>
            <a:endParaRPr lang="en-IN"/>
          </a:p>
        </p:txBody>
      </p:sp>
    </p:spTree>
    <p:extLst>
      <p:ext uri="{BB962C8B-B14F-4D97-AF65-F5344CB8AC3E}">
        <p14:creationId xmlns:p14="http://schemas.microsoft.com/office/powerpoint/2010/main" val="41785810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i="0" dirty="0">
                <a:solidFill>
                  <a:srgbClr val="333333"/>
                </a:solidFill>
                <a:effectLst/>
              </a:rPr>
              <a:t>(2022) 328 CTR (Cal) 710 </a:t>
            </a:r>
            <a:r>
              <a:rPr lang="en-US" sz="1800" b="1" i="0" dirty="0">
                <a:solidFill>
                  <a:srgbClr val="333333"/>
                </a:solidFill>
                <a:effectLst/>
              </a:rPr>
              <a:t>EXCEL COMMODITY &amp; DERIVATIVE (P) LTD. vs. UOI</a:t>
            </a:r>
          </a:p>
          <a:p>
            <a:r>
              <a:rPr lang="en-US" sz="1800" b="1" dirty="0">
                <a:solidFill>
                  <a:srgbClr val="333333"/>
                </a:solidFill>
              </a:rPr>
              <a:t>Specific question - Whether the matter should be remanded or quashed?</a:t>
            </a:r>
          </a:p>
          <a:p>
            <a:r>
              <a:rPr lang="en-US" sz="1800" b="0" i="0" dirty="0">
                <a:solidFill>
                  <a:srgbClr val="222222"/>
                </a:solidFill>
                <a:effectLst/>
              </a:rPr>
              <a:t>On a reading of the said order, we find that the AO has indirectly accepted the explanation given by the appellant/assessee that they have not indulged in fictitious derivative transaction. We say so because in the order dt. 7th April, 2022 in para 4 therein, the AO alleges that prima facie the appellant/assessee has taken accommodation entry by way of fund transfer from M/s </a:t>
            </a:r>
            <a:r>
              <a:rPr lang="en-US" sz="1800" b="0" i="0" dirty="0" err="1">
                <a:solidFill>
                  <a:srgbClr val="222222"/>
                </a:solidFill>
                <a:effectLst/>
              </a:rPr>
              <a:t>Brightmoon</a:t>
            </a:r>
            <a:r>
              <a:rPr lang="en-US" sz="1800" b="0" i="0" dirty="0">
                <a:solidFill>
                  <a:srgbClr val="222222"/>
                </a:solidFill>
                <a:effectLst/>
              </a:rPr>
              <a:t> Suppliers (P) Ltd. which is a different company. Thus, the order passed under cl. (d) of s. 148A of the Act is not based on the reason for which notice dt. 22nd March, 2022 was issued under s. 148A(b) of the Act. Therefore, the order dt. 7th April, 2022 is illegal and has to be held to be wholly unsustainable. </a:t>
            </a:r>
            <a:r>
              <a:rPr lang="en-US" sz="1800" b="0" i="0" u="sng" dirty="0">
                <a:solidFill>
                  <a:srgbClr val="222222"/>
                </a:solidFill>
                <a:effectLst/>
              </a:rPr>
              <a:t>In such factual position, the necessity to remand the matter back to the AO does not arise.</a:t>
            </a:r>
            <a:endParaRPr lang="en-US" sz="1800" b="1" i="0" u="sng" dirty="0">
              <a:solidFill>
                <a:srgbClr val="333333"/>
              </a:solidFill>
              <a:effectLst/>
            </a:endParaRPr>
          </a:p>
          <a:p>
            <a:r>
              <a:rPr lang="en-US" sz="1800" b="0" i="0" dirty="0">
                <a:solidFill>
                  <a:srgbClr val="222222"/>
                </a:solidFill>
                <a:effectLst/>
              </a:rPr>
              <a:t>As pointed out in the aforesaid mentioned decision, the term "information" in </a:t>
            </a:r>
            <a:r>
              <a:rPr lang="en-US" sz="1800" b="0" i="0" dirty="0" err="1">
                <a:solidFill>
                  <a:srgbClr val="222222"/>
                </a:solidFill>
                <a:effectLst/>
              </a:rPr>
              <a:t>Expln</a:t>
            </a:r>
            <a:r>
              <a:rPr lang="en-US" sz="1800" b="0" i="0" dirty="0">
                <a:solidFill>
                  <a:srgbClr val="222222"/>
                </a:solidFill>
                <a:effectLst/>
              </a:rPr>
              <a:t>. 1 under s. 148 cannot be lightly resorted to so as to reopen assessment and this information cannot be a ground to give unbridled power to the Revenue. In fact, in the case on hand, the information has been lightly used which resulted in issuance of notice. As pointed out earlier, the assessee had submitted the explanation to the notice along with documents in support of their claim. The AO has given up the said allegation which formed the basis of the notice and proceeded on a fresh ground for alleging that the transaction with some other company was an accommodation entry. Therefore, on that score also the order dt. 7th April, 2022 is liable to be set aside in its entirety without giving any opportunity to reopen the matter on a different issue.</a:t>
            </a:r>
            <a:endParaRPr lang="en-US" sz="1800" b="1" i="0" dirty="0">
              <a:solidFill>
                <a:srgbClr val="333333"/>
              </a:solidFill>
              <a:effectLst/>
            </a:endParaRPr>
          </a:p>
        </p:txBody>
      </p:sp>
      <p:sp>
        <p:nvSpPr>
          <p:cNvPr id="4" name="Footer Placeholder 3"/>
          <p:cNvSpPr>
            <a:spLocks noGrp="1"/>
          </p:cNvSpPr>
          <p:nvPr>
            <p:ph type="ftr" sz="quarter" idx="11"/>
          </p:nvPr>
        </p:nvSpPr>
        <p:spPr/>
        <p:txBody>
          <a:bodyPr/>
          <a:lstStyle/>
          <a:p>
            <a:r>
              <a:rPr lang="en-IN" dirty="0"/>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36</a:t>
            </a:fld>
            <a:endParaRPr lang="en-IN" dirty="0"/>
          </a:p>
        </p:txBody>
      </p:sp>
    </p:spTree>
    <p:extLst>
      <p:ext uri="{BB962C8B-B14F-4D97-AF65-F5344CB8AC3E}">
        <p14:creationId xmlns:p14="http://schemas.microsoft.com/office/powerpoint/2010/main" val="7446285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b="1" i="0" dirty="0">
                <a:solidFill>
                  <a:srgbClr val="333333"/>
                </a:solidFill>
                <a:effectLst/>
                <a:latin typeface="Bookman Light"/>
              </a:rPr>
              <a:t>Order to be passed on “material on record” and not on suspicion</a:t>
            </a:r>
          </a:p>
          <a:p>
            <a:pPr marL="0" indent="0">
              <a:buNone/>
            </a:pPr>
            <a:r>
              <a:rPr lang="pl-PL" sz="1800" b="1" i="0" dirty="0">
                <a:solidFill>
                  <a:srgbClr val="333333"/>
                </a:solidFill>
                <a:effectLst/>
                <a:latin typeface="Bookman Light"/>
              </a:rPr>
              <a:t>(2022) 447 ITR 698 (Raj)</a:t>
            </a:r>
            <a:r>
              <a:rPr lang="en-IN" sz="1800" b="1" i="0" dirty="0">
                <a:solidFill>
                  <a:srgbClr val="333333"/>
                </a:solidFill>
                <a:effectLst/>
                <a:latin typeface="Bookman Light"/>
              </a:rPr>
              <a:t> </a:t>
            </a:r>
            <a:r>
              <a:rPr lang="en-US" sz="1800" b="1" i="0" u="none" strike="noStrike" baseline="0" dirty="0">
                <a:solidFill>
                  <a:srgbClr val="000000"/>
                </a:solidFill>
              </a:rPr>
              <a:t>Abdul Majeed vs. ITO</a:t>
            </a:r>
          </a:p>
          <a:p>
            <a:r>
              <a:rPr lang="en-US" sz="1800" b="1" i="0" dirty="0">
                <a:solidFill>
                  <a:srgbClr val="333333"/>
                </a:solidFill>
                <a:effectLst/>
                <a:latin typeface="Bookman Light"/>
              </a:rPr>
              <a:t>The expression ‘material available on record’, has been </a:t>
            </a:r>
            <a:r>
              <a:rPr lang="en-US" sz="1800" b="0" i="0" dirty="0">
                <a:solidFill>
                  <a:srgbClr val="333333"/>
                </a:solidFill>
                <a:effectLst/>
                <a:latin typeface="Bookman Light"/>
              </a:rPr>
              <a:t>consciously used by the legislature to put a fetter on the exercise of power in the manner that an order under s. 148A of the Act deciding to issue notice under s. 148 of the Act can be based only on the basis of material available on record.</a:t>
            </a:r>
          </a:p>
          <a:p>
            <a:pPr algn="just"/>
            <a:r>
              <a:rPr lang="en-US" sz="1800" b="0" i="0" dirty="0">
                <a:solidFill>
                  <a:srgbClr val="333333"/>
                </a:solidFill>
                <a:effectLst/>
                <a:latin typeface="Bookman Light"/>
              </a:rPr>
              <a:t>The authority, as is apparent, sought to bridge the statutory impediment of section 149(1)(b) not on the basis of any material available on record </a:t>
            </a:r>
            <a:r>
              <a:rPr lang="en-US" sz="1800" b="0" i="0" u="sng" dirty="0">
                <a:solidFill>
                  <a:srgbClr val="333333"/>
                </a:solidFill>
                <a:effectLst/>
                <a:latin typeface="Bookman Light"/>
              </a:rPr>
              <a:t>but only with the help of a surmise that the assessee may have some more accounts.</a:t>
            </a:r>
            <a:r>
              <a:rPr lang="en-US" sz="1800" b="0" i="0" dirty="0">
                <a:solidFill>
                  <a:srgbClr val="333333"/>
                </a:solidFill>
                <a:effectLst/>
                <a:latin typeface="Bookman Light"/>
              </a:rPr>
              <a:t> Even before this Court, when the reply has been filed by the respondent, no material has been placed to show that at the time when the authority passed order under s. 148A of the Act, there was some material on record that the income chargeable to tax which escaped assessment amount to or is likely to amount Rs. 50,00,000 or more for that year.</a:t>
            </a:r>
          </a:p>
          <a:p>
            <a:r>
              <a:rPr lang="en-US" sz="1800" b="0" i="0" u="sng" dirty="0">
                <a:solidFill>
                  <a:srgbClr val="222222"/>
                </a:solidFill>
                <a:effectLst/>
                <a:latin typeface="Bookman Light"/>
              </a:rPr>
              <a:t>Only on the basis that the cash deposits of Rs. 19,39,000 chargeable to tax have escaped assessment, without anything more, the authority was not justified in jumping to the conclusion that the assessee may have more bank accounts. If such an interpretation is placed on the provision of s. 148A(d) of the Act with reference to expression ‘material available on record’, then in that case, it will open flood gate and even without availability of any material, the authority would be initiating proceedings under s. 148 of the Act, which will completely frustrate the object of incorporation of s. 148A in the Act. It is well settled principle of interpretation that the taxing statute is required to be construed strictly</a:t>
            </a:r>
            <a:r>
              <a:rPr lang="en-US" sz="1800" u="sng" dirty="0">
                <a:solidFill>
                  <a:srgbClr val="222222"/>
                </a:solidFill>
                <a:latin typeface="Bookman Light"/>
              </a:rPr>
              <a:t>. </a:t>
            </a:r>
            <a:endParaRPr lang="en-IN" sz="1800" b="0" i="0" u="sng" dirty="0">
              <a:solidFill>
                <a:srgbClr val="333333"/>
              </a:solidFill>
              <a:effectLst/>
              <a:latin typeface="Bookman Light"/>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37</a:t>
            </a:fld>
            <a:endParaRPr lang="en-IN"/>
          </a:p>
        </p:txBody>
      </p:sp>
    </p:spTree>
    <p:extLst>
      <p:ext uri="{BB962C8B-B14F-4D97-AF65-F5344CB8AC3E}">
        <p14:creationId xmlns:p14="http://schemas.microsoft.com/office/powerpoint/2010/main" val="12722756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148B</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148B. No order of assessment or reassessment or recomputation under this Act shall be passed by an Assessing Officer below the rank of Joint Commissioner, in respect of an assessment year to which clause (</a:t>
            </a:r>
            <a:r>
              <a:rPr lang="en-US" sz="1700" i="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i</a:t>
            </a: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 or clause (ii) or clause (iii) or clause (iv) of Explanation 2 to section 148 apply except with the prior approval of the Additional Commissioner or Additional Director or Joint Commissioner or Joint Director</a:t>
            </a:r>
          </a:p>
          <a:p>
            <a:pPr marL="0" indent="0" algn="just">
              <a:lnSpc>
                <a:spcPct val="107000"/>
              </a:lnSpc>
              <a:buNone/>
            </a:pPr>
            <a:endParaRPr lang="en-US" sz="1700" i="1"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n-US" sz="1700" dirty="0">
                <a:latin typeface="Calibri" panose="020F0502020204030204" pitchFamily="34" charset="0"/>
                <a:ea typeface="Calibri" panose="020F0502020204030204" pitchFamily="34" charset="0"/>
                <a:cs typeface="Times New Roman" panose="02020603050405020304" pitchFamily="18" charset="0"/>
              </a:rPr>
              <a:t>Search and survey matter – take approval of Additional or Joint CIT before passing the order of assessment, reassessment etc. </a:t>
            </a: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D37ABD6-E528-4A8F-966F-CFE62291910D}"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38</a:t>
            </a:fld>
            <a:endParaRPr lang="en-IN"/>
          </a:p>
        </p:txBody>
      </p:sp>
    </p:spTree>
    <p:extLst>
      <p:ext uri="{BB962C8B-B14F-4D97-AF65-F5344CB8AC3E}">
        <p14:creationId xmlns:p14="http://schemas.microsoft.com/office/powerpoint/2010/main" val="4260147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'149. Time limit for notice.—(1) No notice under section 148 shall be issued for the relevant assessment year,—</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(a) if </a:t>
            </a:r>
            <a:r>
              <a:rPr lang="en-IN" sz="1700" i="1" u="sng" dirty="0">
                <a:latin typeface="Calibri" panose="020F0502020204030204" pitchFamily="34" charset="0"/>
                <a:ea typeface="Calibri" panose="020F0502020204030204" pitchFamily="34" charset="0"/>
                <a:cs typeface="Times New Roman" panose="02020603050405020304" pitchFamily="18" charset="0"/>
              </a:rPr>
              <a:t>three years </a:t>
            </a:r>
            <a:r>
              <a:rPr lang="en-IN" sz="1700" i="1" dirty="0">
                <a:latin typeface="Calibri" panose="020F0502020204030204" pitchFamily="34" charset="0"/>
                <a:ea typeface="Calibri" panose="020F0502020204030204" pitchFamily="34" charset="0"/>
                <a:cs typeface="Times New Roman" panose="02020603050405020304" pitchFamily="18" charset="0"/>
              </a:rPr>
              <a:t>have elapsed from the end of the relevant assessment year, unless the case falls under clause (b);</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(b) if three years, but </a:t>
            </a:r>
            <a:r>
              <a:rPr lang="en-IN" sz="1700" i="1" u="sng" dirty="0">
                <a:latin typeface="Calibri" panose="020F0502020204030204" pitchFamily="34" charset="0"/>
                <a:ea typeface="Calibri" panose="020F0502020204030204" pitchFamily="34" charset="0"/>
                <a:cs typeface="Times New Roman" panose="02020603050405020304" pitchFamily="18" charset="0"/>
              </a:rPr>
              <a:t>not more than ten years</a:t>
            </a:r>
            <a:r>
              <a:rPr lang="en-IN" sz="1700" i="1" dirty="0">
                <a:latin typeface="Calibri" panose="020F0502020204030204" pitchFamily="34" charset="0"/>
                <a:ea typeface="Calibri" panose="020F0502020204030204" pitchFamily="34" charset="0"/>
                <a:cs typeface="Times New Roman" panose="02020603050405020304" pitchFamily="18" charset="0"/>
              </a:rPr>
              <a:t>, have elapsed from the end of the relevant assessment year unless the Assessing Officer </a:t>
            </a:r>
            <a:r>
              <a:rPr lang="en-IN" sz="1700" i="1" u="sng" dirty="0">
                <a:latin typeface="Calibri" panose="020F0502020204030204" pitchFamily="34" charset="0"/>
                <a:ea typeface="Calibri" panose="020F0502020204030204" pitchFamily="34" charset="0"/>
                <a:cs typeface="Times New Roman" panose="02020603050405020304" pitchFamily="18" charset="0"/>
              </a:rPr>
              <a:t>has in his possession books of account or other documents or evidence </a:t>
            </a:r>
            <a:r>
              <a:rPr lang="en-IN" sz="1700" i="1" dirty="0">
                <a:latin typeface="Calibri" panose="020F0502020204030204" pitchFamily="34" charset="0"/>
                <a:ea typeface="Calibri" panose="020F0502020204030204" pitchFamily="34" charset="0"/>
                <a:cs typeface="Times New Roman" panose="02020603050405020304" pitchFamily="18" charset="0"/>
              </a:rPr>
              <a:t>which </a:t>
            </a:r>
            <a:r>
              <a:rPr lang="en-IN" sz="1700" i="1" u="sng" dirty="0">
                <a:latin typeface="Calibri" panose="020F0502020204030204" pitchFamily="34" charset="0"/>
                <a:ea typeface="Calibri" panose="020F0502020204030204" pitchFamily="34" charset="0"/>
                <a:cs typeface="Times New Roman" panose="02020603050405020304" pitchFamily="18" charset="0"/>
              </a:rPr>
              <a:t>reveal</a:t>
            </a:r>
            <a:r>
              <a:rPr lang="en-IN" sz="1700" i="1" dirty="0">
                <a:latin typeface="Calibri" panose="020F0502020204030204" pitchFamily="34" charset="0"/>
                <a:ea typeface="Calibri" panose="020F0502020204030204" pitchFamily="34" charset="0"/>
                <a:cs typeface="Times New Roman" panose="02020603050405020304" pitchFamily="18" charset="0"/>
              </a:rPr>
              <a:t> that the income chargeable to tax, </a:t>
            </a:r>
            <a:r>
              <a:rPr lang="en-IN" sz="1700" i="1" u="sng" dirty="0">
                <a:latin typeface="Calibri" panose="020F0502020204030204" pitchFamily="34" charset="0"/>
                <a:ea typeface="Calibri" panose="020F0502020204030204" pitchFamily="34" charset="0"/>
                <a:cs typeface="Times New Roman" panose="02020603050405020304" pitchFamily="18" charset="0"/>
              </a:rPr>
              <a:t>represented in the form of </a:t>
            </a:r>
          </a:p>
          <a:p>
            <a:pPr marL="400050" indent="-400050" algn="just">
              <a:lnSpc>
                <a:spcPct val="107000"/>
              </a:lnSpc>
              <a:buAutoNum type="romanLcParenBoth"/>
            </a:pPr>
            <a:r>
              <a:rPr lang="en-IN" sz="1700" i="1" u="sng" dirty="0">
                <a:latin typeface="Calibri" panose="020F0502020204030204" pitchFamily="34" charset="0"/>
                <a:ea typeface="Calibri" panose="020F0502020204030204" pitchFamily="34" charset="0"/>
                <a:cs typeface="Times New Roman" panose="02020603050405020304" pitchFamily="18" charset="0"/>
              </a:rPr>
              <a:t>asset</a:t>
            </a:r>
            <a:r>
              <a:rPr lang="en-IN" sz="1700" i="1" dirty="0">
                <a:latin typeface="Calibri" panose="020F0502020204030204" pitchFamily="34" charset="0"/>
                <a:ea typeface="Calibri" panose="020F0502020204030204" pitchFamily="34" charset="0"/>
                <a:cs typeface="Times New Roman" panose="02020603050405020304" pitchFamily="18" charset="0"/>
              </a:rPr>
              <a:t>, </a:t>
            </a:r>
          </a:p>
          <a:p>
            <a:pPr marL="400050" indent="-400050" algn="just">
              <a:lnSpc>
                <a:spcPct val="107000"/>
              </a:lnSpc>
              <a:buAutoNum type="romanLcParenBoth"/>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expenditure in respect of a transaction or in relation to an event or occasion; or</a:t>
            </a:r>
          </a:p>
          <a:p>
            <a:pPr marL="400050" indent="-400050" algn="just">
              <a:lnSpc>
                <a:spcPct val="107000"/>
              </a:lnSpc>
              <a:buAutoNum type="romanLcParenBoth"/>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an entry or entries in the books of account,</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which has escaped assessment amounts to or is likely to amount to </a:t>
            </a:r>
            <a:r>
              <a:rPr lang="en-IN" sz="1700" i="1" u="sng" dirty="0">
                <a:latin typeface="Calibri" panose="020F0502020204030204" pitchFamily="34" charset="0"/>
                <a:ea typeface="Calibri" panose="020F0502020204030204" pitchFamily="34" charset="0"/>
                <a:cs typeface="Times New Roman" panose="02020603050405020304" pitchFamily="18" charset="0"/>
              </a:rPr>
              <a:t>fifty lakh rupees or more </a:t>
            </a:r>
            <a:r>
              <a:rPr lang="en-IN" sz="1700" i="1" dirty="0">
                <a:latin typeface="Calibri" panose="020F0502020204030204" pitchFamily="34" charset="0"/>
                <a:ea typeface="Calibri" panose="020F0502020204030204" pitchFamily="34" charset="0"/>
                <a:cs typeface="Times New Roman" panose="02020603050405020304" pitchFamily="18" charset="0"/>
              </a:rPr>
              <a:t>for that year:</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Provided that no notice under section 148 shall be issued at any time in a case for the relevant assessment year beginning </a:t>
            </a:r>
            <a:r>
              <a:rPr lang="en-IN" sz="1700" i="1" u="sng" dirty="0">
                <a:latin typeface="Calibri" panose="020F0502020204030204" pitchFamily="34" charset="0"/>
                <a:ea typeface="Calibri" panose="020F0502020204030204" pitchFamily="34" charset="0"/>
                <a:cs typeface="Times New Roman" panose="02020603050405020304" pitchFamily="18" charset="0"/>
              </a:rPr>
              <a:t>on or before 1st day of April, 2021</a:t>
            </a:r>
            <a:r>
              <a:rPr lang="en-IN" sz="1700" i="1" dirty="0">
                <a:latin typeface="Calibri" panose="020F0502020204030204" pitchFamily="34" charset="0"/>
                <a:ea typeface="Calibri" panose="020F0502020204030204" pitchFamily="34" charset="0"/>
                <a:cs typeface="Times New Roman" panose="02020603050405020304" pitchFamily="18" charset="0"/>
              </a:rPr>
              <a:t>, </a:t>
            </a:r>
            <a:r>
              <a:rPr lang="en-IN" sz="1700" i="1" u="sng" dirty="0">
                <a:latin typeface="Calibri" panose="020F0502020204030204" pitchFamily="34" charset="0"/>
                <a:ea typeface="Calibri" panose="020F0502020204030204" pitchFamily="34" charset="0"/>
                <a:cs typeface="Times New Roman" panose="02020603050405020304" pitchFamily="18" charset="0"/>
              </a:rPr>
              <a:t>if</a:t>
            </a:r>
            <a:r>
              <a:rPr lang="en-IN" sz="1700" i="1" u="sng" strike="sngStrike" dirty="0">
                <a:solidFill>
                  <a:srgbClr val="FF0000"/>
                </a:solidFill>
                <a:latin typeface="Calibri" panose="020F0502020204030204" pitchFamily="34" charset="0"/>
                <a:ea typeface="Calibri" panose="020F0502020204030204" pitchFamily="34" charset="0"/>
                <a:cs typeface="Times New Roman" panose="02020603050405020304" pitchFamily="18" charset="0"/>
              </a:rPr>
              <a:t> such notice could not have been issued at that time on account of being beyond the time limit specified under the provisions of clause (b) of sub-section (1) of this section</a:t>
            </a:r>
            <a:r>
              <a:rPr lang="en-IN" sz="1700" i="1" u="sng" dirty="0">
                <a:latin typeface="Calibri" panose="020F0502020204030204" pitchFamily="34" charset="0"/>
                <a:ea typeface="Calibri" panose="020F0502020204030204" pitchFamily="34" charset="0"/>
                <a:cs typeface="Times New Roman" panose="02020603050405020304" pitchFamily="18" charset="0"/>
              </a:rPr>
              <a:t>, </a:t>
            </a:r>
            <a:r>
              <a:rPr lang="en-US" sz="1700" i="1" u="sng" dirty="0">
                <a:latin typeface="Calibri" panose="020F0502020204030204" pitchFamily="34" charset="0"/>
                <a:ea typeface="Calibri" panose="020F0502020204030204" pitchFamily="34" charset="0"/>
                <a:cs typeface="Times New Roman" panose="02020603050405020304" pitchFamily="18" charset="0"/>
              </a:rPr>
              <a:t>a notice under section 148 or section 153A or section 153C could not have been issued at that time on account of being beyond the time limit specified under the provisions of clause (b) of sub-section (1) of this section or section 153A or section 153C, as the case may be, </a:t>
            </a:r>
            <a:r>
              <a:rPr lang="en-IN" sz="1700" i="1" u="sng" dirty="0">
                <a:latin typeface="Calibri" panose="020F0502020204030204" pitchFamily="34" charset="0"/>
                <a:ea typeface="Calibri" panose="020F0502020204030204" pitchFamily="34" charset="0"/>
                <a:cs typeface="Times New Roman" panose="02020603050405020304" pitchFamily="18" charset="0"/>
              </a:rPr>
              <a:t>as they stood immediately before the commencement of the Finance Act, 2021</a:t>
            </a:r>
            <a:r>
              <a:rPr lang="en-IN" sz="1700" i="1" dirty="0">
                <a:latin typeface="Calibri" panose="020F0502020204030204" pitchFamily="34" charset="0"/>
                <a:ea typeface="Calibri" panose="020F0502020204030204" pitchFamily="34" charset="0"/>
                <a:cs typeface="Times New Roman" panose="02020603050405020304" pitchFamily="18" charset="0"/>
              </a:rPr>
              <a:t>:</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D37ABD6-E528-4A8F-966F-CFE62291910D}"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39</a:t>
            </a:fld>
            <a:endParaRPr lang="en-IN"/>
          </a:p>
        </p:txBody>
      </p:sp>
    </p:spTree>
    <p:extLst>
      <p:ext uri="{BB962C8B-B14F-4D97-AF65-F5344CB8AC3E}">
        <p14:creationId xmlns:p14="http://schemas.microsoft.com/office/powerpoint/2010/main" val="1136207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838200" y="1842268"/>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IN" dirty="0"/>
              <a:t>New provisions</a:t>
            </a:r>
          </a:p>
          <a:p>
            <a:pPr algn="ctr"/>
            <a:endParaRPr lang="en-IN" dirty="0"/>
          </a:p>
          <a:p>
            <a:pPr algn="ctr"/>
            <a:r>
              <a:rPr lang="en-IN" dirty="0"/>
              <a:t>Reassessment, Search and Survey</a:t>
            </a:r>
          </a:p>
        </p:txBody>
      </p:sp>
      <p:sp>
        <p:nvSpPr>
          <p:cNvPr id="4" name="Footer Placeholder 3"/>
          <p:cNvSpPr>
            <a:spLocks noGrp="1"/>
          </p:cNvSpPr>
          <p:nvPr>
            <p:ph type="ftr" sz="quarter" idx="11"/>
          </p:nvPr>
        </p:nvSpPr>
        <p:spPr/>
        <p:txBody>
          <a:bodyPr/>
          <a:lstStyle/>
          <a:p>
            <a:r>
              <a:rPr lang="en-IN"/>
              <a:t>Reassessment</a:t>
            </a:r>
          </a:p>
        </p:txBody>
      </p:sp>
      <p:sp>
        <p:nvSpPr>
          <p:cNvPr id="5" name="Date Placeholder 4"/>
          <p:cNvSpPr>
            <a:spLocks noGrp="1"/>
          </p:cNvSpPr>
          <p:nvPr>
            <p:ph type="dt" sz="half" idx="10"/>
          </p:nvPr>
        </p:nvSpPr>
        <p:spPr/>
        <p:txBody>
          <a:bodyPr/>
          <a:lstStyle/>
          <a:p>
            <a:fld id="{0191ECC0-8C09-4A1A-BBE8-B9311C8EE99D}" type="datetime1">
              <a:rPr lang="en-IN" smtClean="0"/>
              <a:t>19-05-2023</a:t>
            </a:fld>
            <a:endParaRPr lang="en-IN"/>
          </a:p>
        </p:txBody>
      </p:sp>
      <p:sp>
        <p:nvSpPr>
          <p:cNvPr id="6" name="Slide Number Placeholder 5"/>
          <p:cNvSpPr>
            <a:spLocks noGrp="1"/>
          </p:cNvSpPr>
          <p:nvPr>
            <p:ph type="sldNum" sz="quarter" idx="12"/>
          </p:nvPr>
        </p:nvSpPr>
        <p:spPr/>
        <p:txBody>
          <a:bodyPr/>
          <a:lstStyle/>
          <a:p>
            <a:fld id="{D06BE10B-C2F5-4F60-8984-10AB42D46EE0}" type="slidenum">
              <a:rPr lang="en-IN" smtClean="0"/>
              <a:t>4</a:t>
            </a:fld>
            <a:endParaRPr lang="en-IN"/>
          </a:p>
        </p:txBody>
      </p:sp>
    </p:spTree>
    <p:extLst>
      <p:ext uri="{BB962C8B-B14F-4D97-AF65-F5344CB8AC3E}">
        <p14:creationId xmlns:p14="http://schemas.microsoft.com/office/powerpoint/2010/main" val="28181982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Provided further that the provisions of this sub-section shall not apply in a case, where a notice under section 153A, or section 153C read with section 153A, is required to be issued in relation to a search initiated under section 132 or books of account, other documents or any assets requisitioned under section 132A, </a:t>
            </a:r>
            <a:r>
              <a:rPr lang="en-IN" sz="1700" i="1" u="sng" dirty="0">
                <a:latin typeface="Calibri" panose="020F0502020204030204" pitchFamily="34" charset="0"/>
                <a:ea typeface="Calibri" panose="020F0502020204030204" pitchFamily="34" charset="0"/>
                <a:cs typeface="Times New Roman" panose="02020603050405020304" pitchFamily="18" charset="0"/>
              </a:rPr>
              <a:t>on or before the 31st day of March, 2021</a:t>
            </a:r>
            <a:r>
              <a:rPr lang="en-IN" sz="1700" i="1" dirty="0">
                <a:latin typeface="Calibri" panose="020F0502020204030204" pitchFamily="34" charset="0"/>
                <a:ea typeface="Calibri" panose="020F0502020204030204" pitchFamily="34" charset="0"/>
                <a:cs typeface="Times New Roman" panose="02020603050405020304" pitchFamily="18" charset="0"/>
              </a:rPr>
              <a:t>:</a:t>
            </a:r>
          </a:p>
          <a:p>
            <a:pPr marL="0" indent="0" algn="l">
              <a:buNone/>
            </a:pPr>
            <a:r>
              <a:rPr lang="en-US" sz="1800" b="0" i="1" u="none" strike="noStrike" baseline="0" dirty="0">
                <a:solidFill>
                  <a:schemeClr val="accent4">
                    <a:lumMod val="50000"/>
                  </a:schemeClr>
                </a:solidFill>
                <a:latin typeface="CIDFont+F3"/>
              </a:rPr>
              <a:t>Provided also that for cases referred to in clauses (</a:t>
            </a:r>
            <a:r>
              <a:rPr lang="en-US" sz="1800" b="0" i="1" u="none" strike="noStrike" baseline="0" dirty="0" err="1">
                <a:solidFill>
                  <a:schemeClr val="accent4">
                    <a:lumMod val="50000"/>
                  </a:schemeClr>
                </a:solidFill>
                <a:latin typeface="CIDFont+F5"/>
              </a:rPr>
              <a:t>i</a:t>
            </a:r>
            <a:r>
              <a:rPr lang="en-US" sz="1800" b="0" i="1" u="none" strike="noStrike" baseline="0" dirty="0">
                <a:solidFill>
                  <a:schemeClr val="accent4">
                    <a:lumMod val="50000"/>
                  </a:schemeClr>
                </a:solidFill>
                <a:latin typeface="CIDFont+F3"/>
              </a:rPr>
              <a:t>), (</a:t>
            </a:r>
            <a:r>
              <a:rPr lang="en-US" sz="1800" b="0" i="1" u="none" strike="noStrike" baseline="0" dirty="0">
                <a:solidFill>
                  <a:schemeClr val="accent4">
                    <a:lumMod val="50000"/>
                  </a:schemeClr>
                </a:solidFill>
                <a:latin typeface="CIDFont+F5"/>
              </a:rPr>
              <a:t>iii</a:t>
            </a:r>
            <a:r>
              <a:rPr lang="en-US" sz="1800" b="0" i="1" u="none" strike="noStrike" baseline="0" dirty="0">
                <a:solidFill>
                  <a:schemeClr val="accent4">
                    <a:lumMod val="50000"/>
                  </a:schemeClr>
                </a:solidFill>
                <a:latin typeface="CIDFont+F3"/>
              </a:rPr>
              <a:t>) and (</a:t>
            </a:r>
            <a:r>
              <a:rPr lang="en-US" sz="1800" b="0" i="1" u="none" strike="noStrike" baseline="0" dirty="0">
                <a:solidFill>
                  <a:schemeClr val="accent4">
                    <a:lumMod val="50000"/>
                  </a:schemeClr>
                </a:solidFill>
                <a:latin typeface="CIDFont+F5"/>
              </a:rPr>
              <a:t>iv</a:t>
            </a:r>
            <a:r>
              <a:rPr lang="en-US" sz="1800" b="0" i="1" u="none" strike="noStrike" baseline="0" dirty="0">
                <a:solidFill>
                  <a:schemeClr val="accent4">
                    <a:lumMod val="50000"/>
                  </a:schemeClr>
                </a:solidFill>
                <a:latin typeface="CIDFont+F3"/>
              </a:rPr>
              <a:t>) of </a:t>
            </a:r>
            <a:r>
              <a:rPr lang="en-US" sz="1800" b="0" i="1" u="none" strike="noStrike" baseline="0" dirty="0">
                <a:solidFill>
                  <a:schemeClr val="accent4">
                    <a:lumMod val="50000"/>
                  </a:schemeClr>
                </a:solidFill>
                <a:latin typeface="CIDFont+F5"/>
              </a:rPr>
              <a:t>Explanation 2 </a:t>
            </a:r>
            <a:r>
              <a:rPr lang="en-US" sz="1800" b="0" i="1" u="none" strike="noStrike" baseline="0" dirty="0">
                <a:solidFill>
                  <a:schemeClr val="accent4">
                    <a:lumMod val="50000"/>
                  </a:schemeClr>
                </a:solidFill>
                <a:latin typeface="CIDFont+F3"/>
              </a:rPr>
              <a:t>to section 148, where,–– </a:t>
            </a:r>
          </a:p>
          <a:p>
            <a:pPr marL="342900" indent="-342900" algn="l">
              <a:buAutoNum type="alphaLcParenBoth"/>
            </a:pPr>
            <a:r>
              <a:rPr lang="en-US" sz="1800" b="0" i="1" u="none" strike="noStrike" baseline="0" dirty="0">
                <a:solidFill>
                  <a:schemeClr val="accent4">
                    <a:lumMod val="50000"/>
                  </a:schemeClr>
                </a:solidFill>
                <a:latin typeface="CIDFont+F3"/>
              </a:rPr>
              <a:t>a search is initiated under section 132; or </a:t>
            </a:r>
          </a:p>
          <a:p>
            <a:pPr marL="342900" indent="-342900" algn="l">
              <a:buAutoNum type="alphaLcParenBoth"/>
            </a:pPr>
            <a:r>
              <a:rPr lang="en-US" sz="1800" b="0" i="1" u="none" strike="noStrike" baseline="0" dirty="0">
                <a:solidFill>
                  <a:schemeClr val="accent4">
                    <a:lumMod val="50000"/>
                  </a:schemeClr>
                </a:solidFill>
                <a:latin typeface="CIDFont+F3"/>
              </a:rPr>
              <a:t>a search under section 132 for which the last of </a:t>
            </a:r>
            <a:r>
              <a:rPr lang="en-US" sz="1800" b="0" i="1" u="none" strike="noStrike" baseline="0" dirty="0" err="1">
                <a:solidFill>
                  <a:schemeClr val="accent4">
                    <a:lumMod val="50000"/>
                  </a:schemeClr>
                </a:solidFill>
                <a:latin typeface="CIDFont+F3"/>
              </a:rPr>
              <a:t>authorisations</a:t>
            </a:r>
            <a:r>
              <a:rPr lang="en-US" sz="1800" b="0" i="1" u="none" strike="noStrike" baseline="0" dirty="0">
                <a:solidFill>
                  <a:schemeClr val="accent4">
                    <a:lumMod val="50000"/>
                  </a:schemeClr>
                </a:solidFill>
                <a:latin typeface="CIDFont+F3"/>
              </a:rPr>
              <a:t> is executed; or</a:t>
            </a:r>
          </a:p>
          <a:p>
            <a:pPr marL="0" indent="0" algn="l">
              <a:buNone/>
            </a:pPr>
            <a:r>
              <a:rPr lang="en-US" sz="1800" b="0" i="1" u="none" strike="noStrike" baseline="0" dirty="0">
                <a:solidFill>
                  <a:schemeClr val="accent4">
                    <a:lumMod val="50000"/>
                  </a:schemeClr>
                </a:solidFill>
                <a:latin typeface="CIDFont+F3"/>
              </a:rPr>
              <a:t>(</a:t>
            </a:r>
            <a:r>
              <a:rPr lang="en-US" sz="1800" b="0" i="1" u="none" strike="noStrike" baseline="0" dirty="0">
                <a:solidFill>
                  <a:schemeClr val="accent4">
                    <a:lumMod val="50000"/>
                  </a:schemeClr>
                </a:solidFill>
                <a:latin typeface="CIDFont+F5"/>
              </a:rPr>
              <a:t>c</a:t>
            </a:r>
            <a:r>
              <a:rPr lang="en-US" sz="1800" b="0" i="1" u="none" strike="noStrike" baseline="0" dirty="0">
                <a:solidFill>
                  <a:schemeClr val="accent4">
                    <a:lumMod val="50000"/>
                  </a:schemeClr>
                </a:solidFill>
                <a:latin typeface="CIDFont+F3"/>
              </a:rPr>
              <a:t>) requisition is made under section 132A, </a:t>
            </a:r>
          </a:p>
          <a:p>
            <a:pPr marL="0" indent="0" algn="just">
              <a:buNone/>
            </a:pPr>
            <a:r>
              <a:rPr lang="en-US" sz="1800" b="0" i="1" u="none" strike="noStrike" baseline="0" dirty="0">
                <a:solidFill>
                  <a:schemeClr val="accent4">
                    <a:lumMod val="50000"/>
                  </a:schemeClr>
                </a:solidFill>
                <a:latin typeface="CIDFont+F3"/>
              </a:rPr>
              <a:t>after the 15th day of March of any financial year and the period for issue of notice under section 148 expires on the 31st day of March of such financial year, a period of fifteen days shall be excluded for the purpose of computing the period of limitation as per this section and the notice issued under section 148 in such case shall be deemed to have been issued on the 31st day of March of </a:t>
            </a:r>
            <a:r>
              <a:rPr lang="en-IN" sz="1800" b="0" i="1" u="none" strike="noStrike" baseline="0" dirty="0">
                <a:solidFill>
                  <a:schemeClr val="accent4">
                    <a:lumMod val="50000"/>
                  </a:schemeClr>
                </a:solidFill>
                <a:latin typeface="CIDFont+F3"/>
              </a:rPr>
              <a:t>such financial year:</a:t>
            </a:r>
            <a:endParaRPr lang="en-US" sz="1800" b="0" i="1" u="none" strike="noStrike" baseline="0" dirty="0">
              <a:solidFill>
                <a:schemeClr val="accent4">
                  <a:lumMod val="50000"/>
                </a:schemeClr>
              </a:solidFill>
              <a:latin typeface="CIDFont+F3"/>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C73E3238-4D67-43E4-A485-BEEC5EF5E527}"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40</a:t>
            </a:fld>
            <a:endParaRPr lang="en-IN"/>
          </a:p>
        </p:txBody>
      </p:sp>
    </p:spTree>
    <p:extLst>
      <p:ext uri="{BB962C8B-B14F-4D97-AF65-F5344CB8AC3E}">
        <p14:creationId xmlns:p14="http://schemas.microsoft.com/office/powerpoint/2010/main" val="41143254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0" i="1" u="none" strike="noStrike" baseline="0" dirty="0">
                <a:solidFill>
                  <a:schemeClr val="accent4">
                    <a:lumMod val="50000"/>
                  </a:schemeClr>
                </a:solidFill>
                <a:latin typeface="CIDFont+F3"/>
              </a:rPr>
              <a:t>Provided also that where the information as referred to in </a:t>
            </a:r>
            <a:r>
              <a:rPr lang="en-US" sz="1600" b="0" i="1" u="none" strike="noStrike" baseline="0" dirty="0">
                <a:solidFill>
                  <a:schemeClr val="accent4">
                    <a:lumMod val="50000"/>
                  </a:schemeClr>
                </a:solidFill>
                <a:latin typeface="CIDFont+F5"/>
              </a:rPr>
              <a:t>Explanation </a:t>
            </a:r>
            <a:r>
              <a:rPr lang="en-US" sz="1600" b="0" i="1" u="none" strike="noStrike" baseline="0" dirty="0">
                <a:solidFill>
                  <a:schemeClr val="accent4">
                    <a:lumMod val="50000"/>
                  </a:schemeClr>
                </a:solidFill>
                <a:latin typeface="CIDFont+F3"/>
              </a:rPr>
              <a:t>1 to section 148 emanates from a statement recorded or documents impounded under section 131 or section 133A, as the case may be, on or before the 31st day of March of a financial year, in </a:t>
            </a:r>
            <a:r>
              <a:rPr lang="en-IN" sz="1600" b="0" i="1" u="none" strike="noStrike" baseline="0" dirty="0">
                <a:solidFill>
                  <a:schemeClr val="accent4">
                    <a:lumMod val="50000"/>
                  </a:schemeClr>
                </a:solidFill>
                <a:latin typeface="CIDFont+F3"/>
              </a:rPr>
              <a:t>consequence of,––</a:t>
            </a:r>
          </a:p>
          <a:p>
            <a:pPr marL="0" indent="0" algn="just">
              <a:buNone/>
            </a:pPr>
            <a:r>
              <a:rPr lang="en-US" sz="1600" b="0" i="1" u="none" strike="noStrike" baseline="0" dirty="0">
                <a:solidFill>
                  <a:schemeClr val="accent4">
                    <a:lumMod val="50000"/>
                  </a:schemeClr>
                </a:solidFill>
                <a:latin typeface="CIDFont+F3"/>
              </a:rPr>
              <a:t>(</a:t>
            </a:r>
            <a:r>
              <a:rPr lang="en-US" sz="1600" b="0" i="1" u="none" strike="noStrike" baseline="0" dirty="0">
                <a:solidFill>
                  <a:schemeClr val="accent4">
                    <a:lumMod val="50000"/>
                  </a:schemeClr>
                </a:solidFill>
                <a:latin typeface="CIDFont+F5"/>
              </a:rPr>
              <a:t>a</a:t>
            </a:r>
            <a:r>
              <a:rPr lang="en-US" sz="1600" b="0" i="1" u="none" strike="noStrike" baseline="0" dirty="0">
                <a:solidFill>
                  <a:schemeClr val="accent4">
                    <a:lumMod val="50000"/>
                  </a:schemeClr>
                </a:solidFill>
                <a:latin typeface="CIDFont+F3"/>
              </a:rPr>
              <a:t>) a search under section 132 which is initiated; or</a:t>
            </a:r>
          </a:p>
          <a:p>
            <a:pPr marL="0" indent="0" algn="just">
              <a:buNone/>
            </a:pPr>
            <a:r>
              <a:rPr lang="en-US" sz="1600" b="0" i="1" u="none" strike="noStrike" baseline="0" dirty="0">
                <a:solidFill>
                  <a:schemeClr val="accent4">
                    <a:lumMod val="50000"/>
                  </a:schemeClr>
                </a:solidFill>
                <a:latin typeface="CIDFont+F3"/>
              </a:rPr>
              <a:t>(</a:t>
            </a:r>
            <a:r>
              <a:rPr lang="en-US" sz="1600" b="0" i="1" u="none" strike="noStrike" baseline="0" dirty="0">
                <a:solidFill>
                  <a:schemeClr val="accent4">
                    <a:lumMod val="50000"/>
                  </a:schemeClr>
                </a:solidFill>
                <a:latin typeface="CIDFont+F5"/>
              </a:rPr>
              <a:t>b</a:t>
            </a:r>
            <a:r>
              <a:rPr lang="en-US" sz="1600" b="0" i="1" u="none" strike="noStrike" baseline="0" dirty="0">
                <a:solidFill>
                  <a:schemeClr val="accent4">
                    <a:lumMod val="50000"/>
                  </a:schemeClr>
                </a:solidFill>
                <a:latin typeface="CIDFont+F3"/>
              </a:rPr>
              <a:t>) a search under section 132 for which the last of </a:t>
            </a:r>
            <a:r>
              <a:rPr lang="en-IN" sz="1600" b="0" i="1" u="none" strike="noStrike" baseline="0" dirty="0">
                <a:solidFill>
                  <a:schemeClr val="accent4">
                    <a:lumMod val="50000"/>
                  </a:schemeClr>
                </a:solidFill>
                <a:latin typeface="CIDFont+F3"/>
              </a:rPr>
              <a:t>authorisations is executed; or</a:t>
            </a:r>
          </a:p>
          <a:p>
            <a:pPr marL="0" indent="0" algn="just">
              <a:buNone/>
            </a:pPr>
            <a:r>
              <a:rPr lang="en-US" sz="1600" b="0" i="1" u="none" strike="noStrike" baseline="0" dirty="0">
                <a:solidFill>
                  <a:schemeClr val="accent4">
                    <a:lumMod val="50000"/>
                  </a:schemeClr>
                </a:solidFill>
                <a:latin typeface="CIDFont+F3"/>
              </a:rPr>
              <a:t>(</a:t>
            </a:r>
            <a:r>
              <a:rPr lang="en-US" sz="1600" b="0" i="1" u="none" strike="noStrike" baseline="0" dirty="0">
                <a:solidFill>
                  <a:schemeClr val="accent4">
                    <a:lumMod val="50000"/>
                  </a:schemeClr>
                </a:solidFill>
                <a:latin typeface="CIDFont+F5"/>
              </a:rPr>
              <a:t>c</a:t>
            </a:r>
            <a:r>
              <a:rPr lang="en-US" sz="1600" b="0" i="1" u="none" strike="noStrike" baseline="0" dirty="0">
                <a:solidFill>
                  <a:schemeClr val="accent4">
                    <a:lumMod val="50000"/>
                  </a:schemeClr>
                </a:solidFill>
                <a:latin typeface="CIDFont+F3"/>
              </a:rPr>
              <a:t>) a requisition made under section 132A,</a:t>
            </a:r>
          </a:p>
          <a:p>
            <a:pPr marL="0" indent="0" algn="just">
              <a:buNone/>
            </a:pPr>
            <a:r>
              <a:rPr lang="en-US" sz="1600" b="0" i="1" u="none" strike="noStrike" baseline="0" dirty="0">
                <a:solidFill>
                  <a:schemeClr val="accent4">
                    <a:lumMod val="50000"/>
                  </a:schemeClr>
                </a:solidFill>
                <a:latin typeface="CIDFont+F3"/>
              </a:rPr>
              <a:t>after the 15th day of March of such financial year, a period of fifteen days shall be excluded for the purpose of computing the period of limitation as per this section and the notice issued under clause (</a:t>
            </a:r>
            <a:r>
              <a:rPr lang="en-US" sz="1600" b="0" i="1" u="none" strike="noStrike" baseline="0" dirty="0">
                <a:solidFill>
                  <a:schemeClr val="accent4">
                    <a:lumMod val="50000"/>
                  </a:schemeClr>
                </a:solidFill>
                <a:latin typeface="CIDFont+F5"/>
              </a:rPr>
              <a:t>b</a:t>
            </a:r>
            <a:r>
              <a:rPr lang="en-US" sz="1600" b="0" i="1" u="none" strike="noStrike" baseline="0" dirty="0">
                <a:solidFill>
                  <a:schemeClr val="accent4">
                    <a:lumMod val="50000"/>
                  </a:schemeClr>
                </a:solidFill>
                <a:latin typeface="CIDFont+F3"/>
              </a:rPr>
              <a:t>) of section 148A in such case shall be deemed to have been issued on the 31st day of March of such financial year:”;</a:t>
            </a:r>
            <a:endParaRPr lang="en-IN" sz="1600"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Provided also that for the purposes of computing the period of limitation as per this section, the time or extended time allowed to the assessee, </a:t>
            </a:r>
            <a:r>
              <a:rPr lang="en-IN" sz="1600" i="1" u="sng" dirty="0">
                <a:latin typeface="Calibri" panose="020F0502020204030204" pitchFamily="34" charset="0"/>
                <a:ea typeface="Calibri" panose="020F0502020204030204" pitchFamily="34" charset="0"/>
                <a:cs typeface="Times New Roman" panose="02020603050405020304" pitchFamily="18" charset="0"/>
              </a:rPr>
              <a:t>as per show-cause notice issued under clause (b) of section 148A or the period during which the proceeding under section 148A is stayed by an order or injunction of any court, shall be excluded</a:t>
            </a:r>
            <a:r>
              <a:rPr lang="en-IN" sz="1600" i="1" dirty="0">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Provided also that where immediately after the exclusion of the period referred to in the immediately preceding proviso, the period of limitation available to the Assessing Officer for passing an order under clause (d) of section 148A is </a:t>
            </a:r>
            <a:r>
              <a:rPr lang="en-IN" sz="1600" i="1" strike="sngStrike"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less </a:t>
            </a:r>
            <a:r>
              <a:rPr lang="en-IN" sz="1600" i="1" u="sng" strike="sngStrike"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than seven days</a:t>
            </a:r>
            <a:r>
              <a:rPr lang="en-IN" sz="1600" i="1" u="sng" dirty="0">
                <a:latin typeface="Calibri" panose="020F0502020204030204" pitchFamily="34" charset="0"/>
                <a:ea typeface="Calibri" panose="020F0502020204030204" pitchFamily="34" charset="0"/>
                <a:cs typeface="Times New Roman" panose="02020603050405020304" pitchFamily="18" charset="0"/>
              </a:rPr>
              <a:t> </a:t>
            </a:r>
            <a:r>
              <a:rPr lang="en-US" sz="1600" i="1" u="sng"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does not exceed seven days</a:t>
            </a:r>
            <a:r>
              <a:rPr lang="en-IN" sz="1600" i="1" dirty="0">
                <a:latin typeface="Calibri" panose="020F0502020204030204" pitchFamily="34" charset="0"/>
                <a:ea typeface="Calibri" panose="020F0502020204030204" pitchFamily="34" charset="0"/>
                <a:cs typeface="Times New Roman" panose="02020603050405020304" pitchFamily="18" charset="0"/>
              </a:rPr>
              <a:t>, such remaining period </a:t>
            </a:r>
            <a:r>
              <a:rPr lang="en-IN" sz="1600" i="1" u="sng" dirty="0">
                <a:latin typeface="Calibri" panose="020F0502020204030204" pitchFamily="34" charset="0"/>
                <a:ea typeface="Calibri" panose="020F0502020204030204" pitchFamily="34" charset="0"/>
                <a:cs typeface="Times New Roman" panose="02020603050405020304" pitchFamily="18" charset="0"/>
              </a:rPr>
              <a:t>shall be extended to seven days </a:t>
            </a:r>
            <a:r>
              <a:rPr lang="en-IN" sz="1600" i="1" dirty="0">
                <a:latin typeface="Calibri" panose="020F0502020204030204" pitchFamily="34" charset="0"/>
                <a:ea typeface="Calibri" panose="020F0502020204030204" pitchFamily="34" charset="0"/>
                <a:cs typeface="Times New Roman" panose="02020603050405020304" pitchFamily="18" charset="0"/>
              </a:rPr>
              <a:t>and the period of limitation under this sub-section shall be deemed to be extended accordingly.</a:t>
            </a:r>
          </a:p>
          <a:p>
            <a:pPr marL="0" indent="0" algn="just">
              <a:lnSpc>
                <a:spcPct val="107000"/>
              </a:lnSpc>
              <a:buNone/>
            </a:pPr>
            <a:r>
              <a:rPr lang="en-IN" sz="1600" i="1" dirty="0">
                <a:latin typeface="Calibri" panose="020F0502020204030204" pitchFamily="34" charset="0"/>
                <a:ea typeface="Calibri" panose="020F0502020204030204" pitchFamily="34" charset="0"/>
                <a:cs typeface="Times New Roman" panose="02020603050405020304" pitchFamily="18" charset="0"/>
              </a:rPr>
              <a:t>Explanation.—For the purposes of clause (b) of this sub- section, "</a:t>
            </a:r>
            <a:r>
              <a:rPr lang="en-IN" sz="1600" i="1" u="sng" dirty="0">
                <a:latin typeface="Calibri" panose="020F0502020204030204" pitchFamily="34" charset="0"/>
                <a:ea typeface="Calibri" panose="020F0502020204030204" pitchFamily="34" charset="0"/>
                <a:cs typeface="Times New Roman" panose="02020603050405020304" pitchFamily="18" charset="0"/>
              </a:rPr>
              <a:t>asset" shall include immovable property, being land or building or both, shares and securities, loans and advances, deposits in bank account</a:t>
            </a:r>
            <a:r>
              <a:rPr lang="en-IN" sz="1600" i="1" dirty="0">
                <a:latin typeface="Calibri" panose="020F0502020204030204" pitchFamily="34" charset="0"/>
                <a:ea typeface="Calibri" panose="020F0502020204030204" pitchFamily="34" charset="0"/>
                <a:cs typeface="Times New Roman" panose="02020603050405020304" pitchFamily="18" charset="0"/>
              </a:rPr>
              <a:t>.</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C73E3238-4D67-43E4-A485-BEEC5EF5E527}"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41</a:t>
            </a:fld>
            <a:endParaRPr lang="en-IN"/>
          </a:p>
        </p:txBody>
      </p:sp>
    </p:spTree>
    <p:extLst>
      <p:ext uri="{BB962C8B-B14F-4D97-AF65-F5344CB8AC3E}">
        <p14:creationId xmlns:p14="http://schemas.microsoft.com/office/powerpoint/2010/main" val="40516311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US" sz="17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“(1A) Notwithstanding anything contained in subsection (1), where the income chargeable to tax represented in the form of an asset or expenditure in relation to an event or occasion of the value referred to in clause (b) of sub-section (1), has escaped the assessment and the investment in such asset or expenditure in relation to such event or occasion has been made or incurred, in more than one previous years relevant to the assessment years within the period referred to in clause (b) of subsection (1), a notice under section 148 shall be issued for every such assessment year for assessment, reassessment or recomputation, as the case may be.”</a:t>
            </a:r>
          </a:p>
          <a:p>
            <a:pPr marL="0" indent="0" algn="just">
              <a:lnSpc>
                <a:spcPct val="107000"/>
              </a:lnSpc>
              <a:buNone/>
            </a:pPr>
            <a:endParaRPr lang="en-US" sz="1700" i="1"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(2) The provisions of sub-section (1) as to the issue of notice shall be subject to the provisions of section 151.'.</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C73E3238-4D67-43E4-A485-BEEC5EF5E527}"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42</a:t>
            </a:fld>
            <a:endParaRPr lang="en-IN"/>
          </a:p>
        </p:txBody>
      </p:sp>
    </p:spTree>
    <p:extLst>
      <p:ext uri="{BB962C8B-B14F-4D97-AF65-F5344CB8AC3E}">
        <p14:creationId xmlns:p14="http://schemas.microsoft.com/office/powerpoint/2010/main" val="41886046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The old time limits have changed from 4 to 6 and 16 years to 3 to 10 years. The outer limit for reopening the assessment is 3 years now.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If the following conditions are fulfilled, then the assessment can be reopened upto 10 years from the end of the relevant assessment year:</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AO has in his </a:t>
            </a:r>
            <a:r>
              <a:rPr lang="en-IN" sz="1700" b="1" u="sng" dirty="0">
                <a:latin typeface="Calibri" panose="020F0502020204030204" pitchFamily="34" charset="0"/>
                <a:ea typeface="Calibri" panose="020F0502020204030204" pitchFamily="34" charset="0"/>
                <a:cs typeface="Times New Roman" panose="02020603050405020304" pitchFamily="18" charset="0"/>
              </a:rPr>
              <a:t>possession</a:t>
            </a:r>
            <a:r>
              <a:rPr lang="en-IN" sz="1700" dirty="0">
                <a:latin typeface="Calibri" panose="020F0502020204030204" pitchFamily="34" charset="0"/>
                <a:ea typeface="Calibri" panose="020F0502020204030204" pitchFamily="34" charset="0"/>
                <a:cs typeface="Times New Roman" panose="02020603050405020304" pitchFamily="18" charset="0"/>
              </a:rPr>
              <a:t> “books of accounts” or “other documents “or “evidence” – </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this will not include information from investigation wing – but actual evidences like statement or incriminating material</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Letter or information on the insight portal will not be sufficient</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New tangible material</a:t>
            </a:r>
          </a:p>
          <a:p>
            <a:pPr lvl="2" algn="just">
              <a:lnSpc>
                <a:spcPct val="107000"/>
              </a:lnSpc>
            </a:pPr>
            <a:r>
              <a:rPr lang="en-IN" sz="1700" i="1" dirty="0">
                <a:latin typeface="Calibri" panose="020F0502020204030204" pitchFamily="34" charset="0"/>
                <a:ea typeface="Calibri" panose="020F0502020204030204" pitchFamily="34" charset="0"/>
                <a:cs typeface="Times New Roman" panose="02020603050405020304" pitchFamily="18" charset="0"/>
              </a:rPr>
              <a:t>Noscitur a sociis  </a:t>
            </a:r>
            <a:r>
              <a:rPr lang="en-IN" sz="1700" dirty="0">
                <a:latin typeface="Calibri" panose="020F0502020204030204" pitchFamily="34" charset="0"/>
                <a:ea typeface="Calibri" panose="020F0502020204030204" pitchFamily="34" charset="0"/>
                <a:cs typeface="Times New Roman" panose="02020603050405020304" pitchFamily="18" charset="0"/>
              </a:rPr>
              <a:t>- take colour from “evidence”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Such documents etc. </a:t>
            </a:r>
            <a:r>
              <a:rPr lang="en-IN" sz="1700" b="1" u="sng" dirty="0">
                <a:latin typeface="Calibri" panose="020F0502020204030204" pitchFamily="34" charset="0"/>
                <a:ea typeface="Calibri" panose="020F0502020204030204" pitchFamily="34" charset="0"/>
                <a:cs typeface="Times New Roman" panose="02020603050405020304" pitchFamily="18" charset="0"/>
              </a:rPr>
              <a:t>reveal</a:t>
            </a:r>
            <a:r>
              <a:rPr lang="en-IN" sz="1700" dirty="0">
                <a:latin typeface="Calibri" panose="020F0502020204030204" pitchFamily="34" charset="0"/>
                <a:ea typeface="Calibri" panose="020F0502020204030204" pitchFamily="34" charset="0"/>
                <a:cs typeface="Times New Roman" panose="02020603050405020304" pitchFamily="18" charset="0"/>
              </a:rPr>
              <a:t> that the </a:t>
            </a:r>
            <a:r>
              <a:rPr lang="en-IN" sz="1700" b="1" u="sng" dirty="0">
                <a:latin typeface="Calibri" panose="020F0502020204030204" pitchFamily="34" charset="0"/>
                <a:ea typeface="Calibri" panose="020F0502020204030204" pitchFamily="34" charset="0"/>
                <a:cs typeface="Times New Roman" panose="02020603050405020304" pitchFamily="18" charset="0"/>
              </a:rPr>
              <a:t>income chargeable</a:t>
            </a:r>
            <a:r>
              <a:rPr lang="en-IN" sz="1700" dirty="0">
                <a:latin typeface="Calibri" panose="020F0502020204030204" pitchFamily="34" charset="0"/>
                <a:ea typeface="Calibri" panose="020F0502020204030204" pitchFamily="34" charset="0"/>
                <a:cs typeface="Times New Roman" panose="02020603050405020304" pitchFamily="18" charset="0"/>
              </a:rPr>
              <a:t> to tax has </a:t>
            </a:r>
            <a:r>
              <a:rPr lang="en-IN" sz="1700" b="1" u="sng" dirty="0">
                <a:latin typeface="Calibri" panose="020F0502020204030204" pitchFamily="34" charset="0"/>
                <a:ea typeface="Calibri" panose="020F0502020204030204" pitchFamily="34" charset="0"/>
                <a:cs typeface="Times New Roman" panose="02020603050405020304" pitchFamily="18" charset="0"/>
              </a:rPr>
              <a:t>escaped assessment</a:t>
            </a:r>
          </a:p>
          <a:p>
            <a:pPr lvl="2"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Conclusive evidence is must – not just a belief</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Income escaping assessment is </a:t>
            </a:r>
            <a:r>
              <a:rPr lang="en-IN" sz="1700" b="1" u="sng" dirty="0">
                <a:latin typeface="Calibri" panose="020F0502020204030204" pitchFamily="34" charset="0"/>
                <a:ea typeface="Calibri" panose="020F0502020204030204" pitchFamily="34" charset="0"/>
                <a:cs typeface="Times New Roman" panose="02020603050405020304" pitchFamily="18" charset="0"/>
              </a:rPr>
              <a:t>Rs. 50 lakhs or more</a:t>
            </a:r>
            <a:r>
              <a:rPr lang="en-IN" sz="1700" dirty="0">
                <a:latin typeface="Calibri" panose="020F0502020204030204" pitchFamily="34" charset="0"/>
                <a:ea typeface="Calibri" panose="020F0502020204030204" pitchFamily="34" charset="0"/>
                <a:cs typeface="Times New Roman" panose="02020603050405020304" pitchFamily="18" charset="0"/>
              </a:rPr>
              <a:t>. </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6F633DA8-51B8-4168-A939-539A67A9C278}"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43</a:t>
            </a:fld>
            <a:endParaRPr lang="en-IN"/>
          </a:p>
        </p:txBody>
      </p:sp>
    </p:spTree>
    <p:extLst>
      <p:ext uri="{BB962C8B-B14F-4D97-AF65-F5344CB8AC3E}">
        <p14:creationId xmlns:p14="http://schemas.microsoft.com/office/powerpoint/2010/main" val="34304627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180306"/>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Such income is </a:t>
            </a:r>
            <a:r>
              <a:rPr lang="en-IN" sz="1700" b="1" u="sng" dirty="0">
                <a:latin typeface="Calibri" panose="020F0502020204030204" pitchFamily="34" charset="0"/>
                <a:ea typeface="Calibri" panose="020F0502020204030204" pitchFamily="34" charset="0"/>
                <a:cs typeface="Times New Roman" panose="02020603050405020304" pitchFamily="18" charset="0"/>
              </a:rPr>
              <a:t>represented in the form of: </a:t>
            </a:r>
          </a:p>
          <a:p>
            <a:pPr lvl="1" algn="just">
              <a:lnSpc>
                <a:spcPct val="107000"/>
              </a:lnSpc>
            </a:pPr>
            <a:r>
              <a:rPr lang="en-IN" sz="1700" b="1" u="sng" dirty="0">
                <a:latin typeface="Calibri" panose="020F0502020204030204" pitchFamily="34" charset="0"/>
                <a:ea typeface="Calibri" panose="020F0502020204030204" pitchFamily="34" charset="0"/>
                <a:cs typeface="Times New Roman" panose="02020603050405020304" pitchFamily="18" charset="0"/>
              </a:rPr>
              <a:t>Asset</a:t>
            </a:r>
          </a:p>
          <a:p>
            <a:pPr lvl="1" algn="just">
              <a:lnSpc>
                <a:spcPct val="107000"/>
              </a:lnSpc>
            </a:pPr>
            <a:r>
              <a:rPr lang="en-US" sz="1700" b="1" u="sng" dirty="0">
                <a:latin typeface="Calibri" panose="020F0502020204030204" pitchFamily="34" charset="0"/>
                <a:ea typeface="Calibri" panose="020F0502020204030204" pitchFamily="34" charset="0"/>
                <a:cs typeface="Times New Roman" panose="02020603050405020304" pitchFamily="18" charset="0"/>
              </a:rPr>
              <a:t>expenditure in respect of a transaction or in relation to an event or occasion; or</a:t>
            </a:r>
          </a:p>
          <a:p>
            <a:pPr lvl="1" algn="just">
              <a:lnSpc>
                <a:spcPct val="107000"/>
              </a:lnSpc>
            </a:pPr>
            <a:r>
              <a:rPr lang="en-US" sz="1700" b="1" u="sng" dirty="0">
                <a:latin typeface="Calibri" panose="020F0502020204030204" pitchFamily="34" charset="0"/>
                <a:ea typeface="Calibri" panose="020F0502020204030204" pitchFamily="34" charset="0"/>
                <a:cs typeface="Times New Roman" panose="02020603050405020304" pitchFamily="18" charset="0"/>
              </a:rPr>
              <a:t>an entry or entries in the books of account</a:t>
            </a:r>
            <a:endParaRPr lang="en-IN" sz="1700" b="1" u="sng"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"asset" shall </a:t>
            </a:r>
            <a:r>
              <a:rPr lang="en-IN" sz="1700" u="sng" dirty="0">
                <a:latin typeface="Calibri" panose="020F0502020204030204" pitchFamily="34" charset="0"/>
                <a:ea typeface="Calibri" panose="020F0502020204030204" pitchFamily="34" charset="0"/>
                <a:cs typeface="Times New Roman" panose="02020603050405020304" pitchFamily="18" charset="0"/>
              </a:rPr>
              <a:t>include</a:t>
            </a:r>
            <a:r>
              <a:rPr lang="en-IN" sz="1700" dirty="0">
                <a:latin typeface="Calibri" panose="020F0502020204030204" pitchFamily="34" charset="0"/>
                <a:ea typeface="Calibri" panose="020F0502020204030204" pitchFamily="34" charset="0"/>
                <a:cs typeface="Times New Roman" panose="02020603050405020304" pitchFamily="18" charset="0"/>
              </a:rPr>
              <a:t> immovable property, being land or building or both, shares and securities, loans and advances, deposits in bank account.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Cash deposit in bank account,  Credits in the bank account - – should reveal income escaping assessment</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Unsecured loan/ share application money – not asset but liability</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It should be an </a:t>
            </a:r>
            <a:r>
              <a:rPr lang="en-IN" sz="1700" b="1" u="sng" dirty="0">
                <a:latin typeface="Calibri" panose="020F0502020204030204" pitchFamily="34" charset="0"/>
                <a:ea typeface="Calibri" panose="020F0502020204030204" pitchFamily="34" charset="0"/>
                <a:cs typeface="Times New Roman" panose="02020603050405020304" pitchFamily="18" charset="0"/>
              </a:rPr>
              <a:t>investment</a:t>
            </a:r>
            <a:r>
              <a:rPr lang="en-IN" sz="1700" dirty="0">
                <a:latin typeface="Calibri" panose="020F0502020204030204" pitchFamily="34" charset="0"/>
                <a:ea typeface="Calibri" panose="020F0502020204030204" pitchFamily="34" charset="0"/>
                <a:cs typeface="Times New Roman" panose="02020603050405020304" pitchFamily="18" charset="0"/>
              </a:rPr>
              <a:t> in the asset – see section 149(1A)</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Income escaping assessment vs. represented in the form of expenditure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bogus expenditure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Legal issues like capital expenditure/ personal expenditure can be said to be covered?</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Entry in books of account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Will cover accommodation entries –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Will apply only in case where books are maintained.</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6F633DA8-51B8-4168-A939-539A67A9C278}"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44</a:t>
            </a:fld>
            <a:endParaRPr lang="en-IN"/>
          </a:p>
        </p:txBody>
      </p:sp>
    </p:spTree>
    <p:extLst>
      <p:ext uri="{BB962C8B-B14F-4D97-AF65-F5344CB8AC3E}">
        <p14:creationId xmlns:p14="http://schemas.microsoft.com/office/powerpoint/2010/main" val="13996029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rtl="0"/>
            <a:r>
              <a:rPr lang="en-US" sz="1700" b="0" i="0" u="none" strike="noStrike" kern="1200" baseline="0" dirty="0">
                <a:solidFill>
                  <a:srgbClr val="000000"/>
                </a:solidFill>
                <a:latin typeface="Calibri" panose="020F0502020204030204" pitchFamily="34" charset="0"/>
              </a:rPr>
              <a:t>Insert a new sub-section (1A) in section 149 to provide - </a:t>
            </a:r>
            <a:r>
              <a:rPr lang="en-US" sz="1700" b="1" i="0" u="none" strike="noStrike" kern="1200" baseline="0" dirty="0">
                <a:solidFill>
                  <a:srgbClr val="FF0000"/>
                </a:solidFill>
                <a:latin typeface="Calibri" panose="020F0502020204030204" pitchFamily="34" charset="0"/>
              </a:rPr>
              <a:t>If asset or expenditure is more than Rs. 50 lakh but spread over 2 or more years – can reopen all the years</a:t>
            </a:r>
          </a:p>
          <a:p>
            <a:pPr lvl="1"/>
            <a:r>
              <a:rPr lang="en-US" sz="1700" b="0" i="1" u="none" strike="noStrike" kern="1200" baseline="0" dirty="0">
                <a:latin typeface="Calibri" panose="020F0502020204030204" pitchFamily="34" charset="0"/>
              </a:rPr>
              <a:t>Notwithstanding anything contained in subsection (1), </a:t>
            </a:r>
          </a:p>
          <a:p>
            <a:pPr lvl="1"/>
            <a:r>
              <a:rPr lang="en-US" sz="1700" b="0" i="1" u="none" strike="noStrike" kern="1200" baseline="0" dirty="0">
                <a:latin typeface="Calibri" panose="020F0502020204030204" pitchFamily="34" charset="0"/>
              </a:rPr>
              <a:t>income chargeable to tax represented in the form </a:t>
            </a:r>
            <a:r>
              <a:rPr lang="en-US" sz="1700" b="1" i="1" u="sng" strike="noStrike" kern="1200" baseline="0" dirty="0">
                <a:latin typeface="Calibri" panose="020F0502020204030204" pitchFamily="34" charset="0"/>
              </a:rPr>
              <a:t>of an asset or expenditure </a:t>
            </a:r>
            <a:r>
              <a:rPr lang="en-US" sz="1700" b="0" i="1" u="none" strike="noStrike" kern="1200" baseline="0" dirty="0">
                <a:latin typeface="Calibri" panose="020F0502020204030204" pitchFamily="34" charset="0"/>
              </a:rPr>
              <a:t>in relation to an event or occasion of Rs. 50 lakh, has escaped the assessment and the </a:t>
            </a:r>
          </a:p>
          <a:p>
            <a:pPr lvl="1"/>
            <a:r>
              <a:rPr lang="en-US" sz="1700" b="1" i="1" u="none" strike="noStrike" kern="1200" baseline="0" dirty="0">
                <a:latin typeface="Calibri" panose="020F0502020204030204" pitchFamily="34" charset="0"/>
              </a:rPr>
              <a:t>investment</a:t>
            </a:r>
            <a:r>
              <a:rPr lang="en-US" sz="1700" b="0" i="1" u="none" strike="noStrike" kern="1200" baseline="0" dirty="0">
                <a:latin typeface="Calibri" panose="020F0502020204030204" pitchFamily="34" charset="0"/>
              </a:rPr>
              <a:t> in such asset or expenditure in relation to such event or occasion </a:t>
            </a:r>
            <a:r>
              <a:rPr lang="en-US" sz="1700" b="0" i="1" u="sng" strike="noStrike" kern="1200" baseline="0" dirty="0">
                <a:latin typeface="Calibri" panose="020F0502020204030204" pitchFamily="34" charset="0"/>
              </a:rPr>
              <a:t>has been made or incurred,</a:t>
            </a:r>
            <a:r>
              <a:rPr lang="en-US" sz="1700" b="0" i="1" u="none" strike="noStrike" kern="1200" baseline="0" dirty="0">
                <a:latin typeface="Calibri" panose="020F0502020204030204" pitchFamily="34" charset="0"/>
              </a:rPr>
              <a:t> in </a:t>
            </a:r>
            <a:r>
              <a:rPr lang="en-US" sz="1700" b="0" i="1" u="sng" strike="noStrike" kern="1200" baseline="0" dirty="0">
                <a:latin typeface="Calibri" panose="020F0502020204030204" pitchFamily="34" charset="0"/>
              </a:rPr>
              <a:t>more than one previous years </a:t>
            </a:r>
            <a:r>
              <a:rPr lang="en-US" sz="1700" b="0" i="1" u="none" strike="noStrike" kern="1200" baseline="0" dirty="0">
                <a:latin typeface="Calibri" panose="020F0502020204030204" pitchFamily="34" charset="0"/>
              </a:rPr>
              <a:t>relevant to the assessment years within the period referred to in clause (b) of subsection (1), </a:t>
            </a:r>
          </a:p>
          <a:p>
            <a:pPr lvl="1"/>
            <a:r>
              <a:rPr lang="en-US" sz="1700" b="0" i="1" u="none" strike="noStrike" kern="1200" baseline="0" dirty="0">
                <a:latin typeface="Calibri" panose="020F0502020204030204" pitchFamily="34" charset="0"/>
              </a:rPr>
              <a:t>a notice under section 148 shall be issued for every such assessment year for assessment, reassessment or recomputation, as the case may be.”</a:t>
            </a:r>
            <a:endParaRPr lang="en-US" sz="1700" b="1" i="0" u="none" strike="noStrike" kern="1200" baseline="0" dirty="0">
              <a:latin typeface="Calibri" panose="020F0502020204030204" pitchFamily="34" charset="0"/>
            </a:endParaRPr>
          </a:p>
          <a:p>
            <a:pPr rtl="0"/>
            <a:r>
              <a:rPr lang="en-US" sz="1700" b="1" i="0" u="none" strike="noStrike" kern="1200" baseline="0" dirty="0">
                <a:solidFill>
                  <a:srgbClr val="000000"/>
                </a:solidFill>
                <a:latin typeface="Calibri" panose="020F0502020204030204" pitchFamily="34" charset="0"/>
              </a:rPr>
              <a:t> Backtracking on the promise – </a:t>
            </a:r>
            <a:r>
              <a:rPr lang="en-US" sz="1700" b="0" i="1" u="none" strike="noStrike" kern="1200" baseline="0" dirty="0">
                <a:solidFill>
                  <a:srgbClr val="000000"/>
                </a:solidFill>
                <a:latin typeface="Calibri" panose="020F0502020204030204" pitchFamily="34" charset="0"/>
              </a:rPr>
              <a:t>Memo - “To bring clarification and align them with the intent”</a:t>
            </a:r>
          </a:p>
          <a:p>
            <a:pPr algn="just">
              <a:lnSpc>
                <a:spcPct val="107000"/>
              </a:lnSpc>
            </a:pPr>
            <a:endParaRPr lang="en-IN" sz="2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21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2B181DC7-73EF-46B6-BCA4-FF57C49E62C6}"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45</a:t>
            </a:fld>
            <a:endParaRPr lang="en-IN"/>
          </a:p>
        </p:txBody>
      </p:sp>
    </p:spTree>
    <p:extLst>
      <p:ext uri="{BB962C8B-B14F-4D97-AF65-F5344CB8AC3E}">
        <p14:creationId xmlns:p14="http://schemas.microsoft.com/office/powerpoint/2010/main" val="7822141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Section 149 deals with the time limit for issue of notice u/s 148 and not section 148A – but impliedly covers 148A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for computing the time limit, the period granted to the assessee for replying u/s 148A is to be excluded</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Very confusing provisions (3</a:t>
            </a:r>
            <a:r>
              <a:rPr lang="en-IN" sz="1700" baseline="30000" dirty="0">
                <a:latin typeface="Calibri" panose="020F0502020204030204" pitchFamily="34" charset="0"/>
                <a:ea typeface="Calibri" panose="020F0502020204030204" pitchFamily="34" charset="0"/>
                <a:cs typeface="Times New Roman" panose="02020603050405020304" pitchFamily="18" charset="0"/>
              </a:rPr>
              <a:t>rd</a:t>
            </a:r>
            <a:r>
              <a:rPr lang="en-IN" sz="1700" dirty="0">
                <a:latin typeface="Calibri" panose="020F0502020204030204" pitchFamily="34" charset="0"/>
                <a:ea typeface="Calibri" panose="020F0502020204030204" pitchFamily="34" charset="0"/>
                <a:cs typeface="Times New Roman" panose="02020603050405020304" pitchFamily="18" charset="0"/>
              </a:rPr>
              <a:t> and 4</a:t>
            </a:r>
            <a:r>
              <a:rPr lang="en-IN" sz="1700" baseline="30000" dirty="0">
                <a:latin typeface="Calibri" panose="020F0502020204030204" pitchFamily="34" charset="0"/>
                <a:ea typeface="Calibri" panose="020F0502020204030204" pitchFamily="34" charset="0"/>
                <a:cs typeface="Times New Roman" panose="02020603050405020304" pitchFamily="18" charset="0"/>
              </a:rPr>
              <a:t>th</a:t>
            </a:r>
            <a:r>
              <a:rPr lang="en-IN" sz="1700" dirty="0">
                <a:latin typeface="Calibri" panose="020F0502020204030204" pitchFamily="34" charset="0"/>
                <a:ea typeface="Calibri" panose="020F0502020204030204" pitchFamily="34" charset="0"/>
                <a:cs typeface="Times New Roman" panose="02020603050405020304" pitchFamily="18" charset="0"/>
              </a:rPr>
              <a:t> proviso)</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Example: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AY 2018-19 – 3 year ends on 31.03.2022</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Notice u/s 148A(b) on 15.03.2022, allowing 10 days time – such time to be excluded</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Order u/s 148A(d) to be passed within 30 days from the end of the month in which replied is filed i.e. 30 April 2022</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However, Order has to be passed and notice u/s 148 to be issued notice upto 11 April 2022.</a:t>
            </a:r>
          </a:p>
          <a:p>
            <a:pPr marL="457200" lvl="1" indent="0" algn="just">
              <a:lnSpc>
                <a:spcPct val="107000"/>
              </a:lnSpc>
              <a:buNone/>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marL="457200" lvl="1"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4</a:t>
            </a:r>
            <a:r>
              <a:rPr lang="en-IN" sz="1700" baseline="30000" dirty="0">
                <a:latin typeface="Calibri" panose="020F0502020204030204" pitchFamily="34" charset="0"/>
                <a:ea typeface="Calibri" panose="020F0502020204030204" pitchFamily="34" charset="0"/>
                <a:cs typeface="Times New Roman" panose="02020603050405020304" pitchFamily="18" charset="0"/>
              </a:rPr>
              <a:t>th</a:t>
            </a:r>
            <a:r>
              <a:rPr lang="en-IN" sz="1700" dirty="0">
                <a:latin typeface="Calibri" panose="020F0502020204030204" pitchFamily="34" charset="0"/>
                <a:ea typeface="Calibri" panose="020F0502020204030204" pitchFamily="34" charset="0"/>
                <a:cs typeface="Times New Roman" panose="02020603050405020304" pitchFamily="18" charset="0"/>
              </a:rPr>
              <a:t> proviso is useless – since there can never be a situation where the time limit available to pass order u/s 148A(d) is less than 7 days. </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2B181DC7-73EF-46B6-BCA4-FF57C49E62C6}"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46</a:t>
            </a:fld>
            <a:endParaRPr lang="en-IN"/>
          </a:p>
        </p:txBody>
      </p:sp>
    </p:spTree>
    <p:extLst>
      <p:ext uri="{BB962C8B-B14F-4D97-AF65-F5344CB8AC3E}">
        <p14:creationId xmlns:p14="http://schemas.microsoft.com/office/powerpoint/2010/main" val="19332378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marL="0" indent="0" algn="just">
              <a:lnSpc>
                <a:spcPct val="107000"/>
              </a:lnSpc>
              <a:buNone/>
            </a:pPr>
            <a:r>
              <a:rPr lang="en-IN" sz="1700" u="sng" dirty="0">
                <a:latin typeface="Calibri" panose="020F0502020204030204" pitchFamily="34" charset="0"/>
                <a:ea typeface="Calibri" panose="020F0502020204030204" pitchFamily="34" charset="0"/>
                <a:cs typeface="Times New Roman" panose="02020603050405020304" pitchFamily="18" charset="0"/>
              </a:rPr>
              <a:t>Assessment year on or before AY 2021-22</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First Proviso to section 149(1)(b) deals with reassessment of AY 2021-22 and earlier years.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The amended provisions shall apply to all the reassessments taking place after 1.4.2021.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 case of assessment years, on or before AY 2021-22, if the same could not have been reopened as on a particular date as being beyond 6 years under the erstwhile section 149(1)(b), then the same cannot be reopened under the proposed section 149(1)(b).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Thus, AY 2015-16 would become time barred as on 31.03.2022 under the erstwhile section 149(1)(b). All years prior to and including AY 2015-16 cannot be reopened under the new provisions, though it will fall within the extended time limit of 10 years.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However, if a notice could not have been issued as on 31.03.2021 as a result of first proviso to existing section 147, in absence of any failure on the part of the assesse to disclose fully and truly all material facts etc., the same can still be reopened if the provisions of the proposed section 149(1)(b) are satisfied.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 time barred u/s 149(1)(c) since foreign asset – still time barred under new provision</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27B9BE8-698B-4C65-8E79-67924FA916CE}"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47</a:t>
            </a:fld>
            <a:endParaRPr lang="en-IN"/>
          </a:p>
        </p:txBody>
      </p:sp>
    </p:spTree>
    <p:extLst>
      <p:ext uri="{BB962C8B-B14F-4D97-AF65-F5344CB8AC3E}">
        <p14:creationId xmlns:p14="http://schemas.microsoft.com/office/powerpoint/2010/main" val="14138948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marL="0" indent="0" algn="just">
              <a:lnSpc>
                <a:spcPct val="107000"/>
              </a:lnSpc>
              <a:buNone/>
            </a:pPr>
            <a:r>
              <a:rPr lang="en-IN" sz="1700" u="sng" dirty="0">
                <a:latin typeface="Calibri" panose="020F0502020204030204" pitchFamily="34" charset="0"/>
                <a:ea typeface="Calibri" panose="020F0502020204030204" pitchFamily="34" charset="0"/>
                <a:cs typeface="Times New Roman" panose="02020603050405020304" pitchFamily="18" charset="0"/>
              </a:rPr>
              <a:t>Assessment year on or before AY 2021-22</a:t>
            </a:r>
          </a:p>
          <a:p>
            <a:pPr algn="just">
              <a:lnSpc>
                <a:spcPct val="107000"/>
              </a:lnSpc>
            </a:pPr>
            <a:r>
              <a:rPr lang="en-US" sz="1700" dirty="0">
                <a:latin typeface="Calibri" panose="020F0502020204030204" pitchFamily="34" charset="0"/>
                <a:ea typeface="Calibri" panose="020F0502020204030204" pitchFamily="34" charset="0"/>
                <a:cs typeface="Times New Roman" panose="02020603050405020304" pitchFamily="18" charset="0"/>
              </a:rPr>
              <a:t>If no notice could have been issued u/s 153A/ 153C, 148 then no notice can be issued under the new section</a:t>
            </a:r>
          </a:p>
          <a:p>
            <a:pPr lvl="1" algn="just">
              <a:lnSpc>
                <a:spcPct val="107000"/>
              </a:lnSpc>
            </a:pPr>
            <a:r>
              <a:rPr lang="en-US" sz="1700" dirty="0">
                <a:latin typeface="Calibri" panose="020F0502020204030204" pitchFamily="34" charset="0"/>
                <a:ea typeface="Calibri" panose="020F0502020204030204" pitchFamily="34" charset="0"/>
                <a:cs typeface="Times New Roman" panose="02020603050405020304" pitchFamily="18" charset="0"/>
              </a:rPr>
              <a:t>For 6-10 years conditions in fourth proviso to S. 153A – AO has in his possession books of account or other documents or evidence which reveal that the </a:t>
            </a:r>
            <a:r>
              <a:rPr lang="en-US" sz="1700" u="sng" dirty="0">
                <a:latin typeface="Calibri" panose="020F0502020204030204" pitchFamily="34" charset="0"/>
                <a:ea typeface="Calibri" panose="020F0502020204030204" pitchFamily="34" charset="0"/>
                <a:cs typeface="Times New Roman" panose="02020603050405020304" pitchFamily="18" charset="0"/>
              </a:rPr>
              <a:t>income, represented in the form of asset</a:t>
            </a:r>
            <a:r>
              <a:rPr lang="en-US" sz="1700" dirty="0">
                <a:latin typeface="Calibri" panose="020F0502020204030204" pitchFamily="34" charset="0"/>
                <a:ea typeface="Calibri" panose="020F0502020204030204" pitchFamily="34" charset="0"/>
                <a:cs typeface="Times New Roman" panose="02020603050405020304" pitchFamily="18" charset="0"/>
              </a:rPr>
              <a:t>, which has escaped assessment amounts to or is likely to amount to fifty lakh rupees or more in the relevant assessment year or in aggregate in the relevant assessment years; and search is conducted after 1.4.17</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27B9BE8-698B-4C65-8E79-67924FA916CE}"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48</a:t>
            </a:fld>
            <a:endParaRPr lang="en-IN"/>
          </a:p>
        </p:txBody>
      </p:sp>
    </p:spTree>
    <p:extLst>
      <p:ext uri="{BB962C8B-B14F-4D97-AF65-F5344CB8AC3E}">
        <p14:creationId xmlns:p14="http://schemas.microsoft.com/office/powerpoint/2010/main" val="11606149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4" name="Footer Placeholder 3"/>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4070743371"/>
              </p:ext>
            </p:extLst>
          </p:nvPr>
        </p:nvGraphicFramePr>
        <p:xfrm>
          <a:off x="990600" y="1250984"/>
          <a:ext cx="10515600" cy="4383207"/>
        </p:xfrm>
        <a:graphic>
          <a:graphicData uri="http://schemas.openxmlformats.org/drawingml/2006/table">
            <a:tbl>
              <a:tblPr firstRow="1" bandRow="1">
                <a:tableStyleId>{5940675A-B579-460E-94D1-54222C63F5DA}</a:tableStyleId>
              </a:tblPr>
              <a:tblGrid>
                <a:gridCol w="2725057">
                  <a:extLst>
                    <a:ext uri="{9D8B030D-6E8A-4147-A177-3AD203B41FA5}">
                      <a16:colId xmlns:a16="http://schemas.microsoft.com/office/drawing/2014/main" val="20000"/>
                    </a:ext>
                  </a:extLst>
                </a:gridCol>
                <a:gridCol w="1785257">
                  <a:extLst>
                    <a:ext uri="{9D8B030D-6E8A-4147-A177-3AD203B41FA5}">
                      <a16:colId xmlns:a16="http://schemas.microsoft.com/office/drawing/2014/main" val="20001"/>
                    </a:ext>
                  </a:extLst>
                </a:gridCol>
                <a:gridCol w="1756229">
                  <a:extLst>
                    <a:ext uri="{9D8B030D-6E8A-4147-A177-3AD203B41FA5}">
                      <a16:colId xmlns:a16="http://schemas.microsoft.com/office/drawing/2014/main" val="20002"/>
                    </a:ext>
                  </a:extLst>
                </a:gridCol>
                <a:gridCol w="1770743">
                  <a:extLst>
                    <a:ext uri="{9D8B030D-6E8A-4147-A177-3AD203B41FA5}">
                      <a16:colId xmlns:a16="http://schemas.microsoft.com/office/drawing/2014/main" val="20003"/>
                    </a:ext>
                  </a:extLst>
                </a:gridCol>
                <a:gridCol w="2478314">
                  <a:extLst>
                    <a:ext uri="{9D8B030D-6E8A-4147-A177-3AD203B41FA5}">
                      <a16:colId xmlns:a16="http://schemas.microsoft.com/office/drawing/2014/main" val="20004"/>
                    </a:ext>
                  </a:extLst>
                </a:gridCol>
              </a:tblGrid>
              <a:tr h="844002">
                <a:tc>
                  <a:txBody>
                    <a:bodyPr/>
                    <a:lstStyle/>
                    <a:p>
                      <a:pPr algn="ctr"/>
                      <a:r>
                        <a:rPr lang="en-IN" sz="1600" b="1" dirty="0"/>
                        <a:t>AYs</a:t>
                      </a:r>
                    </a:p>
                  </a:txBody>
                  <a:tcPr/>
                </a:tc>
                <a:tc>
                  <a:txBody>
                    <a:bodyPr/>
                    <a:lstStyle/>
                    <a:p>
                      <a:pPr algn="ctr"/>
                      <a:r>
                        <a:rPr lang="en-IN" sz="1600" b="1" dirty="0"/>
                        <a:t>Old section</a:t>
                      </a:r>
                      <a:r>
                        <a:rPr lang="en-IN" sz="1600" b="1" baseline="0" dirty="0"/>
                        <a:t> (6 years)*</a:t>
                      </a:r>
                      <a:endParaRPr lang="en-IN" sz="1600" b="1" dirty="0"/>
                    </a:p>
                  </a:txBody>
                  <a:tcPr/>
                </a:tc>
                <a:tc>
                  <a:txBody>
                    <a:bodyPr/>
                    <a:lstStyle/>
                    <a:p>
                      <a:pPr algn="ctr"/>
                      <a:r>
                        <a:rPr lang="en-IN" sz="1600" b="1" dirty="0"/>
                        <a:t>Assessment –</a:t>
                      </a:r>
                      <a:r>
                        <a:rPr lang="en-IN" sz="1600" b="1" baseline="0" dirty="0"/>
                        <a:t> 143(3)</a:t>
                      </a:r>
                      <a:endParaRPr lang="en-IN" sz="1600" b="1" dirty="0"/>
                    </a:p>
                  </a:txBody>
                  <a:tcPr/>
                </a:tc>
                <a:tc>
                  <a:txBody>
                    <a:bodyPr/>
                    <a:lstStyle/>
                    <a:p>
                      <a:pPr algn="ctr"/>
                      <a:r>
                        <a:rPr lang="en-IN" sz="1600" b="1" dirty="0"/>
                        <a:t>New section (3 years)</a:t>
                      </a:r>
                    </a:p>
                  </a:txBody>
                  <a:tcPr/>
                </a:tc>
                <a:tc>
                  <a:txBody>
                    <a:bodyPr/>
                    <a:lstStyle/>
                    <a:p>
                      <a:pPr algn="ctr"/>
                      <a:r>
                        <a:rPr lang="en-IN" sz="1600" b="1" dirty="0"/>
                        <a:t>New Section (10 years)</a:t>
                      </a:r>
                    </a:p>
                  </a:txBody>
                  <a:tcPr/>
                </a:tc>
                <a:extLst>
                  <a:ext uri="{0D108BD9-81ED-4DB2-BD59-A6C34878D82A}">
                    <a16:rowId xmlns:a16="http://schemas.microsoft.com/office/drawing/2014/main" val="10000"/>
                  </a:ext>
                </a:extLst>
              </a:tr>
              <a:tr h="416202">
                <a:tc>
                  <a:txBody>
                    <a:bodyPr/>
                    <a:lstStyle/>
                    <a:p>
                      <a:r>
                        <a:rPr lang="en-IN" sz="1600" dirty="0"/>
                        <a:t>AY 2012-13</a:t>
                      </a:r>
                      <a:r>
                        <a:rPr lang="en-IN" sz="1600" baseline="0" dirty="0"/>
                        <a:t> and earlier years</a:t>
                      </a:r>
                      <a:endParaRPr lang="en-IN" sz="1600" dirty="0"/>
                    </a:p>
                  </a:txBody>
                  <a:tcPr/>
                </a:tc>
                <a:tc>
                  <a:txBody>
                    <a:bodyPr/>
                    <a:lstStyle/>
                    <a:p>
                      <a:r>
                        <a:rPr lang="en-IN" sz="1600" dirty="0"/>
                        <a:t>Upto 31.03.2019</a:t>
                      </a:r>
                    </a:p>
                  </a:txBody>
                  <a:tcPr/>
                </a:tc>
                <a:tc>
                  <a:txBody>
                    <a:bodyPr/>
                    <a:lstStyle/>
                    <a:p>
                      <a:r>
                        <a:rPr lang="en-IN" sz="1600" dirty="0"/>
                        <a:t>NA</a:t>
                      </a:r>
                    </a:p>
                  </a:txBody>
                  <a:tcPr/>
                </a:tc>
                <a:tc>
                  <a:txBody>
                    <a:bodyPr/>
                    <a:lstStyle/>
                    <a:p>
                      <a:r>
                        <a:rPr lang="en-IN" sz="1600" dirty="0"/>
                        <a:t>NA</a:t>
                      </a:r>
                    </a:p>
                  </a:txBody>
                  <a:tcPr/>
                </a:tc>
                <a:tc>
                  <a:txBody>
                    <a:bodyPr/>
                    <a:lstStyle/>
                    <a:p>
                      <a:r>
                        <a:rPr lang="en-IN" sz="1600" dirty="0"/>
                        <a:t>Cannot</a:t>
                      </a:r>
                      <a:r>
                        <a:rPr lang="en-IN" sz="1600" baseline="0" dirty="0"/>
                        <a:t> reopen</a:t>
                      </a:r>
                      <a:endParaRPr lang="en-IN" sz="1600" dirty="0"/>
                    </a:p>
                  </a:txBody>
                  <a:tcPr/>
                </a:tc>
                <a:extLst>
                  <a:ext uri="{0D108BD9-81ED-4DB2-BD59-A6C34878D82A}">
                    <a16:rowId xmlns:a16="http://schemas.microsoft.com/office/drawing/2014/main" val="10001"/>
                  </a:ext>
                </a:extLst>
              </a:tr>
              <a:tr h="382137">
                <a:tc>
                  <a:txBody>
                    <a:bodyPr/>
                    <a:lstStyle/>
                    <a:p>
                      <a:r>
                        <a:rPr lang="en-IN" sz="1600" dirty="0"/>
                        <a:t>AY 2013-14 and 14-15</a:t>
                      </a:r>
                    </a:p>
                  </a:txBody>
                  <a:tcPr/>
                </a:tc>
                <a:tc>
                  <a:txBody>
                    <a:bodyPr/>
                    <a:lstStyle/>
                    <a:p>
                      <a:r>
                        <a:rPr lang="en-IN" sz="1600" dirty="0"/>
                        <a:t>31.03.2021</a:t>
                      </a:r>
                    </a:p>
                  </a:txBody>
                  <a:tcPr/>
                </a:tc>
                <a:tc>
                  <a:txBody>
                    <a:bodyPr/>
                    <a:lstStyle/>
                    <a:p>
                      <a:r>
                        <a:rPr lang="en-IN" sz="1600" dirty="0"/>
                        <a:t>NA</a:t>
                      </a:r>
                    </a:p>
                  </a:txBody>
                  <a:tcPr/>
                </a:tc>
                <a:tc>
                  <a:txBody>
                    <a:bodyPr/>
                    <a:lstStyle/>
                    <a:p>
                      <a:r>
                        <a:rPr lang="en-IN" sz="1600" dirty="0"/>
                        <a:t>NA</a:t>
                      </a:r>
                    </a:p>
                  </a:txBody>
                  <a:tcPr/>
                </a:tc>
                <a:tc>
                  <a:txBody>
                    <a:bodyPr/>
                    <a:lstStyle/>
                    <a:p>
                      <a:r>
                        <a:rPr lang="en-IN" sz="1600" dirty="0"/>
                        <a:t>Cannot</a:t>
                      </a:r>
                      <a:r>
                        <a:rPr lang="en-IN" sz="1600" baseline="0" dirty="0"/>
                        <a:t> reopen</a:t>
                      </a:r>
                      <a:endParaRPr lang="en-IN" sz="1600" dirty="0"/>
                    </a:p>
                  </a:txBody>
                  <a:tcPr/>
                </a:tc>
                <a:extLst>
                  <a:ext uri="{0D108BD9-81ED-4DB2-BD59-A6C34878D82A}">
                    <a16:rowId xmlns:a16="http://schemas.microsoft.com/office/drawing/2014/main" val="10002"/>
                  </a:ext>
                </a:extLst>
              </a:tr>
              <a:tr h="382138">
                <a:tc>
                  <a:txBody>
                    <a:bodyPr/>
                    <a:lstStyle/>
                    <a:p>
                      <a:r>
                        <a:rPr lang="en-IN" sz="1600" dirty="0"/>
                        <a:t>AY 2015-16</a:t>
                      </a:r>
                    </a:p>
                  </a:txBody>
                  <a:tcPr/>
                </a:tc>
                <a:tc>
                  <a:txBody>
                    <a:bodyPr/>
                    <a:lstStyle/>
                    <a:p>
                      <a:r>
                        <a:rPr lang="en-IN" sz="1600" dirty="0"/>
                        <a:t>31.03.2022</a:t>
                      </a:r>
                    </a:p>
                  </a:txBody>
                  <a:tcPr/>
                </a:tc>
                <a:tc>
                  <a:txBody>
                    <a:bodyPr/>
                    <a:lstStyle/>
                    <a:p>
                      <a:r>
                        <a:rPr lang="en-IN" sz="1600" dirty="0"/>
                        <a:t>NA</a:t>
                      </a:r>
                    </a:p>
                  </a:txBody>
                  <a:tcPr/>
                </a:tc>
                <a:tc>
                  <a:txBody>
                    <a:bodyPr/>
                    <a:lstStyle/>
                    <a:p>
                      <a:r>
                        <a:rPr lang="en-IN" sz="1600" dirty="0"/>
                        <a:t>NA</a:t>
                      </a:r>
                    </a:p>
                  </a:txBody>
                  <a:tcPr/>
                </a:tc>
                <a:tc>
                  <a:txBody>
                    <a:bodyPr/>
                    <a:lstStyle/>
                    <a:p>
                      <a:r>
                        <a:rPr lang="en-IN" sz="1600" dirty="0"/>
                        <a:t>31.03.2022</a:t>
                      </a:r>
                    </a:p>
                  </a:txBody>
                  <a:tcPr/>
                </a:tc>
                <a:extLst>
                  <a:ext uri="{0D108BD9-81ED-4DB2-BD59-A6C34878D82A}">
                    <a16:rowId xmlns:a16="http://schemas.microsoft.com/office/drawing/2014/main" val="10003"/>
                  </a:ext>
                </a:extLst>
              </a:tr>
              <a:tr h="395785">
                <a:tc>
                  <a:txBody>
                    <a:bodyPr/>
                    <a:lstStyle/>
                    <a:p>
                      <a:r>
                        <a:rPr lang="en-IN" sz="1600" dirty="0"/>
                        <a:t>AY 2016-17</a:t>
                      </a:r>
                    </a:p>
                  </a:txBody>
                  <a:tcPr/>
                </a:tc>
                <a:tc>
                  <a:txBody>
                    <a:bodyPr/>
                    <a:lstStyle/>
                    <a:p>
                      <a:r>
                        <a:rPr lang="en-IN" sz="1600" dirty="0"/>
                        <a:t>31.03.2023</a:t>
                      </a:r>
                    </a:p>
                  </a:txBody>
                  <a:tcPr/>
                </a:tc>
                <a:tc>
                  <a:txBody>
                    <a:bodyPr/>
                    <a:lstStyle/>
                    <a:p>
                      <a:r>
                        <a:rPr lang="en-IN" sz="1600" dirty="0"/>
                        <a:t>NA</a:t>
                      </a:r>
                    </a:p>
                  </a:txBody>
                  <a:tcPr/>
                </a:tc>
                <a:tc>
                  <a:txBody>
                    <a:bodyPr/>
                    <a:lstStyle/>
                    <a:p>
                      <a:r>
                        <a:rPr lang="en-IN" sz="1600" dirty="0"/>
                        <a:t>NA</a:t>
                      </a:r>
                    </a:p>
                  </a:txBody>
                  <a:tcPr/>
                </a:tc>
                <a:tc>
                  <a:txBody>
                    <a:bodyPr/>
                    <a:lstStyle/>
                    <a:p>
                      <a:r>
                        <a:rPr lang="en-IN" sz="1600" dirty="0"/>
                        <a:t>31.03.2023</a:t>
                      </a:r>
                    </a:p>
                  </a:txBody>
                  <a:tcPr/>
                </a:tc>
                <a:extLst>
                  <a:ext uri="{0D108BD9-81ED-4DB2-BD59-A6C34878D82A}">
                    <a16:rowId xmlns:a16="http://schemas.microsoft.com/office/drawing/2014/main" val="10004"/>
                  </a:ext>
                </a:extLst>
              </a:tr>
              <a:tr h="313898">
                <a:tc>
                  <a:txBody>
                    <a:bodyPr/>
                    <a:lstStyle/>
                    <a:p>
                      <a:r>
                        <a:rPr lang="en-IN" sz="1600" dirty="0"/>
                        <a:t>AY 2017-18</a:t>
                      </a:r>
                    </a:p>
                  </a:txBody>
                  <a:tcPr/>
                </a:tc>
                <a:tc>
                  <a:txBody>
                    <a:bodyPr/>
                    <a:lstStyle/>
                    <a:p>
                      <a:r>
                        <a:rPr lang="en-IN" sz="1600" dirty="0"/>
                        <a:t>31.03.2024</a:t>
                      </a:r>
                    </a:p>
                  </a:txBody>
                  <a:tcPr/>
                </a:tc>
                <a:tc>
                  <a:txBody>
                    <a:bodyPr/>
                    <a:lstStyle/>
                    <a:p>
                      <a:r>
                        <a:rPr lang="en-IN" sz="1600" dirty="0"/>
                        <a:t>NA</a:t>
                      </a:r>
                    </a:p>
                  </a:txBody>
                  <a:tcPr/>
                </a:tc>
                <a:tc>
                  <a:txBody>
                    <a:bodyPr/>
                    <a:lstStyle/>
                    <a:p>
                      <a:r>
                        <a:rPr lang="en-IN" sz="1600" dirty="0"/>
                        <a:t>NA</a:t>
                      </a:r>
                    </a:p>
                  </a:txBody>
                  <a:tcPr/>
                </a:tc>
                <a:tc>
                  <a:txBody>
                    <a:bodyPr/>
                    <a:lstStyle/>
                    <a:p>
                      <a:r>
                        <a:rPr lang="en-IN" sz="1600" dirty="0"/>
                        <a:t>31.03.2024</a:t>
                      </a:r>
                    </a:p>
                  </a:txBody>
                  <a:tcPr/>
                </a:tc>
                <a:extLst>
                  <a:ext uri="{0D108BD9-81ED-4DB2-BD59-A6C34878D82A}">
                    <a16:rowId xmlns:a16="http://schemas.microsoft.com/office/drawing/2014/main" val="10005"/>
                  </a:ext>
                </a:extLst>
              </a:tr>
              <a:tr h="360756">
                <a:tc>
                  <a:txBody>
                    <a:bodyPr/>
                    <a:lstStyle/>
                    <a:p>
                      <a:r>
                        <a:rPr lang="en-IN" sz="1600" dirty="0"/>
                        <a:t>AY 2018-19</a:t>
                      </a:r>
                    </a:p>
                  </a:txBody>
                  <a:tcPr/>
                </a:tc>
                <a:tc>
                  <a:txBody>
                    <a:bodyPr/>
                    <a:lstStyle/>
                    <a:p>
                      <a:r>
                        <a:rPr lang="en-IN" sz="1600" dirty="0"/>
                        <a:t>31.03.2025</a:t>
                      </a:r>
                    </a:p>
                  </a:txBody>
                  <a:tcPr/>
                </a:tc>
                <a:tc>
                  <a:txBody>
                    <a:bodyPr/>
                    <a:lstStyle/>
                    <a:p>
                      <a:r>
                        <a:rPr lang="en-IN" sz="1600" dirty="0"/>
                        <a:t>30.06.2021</a:t>
                      </a:r>
                    </a:p>
                  </a:txBody>
                  <a:tcPr/>
                </a:tc>
                <a:tc>
                  <a:txBody>
                    <a:bodyPr/>
                    <a:lstStyle/>
                    <a:p>
                      <a:r>
                        <a:rPr lang="en-IN" sz="1600" dirty="0"/>
                        <a:t>31.03.2022</a:t>
                      </a:r>
                    </a:p>
                  </a:txBody>
                  <a:tcPr/>
                </a:tc>
                <a:tc>
                  <a:txBody>
                    <a:bodyPr/>
                    <a:lstStyle/>
                    <a:p>
                      <a:r>
                        <a:rPr lang="en-IN" sz="1600" dirty="0"/>
                        <a:t>31.03.2025</a:t>
                      </a:r>
                    </a:p>
                  </a:txBody>
                  <a:tcPr/>
                </a:tc>
                <a:extLst>
                  <a:ext uri="{0D108BD9-81ED-4DB2-BD59-A6C34878D82A}">
                    <a16:rowId xmlns:a16="http://schemas.microsoft.com/office/drawing/2014/main" val="10006"/>
                  </a:ext>
                </a:extLst>
              </a:tr>
              <a:tr h="382137">
                <a:tc>
                  <a:txBody>
                    <a:bodyPr/>
                    <a:lstStyle/>
                    <a:p>
                      <a:r>
                        <a:rPr lang="en-IN" sz="1600" dirty="0"/>
                        <a:t>AY 2019-20</a:t>
                      </a:r>
                    </a:p>
                  </a:txBody>
                  <a:tcPr/>
                </a:tc>
                <a:tc>
                  <a:txBody>
                    <a:bodyPr/>
                    <a:lstStyle/>
                    <a:p>
                      <a:r>
                        <a:rPr lang="en-IN" sz="1600" dirty="0"/>
                        <a:t>31.03.2026</a:t>
                      </a:r>
                    </a:p>
                  </a:txBody>
                  <a:tcPr/>
                </a:tc>
                <a:tc>
                  <a:txBody>
                    <a:bodyPr/>
                    <a:lstStyle/>
                    <a:p>
                      <a:r>
                        <a:rPr lang="en-IN" sz="1600" dirty="0"/>
                        <a:t>30.06.2021</a:t>
                      </a:r>
                    </a:p>
                  </a:txBody>
                  <a:tcPr/>
                </a:tc>
                <a:tc>
                  <a:txBody>
                    <a:bodyPr/>
                    <a:lstStyle/>
                    <a:p>
                      <a:r>
                        <a:rPr lang="en-IN" sz="1600" dirty="0"/>
                        <a:t>31.03.2023</a:t>
                      </a:r>
                    </a:p>
                  </a:txBody>
                  <a:tcPr/>
                </a:tc>
                <a:tc>
                  <a:txBody>
                    <a:bodyPr/>
                    <a:lstStyle/>
                    <a:p>
                      <a:r>
                        <a:rPr lang="en-IN" sz="1600" dirty="0"/>
                        <a:t>31.03.2026</a:t>
                      </a:r>
                    </a:p>
                  </a:txBody>
                  <a:tcPr/>
                </a:tc>
                <a:extLst>
                  <a:ext uri="{0D108BD9-81ED-4DB2-BD59-A6C34878D82A}">
                    <a16:rowId xmlns:a16="http://schemas.microsoft.com/office/drawing/2014/main" val="10007"/>
                  </a:ext>
                </a:extLst>
              </a:tr>
              <a:tr h="395785">
                <a:tc>
                  <a:txBody>
                    <a:bodyPr/>
                    <a:lstStyle/>
                    <a:p>
                      <a:r>
                        <a:rPr lang="en-IN" sz="1600" dirty="0"/>
                        <a:t>AY 2020-21</a:t>
                      </a:r>
                    </a:p>
                  </a:txBody>
                  <a:tcPr/>
                </a:tc>
                <a:tc>
                  <a:txBody>
                    <a:bodyPr/>
                    <a:lstStyle/>
                    <a:p>
                      <a:r>
                        <a:rPr lang="en-IN" sz="1600" dirty="0"/>
                        <a:t>31.03.2027</a:t>
                      </a:r>
                    </a:p>
                  </a:txBody>
                  <a:tcPr/>
                </a:tc>
                <a:tc>
                  <a:txBody>
                    <a:bodyPr/>
                    <a:lstStyle/>
                    <a:p>
                      <a:r>
                        <a:rPr lang="en-IN" sz="1600" dirty="0"/>
                        <a:t>31.03.2022</a:t>
                      </a:r>
                    </a:p>
                  </a:txBody>
                  <a:tcPr/>
                </a:tc>
                <a:tc>
                  <a:txBody>
                    <a:bodyPr/>
                    <a:lstStyle/>
                    <a:p>
                      <a:r>
                        <a:rPr lang="en-IN" sz="1600" dirty="0"/>
                        <a:t>31.03.2024</a:t>
                      </a:r>
                    </a:p>
                  </a:txBody>
                  <a:tcPr/>
                </a:tc>
                <a:tc>
                  <a:txBody>
                    <a:bodyPr/>
                    <a:lstStyle/>
                    <a:p>
                      <a:r>
                        <a:rPr lang="en-IN" sz="1600" dirty="0"/>
                        <a:t>31.03.2027</a:t>
                      </a:r>
                    </a:p>
                  </a:txBody>
                  <a:tcPr/>
                </a:tc>
                <a:extLst>
                  <a:ext uri="{0D108BD9-81ED-4DB2-BD59-A6C34878D82A}">
                    <a16:rowId xmlns:a16="http://schemas.microsoft.com/office/drawing/2014/main" val="10008"/>
                  </a:ext>
                </a:extLst>
              </a:tr>
              <a:tr h="488985">
                <a:tc>
                  <a:txBody>
                    <a:bodyPr/>
                    <a:lstStyle/>
                    <a:p>
                      <a:r>
                        <a:rPr lang="en-IN" sz="1600" dirty="0"/>
                        <a:t>AY 2021-22</a:t>
                      </a:r>
                    </a:p>
                  </a:txBody>
                  <a:tcPr/>
                </a:tc>
                <a:tc>
                  <a:txBody>
                    <a:bodyPr/>
                    <a:lstStyle/>
                    <a:p>
                      <a:r>
                        <a:rPr lang="en-IN" sz="1600" dirty="0"/>
                        <a:t>31.03.2028</a:t>
                      </a:r>
                    </a:p>
                  </a:txBody>
                  <a:tcPr/>
                </a:tc>
                <a:tc>
                  <a:txBody>
                    <a:bodyPr/>
                    <a:lstStyle/>
                    <a:p>
                      <a:r>
                        <a:rPr lang="en-IN" sz="1600" dirty="0"/>
                        <a:t>31.12.2022</a:t>
                      </a:r>
                    </a:p>
                  </a:txBody>
                  <a:tcPr/>
                </a:tc>
                <a:tc>
                  <a:txBody>
                    <a:bodyPr/>
                    <a:lstStyle/>
                    <a:p>
                      <a:r>
                        <a:rPr lang="en-IN" sz="1600" dirty="0"/>
                        <a:t>31.03.2025</a:t>
                      </a:r>
                    </a:p>
                  </a:txBody>
                  <a:tcPr/>
                </a:tc>
                <a:tc>
                  <a:txBody>
                    <a:bodyPr/>
                    <a:lstStyle/>
                    <a:p>
                      <a:r>
                        <a:rPr lang="en-IN" sz="1600" dirty="0"/>
                        <a:t>31.03.2028</a:t>
                      </a:r>
                    </a:p>
                  </a:txBody>
                  <a:tcPr/>
                </a:tc>
                <a:extLst>
                  <a:ext uri="{0D108BD9-81ED-4DB2-BD59-A6C34878D82A}">
                    <a16:rowId xmlns:a16="http://schemas.microsoft.com/office/drawing/2014/main" val="10009"/>
                  </a:ext>
                </a:extLst>
              </a:tr>
            </a:tbl>
          </a:graphicData>
        </a:graphic>
      </p:graphicFrame>
      <p:sp>
        <p:nvSpPr>
          <p:cNvPr id="8" name="Date Placeholder 7"/>
          <p:cNvSpPr>
            <a:spLocks noGrp="1"/>
          </p:cNvSpPr>
          <p:nvPr>
            <p:ph type="dt" sz="half" idx="10"/>
          </p:nvPr>
        </p:nvSpPr>
        <p:spPr/>
        <p:txBody>
          <a:bodyPr/>
          <a:lstStyle/>
          <a:p>
            <a:fld id="{DABFF765-224A-49E9-A65B-1F232237BD4F}" type="datetime1">
              <a:rPr lang="en-IN" smtClean="0"/>
              <a:t>19-05-2023</a:t>
            </a:fld>
            <a:endParaRPr lang="en-IN"/>
          </a:p>
        </p:txBody>
      </p:sp>
      <p:sp>
        <p:nvSpPr>
          <p:cNvPr id="5" name="Slide Number Placeholder 4"/>
          <p:cNvSpPr>
            <a:spLocks noGrp="1"/>
          </p:cNvSpPr>
          <p:nvPr>
            <p:ph type="sldNum" sz="quarter" idx="12"/>
          </p:nvPr>
        </p:nvSpPr>
        <p:spPr/>
        <p:txBody>
          <a:bodyPr/>
          <a:lstStyle/>
          <a:p>
            <a:fld id="{D06BE10B-C2F5-4F60-8984-10AB42D46EE0}" type="slidenum">
              <a:rPr lang="en-IN" smtClean="0"/>
              <a:t>49</a:t>
            </a:fld>
            <a:endParaRPr lang="en-IN"/>
          </a:p>
        </p:txBody>
      </p:sp>
    </p:spTree>
    <p:extLst>
      <p:ext uri="{BB962C8B-B14F-4D97-AF65-F5344CB8AC3E}">
        <p14:creationId xmlns:p14="http://schemas.microsoft.com/office/powerpoint/2010/main" val="1060231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Introduction</a:t>
            </a:r>
          </a:p>
        </p:txBody>
      </p:sp>
      <p:sp>
        <p:nvSpPr>
          <p:cNvPr id="5" name="Content Placeholder 2"/>
          <p:cNvSpPr txBox="1">
            <a:spLocks/>
          </p:cNvSpPr>
          <p:nvPr/>
        </p:nvSpPr>
        <p:spPr>
          <a:xfrm>
            <a:off x="866633" y="1249681"/>
            <a:ext cx="10639567" cy="51209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Limited assessment u/s 143(3):</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143(2) to be issued within 3 months from the end of the FY in which return of income is filed</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Completion within 12 months from the end of the AY</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Therefore, most of the assessments would now be u/s 147 of the Act</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Information driven</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Information would be uploaded after sometime.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Information in pursuance to search and survey etc. </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Is 148 the new 143(3)?</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Under the guise of restricting the years from 6 to 3, they have extended the scrutiny assessment provisions from 1 to 3 years.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Under the guise of restricting the years from 6 to 3, they have extended the reassessment provisions from 6 to 10 years. </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6FADC098-9CAA-41FE-B555-CEEF2707785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5</a:t>
            </a:fld>
            <a:endParaRPr lang="en-IN"/>
          </a:p>
        </p:txBody>
      </p:sp>
    </p:spTree>
    <p:extLst>
      <p:ext uri="{BB962C8B-B14F-4D97-AF65-F5344CB8AC3E}">
        <p14:creationId xmlns:p14="http://schemas.microsoft.com/office/powerpoint/2010/main" val="4603518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US" sz="1800" b="1" dirty="0">
                <a:ea typeface="Calibri" panose="020F0502020204030204" pitchFamily="34" charset="0"/>
                <a:cs typeface="Times New Roman" panose="02020603050405020304" pitchFamily="18" charset="0"/>
              </a:rPr>
              <a:t>Search prior to 1.4.2021 </a:t>
            </a:r>
          </a:p>
          <a:p>
            <a:pPr algn="just">
              <a:lnSpc>
                <a:spcPct val="107000"/>
              </a:lnSpc>
            </a:pPr>
            <a:r>
              <a:rPr lang="en-US" sz="1800" b="1" i="1" u="sng" dirty="0">
                <a:effectLst/>
              </a:rPr>
              <a:t>Provided further </a:t>
            </a:r>
            <a:r>
              <a:rPr lang="en-US" sz="1800" b="0" i="1" u="sng" dirty="0">
                <a:effectLst/>
              </a:rPr>
              <a:t>that the provisions of this sub-section shall not apply in a case</a:t>
            </a:r>
            <a:r>
              <a:rPr lang="en-US" sz="1800" b="0" i="1" dirty="0">
                <a:effectLst/>
              </a:rPr>
              <a:t>, where a notice under section 153A, or section 153C read with section 153A, is required to be issued in relation to a search initiated under </a:t>
            </a:r>
            <a:r>
              <a:rPr lang="en-US" sz="1800" b="0" i="1" u="sng" dirty="0">
                <a:effectLst/>
              </a:rPr>
              <a:t>section 132</a:t>
            </a:r>
            <a:r>
              <a:rPr lang="en-US" sz="1800" b="0" i="1" dirty="0">
                <a:effectLst/>
              </a:rPr>
              <a:t> or books of account, other documents or any assets requisitioned under </a:t>
            </a:r>
            <a:r>
              <a:rPr lang="en-US" sz="1800" b="0" i="1" u="sng" dirty="0">
                <a:effectLst/>
              </a:rPr>
              <a:t>section 132A</a:t>
            </a:r>
            <a:r>
              <a:rPr lang="en-US" sz="1800" b="0" i="1" dirty="0">
                <a:effectLst/>
              </a:rPr>
              <a:t>, </a:t>
            </a:r>
            <a:r>
              <a:rPr lang="en-US" sz="1800" b="0" i="1" u="sng" dirty="0">
                <a:effectLst/>
              </a:rPr>
              <a:t>on or before the 31st day of March, 2021:</a:t>
            </a:r>
          </a:p>
          <a:p>
            <a:pPr algn="just">
              <a:lnSpc>
                <a:spcPct val="107000"/>
              </a:lnSpc>
            </a:pPr>
            <a:r>
              <a:rPr lang="en-US" sz="1800" dirty="0">
                <a:ea typeface="Calibri" panose="020F0502020204030204" pitchFamily="34" charset="0"/>
                <a:cs typeface="Times New Roman" panose="02020603050405020304" pitchFamily="18" charset="0"/>
              </a:rPr>
              <a:t>Cannot reopen if search is prior to 1.4.2021 and either 153A or 153C is applicable?</a:t>
            </a:r>
          </a:p>
          <a:p>
            <a:pPr marL="0" indent="0" algn="just">
              <a:lnSpc>
                <a:spcPct val="107000"/>
              </a:lnSpc>
              <a:buNone/>
            </a:pPr>
            <a:r>
              <a:rPr lang="en-US" sz="1800" b="1" dirty="0">
                <a:ea typeface="Calibri" panose="020F0502020204030204" pitchFamily="34" charset="0"/>
                <a:cs typeface="Times New Roman" panose="02020603050405020304" pitchFamily="18" charset="0"/>
              </a:rPr>
              <a:t>Search post 1.4.2021 (proposed 3</a:t>
            </a:r>
            <a:r>
              <a:rPr lang="en-US" sz="1800" b="1" baseline="30000" dirty="0">
                <a:ea typeface="Calibri" panose="020F0502020204030204" pitchFamily="34" charset="0"/>
                <a:cs typeface="Times New Roman" panose="02020603050405020304" pitchFamily="18" charset="0"/>
              </a:rPr>
              <a:t>rd</a:t>
            </a:r>
            <a:r>
              <a:rPr lang="en-US" sz="1800" b="1" dirty="0">
                <a:ea typeface="Calibri" panose="020F0502020204030204" pitchFamily="34" charset="0"/>
                <a:cs typeface="Times New Roman" panose="02020603050405020304" pitchFamily="18" charset="0"/>
              </a:rPr>
              <a:t>) (Search and requisition)</a:t>
            </a:r>
          </a:p>
          <a:p>
            <a:pPr algn="just">
              <a:lnSpc>
                <a:spcPct val="107000"/>
              </a:lnSpc>
            </a:pPr>
            <a:r>
              <a:rPr lang="en-US" sz="1800" dirty="0">
                <a:ea typeface="Calibri" panose="020F0502020204030204" pitchFamily="34" charset="0"/>
                <a:cs typeface="Times New Roman" panose="02020603050405020304" pitchFamily="18" charset="0"/>
              </a:rPr>
              <a:t>If search initiated or last of the authorization executed or requisition made u/s 132A after 15.03 – </a:t>
            </a:r>
          </a:p>
          <a:p>
            <a:pPr algn="just">
              <a:lnSpc>
                <a:spcPct val="107000"/>
              </a:lnSpc>
            </a:pPr>
            <a:r>
              <a:rPr lang="en-US" sz="1800" b="0" u="none" strike="noStrike" baseline="0" dirty="0">
                <a:latin typeface="CIDFont+F3"/>
              </a:rPr>
              <a:t>and the period for issue of notice under section 148 expires on the 31st day of March - </a:t>
            </a:r>
            <a:r>
              <a:rPr lang="en-US" sz="1800" dirty="0">
                <a:latin typeface="CIDFont+F3"/>
                <a:ea typeface="Calibri" panose="020F0502020204030204" pitchFamily="34" charset="0"/>
                <a:cs typeface="Times New Roman" panose="02020603050405020304" pitchFamily="18" charset="0"/>
              </a:rPr>
              <a:t>Which period? Three year or 10 years?</a:t>
            </a:r>
            <a:endParaRPr lang="en-US" sz="1800" dirty="0">
              <a:ea typeface="Calibri" panose="020F0502020204030204" pitchFamily="34" charset="0"/>
              <a:cs typeface="Times New Roman" panose="02020603050405020304" pitchFamily="18" charset="0"/>
            </a:endParaRPr>
          </a:p>
          <a:p>
            <a:pPr algn="just">
              <a:lnSpc>
                <a:spcPct val="107000"/>
              </a:lnSpc>
            </a:pPr>
            <a:r>
              <a:rPr lang="en-US" sz="1800" dirty="0">
                <a:latin typeface="CIDFont+F3"/>
                <a:ea typeface="Calibri" panose="020F0502020204030204" pitchFamily="34" charset="0"/>
                <a:cs typeface="Times New Roman" panose="02020603050405020304" pitchFamily="18" charset="0"/>
              </a:rPr>
              <a:t>A period of 15 days shall be excluded and notice shall be deemed to be issued u/s 148 on 31.03.</a:t>
            </a:r>
          </a:p>
          <a:p>
            <a:pPr algn="just">
              <a:lnSpc>
                <a:spcPct val="107000"/>
              </a:lnSpc>
            </a:pPr>
            <a:r>
              <a:rPr lang="en-US" sz="1800" dirty="0">
                <a:latin typeface="CIDFont+F3"/>
                <a:ea typeface="Calibri" panose="020F0502020204030204" pitchFamily="34" charset="0"/>
                <a:cs typeface="Times New Roman" panose="02020603050405020304" pitchFamily="18" charset="0"/>
              </a:rPr>
              <a:t>But they have to still form a belief that income has escaped assessment? </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27B9BE8-698B-4C65-8E79-67924FA916CE}"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50</a:t>
            </a:fld>
            <a:endParaRPr lang="en-IN"/>
          </a:p>
        </p:txBody>
      </p:sp>
    </p:spTree>
    <p:extLst>
      <p:ext uri="{BB962C8B-B14F-4D97-AF65-F5344CB8AC3E}">
        <p14:creationId xmlns:p14="http://schemas.microsoft.com/office/powerpoint/2010/main" val="26941410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US" sz="1800" b="1" dirty="0">
                <a:ea typeface="Calibri" panose="020F0502020204030204" pitchFamily="34" charset="0"/>
                <a:cs typeface="Times New Roman" panose="02020603050405020304" pitchFamily="18" charset="0"/>
              </a:rPr>
              <a:t>Search post 1.4.2021 (proposed 4</a:t>
            </a:r>
            <a:r>
              <a:rPr lang="en-US" sz="1800" b="1" baseline="30000" dirty="0">
                <a:ea typeface="Calibri" panose="020F0502020204030204" pitchFamily="34" charset="0"/>
                <a:cs typeface="Times New Roman" panose="02020603050405020304" pitchFamily="18" charset="0"/>
              </a:rPr>
              <a:t>th</a:t>
            </a:r>
            <a:r>
              <a:rPr lang="en-US" sz="1800" b="1" dirty="0">
                <a:ea typeface="Calibri" panose="020F0502020204030204" pitchFamily="34" charset="0"/>
                <a:cs typeface="Times New Roman" panose="02020603050405020304" pitchFamily="18" charset="0"/>
              </a:rPr>
              <a:t> proviso) (survey consequent to search)</a:t>
            </a:r>
          </a:p>
          <a:p>
            <a:pPr algn="just"/>
            <a:r>
              <a:rPr lang="en-US" sz="1800" b="0" u="none" strike="noStrike" baseline="0" dirty="0">
                <a:latin typeface="CIDFont+F3"/>
              </a:rPr>
              <a:t>information as referred to in </a:t>
            </a:r>
            <a:r>
              <a:rPr lang="en-US" sz="1800" b="0" u="none" strike="noStrike" baseline="0" dirty="0">
                <a:latin typeface="CIDFont+F5"/>
              </a:rPr>
              <a:t>Explanation </a:t>
            </a:r>
            <a:r>
              <a:rPr lang="en-US" sz="1800" b="0" u="none" strike="noStrike" baseline="0" dirty="0">
                <a:latin typeface="CIDFont+F3"/>
              </a:rPr>
              <a:t>1 to section 148 </a:t>
            </a:r>
            <a:r>
              <a:rPr lang="en-US" sz="1800" b="0" u="sng" strike="noStrike" baseline="0" dirty="0">
                <a:latin typeface="CIDFont+F3"/>
              </a:rPr>
              <a:t>emanates from a statement recorded or documents impounded under section 131 or section 133A on or before 31.03</a:t>
            </a:r>
          </a:p>
          <a:p>
            <a:pPr algn="just"/>
            <a:r>
              <a:rPr lang="en-US" sz="1800" u="sng" dirty="0">
                <a:latin typeface="CIDFont+F3"/>
              </a:rPr>
              <a:t>Such section 131 or 133A should be </a:t>
            </a:r>
            <a:r>
              <a:rPr lang="en-US" sz="1800" b="0" u="sng" strike="noStrike" baseline="0" dirty="0">
                <a:latin typeface="CIDFont+F3"/>
              </a:rPr>
              <a:t>in consequence of </a:t>
            </a:r>
            <a:r>
              <a:rPr lang="en-US" sz="1800" b="0" u="none" strike="noStrike" baseline="0" dirty="0">
                <a:latin typeface="CIDFont+F3"/>
              </a:rPr>
              <a:t>a search under section 132 which is initiated; or (</a:t>
            </a:r>
            <a:r>
              <a:rPr lang="en-US" sz="1800" b="0" u="none" strike="noStrike" baseline="0" dirty="0">
                <a:latin typeface="CIDFont+F5"/>
              </a:rPr>
              <a:t>b</a:t>
            </a:r>
            <a:r>
              <a:rPr lang="en-US" sz="1800" b="0" u="none" strike="noStrike" baseline="0" dirty="0">
                <a:latin typeface="CIDFont+F3"/>
              </a:rPr>
              <a:t>) a search under section 132 for which the last of </a:t>
            </a:r>
            <a:r>
              <a:rPr lang="en-IN" sz="1800" b="0" u="none" strike="noStrike" baseline="0" dirty="0">
                <a:latin typeface="CIDFont+F3"/>
              </a:rPr>
              <a:t>authorisations is executed; or </a:t>
            </a:r>
            <a:r>
              <a:rPr lang="en-US" sz="1800" b="0" u="none" strike="noStrike" baseline="0" dirty="0">
                <a:latin typeface="CIDFont+F3"/>
              </a:rPr>
              <a:t>(</a:t>
            </a:r>
            <a:r>
              <a:rPr lang="en-US" sz="1800" b="0" u="none" strike="noStrike" baseline="0" dirty="0">
                <a:latin typeface="CIDFont+F5"/>
              </a:rPr>
              <a:t>c</a:t>
            </a:r>
            <a:r>
              <a:rPr lang="en-US" sz="1800" b="0" u="none" strike="noStrike" baseline="0" dirty="0">
                <a:latin typeface="CIDFont+F3"/>
              </a:rPr>
              <a:t>) a requisition made under section 132A after 15.03.2022</a:t>
            </a:r>
          </a:p>
          <a:p>
            <a:pPr algn="just"/>
            <a:r>
              <a:rPr lang="en-US" sz="1800" b="0" u="none" strike="noStrike" baseline="0" dirty="0">
                <a:latin typeface="CIDFont+F3"/>
              </a:rPr>
              <a:t>a period of fifteen days shall be excluded for the purpose of computing the period of limitation as per this section </a:t>
            </a:r>
          </a:p>
          <a:p>
            <a:pPr algn="just"/>
            <a:r>
              <a:rPr lang="en-US" sz="1800" b="0" u="none" strike="noStrike" baseline="0" dirty="0">
                <a:latin typeface="CIDFont+F3"/>
              </a:rPr>
              <a:t>and the notice issued under clause (</a:t>
            </a:r>
            <a:r>
              <a:rPr lang="en-US" sz="1800" b="0" u="none" strike="noStrike" baseline="0" dirty="0">
                <a:latin typeface="CIDFont+F5"/>
              </a:rPr>
              <a:t>b</a:t>
            </a:r>
            <a:r>
              <a:rPr lang="en-US" sz="1800" b="0" u="none" strike="noStrike" baseline="0" dirty="0">
                <a:latin typeface="CIDFont+F3"/>
              </a:rPr>
              <a:t>) of section 148A in such case shall be deemed to have been issued on the 31st day of March of such financial year. </a:t>
            </a:r>
          </a:p>
          <a:p>
            <a:pPr algn="just"/>
            <a:endParaRPr lang="en-US" sz="1800" dirty="0">
              <a:latin typeface="CIDFont+F3"/>
              <a:ea typeface="Calibri" panose="020F0502020204030204" pitchFamily="34" charset="0"/>
              <a:cs typeface="Times New Roman" panose="02020603050405020304" pitchFamily="18" charset="0"/>
            </a:endParaRPr>
          </a:p>
          <a:p>
            <a:pPr algn="just"/>
            <a:r>
              <a:rPr lang="en-US" sz="1800" u="sng" dirty="0">
                <a:latin typeface="CIDFont+F3"/>
                <a:ea typeface="Calibri" panose="020F0502020204030204" pitchFamily="34" charset="0"/>
                <a:cs typeface="Times New Roman" panose="02020603050405020304" pitchFamily="18" charset="0"/>
              </a:rPr>
              <a:t>Survey or statement only in consequence of search after 15.03</a:t>
            </a:r>
          </a:p>
          <a:p>
            <a:pPr algn="just"/>
            <a:r>
              <a:rPr lang="en-US" sz="1800" u="sng" dirty="0">
                <a:latin typeface="CIDFont+F3"/>
                <a:ea typeface="Calibri" panose="020F0502020204030204" pitchFamily="34" charset="0"/>
                <a:cs typeface="Times New Roman" panose="02020603050405020304" pitchFamily="18" charset="0"/>
              </a:rPr>
              <a:t>No mention of any time getting barred, therefore irrespective of any limit.</a:t>
            </a:r>
          </a:p>
          <a:p>
            <a:pPr algn="just"/>
            <a:r>
              <a:rPr lang="en-US" sz="1800" u="sng" dirty="0">
                <a:latin typeface="CIDFont+F3"/>
                <a:ea typeface="Calibri" panose="020F0502020204030204" pitchFamily="34" charset="0"/>
                <a:cs typeface="Times New Roman" panose="02020603050405020304" pitchFamily="18" charset="0"/>
              </a:rPr>
              <a:t>Notice u/s 148A(b) shall be deemed to be issued on 31.03.2023. </a:t>
            </a:r>
          </a:p>
          <a:p>
            <a:pPr algn="just"/>
            <a:endParaRPr lang="en-US" sz="1800" u="sng" dirty="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27B9BE8-698B-4C65-8E79-67924FA916CE}"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51</a:t>
            </a:fld>
            <a:endParaRPr lang="en-IN"/>
          </a:p>
        </p:txBody>
      </p:sp>
    </p:spTree>
    <p:extLst>
      <p:ext uri="{BB962C8B-B14F-4D97-AF65-F5344CB8AC3E}">
        <p14:creationId xmlns:p14="http://schemas.microsoft.com/office/powerpoint/2010/main" val="9123990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149</a:t>
            </a:r>
          </a:p>
        </p:txBody>
      </p:sp>
      <p:sp>
        <p:nvSpPr>
          <p:cNvPr id="5" name="Content Placeholder 2"/>
          <p:cNvSpPr txBox="1">
            <a:spLocks/>
          </p:cNvSpPr>
          <p:nvPr/>
        </p:nvSpPr>
        <p:spPr>
          <a:xfrm>
            <a:off x="866633" y="1319387"/>
            <a:ext cx="10639567" cy="50620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l-PL" sz="1800" b="1" i="0" dirty="0">
                <a:solidFill>
                  <a:srgbClr val="333333"/>
                </a:solidFill>
                <a:effectLst/>
                <a:latin typeface="Bookman Light"/>
              </a:rPr>
              <a:t>(2022) 447 ITR 698 (Raj)</a:t>
            </a:r>
            <a:r>
              <a:rPr lang="en-IN" sz="1800" b="1" i="0" dirty="0">
                <a:solidFill>
                  <a:srgbClr val="333333"/>
                </a:solidFill>
                <a:effectLst/>
                <a:latin typeface="Bookman Light"/>
              </a:rPr>
              <a:t> </a:t>
            </a:r>
            <a:r>
              <a:rPr lang="en-US" sz="1800" b="1" i="0" u="none" strike="noStrike" baseline="0" dirty="0">
                <a:solidFill>
                  <a:srgbClr val="000000"/>
                </a:solidFill>
              </a:rPr>
              <a:t>Abdul Majeed vs. ITO</a:t>
            </a:r>
          </a:p>
          <a:p>
            <a:pPr algn="just"/>
            <a:r>
              <a:rPr lang="en-US" sz="1800" b="0" i="0" dirty="0">
                <a:solidFill>
                  <a:srgbClr val="222222"/>
                </a:solidFill>
                <a:effectLst/>
                <a:latin typeface="Bookman Light"/>
              </a:rPr>
              <a:t>Therefore, while passing an order under s. 148A of the Act, </a:t>
            </a:r>
            <a:r>
              <a:rPr lang="en-US" sz="1800" b="0" i="1" u="sng" dirty="0">
                <a:solidFill>
                  <a:srgbClr val="222222"/>
                </a:solidFill>
                <a:effectLst/>
                <a:latin typeface="Bookman Light"/>
              </a:rPr>
              <a:t>the authority is required to reach satisfaction to not only that income chargeable to tax has escaped assessment, but in case where three years have elapsed from the end of the relevant assessment year, the order under s. 148A of the Act for issuance of notice under s. 148 of the Act could be passed if there were no statutory impediment as contained in s. 149 sub-s. (1)(b) of the Act, referred to hereinabove</a:t>
            </a:r>
            <a:r>
              <a:rPr lang="en-US" sz="1800" b="0" i="0" dirty="0">
                <a:solidFill>
                  <a:srgbClr val="222222"/>
                </a:solidFill>
                <a:effectLst/>
                <a:latin typeface="Bookman Light"/>
              </a:rPr>
              <a:t>.</a:t>
            </a:r>
          </a:p>
          <a:p>
            <a:pPr algn="just"/>
            <a:endParaRPr lang="en-US" sz="1800" dirty="0">
              <a:solidFill>
                <a:srgbClr val="222222"/>
              </a:solidFill>
              <a:latin typeface="Bookman Light"/>
            </a:endParaRPr>
          </a:p>
          <a:p>
            <a:pPr algn="just"/>
            <a:r>
              <a:rPr lang="en-US" sz="1800" b="0" i="0" dirty="0">
                <a:solidFill>
                  <a:srgbClr val="222222"/>
                </a:solidFill>
                <a:effectLst/>
                <a:latin typeface="Bookman Light"/>
              </a:rPr>
              <a:t>There has to be a finding in the order as to what is the books / document/ evidence which reveal that income has escaped assessment in the forms prescribed.</a:t>
            </a:r>
          </a:p>
          <a:p>
            <a:pPr marL="0" indent="0" algn="just">
              <a:lnSpc>
                <a:spcPct val="107000"/>
              </a:lnSpc>
              <a:buNone/>
            </a:pPr>
            <a:r>
              <a:rPr lang="en-IN" sz="1800" b="1" i="0" dirty="0">
                <a:solidFill>
                  <a:srgbClr val="333333"/>
                </a:solidFill>
                <a:effectLst/>
                <a:latin typeface="Bookman Light"/>
              </a:rPr>
              <a:t>(2023) 331 CTR (Kar) 173 : </a:t>
            </a:r>
            <a:r>
              <a:rPr lang="en-US" sz="1800" b="1" i="0" dirty="0">
                <a:solidFill>
                  <a:srgbClr val="333333"/>
                </a:solidFill>
                <a:effectLst/>
                <a:latin typeface="Square Serif"/>
              </a:rPr>
              <a:t>AZIM PREMJI TRUSTEE COMPANY (P) LTD. vs. DCIT</a:t>
            </a:r>
          </a:p>
          <a:p>
            <a:pPr lvl="1" algn="just">
              <a:lnSpc>
                <a:spcPct val="107000"/>
              </a:lnSpc>
            </a:pPr>
            <a:r>
              <a:rPr lang="en-US" sz="1800" b="0" i="0" dirty="0">
                <a:solidFill>
                  <a:srgbClr val="222222"/>
                </a:solidFill>
                <a:effectLst/>
                <a:latin typeface="Bookman Light"/>
              </a:rPr>
              <a:t>For s. 149(1)(b)</a:t>
            </a:r>
            <a:r>
              <a:rPr lang="en-US" sz="1800" dirty="0">
                <a:solidFill>
                  <a:srgbClr val="222222"/>
                </a:solidFill>
                <a:latin typeface="Bookman Light"/>
              </a:rPr>
              <a:t>assessment cannot be reopened based on </a:t>
            </a:r>
            <a:r>
              <a:rPr lang="en-US" sz="1800" b="0" i="0" dirty="0">
                <a:solidFill>
                  <a:srgbClr val="222222"/>
                </a:solidFill>
                <a:effectLst/>
                <a:latin typeface="Bookman Light"/>
              </a:rPr>
              <a:t>th</a:t>
            </a:r>
            <a:r>
              <a:rPr lang="en-US" sz="1800" b="0" i="0" u="sng" dirty="0">
                <a:solidFill>
                  <a:srgbClr val="222222"/>
                </a:solidFill>
                <a:effectLst/>
                <a:latin typeface="Bookman Light"/>
              </a:rPr>
              <a:t>e very same information was readily available with the AO when the original assessment order dt. 28th June, 2016 was passed by him. </a:t>
            </a:r>
            <a:endParaRPr lang="pt-BR" sz="1800" b="0" i="0" u="sng" dirty="0">
              <a:solidFill>
                <a:srgbClr val="222222"/>
              </a:solidFill>
              <a:effectLst/>
              <a:latin typeface="Calibri" panose="020F0502020204030204" pitchFamily="34" charset="0"/>
              <a:cs typeface="Times New Roman" panose="02020603050405020304" pitchFamily="18" charset="0"/>
            </a:endParaRPr>
          </a:p>
          <a:p>
            <a:pPr lvl="1" algn="just">
              <a:lnSpc>
                <a:spcPct val="107000"/>
              </a:lnSpc>
            </a:pPr>
            <a:r>
              <a:rPr lang="en-US" sz="1800" b="0" i="0" dirty="0">
                <a:solidFill>
                  <a:srgbClr val="222222"/>
                </a:solidFill>
                <a:effectLst/>
                <a:latin typeface="Bookman Light"/>
              </a:rPr>
              <a:t>If barred by first proviso to section 147 of the Act (unamended provision), then cannot reopen, under the new law.</a:t>
            </a:r>
          </a:p>
          <a:p>
            <a:pPr algn="just"/>
            <a:endParaRPr lang="en-US" sz="1800" b="0" i="0" dirty="0">
              <a:solidFill>
                <a:srgbClr val="222222"/>
              </a:solidFill>
              <a:effectLst/>
              <a:latin typeface="Bookman Light"/>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52</a:t>
            </a:fld>
            <a:endParaRPr lang="en-IN"/>
          </a:p>
        </p:txBody>
      </p:sp>
    </p:spTree>
    <p:extLst>
      <p:ext uri="{BB962C8B-B14F-4D97-AF65-F5344CB8AC3E}">
        <p14:creationId xmlns:p14="http://schemas.microsoft.com/office/powerpoint/2010/main" val="7368337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150</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i="1" dirty="0">
                <a:latin typeface="Calibri" panose="020F0502020204030204" pitchFamily="34" charset="0"/>
                <a:ea typeface="Calibri" panose="020F0502020204030204" pitchFamily="34" charset="0"/>
                <a:cs typeface="Times New Roman" panose="02020603050405020304" pitchFamily="18" charset="0"/>
              </a:rPr>
              <a:t>150 - Provision for cases where assessment is in pursuance of an order on appeal, etc.</a:t>
            </a:r>
          </a:p>
          <a:p>
            <a:pPr marL="0" indent="0">
              <a:buNone/>
            </a:pPr>
            <a:r>
              <a:rPr lang="en-IN" sz="1800" i="1" dirty="0">
                <a:latin typeface="Calibri" panose="020F0502020204030204" pitchFamily="34" charset="0"/>
                <a:ea typeface="Calibri" panose="020F0502020204030204" pitchFamily="34" charset="0"/>
                <a:cs typeface="Times New Roman" panose="02020603050405020304" pitchFamily="18" charset="0"/>
              </a:rPr>
              <a:t>(1) </a:t>
            </a:r>
            <a:r>
              <a:rPr lang="en-IN" sz="1800" i="1" dirty="0"/>
              <a:t>Notwithstanding anything contained in </a:t>
            </a:r>
            <a:r>
              <a:rPr lang="en-IN" sz="1800" i="1" u="sng" dirty="0"/>
              <a:t>section 149</a:t>
            </a:r>
            <a:r>
              <a:rPr lang="en-IN" sz="1800" i="1" dirty="0"/>
              <a:t>, the notice under section 148 may be issued at any time for the purpose of making an assessment or reassessment or recomputation </a:t>
            </a:r>
            <a:r>
              <a:rPr lang="en-IN" sz="1800" i="1" u="sng" dirty="0"/>
              <a:t>in consequence of or to give effect to any finding or direction contained i</a:t>
            </a:r>
            <a:r>
              <a:rPr lang="en-IN" sz="1800" i="1" dirty="0"/>
              <a:t>n an order passed by any authority in any proceeding under this Act by way of appeal, reference or revision or by a Court in any proceeding under any other law.</a:t>
            </a:r>
          </a:p>
          <a:p>
            <a:pPr marL="0" indent="0">
              <a:buNone/>
            </a:pPr>
            <a:r>
              <a:rPr lang="en-IN" sz="1800" i="1" dirty="0"/>
              <a:t>(2) The provisions of sub-section (1) shall not apply in any case where any such assessment, reassessment or recomputation as is referred to in that sub-section relates to an assessment year in respect of which an assessment, reassessment or recomputation could not have been made at the time the order which was the subject-matter of the appeal, reference or revision, as the case may be, was made by reason of any other provision limiting the time within which any action for assessment, reassessment or recomputation may be taken.</a:t>
            </a:r>
          </a:p>
          <a:p>
            <a:pPr marL="0" indent="0">
              <a:buNone/>
            </a:pPr>
            <a:endParaRPr lang="en-IN" sz="1800" i="1" dirty="0"/>
          </a:p>
          <a:p>
            <a:r>
              <a:rPr lang="en-IN" sz="1800" dirty="0"/>
              <a:t>Remains as it is</a:t>
            </a:r>
          </a:p>
          <a:p>
            <a:r>
              <a:rPr lang="en-IN" sz="1800" dirty="0"/>
              <a:t>But 148A has to be followed</a:t>
            </a:r>
          </a:p>
          <a:p>
            <a:endParaRPr lang="en-IN" sz="1800" dirty="0"/>
          </a:p>
          <a:p>
            <a:pPr marL="0" indent="0" algn="just">
              <a:lnSpc>
                <a:spcPct val="107000"/>
              </a:lnSpc>
              <a:buNone/>
            </a:pPr>
            <a:endParaRPr lang="en-IN" sz="18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E850C57-F47C-4FD9-8EBF-F4AB0E321BC1}"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53</a:t>
            </a:fld>
            <a:endParaRPr lang="en-IN"/>
          </a:p>
        </p:txBody>
      </p:sp>
    </p:spTree>
    <p:extLst>
      <p:ext uri="{BB962C8B-B14F-4D97-AF65-F5344CB8AC3E}">
        <p14:creationId xmlns:p14="http://schemas.microsoft.com/office/powerpoint/2010/main" val="31286271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151</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i="1" dirty="0">
                <a:latin typeface="Calibri" panose="020F0502020204030204" pitchFamily="34" charset="0"/>
                <a:ea typeface="Calibri" panose="020F0502020204030204" pitchFamily="34" charset="0"/>
                <a:cs typeface="Times New Roman" panose="02020603050405020304" pitchFamily="18" charset="0"/>
              </a:rPr>
              <a:t>151. Sanction for issue of notice.—Specified authority for the purposes of section 148 and section 148A shall be,—</a:t>
            </a:r>
          </a:p>
          <a:p>
            <a:pPr marL="0" indent="0">
              <a:buNone/>
            </a:pPr>
            <a:r>
              <a:rPr lang="en-IN" sz="1800" i="1" dirty="0">
                <a:latin typeface="Calibri" panose="020F0502020204030204" pitchFamily="34" charset="0"/>
                <a:ea typeface="Calibri" panose="020F0502020204030204" pitchFamily="34" charset="0"/>
                <a:cs typeface="Times New Roman" panose="02020603050405020304" pitchFamily="18" charset="0"/>
              </a:rPr>
              <a:t>(</a:t>
            </a:r>
            <a:r>
              <a:rPr lang="en-IN" sz="1800" i="1" dirty="0" err="1">
                <a:latin typeface="Calibri" panose="020F0502020204030204" pitchFamily="34" charset="0"/>
                <a:ea typeface="Calibri" panose="020F0502020204030204" pitchFamily="34" charset="0"/>
                <a:cs typeface="Times New Roman" panose="02020603050405020304" pitchFamily="18" charset="0"/>
              </a:rPr>
              <a:t>i</a:t>
            </a:r>
            <a:r>
              <a:rPr lang="en-IN" sz="1800" i="1" dirty="0">
                <a:latin typeface="Calibri" panose="020F0502020204030204" pitchFamily="34" charset="0"/>
                <a:ea typeface="Calibri" panose="020F0502020204030204" pitchFamily="34" charset="0"/>
                <a:cs typeface="Times New Roman" panose="02020603050405020304" pitchFamily="18" charset="0"/>
              </a:rPr>
              <a:t>) Principal Commissioner or Principal Director or Commissioner or Director, </a:t>
            </a:r>
            <a:r>
              <a:rPr lang="en-IN" sz="1800" b="1" i="1" u="sng" dirty="0">
                <a:latin typeface="Calibri" panose="020F0502020204030204" pitchFamily="34" charset="0"/>
                <a:ea typeface="Calibri" panose="020F0502020204030204" pitchFamily="34" charset="0"/>
                <a:cs typeface="Times New Roman" panose="02020603050405020304" pitchFamily="18" charset="0"/>
              </a:rPr>
              <a:t>if three years or less than three years </a:t>
            </a:r>
            <a:r>
              <a:rPr lang="en-IN" sz="1800" i="1" dirty="0">
                <a:latin typeface="Calibri" panose="020F0502020204030204" pitchFamily="34" charset="0"/>
                <a:ea typeface="Calibri" panose="020F0502020204030204" pitchFamily="34" charset="0"/>
                <a:cs typeface="Times New Roman" panose="02020603050405020304" pitchFamily="18" charset="0"/>
              </a:rPr>
              <a:t>have elapsed from the end of the relevant assessment year;</a:t>
            </a:r>
          </a:p>
          <a:p>
            <a:pPr marL="0" indent="0">
              <a:buNone/>
            </a:pPr>
            <a:r>
              <a:rPr lang="en-IN" sz="1800" i="1" dirty="0">
                <a:latin typeface="Calibri" panose="020F0502020204030204" pitchFamily="34" charset="0"/>
                <a:ea typeface="Calibri" panose="020F0502020204030204" pitchFamily="34" charset="0"/>
                <a:cs typeface="Times New Roman" panose="02020603050405020304" pitchFamily="18" charset="0"/>
              </a:rPr>
              <a:t>(ii) Principal Chief Commissioner or Principal Director General or </a:t>
            </a:r>
            <a:r>
              <a:rPr lang="en-IN" sz="1800" b="1" i="1" u="sng" strike="sngStrike"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where there is no </a:t>
            </a:r>
            <a:r>
              <a:rPr lang="en-IN" sz="1800" i="1" strike="sngStrike"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rPr>
              <a:t>Principal Chief Commissioner or Principal Director General</a:t>
            </a:r>
            <a:r>
              <a:rPr lang="en-IN" sz="1800" i="1" dirty="0">
                <a:latin typeface="Calibri" panose="020F0502020204030204" pitchFamily="34" charset="0"/>
                <a:ea typeface="Calibri" panose="020F0502020204030204" pitchFamily="34" charset="0"/>
                <a:cs typeface="Times New Roman" panose="02020603050405020304" pitchFamily="18" charset="0"/>
              </a:rPr>
              <a:t>, Chief Commissioner or Director General, if </a:t>
            </a:r>
            <a:r>
              <a:rPr lang="en-IN" sz="1800" b="1" i="1" u="sng" dirty="0">
                <a:latin typeface="Calibri" panose="020F0502020204030204" pitchFamily="34" charset="0"/>
                <a:ea typeface="Calibri" panose="020F0502020204030204" pitchFamily="34" charset="0"/>
                <a:cs typeface="Times New Roman" panose="02020603050405020304" pitchFamily="18" charset="0"/>
              </a:rPr>
              <a:t>more than three years </a:t>
            </a:r>
            <a:r>
              <a:rPr lang="en-IN" sz="1800" i="1" dirty="0">
                <a:latin typeface="Calibri" panose="020F0502020204030204" pitchFamily="34" charset="0"/>
                <a:ea typeface="Calibri" panose="020F0502020204030204" pitchFamily="34" charset="0"/>
                <a:cs typeface="Times New Roman" panose="02020603050405020304" pitchFamily="18" charset="0"/>
              </a:rPr>
              <a:t>have elapsed from the end of the relevant assessment year.".</a:t>
            </a:r>
          </a:p>
          <a:p>
            <a:pPr marL="0" indent="0" algn="l">
              <a:buNone/>
            </a:pPr>
            <a:r>
              <a:rPr lang="en-US" sz="1800" b="0" i="1" u="none" strike="noStrike" baseline="0" dirty="0">
                <a:solidFill>
                  <a:schemeClr val="accent4">
                    <a:lumMod val="50000"/>
                  </a:schemeClr>
                </a:solidFill>
                <a:latin typeface="CIDFont+F3"/>
              </a:rPr>
              <a:t>“Provided that the period of three years for the purposes of clause (</a:t>
            </a:r>
            <a:r>
              <a:rPr lang="en-US" sz="1800" b="0" i="1" u="none" strike="noStrike" baseline="0" dirty="0" err="1">
                <a:solidFill>
                  <a:schemeClr val="accent4">
                    <a:lumMod val="50000"/>
                  </a:schemeClr>
                </a:solidFill>
                <a:latin typeface="CIDFont+F5"/>
              </a:rPr>
              <a:t>i</a:t>
            </a:r>
            <a:r>
              <a:rPr lang="en-US" sz="1800" b="0" i="1" u="none" strike="noStrike" baseline="0" dirty="0">
                <a:solidFill>
                  <a:schemeClr val="accent4">
                    <a:lumMod val="50000"/>
                  </a:schemeClr>
                </a:solidFill>
                <a:latin typeface="CIDFont+F3"/>
              </a:rPr>
              <a:t>) shall be computed after taking into account the period of limitation as excluded by the third or fourth or fifth provisos or extended by the sixth proviso to sub-section (</a:t>
            </a:r>
            <a:r>
              <a:rPr lang="en-US" sz="1800" b="0" i="1" u="none" strike="noStrike" baseline="0" dirty="0">
                <a:solidFill>
                  <a:schemeClr val="accent4">
                    <a:lumMod val="50000"/>
                  </a:schemeClr>
                </a:solidFill>
                <a:latin typeface="CIDFont+F5"/>
              </a:rPr>
              <a:t>1</a:t>
            </a:r>
            <a:r>
              <a:rPr lang="en-US" sz="1800" b="0" i="1" u="none" strike="noStrike" baseline="0" dirty="0">
                <a:solidFill>
                  <a:schemeClr val="accent4">
                    <a:lumMod val="50000"/>
                  </a:schemeClr>
                </a:solidFill>
                <a:latin typeface="CIDFont+F3"/>
              </a:rPr>
              <a:t>) of section 149.”.</a:t>
            </a:r>
            <a:endParaRPr lang="en-IN" sz="1800" i="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800" dirty="0">
                <a:latin typeface="Calibri" panose="020F0502020204030204" pitchFamily="34" charset="0"/>
                <a:ea typeface="Calibri" panose="020F0502020204030204" pitchFamily="34" charset="0"/>
                <a:cs typeface="Times New Roman" panose="02020603050405020304" pitchFamily="18" charset="0"/>
              </a:rPr>
              <a:t>The word ‘satisfied’ has now been replaced by the word ‘approved’ – No different - Mechanical satisfaction or non-application of mind by the authority would not be sufficient.</a:t>
            </a:r>
          </a:p>
          <a:p>
            <a:pPr algn="just">
              <a:lnSpc>
                <a:spcPct val="107000"/>
              </a:lnSpc>
            </a:pPr>
            <a:r>
              <a:rPr lang="en-IN" sz="1800" dirty="0">
                <a:latin typeface="Calibri" panose="020F0502020204030204" pitchFamily="34" charset="0"/>
                <a:ea typeface="Calibri" panose="020F0502020204030204" pitchFamily="34" charset="0"/>
                <a:cs typeface="Times New Roman" panose="02020603050405020304" pitchFamily="18" charset="0"/>
              </a:rPr>
              <a:t>Further, sanction/ approval of an authority in place of another authority would not be valid. </a:t>
            </a:r>
          </a:p>
          <a:p>
            <a:pPr marL="0" indent="0" algn="just">
              <a:lnSpc>
                <a:spcPct val="107000"/>
              </a:lnSpc>
              <a:buNone/>
            </a:pPr>
            <a:endParaRPr lang="en-IN" sz="18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AB2586F7-4CE7-409A-A28B-438CE25E10B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54</a:t>
            </a:fld>
            <a:endParaRPr lang="en-IN"/>
          </a:p>
        </p:txBody>
      </p:sp>
    </p:spTree>
    <p:extLst>
      <p:ext uri="{BB962C8B-B14F-4D97-AF65-F5344CB8AC3E}">
        <p14:creationId xmlns:p14="http://schemas.microsoft.com/office/powerpoint/2010/main" val="39764042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151</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8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Beyond 3 years</a:t>
            </a:r>
            <a:r>
              <a:rPr lang="en-IN" sz="1800" dirty="0">
                <a:latin typeface="Calibri" panose="020F0502020204030204" pitchFamily="34" charset="0"/>
                <a:ea typeface="Calibri" panose="020F0502020204030204" pitchFamily="34" charset="0"/>
                <a:cs typeface="Times New Roman" panose="02020603050405020304" pitchFamily="18" charset="0"/>
              </a:rPr>
              <a:t> – PCCIT or PDGIT and </a:t>
            </a:r>
            <a:r>
              <a:rPr lang="en-IN" sz="1800" u="sng" dirty="0">
                <a:latin typeface="Calibri" panose="020F0502020204030204" pitchFamily="34" charset="0"/>
                <a:ea typeface="Calibri" panose="020F0502020204030204" pitchFamily="34" charset="0"/>
                <a:cs typeface="Times New Roman" panose="02020603050405020304" pitchFamily="18" charset="0"/>
              </a:rPr>
              <a:t>where there is no such authority </a:t>
            </a:r>
            <a:r>
              <a:rPr lang="en-IN" sz="1800" dirty="0">
                <a:latin typeface="Calibri" panose="020F0502020204030204" pitchFamily="34" charset="0"/>
                <a:ea typeface="Calibri" panose="020F0502020204030204" pitchFamily="34" charset="0"/>
                <a:cs typeface="Times New Roman" panose="02020603050405020304" pitchFamily="18" charset="0"/>
              </a:rPr>
              <a:t>then DG or CC.? </a:t>
            </a:r>
            <a:r>
              <a:rPr lang="en-IN" sz="1800"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Amendment proposed</a:t>
            </a:r>
          </a:p>
          <a:p>
            <a:pPr algn="just">
              <a:lnSpc>
                <a:spcPct val="107000"/>
              </a:lnSpc>
            </a:pPr>
            <a:r>
              <a:rPr lang="en-IN" sz="1800" dirty="0">
                <a:latin typeface="Calibri" panose="020F0502020204030204" pitchFamily="34" charset="0"/>
                <a:ea typeface="Calibri" panose="020F0502020204030204" pitchFamily="34" charset="0"/>
                <a:cs typeface="Times New Roman" panose="02020603050405020304" pitchFamily="18" charset="0"/>
              </a:rPr>
              <a:t>In Mumbai – all notices after 1.4.21 beyond 3 years cases, with the approval of PCCIT</a:t>
            </a:r>
          </a:p>
          <a:p>
            <a:pPr algn="just">
              <a:lnSpc>
                <a:spcPct val="107000"/>
              </a:lnSpc>
            </a:pPr>
            <a:r>
              <a:rPr lang="en-IN" sz="1800" dirty="0">
                <a:latin typeface="Calibri" panose="020F0502020204030204" pitchFamily="34" charset="0"/>
                <a:ea typeface="Calibri" panose="020F0502020204030204" pitchFamily="34" charset="0"/>
                <a:cs typeface="Times New Roman" panose="02020603050405020304" pitchFamily="18" charset="0"/>
              </a:rPr>
              <a:t>Section 149(2) states that section 149 (1) is subject to 151.</a:t>
            </a:r>
          </a:p>
          <a:p>
            <a:pPr algn="just">
              <a:lnSpc>
                <a:spcPct val="107000"/>
              </a:lnSpc>
            </a:pPr>
            <a:r>
              <a:rPr lang="en-IN" sz="1800" dirty="0">
                <a:latin typeface="Calibri" panose="020F0502020204030204" pitchFamily="34" charset="0"/>
                <a:ea typeface="Calibri" panose="020F0502020204030204" pitchFamily="34" charset="0"/>
                <a:cs typeface="Times New Roman" panose="02020603050405020304" pitchFamily="18" charset="0"/>
              </a:rPr>
              <a:t>148A(b) within 3 years, but 148A(d) after three years?</a:t>
            </a:r>
          </a:p>
          <a:p>
            <a:r>
              <a:rPr lang="en-US" sz="1800" b="1" dirty="0"/>
              <a:t>WP No. 15580 of 2022(Bom) – Mrs. Chitra </a:t>
            </a:r>
            <a:r>
              <a:rPr lang="en-US" sz="1800" b="1" dirty="0" err="1"/>
              <a:t>Supekar</a:t>
            </a:r>
            <a:r>
              <a:rPr lang="en-US" sz="1800" b="1" dirty="0"/>
              <a:t> vs. ITO</a:t>
            </a:r>
          </a:p>
          <a:p>
            <a:pPr lvl="1"/>
            <a:r>
              <a:rPr lang="en-US" sz="1800" dirty="0"/>
              <a:t>Sanction after three years has to be by PCCIT and not by PCIT</a:t>
            </a:r>
          </a:p>
          <a:p>
            <a:pPr lvl="1"/>
            <a:r>
              <a:rPr lang="en-US" sz="1800" i="1" dirty="0"/>
              <a:t>Amendment made by FA 2023</a:t>
            </a:r>
          </a:p>
          <a:p>
            <a:pPr lvl="1"/>
            <a:endParaRPr lang="en-US" sz="1800" dirty="0"/>
          </a:p>
          <a:p>
            <a:pPr marL="0" indent="0">
              <a:buNone/>
            </a:pPr>
            <a:endParaRPr lang="en-IN" sz="18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AB2586F7-4CE7-409A-A28B-438CE25E10B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55</a:t>
            </a:fld>
            <a:endParaRPr lang="en-IN"/>
          </a:p>
        </p:txBody>
      </p:sp>
    </p:spTree>
    <p:extLst>
      <p:ext uri="{BB962C8B-B14F-4D97-AF65-F5344CB8AC3E}">
        <p14:creationId xmlns:p14="http://schemas.microsoft.com/office/powerpoint/2010/main" val="40923090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Non search cases</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233268584"/>
              </p:ext>
            </p:extLst>
          </p:nvPr>
        </p:nvGraphicFramePr>
        <p:xfrm>
          <a:off x="838199" y="1931609"/>
          <a:ext cx="10639568" cy="4670940"/>
        </p:xfrm>
        <a:graphic>
          <a:graphicData uri="http://schemas.openxmlformats.org/drawingml/2006/table">
            <a:tbl>
              <a:tblPr firstRow="1" bandRow="1">
                <a:tableStyleId>{5940675A-B579-460E-94D1-54222C63F5DA}</a:tableStyleId>
              </a:tblPr>
              <a:tblGrid>
                <a:gridCol w="569687">
                  <a:extLst>
                    <a:ext uri="{9D8B030D-6E8A-4147-A177-3AD203B41FA5}">
                      <a16:colId xmlns:a16="http://schemas.microsoft.com/office/drawing/2014/main" val="20000"/>
                    </a:ext>
                  </a:extLst>
                </a:gridCol>
                <a:gridCol w="5413828">
                  <a:extLst>
                    <a:ext uri="{9D8B030D-6E8A-4147-A177-3AD203B41FA5}">
                      <a16:colId xmlns:a16="http://schemas.microsoft.com/office/drawing/2014/main" val="20001"/>
                    </a:ext>
                  </a:extLst>
                </a:gridCol>
                <a:gridCol w="1996161">
                  <a:extLst>
                    <a:ext uri="{9D8B030D-6E8A-4147-A177-3AD203B41FA5}">
                      <a16:colId xmlns:a16="http://schemas.microsoft.com/office/drawing/2014/main" val="20002"/>
                    </a:ext>
                  </a:extLst>
                </a:gridCol>
                <a:gridCol w="2659892">
                  <a:extLst>
                    <a:ext uri="{9D8B030D-6E8A-4147-A177-3AD203B41FA5}">
                      <a16:colId xmlns:a16="http://schemas.microsoft.com/office/drawing/2014/main" val="20003"/>
                    </a:ext>
                  </a:extLst>
                </a:gridCol>
              </a:tblGrid>
              <a:tr h="0">
                <a:tc>
                  <a:txBody>
                    <a:bodyPr/>
                    <a:lstStyle/>
                    <a:p>
                      <a:r>
                        <a:rPr lang="en-IN" b="1" dirty="0"/>
                        <a:t>Sr.</a:t>
                      </a:r>
                    </a:p>
                    <a:p>
                      <a:r>
                        <a:rPr lang="en-IN" b="1" dirty="0"/>
                        <a:t>No.</a:t>
                      </a:r>
                    </a:p>
                  </a:txBody>
                  <a:tcPr/>
                </a:tc>
                <a:tc>
                  <a:txBody>
                    <a:bodyPr/>
                    <a:lstStyle/>
                    <a:p>
                      <a:r>
                        <a:rPr lang="en-IN" b="1" dirty="0"/>
                        <a:t>Steps</a:t>
                      </a:r>
                    </a:p>
                  </a:txBody>
                  <a:tcPr/>
                </a:tc>
                <a:tc>
                  <a:txBody>
                    <a:bodyPr/>
                    <a:lstStyle/>
                    <a:p>
                      <a:r>
                        <a:rPr lang="en-IN" b="1" dirty="0"/>
                        <a:t>Approval</a:t>
                      </a:r>
                    </a:p>
                  </a:txBody>
                  <a:tcPr/>
                </a:tc>
                <a:tc>
                  <a:txBody>
                    <a:bodyPr/>
                    <a:lstStyle/>
                    <a:p>
                      <a:r>
                        <a:rPr lang="en-IN" b="1" dirty="0"/>
                        <a:t>Time period</a:t>
                      </a:r>
                    </a:p>
                  </a:txBody>
                  <a:tcPr/>
                </a:tc>
                <a:extLst>
                  <a:ext uri="{0D108BD9-81ED-4DB2-BD59-A6C34878D82A}">
                    <a16:rowId xmlns:a16="http://schemas.microsoft.com/office/drawing/2014/main" val="10000"/>
                  </a:ext>
                </a:extLst>
              </a:tr>
              <a:tr h="370840">
                <a:tc>
                  <a:txBody>
                    <a:bodyPr/>
                    <a:lstStyle/>
                    <a:p>
                      <a:r>
                        <a:rPr lang="en-IN" dirty="0"/>
                        <a:t>1</a:t>
                      </a:r>
                    </a:p>
                  </a:txBody>
                  <a:tcPr/>
                </a:tc>
                <a:tc>
                  <a:txBody>
                    <a:bodyPr/>
                    <a:lstStyle/>
                    <a:p>
                      <a:r>
                        <a:rPr lang="en-IN" sz="1800" dirty="0"/>
                        <a:t>AO to come into possession of information which suggests that income has escaped assessment</a:t>
                      </a:r>
                      <a:endParaRPr lang="en-IN" dirty="0"/>
                    </a:p>
                  </a:txBody>
                  <a:tcPr/>
                </a:tc>
                <a:tc>
                  <a:txBody>
                    <a:bodyPr/>
                    <a:lstStyle/>
                    <a:p>
                      <a:r>
                        <a:rPr lang="en-IN" dirty="0"/>
                        <a:t>NA</a:t>
                      </a:r>
                    </a:p>
                  </a:txBody>
                  <a:tcPr/>
                </a:tc>
                <a:tc>
                  <a:txBody>
                    <a:bodyPr/>
                    <a:lstStyle/>
                    <a:p>
                      <a:r>
                        <a:rPr lang="en-IN" dirty="0"/>
                        <a:t>Within limit u/s 149 </a:t>
                      </a:r>
                    </a:p>
                  </a:txBody>
                  <a:tcPr/>
                </a:tc>
                <a:extLst>
                  <a:ext uri="{0D108BD9-81ED-4DB2-BD59-A6C34878D82A}">
                    <a16:rowId xmlns:a16="http://schemas.microsoft.com/office/drawing/2014/main" val="10001"/>
                  </a:ext>
                </a:extLst>
              </a:tr>
              <a:tr h="370840">
                <a:tc>
                  <a:txBody>
                    <a:bodyPr/>
                    <a:lstStyle/>
                    <a:p>
                      <a:r>
                        <a:rPr lang="en-IN"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AO to conduct inquiry if required prior to issue notice</a:t>
                      </a:r>
                    </a:p>
                    <a:p>
                      <a:r>
                        <a:rPr lang="en-IN" dirty="0"/>
                        <a:t>148A(a)</a:t>
                      </a:r>
                    </a:p>
                  </a:txBody>
                  <a:tcPr/>
                </a:tc>
                <a:tc>
                  <a:txBody>
                    <a:bodyPr/>
                    <a:lstStyle/>
                    <a:p>
                      <a:r>
                        <a:rPr lang="en-IN" dirty="0"/>
                        <a:t>Specified Authority</a:t>
                      </a:r>
                    </a:p>
                  </a:txBody>
                  <a:tcPr/>
                </a:tc>
                <a:tc>
                  <a:txBody>
                    <a:bodyPr/>
                    <a:lstStyle/>
                    <a:p>
                      <a:r>
                        <a:rPr lang="en-IN" dirty="0"/>
                        <a:t>Within limit u/s 149 </a:t>
                      </a:r>
                    </a:p>
                  </a:txBody>
                  <a:tcPr/>
                </a:tc>
                <a:extLst>
                  <a:ext uri="{0D108BD9-81ED-4DB2-BD59-A6C34878D82A}">
                    <a16:rowId xmlns:a16="http://schemas.microsoft.com/office/drawing/2014/main" val="10002"/>
                  </a:ext>
                </a:extLst>
              </a:tr>
              <a:tr h="370840">
                <a:tc>
                  <a:txBody>
                    <a:bodyPr/>
                    <a:lstStyle/>
                    <a:p>
                      <a:r>
                        <a:rPr lang="en-IN" dirty="0"/>
                        <a:t>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SCN to assessee along with the information and results of enquiry conducted - (prior approval of specified authority)</a:t>
                      </a:r>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NA</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Within limit u/s 149 </a:t>
                      </a:r>
                    </a:p>
                    <a:p>
                      <a:endParaRPr lang="en-IN" dirty="0"/>
                    </a:p>
                  </a:txBody>
                  <a:tcPr/>
                </a:tc>
                <a:extLst>
                  <a:ext uri="{0D108BD9-81ED-4DB2-BD59-A6C34878D82A}">
                    <a16:rowId xmlns:a16="http://schemas.microsoft.com/office/drawing/2014/main" val="10003"/>
                  </a:ext>
                </a:extLst>
              </a:tr>
              <a:tr h="647580">
                <a:tc>
                  <a:txBody>
                    <a:bodyPr/>
                    <a:lstStyle/>
                    <a:p>
                      <a:r>
                        <a:rPr lang="en-IN" dirty="0"/>
                        <a:t>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Assessee to reply</a:t>
                      </a:r>
                      <a:endParaRPr lang="en-IN" dirty="0"/>
                    </a:p>
                  </a:txBody>
                  <a:tcPr/>
                </a:tc>
                <a:tc>
                  <a:txBody>
                    <a:bodyPr/>
                    <a:lstStyle/>
                    <a:p>
                      <a:r>
                        <a:rPr lang="en-IN"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7-30 days or extended time</a:t>
                      </a:r>
                      <a:endParaRPr lang="en-IN" dirty="0"/>
                    </a:p>
                  </a:txBody>
                  <a:tcPr/>
                </a:tc>
                <a:extLst>
                  <a:ext uri="{0D108BD9-81ED-4DB2-BD59-A6C34878D82A}">
                    <a16:rowId xmlns:a16="http://schemas.microsoft.com/office/drawing/2014/main" val="10004"/>
                  </a:ext>
                </a:extLst>
              </a:tr>
              <a:tr h="370840">
                <a:tc>
                  <a:txBody>
                    <a:bodyPr/>
                    <a:lstStyle/>
                    <a:p>
                      <a:r>
                        <a:rPr lang="en-IN"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Pass order u/s 148(d) whether it is a fit case of issue notice </a:t>
                      </a:r>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Specified Authority</a:t>
                      </a:r>
                    </a:p>
                  </a:txBody>
                  <a:tcPr/>
                </a:tc>
                <a:tc>
                  <a:txBody>
                    <a:bodyPr/>
                    <a:lstStyle/>
                    <a:p>
                      <a:r>
                        <a:rPr lang="en-IN" dirty="0"/>
                        <a:t>One month from the end of the month in which reply is received or time allowed expires</a:t>
                      </a:r>
                    </a:p>
                  </a:txBody>
                  <a:tcPr/>
                </a:tc>
                <a:extLst>
                  <a:ext uri="{0D108BD9-81ED-4DB2-BD59-A6C34878D82A}">
                    <a16:rowId xmlns:a16="http://schemas.microsoft.com/office/drawing/2014/main" val="10005"/>
                  </a:ext>
                </a:extLst>
              </a:tr>
            </a:tbl>
          </a:graphicData>
        </a:graphic>
      </p:graphicFrame>
      <p:sp>
        <p:nvSpPr>
          <p:cNvPr id="7" name="Date Placeholder 6"/>
          <p:cNvSpPr>
            <a:spLocks noGrp="1"/>
          </p:cNvSpPr>
          <p:nvPr>
            <p:ph type="dt" sz="half" idx="10"/>
          </p:nvPr>
        </p:nvSpPr>
        <p:spPr/>
        <p:txBody>
          <a:bodyPr/>
          <a:lstStyle/>
          <a:p>
            <a:fld id="{670A31B6-3AF0-4F43-897A-87181CE3E758}"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56</a:t>
            </a:fld>
            <a:endParaRPr lang="en-IN"/>
          </a:p>
        </p:txBody>
      </p:sp>
    </p:spTree>
    <p:extLst>
      <p:ext uri="{BB962C8B-B14F-4D97-AF65-F5344CB8AC3E}">
        <p14:creationId xmlns:p14="http://schemas.microsoft.com/office/powerpoint/2010/main" val="13962995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Non search cases</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143681208"/>
              </p:ext>
            </p:extLst>
          </p:nvPr>
        </p:nvGraphicFramePr>
        <p:xfrm>
          <a:off x="838197" y="1931609"/>
          <a:ext cx="11019975" cy="3749040"/>
        </p:xfrm>
        <a:graphic>
          <a:graphicData uri="http://schemas.openxmlformats.org/drawingml/2006/table">
            <a:tbl>
              <a:tblPr firstRow="1" bandRow="1">
                <a:tableStyleId>{5940675A-B579-460E-94D1-54222C63F5DA}</a:tableStyleId>
              </a:tblPr>
              <a:tblGrid>
                <a:gridCol w="801917">
                  <a:extLst>
                    <a:ext uri="{9D8B030D-6E8A-4147-A177-3AD203B41FA5}">
                      <a16:colId xmlns:a16="http://schemas.microsoft.com/office/drawing/2014/main" val="20000"/>
                    </a:ext>
                  </a:extLst>
                </a:gridCol>
                <a:gridCol w="5395532">
                  <a:extLst>
                    <a:ext uri="{9D8B030D-6E8A-4147-A177-3AD203B41FA5}">
                      <a16:colId xmlns:a16="http://schemas.microsoft.com/office/drawing/2014/main" val="20001"/>
                    </a:ext>
                  </a:extLst>
                </a:gridCol>
                <a:gridCol w="1730983">
                  <a:extLst>
                    <a:ext uri="{9D8B030D-6E8A-4147-A177-3AD203B41FA5}">
                      <a16:colId xmlns:a16="http://schemas.microsoft.com/office/drawing/2014/main" val="20002"/>
                    </a:ext>
                  </a:extLst>
                </a:gridCol>
                <a:gridCol w="3091543">
                  <a:extLst>
                    <a:ext uri="{9D8B030D-6E8A-4147-A177-3AD203B41FA5}">
                      <a16:colId xmlns:a16="http://schemas.microsoft.com/office/drawing/2014/main" val="20003"/>
                    </a:ext>
                  </a:extLst>
                </a:gridCol>
              </a:tblGrid>
              <a:tr h="0">
                <a:tc>
                  <a:txBody>
                    <a:bodyPr/>
                    <a:lstStyle/>
                    <a:p>
                      <a:r>
                        <a:rPr lang="en-IN" b="1" dirty="0"/>
                        <a:t>Sr. No.</a:t>
                      </a:r>
                    </a:p>
                  </a:txBody>
                  <a:tcPr/>
                </a:tc>
                <a:tc>
                  <a:txBody>
                    <a:bodyPr/>
                    <a:lstStyle/>
                    <a:p>
                      <a:r>
                        <a:rPr lang="en-IN" b="1" dirty="0"/>
                        <a:t>Steps</a:t>
                      </a:r>
                    </a:p>
                  </a:txBody>
                  <a:tcPr/>
                </a:tc>
                <a:tc>
                  <a:txBody>
                    <a:bodyPr/>
                    <a:lstStyle/>
                    <a:p>
                      <a:r>
                        <a:rPr lang="en-IN" b="1" dirty="0"/>
                        <a:t>Approval</a:t>
                      </a:r>
                    </a:p>
                  </a:txBody>
                  <a:tcPr/>
                </a:tc>
                <a:tc>
                  <a:txBody>
                    <a:bodyPr/>
                    <a:lstStyle/>
                    <a:p>
                      <a:r>
                        <a:rPr lang="en-IN" b="1" dirty="0"/>
                        <a:t>Time period</a:t>
                      </a:r>
                    </a:p>
                  </a:txBody>
                  <a:tcPr/>
                </a:tc>
                <a:extLst>
                  <a:ext uri="{0D108BD9-81ED-4DB2-BD59-A6C34878D82A}">
                    <a16:rowId xmlns:a16="http://schemas.microsoft.com/office/drawing/2014/main" val="10000"/>
                  </a:ext>
                </a:extLst>
              </a:tr>
              <a:tr h="370840">
                <a:tc>
                  <a:txBody>
                    <a:bodyPr/>
                    <a:lstStyle/>
                    <a:p>
                      <a:r>
                        <a:rPr lang="en-IN" dirty="0"/>
                        <a:t>6</a:t>
                      </a:r>
                    </a:p>
                  </a:txBody>
                  <a:tcPr/>
                </a:tc>
                <a:tc>
                  <a:txBody>
                    <a:bodyPr/>
                    <a:lstStyle/>
                    <a:p>
                      <a:r>
                        <a:rPr lang="en-IN" sz="1800" dirty="0"/>
                        <a:t>Notice u/s 148 and order u/s 148A to be served on the assessee</a:t>
                      </a:r>
                      <a:endParaRPr lang="en-IN" dirty="0"/>
                    </a:p>
                  </a:txBody>
                  <a:tcPr/>
                </a:tc>
                <a:tc>
                  <a:txBody>
                    <a:bodyPr/>
                    <a:lstStyle/>
                    <a:p>
                      <a:r>
                        <a:rPr lang="en-IN" dirty="0"/>
                        <a:t>Specified Authority (Proviso to 148)</a:t>
                      </a:r>
                    </a:p>
                  </a:txBody>
                  <a:tcPr/>
                </a:tc>
                <a:tc>
                  <a:txBody>
                    <a:bodyPr/>
                    <a:lstStyle/>
                    <a:p>
                      <a:r>
                        <a:rPr lang="en-IN" dirty="0"/>
                        <a:t>Within limit u/s 149 and subject to 3</a:t>
                      </a:r>
                      <a:r>
                        <a:rPr lang="en-IN" baseline="30000" dirty="0"/>
                        <a:t>rd, </a:t>
                      </a:r>
                      <a:r>
                        <a:rPr lang="en-IN" dirty="0"/>
                        <a:t>4</a:t>
                      </a:r>
                      <a:r>
                        <a:rPr lang="en-IN" baseline="30000" dirty="0"/>
                        <a:t>th</a:t>
                      </a:r>
                      <a:r>
                        <a:rPr lang="en-IN" dirty="0"/>
                        <a:t>, 5</a:t>
                      </a:r>
                      <a:r>
                        <a:rPr lang="en-IN" baseline="30000" dirty="0"/>
                        <a:t>th</a:t>
                      </a:r>
                      <a:r>
                        <a:rPr lang="en-IN" dirty="0"/>
                        <a:t> and 6</a:t>
                      </a:r>
                      <a:r>
                        <a:rPr lang="en-IN" baseline="30000" dirty="0"/>
                        <a:t>th</a:t>
                      </a:r>
                      <a:r>
                        <a:rPr lang="en-IN" dirty="0"/>
                        <a:t> proviso to section 149</a:t>
                      </a:r>
                    </a:p>
                  </a:txBody>
                  <a:tcPr/>
                </a:tc>
                <a:extLst>
                  <a:ext uri="{0D108BD9-81ED-4DB2-BD59-A6C34878D82A}">
                    <a16:rowId xmlns:a16="http://schemas.microsoft.com/office/drawing/2014/main" val="10001"/>
                  </a:ext>
                </a:extLst>
              </a:tr>
              <a:tr h="370840">
                <a:tc>
                  <a:txBody>
                    <a:bodyPr/>
                    <a:lstStyle/>
                    <a:p>
                      <a:r>
                        <a:rPr lang="en-IN" dirty="0"/>
                        <a:t>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Can file writ petition against the 148A order and 148 notice</a:t>
                      </a:r>
                      <a:endParaRPr lang="en-IN" dirty="0"/>
                    </a:p>
                  </a:txBody>
                  <a:tcPr/>
                </a:tc>
                <a:tc>
                  <a:txBody>
                    <a:bodyPr/>
                    <a:lstStyle/>
                    <a:p>
                      <a:r>
                        <a:rPr lang="en-IN" dirty="0"/>
                        <a:t>NA</a:t>
                      </a:r>
                    </a:p>
                  </a:txBody>
                  <a:tcPr/>
                </a:tc>
                <a:tc>
                  <a:txBody>
                    <a:bodyPr/>
                    <a:lstStyle/>
                    <a:p>
                      <a:r>
                        <a:rPr lang="en-IN" dirty="0"/>
                        <a:t>No</a:t>
                      </a:r>
                      <a:r>
                        <a:rPr lang="en-IN" baseline="0" dirty="0"/>
                        <a:t> time limit</a:t>
                      </a:r>
                      <a:endParaRPr lang="en-IN" dirty="0"/>
                    </a:p>
                  </a:txBody>
                  <a:tcPr/>
                </a:tc>
                <a:extLst>
                  <a:ext uri="{0D108BD9-81ED-4DB2-BD59-A6C34878D82A}">
                    <a16:rowId xmlns:a16="http://schemas.microsoft.com/office/drawing/2014/main" val="10002"/>
                  </a:ext>
                </a:extLst>
              </a:tr>
              <a:tr h="370840">
                <a:tc>
                  <a:txBody>
                    <a:bodyPr/>
                    <a:lstStyle/>
                    <a:p>
                      <a:r>
                        <a:rPr lang="en-IN" dirty="0"/>
                        <a:t>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If not filing Writ – then file</a:t>
                      </a:r>
                      <a:r>
                        <a:rPr lang="en-IN" sz="1800" baseline="0" dirty="0"/>
                        <a:t> Return of income in response to </a:t>
                      </a:r>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NA</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Such period</a:t>
                      </a:r>
                      <a:r>
                        <a:rPr lang="en-IN" baseline="0" dirty="0"/>
                        <a:t> as may be notified</a:t>
                      </a:r>
                      <a:endParaRPr lang="en-IN" dirty="0"/>
                    </a:p>
                  </a:txBody>
                  <a:tcPr/>
                </a:tc>
                <a:extLst>
                  <a:ext uri="{0D108BD9-81ED-4DB2-BD59-A6C34878D82A}">
                    <a16:rowId xmlns:a16="http://schemas.microsoft.com/office/drawing/2014/main" val="10003"/>
                  </a:ext>
                </a:extLst>
              </a:tr>
              <a:tr h="647580">
                <a:tc>
                  <a:txBody>
                    <a:bodyPr/>
                    <a:lstStyle/>
                    <a:p>
                      <a:r>
                        <a:rPr lang="en-IN" dirty="0"/>
                        <a:t>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Issuance of notice u/s 143(2) of the Act and issuance of notice u/s 142(1) of the Act. </a:t>
                      </a:r>
                    </a:p>
                  </a:txBody>
                  <a:tcPr/>
                </a:tc>
                <a:tc>
                  <a:txBody>
                    <a:bodyPr/>
                    <a:lstStyle/>
                    <a:p>
                      <a:r>
                        <a:rPr lang="en-IN"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Time</a:t>
                      </a:r>
                      <a:r>
                        <a:rPr lang="en-IN" baseline="0" dirty="0"/>
                        <a:t> limit prescribed in section 143(2) – 3 months from the end of FY in which return is furnished </a:t>
                      </a:r>
                      <a:endParaRPr lang="en-IN" dirty="0"/>
                    </a:p>
                  </a:txBody>
                  <a:tcPr/>
                </a:tc>
                <a:extLst>
                  <a:ext uri="{0D108BD9-81ED-4DB2-BD59-A6C34878D82A}">
                    <a16:rowId xmlns:a16="http://schemas.microsoft.com/office/drawing/2014/main" val="10004"/>
                  </a:ext>
                </a:extLst>
              </a:tr>
            </a:tbl>
          </a:graphicData>
        </a:graphic>
      </p:graphicFrame>
      <p:sp>
        <p:nvSpPr>
          <p:cNvPr id="7" name="Date Placeholder 6"/>
          <p:cNvSpPr>
            <a:spLocks noGrp="1"/>
          </p:cNvSpPr>
          <p:nvPr>
            <p:ph type="dt" sz="half" idx="10"/>
          </p:nvPr>
        </p:nvSpPr>
        <p:spPr/>
        <p:txBody>
          <a:bodyPr/>
          <a:lstStyle/>
          <a:p>
            <a:fld id="{3CD7296E-C791-4A06-921A-BEF9AB93F1DE}"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57</a:t>
            </a:fld>
            <a:endParaRPr lang="en-IN"/>
          </a:p>
        </p:txBody>
      </p:sp>
    </p:spTree>
    <p:extLst>
      <p:ext uri="{BB962C8B-B14F-4D97-AF65-F5344CB8AC3E}">
        <p14:creationId xmlns:p14="http://schemas.microsoft.com/office/powerpoint/2010/main" val="37577057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4988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Non search cases</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3336957085"/>
              </p:ext>
            </p:extLst>
          </p:nvPr>
        </p:nvGraphicFramePr>
        <p:xfrm>
          <a:off x="838197" y="1931609"/>
          <a:ext cx="11019975" cy="2194560"/>
        </p:xfrm>
        <a:graphic>
          <a:graphicData uri="http://schemas.openxmlformats.org/drawingml/2006/table">
            <a:tbl>
              <a:tblPr firstRow="1" bandRow="1">
                <a:tableStyleId>{5940675A-B579-460E-94D1-54222C63F5DA}</a:tableStyleId>
              </a:tblPr>
              <a:tblGrid>
                <a:gridCol w="801917">
                  <a:extLst>
                    <a:ext uri="{9D8B030D-6E8A-4147-A177-3AD203B41FA5}">
                      <a16:colId xmlns:a16="http://schemas.microsoft.com/office/drawing/2014/main" val="20000"/>
                    </a:ext>
                  </a:extLst>
                </a:gridCol>
                <a:gridCol w="5395532">
                  <a:extLst>
                    <a:ext uri="{9D8B030D-6E8A-4147-A177-3AD203B41FA5}">
                      <a16:colId xmlns:a16="http://schemas.microsoft.com/office/drawing/2014/main" val="20001"/>
                    </a:ext>
                  </a:extLst>
                </a:gridCol>
                <a:gridCol w="1730983">
                  <a:extLst>
                    <a:ext uri="{9D8B030D-6E8A-4147-A177-3AD203B41FA5}">
                      <a16:colId xmlns:a16="http://schemas.microsoft.com/office/drawing/2014/main" val="20002"/>
                    </a:ext>
                  </a:extLst>
                </a:gridCol>
                <a:gridCol w="3091543">
                  <a:extLst>
                    <a:ext uri="{9D8B030D-6E8A-4147-A177-3AD203B41FA5}">
                      <a16:colId xmlns:a16="http://schemas.microsoft.com/office/drawing/2014/main" val="20003"/>
                    </a:ext>
                  </a:extLst>
                </a:gridCol>
              </a:tblGrid>
              <a:tr h="0">
                <a:tc>
                  <a:txBody>
                    <a:bodyPr/>
                    <a:lstStyle/>
                    <a:p>
                      <a:r>
                        <a:rPr lang="en-IN" b="1" dirty="0"/>
                        <a:t>Sr. No.</a:t>
                      </a:r>
                    </a:p>
                  </a:txBody>
                  <a:tcPr/>
                </a:tc>
                <a:tc>
                  <a:txBody>
                    <a:bodyPr/>
                    <a:lstStyle/>
                    <a:p>
                      <a:r>
                        <a:rPr lang="en-IN" b="1" dirty="0"/>
                        <a:t>Steps</a:t>
                      </a:r>
                    </a:p>
                  </a:txBody>
                  <a:tcPr/>
                </a:tc>
                <a:tc>
                  <a:txBody>
                    <a:bodyPr/>
                    <a:lstStyle/>
                    <a:p>
                      <a:r>
                        <a:rPr lang="en-IN" b="1" dirty="0"/>
                        <a:t>Approval</a:t>
                      </a:r>
                    </a:p>
                  </a:txBody>
                  <a:tcPr/>
                </a:tc>
                <a:tc>
                  <a:txBody>
                    <a:bodyPr/>
                    <a:lstStyle/>
                    <a:p>
                      <a:r>
                        <a:rPr lang="en-IN" b="1" dirty="0"/>
                        <a:t>Time period</a:t>
                      </a:r>
                    </a:p>
                  </a:txBody>
                  <a:tcPr/>
                </a:tc>
                <a:extLst>
                  <a:ext uri="{0D108BD9-81ED-4DB2-BD59-A6C34878D82A}">
                    <a16:rowId xmlns:a16="http://schemas.microsoft.com/office/drawing/2014/main" val="10000"/>
                  </a:ext>
                </a:extLst>
              </a:tr>
              <a:tr h="370840">
                <a:tc>
                  <a:txBody>
                    <a:bodyPr/>
                    <a:lstStyle/>
                    <a:p>
                      <a:r>
                        <a:rPr lang="en-IN" dirty="0"/>
                        <a:t>10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Completion of reassessment proceedings by following principles of natural justice. </a:t>
                      </a:r>
                    </a:p>
                  </a:txBody>
                  <a:tcPr/>
                </a:tc>
                <a:tc>
                  <a:txBody>
                    <a:bodyPr/>
                    <a:lstStyle/>
                    <a:p>
                      <a:r>
                        <a:rPr lang="en-IN" dirty="0"/>
                        <a:t>NA</a:t>
                      </a:r>
                    </a:p>
                  </a:txBody>
                  <a:tcPr/>
                </a:tc>
                <a:tc>
                  <a:txBody>
                    <a:bodyPr/>
                    <a:lstStyle/>
                    <a:p>
                      <a:r>
                        <a:rPr lang="en-IN" dirty="0"/>
                        <a:t>Time limit prescribed in section 153 – 12 months from the end of the FY in which the notice u/s 148 is </a:t>
                      </a:r>
                      <a:r>
                        <a:rPr lang="en-IN" b="1" u="sng" dirty="0"/>
                        <a:t>served</a:t>
                      </a:r>
                    </a:p>
                  </a:txBody>
                  <a:tcPr/>
                </a:tc>
                <a:extLst>
                  <a:ext uri="{0D108BD9-81ED-4DB2-BD59-A6C34878D82A}">
                    <a16:rowId xmlns:a16="http://schemas.microsoft.com/office/drawing/2014/main" val="10001"/>
                  </a:ext>
                </a:extLst>
              </a:tr>
              <a:tr h="370840">
                <a:tc>
                  <a:txBody>
                    <a:bodyPr/>
                    <a:lstStyle/>
                    <a:p>
                      <a:r>
                        <a:rPr lang="en-IN" dirty="0"/>
                        <a:t>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Appeal to CIT(A) – can challenge both reassessment validity and the additions on merits. </a:t>
                      </a:r>
                    </a:p>
                  </a:txBody>
                  <a:tcPr/>
                </a:tc>
                <a:tc>
                  <a:txBody>
                    <a:bodyPr/>
                    <a:lstStyle/>
                    <a:p>
                      <a:r>
                        <a:rPr lang="en-IN" dirty="0"/>
                        <a:t>NA </a:t>
                      </a:r>
                    </a:p>
                  </a:txBody>
                  <a:tcPr/>
                </a:tc>
                <a:tc>
                  <a:txBody>
                    <a:bodyPr/>
                    <a:lstStyle/>
                    <a:p>
                      <a:r>
                        <a:rPr lang="en-IN" dirty="0"/>
                        <a:t>30 days from the date of receipt of notice of demand</a:t>
                      </a:r>
                    </a:p>
                  </a:txBody>
                  <a:tcPr/>
                </a:tc>
                <a:extLst>
                  <a:ext uri="{0D108BD9-81ED-4DB2-BD59-A6C34878D82A}">
                    <a16:rowId xmlns:a16="http://schemas.microsoft.com/office/drawing/2014/main" val="10002"/>
                  </a:ext>
                </a:extLst>
              </a:tr>
            </a:tbl>
          </a:graphicData>
        </a:graphic>
      </p:graphicFrame>
      <p:sp>
        <p:nvSpPr>
          <p:cNvPr id="7" name="Content Placeholder 2"/>
          <p:cNvSpPr txBox="1">
            <a:spLocks/>
          </p:cNvSpPr>
          <p:nvPr/>
        </p:nvSpPr>
        <p:spPr>
          <a:xfrm>
            <a:off x="845458" y="4443247"/>
            <a:ext cx="10639567" cy="176047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Note:</a:t>
            </a:r>
          </a:p>
          <a:p>
            <a:r>
              <a:rPr lang="en-IN" sz="1800" dirty="0"/>
              <a:t>Procedure to apply whether 3 years or 10 years</a:t>
            </a:r>
          </a:p>
          <a:p>
            <a:r>
              <a:rPr lang="en-IN" sz="1800" dirty="0"/>
              <a:t>For beyond 3 years - added condition u/s 149(1)(b) to be complied with</a:t>
            </a:r>
          </a:p>
          <a:p>
            <a:r>
              <a:rPr lang="en-IN" sz="1800" dirty="0"/>
              <a:t>This procedure will also apply to survey cases but deemed information as per </a:t>
            </a:r>
            <a:r>
              <a:rPr lang="en-IN" sz="1800" dirty="0" err="1"/>
              <a:t>Expln</a:t>
            </a:r>
            <a:r>
              <a:rPr lang="en-IN" sz="1800" dirty="0"/>
              <a:t>. 2 to 148. </a:t>
            </a:r>
          </a:p>
          <a:p>
            <a:endParaRPr lang="en-IN" sz="1800" dirty="0"/>
          </a:p>
          <a:p>
            <a:pPr marL="0" indent="0">
              <a:buNone/>
            </a:pPr>
            <a:endParaRPr lang="en-IN" sz="1800" dirty="0"/>
          </a:p>
          <a:p>
            <a:pPr lvl="1"/>
            <a:endParaRPr lang="en-IN" sz="1800" dirty="0"/>
          </a:p>
        </p:txBody>
      </p:sp>
      <p:sp>
        <p:nvSpPr>
          <p:cNvPr id="8" name="Date Placeholder 7"/>
          <p:cNvSpPr>
            <a:spLocks noGrp="1"/>
          </p:cNvSpPr>
          <p:nvPr>
            <p:ph type="dt" sz="half" idx="10"/>
          </p:nvPr>
        </p:nvSpPr>
        <p:spPr/>
        <p:txBody>
          <a:bodyPr/>
          <a:lstStyle/>
          <a:p>
            <a:fld id="{D2F94744-D9A9-4CB6-9DBA-DC0F8838759C}" type="datetime1">
              <a:rPr lang="en-IN" smtClean="0"/>
              <a:t>19-05-2023</a:t>
            </a:fld>
            <a:endParaRPr lang="en-IN"/>
          </a:p>
        </p:txBody>
      </p:sp>
      <p:sp>
        <p:nvSpPr>
          <p:cNvPr id="9" name="Slide Number Placeholder 8"/>
          <p:cNvSpPr>
            <a:spLocks noGrp="1"/>
          </p:cNvSpPr>
          <p:nvPr>
            <p:ph type="sldNum" sz="quarter" idx="12"/>
          </p:nvPr>
        </p:nvSpPr>
        <p:spPr/>
        <p:txBody>
          <a:bodyPr/>
          <a:lstStyle/>
          <a:p>
            <a:fld id="{D06BE10B-C2F5-4F60-8984-10AB42D46EE0}" type="slidenum">
              <a:rPr lang="en-IN" smtClean="0"/>
              <a:t>58</a:t>
            </a:fld>
            <a:endParaRPr lang="en-IN"/>
          </a:p>
        </p:txBody>
      </p:sp>
    </p:spTree>
    <p:extLst>
      <p:ext uri="{BB962C8B-B14F-4D97-AF65-F5344CB8AC3E}">
        <p14:creationId xmlns:p14="http://schemas.microsoft.com/office/powerpoint/2010/main" val="22588122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Search cases </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857244775"/>
              </p:ext>
            </p:extLst>
          </p:nvPr>
        </p:nvGraphicFramePr>
        <p:xfrm>
          <a:off x="838199" y="1931609"/>
          <a:ext cx="10639568" cy="4485640"/>
        </p:xfrm>
        <a:graphic>
          <a:graphicData uri="http://schemas.openxmlformats.org/drawingml/2006/table">
            <a:tbl>
              <a:tblPr firstRow="1" bandRow="1">
                <a:tableStyleId>{5940675A-B579-460E-94D1-54222C63F5DA}</a:tableStyleId>
              </a:tblPr>
              <a:tblGrid>
                <a:gridCol w="569687">
                  <a:extLst>
                    <a:ext uri="{9D8B030D-6E8A-4147-A177-3AD203B41FA5}">
                      <a16:colId xmlns:a16="http://schemas.microsoft.com/office/drawing/2014/main" val="20000"/>
                    </a:ext>
                  </a:extLst>
                </a:gridCol>
                <a:gridCol w="5413828">
                  <a:extLst>
                    <a:ext uri="{9D8B030D-6E8A-4147-A177-3AD203B41FA5}">
                      <a16:colId xmlns:a16="http://schemas.microsoft.com/office/drawing/2014/main" val="20001"/>
                    </a:ext>
                  </a:extLst>
                </a:gridCol>
                <a:gridCol w="1996161">
                  <a:extLst>
                    <a:ext uri="{9D8B030D-6E8A-4147-A177-3AD203B41FA5}">
                      <a16:colId xmlns:a16="http://schemas.microsoft.com/office/drawing/2014/main" val="20002"/>
                    </a:ext>
                  </a:extLst>
                </a:gridCol>
                <a:gridCol w="2659892">
                  <a:extLst>
                    <a:ext uri="{9D8B030D-6E8A-4147-A177-3AD203B41FA5}">
                      <a16:colId xmlns:a16="http://schemas.microsoft.com/office/drawing/2014/main" val="20003"/>
                    </a:ext>
                  </a:extLst>
                </a:gridCol>
              </a:tblGrid>
              <a:tr h="0">
                <a:tc>
                  <a:txBody>
                    <a:bodyPr/>
                    <a:lstStyle/>
                    <a:p>
                      <a:r>
                        <a:rPr lang="en-IN" b="1" dirty="0"/>
                        <a:t>Sr.</a:t>
                      </a:r>
                    </a:p>
                    <a:p>
                      <a:r>
                        <a:rPr lang="en-IN" b="1" dirty="0"/>
                        <a:t>No.</a:t>
                      </a:r>
                    </a:p>
                  </a:txBody>
                  <a:tcPr/>
                </a:tc>
                <a:tc>
                  <a:txBody>
                    <a:bodyPr/>
                    <a:lstStyle/>
                    <a:p>
                      <a:r>
                        <a:rPr lang="en-IN" b="1" dirty="0"/>
                        <a:t>Steps</a:t>
                      </a:r>
                    </a:p>
                  </a:txBody>
                  <a:tcPr/>
                </a:tc>
                <a:tc>
                  <a:txBody>
                    <a:bodyPr/>
                    <a:lstStyle/>
                    <a:p>
                      <a:r>
                        <a:rPr lang="en-IN" b="1" dirty="0"/>
                        <a:t>Approval</a:t>
                      </a:r>
                    </a:p>
                  </a:txBody>
                  <a:tcPr/>
                </a:tc>
                <a:tc>
                  <a:txBody>
                    <a:bodyPr/>
                    <a:lstStyle/>
                    <a:p>
                      <a:r>
                        <a:rPr lang="en-IN" b="1" dirty="0"/>
                        <a:t>Time period</a:t>
                      </a:r>
                    </a:p>
                  </a:txBody>
                  <a:tcPr/>
                </a:tc>
                <a:extLst>
                  <a:ext uri="{0D108BD9-81ED-4DB2-BD59-A6C34878D82A}">
                    <a16:rowId xmlns:a16="http://schemas.microsoft.com/office/drawing/2014/main" val="10000"/>
                  </a:ext>
                </a:extLst>
              </a:tr>
              <a:tr h="370840">
                <a:tc>
                  <a:txBody>
                    <a:bodyPr/>
                    <a:lstStyle/>
                    <a:p>
                      <a:r>
                        <a:rPr lang="en-IN" dirty="0"/>
                        <a:t>1</a:t>
                      </a:r>
                    </a:p>
                  </a:txBody>
                  <a:tcPr/>
                </a:tc>
                <a:tc>
                  <a:txBody>
                    <a:bodyPr/>
                    <a:lstStyle/>
                    <a:p>
                      <a:r>
                        <a:rPr lang="en-IN" sz="1800" dirty="0"/>
                        <a:t>Search process u/s</a:t>
                      </a:r>
                      <a:r>
                        <a:rPr lang="en-IN" sz="1800" baseline="0" dirty="0"/>
                        <a:t> 132 of the Act</a:t>
                      </a:r>
                      <a:endParaRPr lang="en-IN" dirty="0"/>
                    </a:p>
                  </a:txBody>
                  <a:tcPr/>
                </a:tc>
                <a:tc>
                  <a:txBody>
                    <a:bodyPr/>
                    <a:lstStyle/>
                    <a:p>
                      <a:r>
                        <a:rPr lang="en-IN" dirty="0"/>
                        <a:t>As per section 132</a:t>
                      </a:r>
                    </a:p>
                  </a:txBody>
                  <a:tcPr/>
                </a:tc>
                <a:tc>
                  <a:txBody>
                    <a:bodyPr/>
                    <a:lstStyle/>
                    <a:p>
                      <a:r>
                        <a:rPr lang="en-IN" dirty="0"/>
                        <a:t>NA</a:t>
                      </a:r>
                    </a:p>
                  </a:txBody>
                  <a:tcPr/>
                </a:tc>
                <a:extLst>
                  <a:ext uri="{0D108BD9-81ED-4DB2-BD59-A6C34878D82A}">
                    <a16:rowId xmlns:a16="http://schemas.microsoft.com/office/drawing/2014/main" val="10001"/>
                  </a:ext>
                </a:extLst>
              </a:tr>
              <a:tr h="370840">
                <a:tc>
                  <a:txBody>
                    <a:bodyPr/>
                    <a:lstStyle/>
                    <a:p>
                      <a:r>
                        <a:rPr lang="en-IN" dirty="0"/>
                        <a:t>2</a:t>
                      </a:r>
                    </a:p>
                  </a:txBody>
                  <a:tcPr/>
                </a:tc>
                <a:tc>
                  <a:txBody>
                    <a:bodyPr/>
                    <a:lstStyle/>
                    <a:p>
                      <a:r>
                        <a:rPr lang="en-IN" sz="1800" dirty="0"/>
                        <a:t>Notice u/s 148 to be served on the assessee</a:t>
                      </a:r>
                      <a:endParaRPr lang="en-IN" dirty="0"/>
                    </a:p>
                  </a:txBody>
                  <a:tcPr/>
                </a:tc>
                <a:tc>
                  <a:txBody>
                    <a:bodyPr/>
                    <a:lstStyle/>
                    <a:p>
                      <a:r>
                        <a:rPr lang="en-IN" dirty="0"/>
                        <a:t>Specified Authority (Proviso to 148)</a:t>
                      </a:r>
                    </a:p>
                  </a:txBody>
                  <a:tcPr/>
                </a:tc>
                <a:tc>
                  <a:txBody>
                    <a:bodyPr/>
                    <a:lstStyle/>
                    <a:p>
                      <a:r>
                        <a:rPr lang="en-IN" dirty="0"/>
                        <a:t>Within limit u/s 149</a:t>
                      </a:r>
                    </a:p>
                  </a:txBody>
                  <a:tcPr/>
                </a:tc>
                <a:extLst>
                  <a:ext uri="{0D108BD9-81ED-4DB2-BD59-A6C34878D82A}">
                    <a16:rowId xmlns:a16="http://schemas.microsoft.com/office/drawing/2014/main" val="10002"/>
                  </a:ext>
                </a:extLst>
              </a:tr>
              <a:tr h="370840">
                <a:tc>
                  <a:txBody>
                    <a:bodyPr/>
                    <a:lstStyle/>
                    <a:p>
                      <a:r>
                        <a:rPr lang="en-IN" dirty="0"/>
                        <a:t>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File return of income </a:t>
                      </a:r>
                    </a:p>
                  </a:txBody>
                  <a:tcPr/>
                </a:tc>
                <a:tc>
                  <a:txBody>
                    <a:bodyPr/>
                    <a:lstStyle/>
                    <a:p>
                      <a:r>
                        <a:rPr lang="en-IN"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Such period</a:t>
                      </a:r>
                      <a:r>
                        <a:rPr lang="en-IN" baseline="0" dirty="0"/>
                        <a:t> as may be notified</a:t>
                      </a:r>
                      <a:endParaRPr lang="en-IN" dirty="0"/>
                    </a:p>
                    <a:p>
                      <a:endParaRPr lang="en-IN" dirty="0"/>
                    </a:p>
                  </a:txBody>
                  <a:tcPr/>
                </a:tc>
                <a:extLst>
                  <a:ext uri="{0D108BD9-81ED-4DB2-BD59-A6C34878D82A}">
                    <a16:rowId xmlns:a16="http://schemas.microsoft.com/office/drawing/2014/main" val="10003"/>
                  </a:ext>
                </a:extLst>
              </a:tr>
              <a:tr h="370840">
                <a:tc>
                  <a:txBody>
                    <a:bodyPr/>
                    <a:lstStyle/>
                    <a:p>
                      <a:r>
                        <a:rPr lang="en-IN" dirty="0"/>
                        <a:t>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Seek reasons for reopening of assessment – whether any escapement</a:t>
                      </a:r>
                      <a:r>
                        <a:rPr lang="en-IN" baseline="0" dirty="0"/>
                        <a:t> of income </a:t>
                      </a:r>
                      <a:endParaRPr lang="en-IN" dirty="0"/>
                    </a:p>
                  </a:txBody>
                  <a:tcPr/>
                </a:tc>
                <a:tc>
                  <a:txBody>
                    <a:bodyPr/>
                    <a:lstStyle/>
                    <a:p>
                      <a:r>
                        <a:rPr lang="en-IN" dirty="0"/>
                        <a:t>NA</a:t>
                      </a:r>
                    </a:p>
                  </a:txBody>
                  <a:tcPr/>
                </a:tc>
                <a:tc>
                  <a:txBody>
                    <a:bodyPr/>
                    <a:lstStyle/>
                    <a:p>
                      <a:r>
                        <a:rPr lang="en-IN" dirty="0"/>
                        <a:t>Along</a:t>
                      </a:r>
                      <a:r>
                        <a:rPr lang="en-IN" baseline="0" dirty="0"/>
                        <a:t> with filing of return of income</a:t>
                      </a:r>
                      <a:endParaRPr lang="en-IN" dirty="0"/>
                    </a:p>
                  </a:txBody>
                  <a:tcPr/>
                </a:tc>
                <a:extLst>
                  <a:ext uri="{0D108BD9-81ED-4DB2-BD59-A6C34878D82A}">
                    <a16:rowId xmlns:a16="http://schemas.microsoft.com/office/drawing/2014/main" val="10004"/>
                  </a:ext>
                </a:extLst>
              </a:tr>
              <a:tr h="370840">
                <a:tc>
                  <a:txBody>
                    <a:bodyPr/>
                    <a:lstStyle/>
                    <a:p>
                      <a:r>
                        <a:rPr lang="en-IN"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File objections</a:t>
                      </a:r>
                      <a:r>
                        <a:rPr lang="en-IN" baseline="0" dirty="0"/>
                        <a:t> to the reopening </a:t>
                      </a:r>
                      <a:endParaRPr lang="en-IN" dirty="0"/>
                    </a:p>
                  </a:txBody>
                  <a:tcPr/>
                </a:tc>
                <a:tc>
                  <a:txBody>
                    <a:bodyPr/>
                    <a:lstStyle/>
                    <a:p>
                      <a:r>
                        <a:rPr lang="en-IN" dirty="0"/>
                        <a:t>NA</a:t>
                      </a:r>
                    </a:p>
                  </a:txBody>
                  <a:tcPr/>
                </a:tc>
                <a:tc>
                  <a:txBody>
                    <a:bodyPr/>
                    <a:lstStyle/>
                    <a:p>
                      <a:r>
                        <a:rPr lang="en-IN" dirty="0"/>
                        <a:t>In reasonable time</a:t>
                      </a:r>
                      <a:r>
                        <a:rPr lang="en-IN" baseline="0" dirty="0"/>
                        <a:t> from receipt of reasons</a:t>
                      </a:r>
                      <a:endParaRPr lang="en-IN" dirty="0"/>
                    </a:p>
                  </a:txBody>
                  <a:tcPr/>
                </a:tc>
                <a:extLst>
                  <a:ext uri="{0D108BD9-81ED-4DB2-BD59-A6C34878D82A}">
                    <a16:rowId xmlns:a16="http://schemas.microsoft.com/office/drawing/2014/main" val="10005"/>
                  </a:ext>
                </a:extLst>
              </a:tr>
              <a:tr h="370840">
                <a:tc>
                  <a:txBody>
                    <a:bodyPr/>
                    <a:lstStyle/>
                    <a:p>
                      <a:r>
                        <a:rPr lang="en-IN" dirty="0"/>
                        <a:t>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AO to pass order disposing off objections</a:t>
                      </a:r>
                    </a:p>
                  </a:txBody>
                  <a:tcPr/>
                </a:tc>
                <a:tc>
                  <a:txBody>
                    <a:bodyPr/>
                    <a:lstStyle/>
                    <a:p>
                      <a:r>
                        <a:rPr lang="en-IN"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In reasonable time</a:t>
                      </a:r>
                      <a:r>
                        <a:rPr lang="en-IN" baseline="0" dirty="0"/>
                        <a:t> from receipt of reasons</a:t>
                      </a:r>
                      <a:endParaRPr lang="en-IN" dirty="0"/>
                    </a:p>
                  </a:txBody>
                  <a:tcPr/>
                </a:tc>
                <a:extLst>
                  <a:ext uri="{0D108BD9-81ED-4DB2-BD59-A6C34878D82A}">
                    <a16:rowId xmlns:a16="http://schemas.microsoft.com/office/drawing/2014/main" val="10006"/>
                  </a:ext>
                </a:extLst>
              </a:tr>
            </a:tbl>
          </a:graphicData>
        </a:graphic>
      </p:graphicFrame>
      <p:sp>
        <p:nvSpPr>
          <p:cNvPr id="7" name="Date Placeholder 6"/>
          <p:cNvSpPr>
            <a:spLocks noGrp="1"/>
          </p:cNvSpPr>
          <p:nvPr>
            <p:ph type="dt" sz="half" idx="10"/>
          </p:nvPr>
        </p:nvSpPr>
        <p:spPr/>
        <p:txBody>
          <a:bodyPr/>
          <a:lstStyle/>
          <a:p>
            <a:fld id="{B1783DF1-215E-4692-889C-66D78A28D5A2}"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59</a:t>
            </a:fld>
            <a:endParaRPr lang="en-IN"/>
          </a:p>
        </p:txBody>
      </p:sp>
    </p:spTree>
    <p:extLst>
      <p:ext uri="{BB962C8B-B14F-4D97-AF65-F5344CB8AC3E}">
        <p14:creationId xmlns:p14="http://schemas.microsoft.com/office/powerpoint/2010/main" val="3621142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147</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a:t>
            </a:r>
            <a:r>
              <a:rPr lang="en-IN" sz="1700" i="1" dirty="0">
                <a:latin typeface="Calibri" panose="020F0502020204030204" pitchFamily="34" charset="0"/>
                <a:ea typeface="Calibri" panose="020F0502020204030204" pitchFamily="34" charset="0"/>
                <a:cs typeface="Times New Roman" panose="02020603050405020304" pitchFamily="18" charset="0"/>
              </a:rPr>
              <a:t>147. Income escaping assessment.—</a:t>
            </a:r>
            <a:r>
              <a:rPr lang="en-IN" sz="1700" i="1" u="sng" dirty="0">
                <a:latin typeface="Calibri" panose="020F0502020204030204" pitchFamily="34" charset="0"/>
                <a:ea typeface="Calibri" panose="020F0502020204030204" pitchFamily="34" charset="0"/>
                <a:cs typeface="Times New Roman" panose="02020603050405020304" pitchFamily="18" charset="0"/>
              </a:rPr>
              <a:t>If any income chargeable to tax</a:t>
            </a:r>
            <a:r>
              <a:rPr lang="en-IN" sz="1700" i="1" dirty="0">
                <a:latin typeface="Calibri" panose="020F0502020204030204" pitchFamily="34" charset="0"/>
                <a:ea typeface="Calibri" panose="020F0502020204030204" pitchFamily="34" charset="0"/>
                <a:cs typeface="Times New Roman" panose="02020603050405020304" pitchFamily="18" charset="0"/>
              </a:rPr>
              <a:t>, in the case of an assessee, </a:t>
            </a:r>
            <a:r>
              <a:rPr lang="en-IN" sz="1700" i="1" u="sng" dirty="0">
                <a:latin typeface="Calibri" panose="020F0502020204030204" pitchFamily="34" charset="0"/>
                <a:ea typeface="Calibri" panose="020F0502020204030204" pitchFamily="34" charset="0"/>
                <a:cs typeface="Times New Roman" panose="02020603050405020304" pitchFamily="18" charset="0"/>
              </a:rPr>
              <a:t>has escaped assessment for any assessment year,</a:t>
            </a:r>
            <a:r>
              <a:rPr lang="en-IN" sz="1700" i="1" dirty="0">
                <a:latin typeface="Calibri" panose="020F0502020204030204" pitchFamily="34" charset="0"/>
                <a:ea typeface="Calibri" panose="020F0502020204030204" pitchFamily="34" charset="0"/>
                <a:cs typeface="Times New Roman" panose="02020603050405020304" pitchFamily="18" charset="0"/>
              </a:rPr>
              <a:t> the Assessing Officer may, subject to the provisions of sections 148 to 153, assess or reassess </a:t>
            </a:r>
            <a:r>
              <a:rPr lang="en-IN" sz="1700" i="1" u="sng" dirty="0">
                <a:latin typeface="Calibri" panose="020F0502020204030204" pitchFamily="34" charset="0"/>
                <a:ea typeface="Calibri" panose="020F0502020204030204" pitchFamily="34" charset="0"/>
                <a:cs typeface="Times New Roman" panose="02020603050405020304" pitchFamily="18" charset="0"/>
              </a:rPr>
              <a:t>such</a:t>
            </a:r>
            <a:r>
              <a:rPr lang="en-IN" sz="1700" i="1" dirty="0">
                <a:latin typeface="Calibri" panose="020F0502020204030204" pitchFamily="34" charset="0"/>
                <a:ea typeface="Calibri" panose="020F0502020204030204" pitchFamily="34" charset="0"/>
                <a:cs typeface="Times New Roman" panose="02020603050405020304" pitchFamily="18" charset="0"/>
              </a:rPr>
              <a:t> income or </a:t>
            </a:r>
            <a:r>
              <a:rPr lang="en-IN" sz="1700" i="1" dirty="0" err="1">
                <a:latin typeface="Calibri" panose="020F0502020204030204" pitchFamily="34" charset="0"/>
                <a:ea typeface="Calibri" panose="020F0502020204030204" pitchFamily="34" charset="0"/>
                <a:cs typeface="Times New Roman" panose="02020603050405020304" pitchFamily="18" charset="0"/>
              </a:rPr>
              <a:t>recompute</a:t>
            </a:r>
            <a:r>
              <a:rPr lang="en-IN" sz="1700" i="1" dirty="0">
                <a:latin typeface="Calibri" panose="020F0502020204030204" pitchFamily="34" charset="0"/>
                <a:ea typeface="Calibri" panose="020F0502020204030204" pitchFamily="34" charset="0"/>
                <a:cs typeface="Times New Roman" panose="02020603050405020304" pitchFamily="18" charset="0"/>
              </a:rPr>
              <a:t> the loss or the depreciation allowance or any other allowance or deduction for such assessment year (hereafter in this section and in sections 148 to 153 referred to as the relevant assessment year).</a:t>
            </a:r>
          </a:p>
          <a:p>
            <a:pPr marL="0" indent="0" algn="just">
              <a:lnSpc>
                <a:spcPct val="107000"/>
              </a:lnSpc>
              <a:buNone/>
            </a:pPr>
            <a:r>
              <a:rPr lang="en-IN" sz="1700" i="1" dirty="0">
                <a:latin typeface="Calibri" panose="020F0502020204030204" pitchFamily="34" charset="0"/>
                <a:ea typeface="Calibri" panose="020F0502020204030204" pitchFamily="34" charset="0"/>
                <a:cs typeface="Times New Roman" panose="02020603050405020304" pitchFamily="18" charset="0"/>
              </a:rPr>
              <a:t>Explanation.—For the purposes of assessment or reassessment or recomputation under this section, the Assessing Officer may assess or reassess the income in respect of any issue, which has escaped assessment, and such issue comes to his notice subsequently in the course of the proceedings under this section, irrespective of the fact that the provisions of section 148A have not been complied with.".</a:t>
            </a:r>
          </a:p>
          <a:p>
            <a:pPr marL="0" indent="0" algn="just">
              <a:lnSpc>
                <a:spcPct val="107000"/>
              </a:lnSpc>
              <a:buNone/>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Old section</a:t>
            </a:r>
          </a:p>
          <a:p>
            <a:pPr marL="0" indent="0" algn="just">
              <a:lnSpc>
                <a:spcPct val="107000"/>
              </a:lnSpc>
              <a:buNone/>
            </a:pPr>
            <a:r>
              <a:rPr lang="en-IN" sz="1800" dirty="0"/>
              <a:t>If the Assessing Officer has </a:t>
            </a:r>
            <a:r>
              <a:rPr lang="en-IN" sz="1800" b="1" dirty="0">
                <a:solidFill>
                  <a:srgbClr val="FF0000"/>
                </a:solidFill>
              </a:rPr>
              <a:t>reason to believe </a:t>
            </a:r>
            <a:r>
              <a:rPr lang="en-IN" sz="1800" dirty="0"/>
              <a:t>that any income chargeable to tax has escaped assessment then he may assess or reassess such income and also any other income</a:t>
            </a: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6FADC098-9CAA-41FE-B555-CEEF2707785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6</a:t>
            </a:fld>
            <a:endParaRPr lang="en-IN"/>
          </a:p>
        </p:txBody>
      </p:sp>
    </p:spTree>
    <p:extLst>
      <p:ext uri="{BB962C8B-B14F-4D97-AF65-F5344CB8AC3E}">
        <p14:creationId xmlns:p14="http://schemas.microsoft.com/office/powerpoint/2010/main" val="18688815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Search cases </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4274601969"/>
              </p:ext>
            </p:extLst>
          </p:nvPr>
        </p:nvGraphicFramePr>
        <p:xfrm>
          <a:off x="838199" y="1931609"/>
          <a:ext cx="10639568" cy="4023360"/>
        </p:xfrm>
        <a:graphic>
          <a:graphicData uri="http://schemas.openxmlformats.org/drawingml/2006/table">
            <a:tbl>
              <a:tblPr firstRow="1" bandRow="1">
                <a:tableStyleId>{5940675A-B579-460E-94D1-54222C63F5DA}</a:tableStyleId>
              </a:tblPr>
              <a:tblGrid>
                <a:gridCol w="569687">
                  <a:extLst>
                    <a:ext uri="{9D8B030D-6E8A-4147-A177-3AD203B41FA5}">
                      <a16:colId xmlns:a16="http://schemas.microsoft.com/office/drawing/2014/main" val="20000"/>
                    </a:ext>
                  </a:extLst>
                </a:gridCol>
                <a:gridCol w="4441371">
                  <a:extLst>
                    <a:ext uri="{9D8B030D-6E8A-4147-A177-3AD203B41FA5}">
                      <a16:colId xmlns:a16="http://schemas.microsoft.com/office/drawing/2014/main" val="20001"/>
                    </a:ext>
                  </a:extLst>
                </a:gridCol>
                <a:gridCol w="1262743">
                  <a:extLst>
                    <a:ext uri="{9D8B030D-6E8A-4147-A177-3AD203B41FA5}">
                      <a16:colId xmlns:a16="http://schemas.microsoft.com/office/drawing/2014/main" val="20002"/>
                    </a:ext>
                  </a:extLst>
                </a:gridCol>
                <a:gridCol w="4365767">
                  <a:extLst>
                    <a:ext uri="{9D8B030D-6E8A-4147-A177-3AD203B41FA5}">
                      <a16:colId xmlns:a16="http://schemas.microsoft.com/office/drawing/2014/main" val="20003"/>
                    </a:ext>
                  </a:extLst>
                </a:gridCol>
              </a:tblGrid>
              <a:tr h="0">
                <a:tc>
                  <a:txBody>
                    <a:bodyPr/>
                    <a:lstStyle/>
                    <a:p>
                      <a:r>
                        <a:rPr lang="en-IN" b="1" dirty="0"/>
                        <a:t>Sr.</a:t>
                      </a:r>
                    </a:p>
                    <a:p>
                      <a:r>
                        <a:rPr lang="en-IN" b="1" dirty="0"/>
                        <a:t>No.</a:t>
                      </a:r>
                    </a:p>
                  </a:txBody>
                  <a:tcPr/>
                </a:tc>
                <a:tc>
                  <a:txBody>
                    <a:bodyPr/>
                    <a:lstStyle/>
                    <a:p>
                      <a:r>
                        <a:rPr lang="en-IN" b="1" dirty="0"/>
                        <a:t>Steps</a:t>
                      </a:r>
                    </a:p>
                  </a:txBody>
                  <a:tcPr/>
                </a:tc>
                <a:tc>
                  <a:txBody>
                    <a:bodyPr/>
                    <a:lstStyle/>
                    <a:p>
                      <a:r>
                        <a:rPr lang="en-IN" b="1" dirty="0"/>
                        <a:t>Approval</a:t>
                      </a:r>
                    </a:p>
                  </a:txBody>
                  <a:tcPr/>
                </a:tc>
                <a:tc>
                  <a:txBody>
                    <a:bodyPr/>
                    <a:lstStyle/>
                    <a:p>
                      <a:r>
                        <a:rPr lang="en-IN" b="1" dirty="0"/>
                        <a:t>Time period</a:t>
                      </a:r>
                    </a:p>
                  </a:txBody>
                  <a:tcPr/>
                </a:tc>
                <a:extLst>
                  <a:ext uri="{0D108BD9-81ED-4DB2-BD59-A6C34878D82A}">
                    <a16:rowId xmlns:a16="http://schemas.microsoft.com/office/drawing/2014/main" val="10000"/>
                  </a:ext>
                </a:extLst>
              </a:tr>
              <a:tr h="370840">
                <a:tc>
                  <a:txBody>
                    <a:bodyPr/>
                    <a:lstStyle/>
                    <a:p>
                      <a:r>
                        <a:rPr lang="en-IN" dirty="0"/>
                        <a:t>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Can file writ petition against the 148 notice and order</a:t>
                      </a:r>
                      <a:endParaRPr lang="en-IN" dirty="0"/>
                    </a:p>
                  </a:txBody>
                  <a:tcPr/>
                </a:tc>
                <a:tc>
                  <a:txBody>
                    <a:bodyPr/>
                    <a:lstStyle/>
                    <a:p>
                      <a:r>
                        <a:rPr lang="en-IN" dirty="0"/>
                        <a:t>NA</a:t>
                      </a:r>
                    </a:p>
                  </a:txBody>
                  <a:tcPr/>
                </a:tc>
                <a:tc>
                  <a:txBody>
                    <a:bodyPr/>
                    <a:lstStyle/>
                    <a:p>
                      <a:r>
                        <a:rPr lang="en-IN" dirty="0"/>
                        <a:t>No</a:t>
                      </a:r>
                      <a:r>
                        <a:rPr lang="en-IN" baseline="0" dirty="0"/>
                        <a:t> time limit prescribed</a:t>
                      </a:r>
                      <a:endParaRPr lang="en-IN" dirty="0"/>
                    </a:p>
                  </a:txBody>
                  <a:tcPr/>
                </a:tc>
                <a:extLst>
                  <a:ext uri="{0D108BD9-81ED-4DB2-BD59-A6C34878D82A}">
                    <a16:rowId xmlns:a16="http://schemas.microsoft.com/office/drawing/2014/main" val="10001"/>
                  </a:ext>
                </a:extLst>
              </a:tr>
              <a:tr h="647580">
                <a:tc>
                  <a:txBody>
                    <a:bodyPr/>
                    <a:lstStyle/>
                    <a:p>
                      <a:r>
                        <a:rPr lang="en-IN" dirty="0"/>
                        <a:t>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If not filing Writ – then i</a:t>
                      </a:r>
                      <a:r>
                        <a:rPr lang="en-IN" dirty="0"/>
                        <a:t>ssuance of notice u/s 143(2) of the Act and issuance of notice u/s 142(1) of the Act.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Time</a:t>
                      </a:r>
                      <a:r>
                        <a:rPr lang="en-IN" baseline="0" dirty="0"/>
                        <a:t> limit prescribed in section 143(2) – 3 months from the end of FY in which return is furnished </a:t>
                      </a:r>
                      <a:endParaRPr lang="en-IN" dirty="0"/>
                    </a:p>
                  </a:txBody>
                  <a:tcPr/>
                </a:tc>
                <a:extLst>
                  <a:ext uri="{0D108BD9-81ED-4DB2-BD59-A6C34878D82A}">
                    <a16:rowId xmlns:a16="http://schemas.microsoft.com/office/drawing/2014/main" val="10002"/>
                  </a:ext>
                </a:extLst>
              </a:tr>
              <a:tr h="370840">
                <a:tc>
                  <a:txBody>
                    <a:bodyPr/>
                    <a:lstStyle/>
                    <a:p>
                      <a:r>
                        <a:rPr lang="en-IN" dirty="0"/>
                        <a:t>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Completion of reassessment proceedings by following principles of natural justice. </a:t>
                      </a:r>
                    </a:p>
                  </a:txBody>
                  <a:tcPr/>
                </a:tc>
                <a:tc>
                  <a:txBody>
                    <a:bodyPr/>
                    <a:lstStyle/>
                    <a:p>
                      <a:r>
                        <a:rPr lang="en-IN" dirty="0"/>
                        <a:t>NA</a:t>
                      </a:r>
                    </a:p>
                  </a:txBody>
                  <a:tcPr/>
                </a:tc>
                <a:tc>
                  <a:txBody>
                    <a:bodyPr/>
                    <a:lstStyle/>
                    <a:p>
                      <a:r>
                        <a:rPr lang="en-IN" dirty="0"/>
                        <a:t>Time limit prescribed in section 153 – 12 months from the end of the FY in which the notice u/s 148 is </a:t>
                      </a:r>
                      <a:r>
                        <a:rPr lang="en-IN" b="1" u="sng" dirty="0"/>
                        <a:t>served</a:t>
                      </a:r>
                    </a:p>
                  </a:txBody>
                  <a:tcPr/>
                </a:tc>
                <a:extLst>
                  <a:ext uri="{0D108BD9-81ED-4DB2-BD59-A6C34878D82A}">
                    <a16:rowId xmlns:a16="http://schemas.microsoft.com/office/drawing/2014/main" val="10003"/>
                  </a:ext>
                </a:extLst>
              </a:tr>
              <a:tr h="370840">
                <a:tc>
                  <a:txBody>
                    <a:bodyPr/>
                    <a:lstStyle/>
                    <a:p>
                      <a:r>
                        <a:rPr lang="en-IN" dirty="0"/>
                        <a:t>10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Appeal to CIT(A) – can challenge both reassessment validity and the additions on merits. </a:t>
                      </a:r>
                    </a:p>
                  </a:txBody>
                  <a:tcPr/>
                </a:tc>
                <a:tc>
                  <a:txBody>
                    <a:bodyPr/>
                    <a:lstStyle/>
                    <a:p>
                      <a:r>
                        <a:rPr lang="en-IN" dirty="0"/>
                        <a:t>NA </a:t>
                      </a:r>
                    </a:p>
                  </a:txBody>
                  <a:tcPr/>
                </a:tc>
                <a:tc>
                  <a:txBody>
                    <a:bodyPr/>
                    <a:lstStyle/>
                    <a:p>
                      <a:r>
                        <a:rPr lang="en-IN" dirty="0"/>
                        <a:t>30 days from the date of receipt of notice of demand</a:t>
                      </a:r>
                    </a:p>
                  </a:txBody>
                  <a:tcPr/>
                </a:tc>
                <a:extLst>
                  <a:ext uri="{0D108BD9-81ED-4DB2-BD59-A6C34878D82A}">
                    <a16:rowId xmlns:a16="http://schemas.microsoft.com/office/drawing/2014/main" val="10004"/>
                  </a:ext>
                </a:extLst>
              </a:tr>
            </a:tbl>
          </a:graphicData>
        </a:graphic>
      </p:graphicFrame>
      <p:sp>
        <p:nvSpPr>
          <p:cNvPr id="7" name="Date Placeholder 6"/>
          <p:cNvSpPr>
            <a:spLocks noGrp="1"/>
          </p:cNvSpPr>
          <p:nvPr>
            <p:ph type="dt" sz="half" idx="10"/>
          </p:nvPr>
        </p:nvSpPr>
        <p:spPr/>
        <p:txBody>
          <a:bodyPr/>
          <a:lstStyle/>
          <a:p>
            <a:fld id="{943DFEE4-C401-439A-9601-DE2CFDBAED4C}"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60</a:t>
            </a:fld>
            <a:endParaRPr lang="en-IN"/>
          </a:p>
        </p:txBody>
      </p:sp>
    </p:spTree>
    <p:extLst>
      <p:ext uri="{BB962C8B-B14F-4D97-AF65-F5344CB8AC3E}">
        <p14:creationId xmlns:p14="http://schemas.microsoft.com/office/powerpoint/2010/main" val="30815697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Search cases</a:t>
            </a:r>
          </a:p>
          <a:p>
            <a:pPr marL="0" indent="0">
              <a:buNone/>
            </a:pPr>
            <a:endParaRPr lang="en-IN" sz="1800" u="sng" dirty="0"/>
          </a:p>
          <a:p>
            <a:r>
              <a:rPr lang="en-IN" sz="1800" dirty="0"/>
              <a:t>Deemed information suggesting escapement for all years preceding the year of search – </a:t>
            </a:r>
          </a:p>
          <a:p>
            <a:r>
              <a:rPr lang="en-IN" sz="1800" dirty="0"/>
              <a:t>For beyond 3 years –conditions of section 149(1)(b)</a:t>
            </a:r>
          </a:p>
          <a:p>
            <a:r>
              <a:rPr lang="en-IN" sz="1800" dirty="0"/>
              <a:t>148A not to apply to search cases (subject to SC)</a:t>
            </a:r>
            <a:endParaRPr lang="en-IN" sz="1400" dirty="0"/>
          </a:p>
          <a:p>
            <a:endParaRPr lang="en-IN" sz="1800" dirty="0"/>
          </a:p>
          <a:p>
            <a:pPr marL="0" indent="0">
              <a:buNone/>
            </a:pPr>
            <a:endParaRPr lang="en-IN" sz="1800" u="sng" dirty="0"/>
          </a:p>
          <a:p>
            <a:pPr marL="0" indent="0">
              <a:buNone/>
            </a:pPr>
            <a:r>
              <a:rPr lang="en-IN" sz="1800" u="sng" dirty="0"/>
              <a:t> </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sp>
        <p:nvSpPr>
          <p:cNvPr id="7" name="Content Placeholder 2"/>
          <p:cNvSpPr txBox="1">
            <a:spLocks/>
          </p:cNvSpPr>
          <p:nvPr/>
        </p:nvSpPr>
        <p:spPr>
          <a:xfrm>
            <a:off x="845458" y="4443247"/>
            <a:ext cx="10639567" cy="176047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N" sz="1800" dirty="0"/>
          </a:p>
          <a:p>
            <a:pPr marL="0" indent="0">
              <a:buNone/>
            </a:pPr>
            <a:endParaRPr lang="en-IN" sz="1800" dirty="0"/>
          </a:p>
          <a:p>
            <a:pPr lvl="1"/>
            <a:endParaRPr lang="en-IN" sz="1800" dirty="0"/>
          </a:p>
        </p:txBody>
      </p:sp>
      <p:sp>
        <p:nvSpPr>
          <p:cNvPr id="9" name="Date Placeholder 8"/>
          <p:cNvSpPr>
            <a:spLocks noGrp="1"/>
          </p:cNvSpPr>
          <p:nvPr>
            <p:ph type="dt" sz="half" idx="10"/>
          </p:nvPr>
        </p:nvSpPr>
        <p:spPr/>
        <p:txBody>
          <a:bodyPr/>
          <a:lstStyle/>
          <a:p>
            <a:fld id="{443F8735-0E89-490F-A205-F09CB2871CF2}" type="datetime1">
              <a:rPr lang="en-IN" smtClean="0"/>
              <a:t>19-05-2023</a:t>
            </a:fld>
            <a:endParaRPr lang="en-IN"/>
          </a:p>
        </p:txBody>
      </p:sp>
      <p:sp>
        <p:nvSpPr>
          <p:cNvPr id="6" name="Slide Number Placeholder 5"/>
          <p:cNvSpPr>
            <a:spLocks noGrp="1"/>
          </p:cNvSpPr>
          <p:nvPr>
            <p:ph type="sldNum" sz="quarter" idx="12"/>
          </p:nvPr>
        </p:nvSpPr>
        <p:spPr/>
        <p:txBody>
          <a:bodyPr/>
          <a:lstStyle/>
          <a:p>
            <a:fld id="{D06BE10B-C2F5-4F60-8984-10AB42D46EE0}" type="slidenum">
              <a:rPr lang="en-IN" smtClean="0"/>
              <a:t>61</a:t>
            </a:fld>
            <a:endParaRPr lang="en-IN"/>
          </a:p>
        </p:txBody>
      </p:sp>
    </p:spTree>
    <p:extLst>
      <p:ext uri="{BB962C8B-B14F-4D97-AF65-F5344CB8AC3E}">
        <p14:creationId xmlns:p14="http://schemas.microsoft.com/office/powerpoint/2010/main" val="11654443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8"/>
            <a:ext cx="10639567" cy="489669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Search cases – third party</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919292408"/>
              </p:ext>
            </p:extLst>
          </p:nvPr>
        </p:nvGraphicFramePr>
        <p:xfrm>
          <a:off x="838198" y="1931609"/>
          <a:ext cx="10845801" cy="4558976"/>
        </p:xfrm>
        <a:graphic>
          <a:graphicData uri="http://schemas.openxmlformats.org/drawingml/2006/table">
            <a:tbl>
              <a:tblPr firstRow="1" bandRow="1">
                <a:tableStyleId>{5940675A-B579-460E-94D1-54222C63F5DA}</a:tableStyleId>
              </a:tblPr>
              <a:tblGrid>
                <a:gridCol w="580730">
                  <a:extLst>
                    <a:ext uri="{9D8B030D-6E8A-4147-A177-3AD203B41FA5}">
                      <a16:colId xmlns:a16="http://schemas.microsoft.com/office/drawing/2014/main" val="20000"/>
                    </a:ext>
                  </a:extLst>
                </a:gridCol>
                <a:gridCol w="5518767">
                  <a:extLst>
                    <a:ext uri="{9D8B030D-6E8A-4147-A177-3AD203B41FA5}">
                      <a16:colId xmlns:a16="http://schemas.microsoft.com/office/drawing/2014/main" val="20001"/>
                    </a:ext>
                  </a:extLst>
                </a:gridCol>
                <a:gridCol w="2034854">
                  <a:extLst>
                    <a:ext uri="{9D8B030D-6E8A-4147-A177-3AD203B41FA5}">
                      <a16:colId xmlns:a16="http://schemas.microsoft.com/office/drawing/2014/main" val="20002"/>
                    </a:ext>
                  </a:extLst>
                </a:gridCol>
                <a:gridCol w="2711450">
                  <a:extLst>
                    <a:ext uri="{9D8B030D-6E8A-4147-A177-3AD203B41FA5}">
                      <a16:colId xmlns:a16="http://schemas.microsoft.com/office/drawing/2014/main" val="20003"/>
                    </a:ext>
                  </a:extLst>
                </a:gridCol>
              </a:tblGrid>
              <a:tr h="604176">
                <a:tc>
                  <a:txBody>
                    <a:bodyPr/>
                    <a:lstStyle/>
                    <a:p>
                      <a:r>
                        <a:rPr lang="en-IN" sz="1700" b="1" dirty="0"/>
                        <a:t>Sr.</a:t>
                      </a:r>
                    </a:p>
                    <a:p>
                      <a:r>
                        <a:rPr lang="en-IN" sz="1700" b="1" dirty="0"/>
                        <a:t>No.</a:t>
                      </a:r>
                    </a:p>
                  </a:txBody>
                  <a:tcPr/>
                </a:tc>
                <a:tc>
                  <a:txBody>
                    <a:bodyPr/>
                    <a:lstStyle/>
                    <a:p>
                      <a:r>
                        <a:rPr lang="en-IN" sz="1700" b="1" dirty="0"/>
                        <a:t>Steps</a:t>
                      </a:r>
                    </a:p>
                  </a:txBody>
                  <a:tcPr/>
                </a:tc>
                <a:tc>
                  <a:txBody>
                    <a:bodyPr/>
                    <a:lstStyle/>
                    <a:p>
                      <a:r>
                        <a:rPr lang="en-IN" sz="1700" b="1" dirty="0"/>
                        <a:t>Approval</a:t>
                      </a:r>
                    </a:p>
                  </a:txBody>
                  <a:tcPr/>
                </a:tc>
                <a:tc>
                  <a:txBody>
                    <a:bodyPr/>
                    <a:lstStyle/>
                    <a:p>
                      <a:r>
                        <a:rPr lang="en-IN" sz="1700" b="1" dirty="0"/>
                        <a:t>Time period</a:t>
                      </a:r>
                    </a:p>
                  </a:txBody>
                  <a:tcPr/>
                </a:tc>
                <a:extLst>
                  <a:ext uri="{0D108BD9-81ED-4DB2-BD59-A6C34878D82A}">
                    <a16:rowId xmlns:a16="http://schemas.microsoft.com/office/drawing/2014/main" val="10000"/>
                  </a:ext>
                </a:extLst>
              </a:tr>
              <a:tr h="367541">
                <a:tc>
                  <a:txBody>
                    <a:bodyPr/>
                    <a:lstStyle/>
                    <a:p>
                      <a:r>
                        <a:rPr lang="en-IN" sz="1700" dirty="0"/>
                        <a:t>1</a:t>
                      </a:r>
                    </a:p>
                  </a:txBody>
                  <a:tcPr/>
                </a:tc>
                <a:tc>
                  <a:txBody>
                    <a:bodyPr/>
                    <a:lstStyle/>
                    <a:p>
                      <a:r>
                        <a:rPr lang="en-IN" sz="1700" dirty="0"/>
                        <a:t>Search process u/s</a:t>
                      </a:r>
                      <a:r>
                        <a:rPr lang="en-IN" sz="1700" baseline="0" dirty="0"/>
                        <a:t> 132 of the Act</a:t>
                      </a:r>
                      <a:endParaRPr lang="en-IN" sz="1700" dirty="0"/>
                    </a:p>
                  </a:txBody>
                  <a:tcPr/>
                </a:tc>
                <a:tc>
                  <a:txBody>
                    <a:bodyPr/>
                    <a:lstStyle/>
                    <a:p>
                      <a:r>
                        <a:rPr lang="en-IN" sz="1700" dirty="0"/>
                        <a:t>As per section 132</a:t>
                      </a:r>
                    </a:p>
                  </a:txBody>
                  <a:tcPr/>
                </a:tc>
                <a:tc>
                  <a:txBody>
                    <a:bodyPr/>
                    <a:lstStyle/>
                    <a:p>
                      <a:r>
                        <a:rPr lang="en-IN" sz="1700" dirty="0"/>
                        <a:t>NA</a:t>
                      </a:r>
                    </a:p>
                  </a:txBody>
                  <a:tcPr/>
                </a:tc>
                <a:extLst>
                  <a:ext uri="{0D108BD9-81ED-4DB2-BD59-A6C34878D82A}">
                    <a16:rowId xmlns:a16="http://schemas.microsoft.com/office/drawing/2014/main" val="10001"/>
                  </a:ext>
                </a:extLst>
              </a:tr>
              <a:tr h="1117726">
                <a:tc>
                  <a:txBody>
                    <a:bodyPr/>
                    <a:lstStyle/>
                    <a:p>
                      <a:r>
                        <a:rPr lang="en-IN" sz="1700" b="1" dirty="0"/>
                        <a:t>2</a:t>
                      </a:r>
                    </a:p>
                  </a:txBody>
                  <a:tcPr/>
                </a:tc>
                <a:tc>
                  <a:txBody>
                    <a:bodyPr/>
                    <a:lstStyle/>
                    <a:p>
                      <a:r>
                        <a:rPr lang="en-IN" sz="1700" b="1" dirty="0"/>
                        <a:t>AO</a:t>
                      </a:r>
                      <a:r>
                        <a:rPr lang="en-IN" sz="1700" b="1" baseline="0" dirty="0"/>
                        <a:t> to be satisfied that that any money, bullion, jewellery or other valuable article or thing, belong to or any books of account or documents, pertains or pertain to, or any information contained therein, relate to, the assessee.</a:t>
                      </a:r>
                      <a:endParaRPr lang="en-IN" sz="1700" b="1" dirty="0"/>
                    </a:p>
                  </a:txBody>
                  <a:tcPr/>
                </a:tc>
                <a:tc>
                  <a:txBody>
                    <a:bodyPr/>
                    <a:lstStyle/>
                    <a:p>
                      <a:r>
                        <a:rPr lang="en-IN" sz="1700" b="1" dirty="0"/>
                        <a:t>Principal</a:t>
                      </a:r>
                      <a:r>
                        <a:rPr lang="en-IN" sz="1700" b="1" baseline="0" dirty="0"/>
                        <a:t> Commissioner or Commissioner</a:t>
                      </a:r>
                      <a:endParaRPr lang="en-IN" sz="17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700" b="1" dirty="0"/>
                        <a:t>Within limit u/s 149</a:t>
                      </a:r>
                    </a:p>
                    <a:p>
                      <a:endParaRPr lang="en-IN" sz="1700" b="1" dirty="0"/>
                    </a:p>
                  </a:txBody>
                  <a:tcPr/>
                </a:tc>
                <a:extLst>
                  <a:ext uri="{0D108BD9-81ED-4DB2-BD59-A6C34878D82A}">
                    <a16:rowId xmlns:a16="http://schemas.microsoft.com/office/drawing/2014/main" val="10002"/>
                  </a:ext>
                </a:extLst>
              </a:tr>
              <a:tr h="604176">
                <a:tc>
                  <a:txBody>
                    <a:bodyPr/>
                    <a:lstStyle/>
                    <a:p>
                      <a:r>
                        <a:rPr lang="en-IN" sz="1700" dirty="0"/>
                        <a:t>3</a:t>
                      </a:r>
                    </a:p>
                  </a:txBody>
                  <a:tcPr/>
                </a:tc>
                <a:tc>
                  <a:txBody>
                    <a:bodyPr/>
                    <a:lstStyle/>
                    <a:p>
                      <a:r>
                        <a:rPr lang="en-IN" sz="1700" dirty="0"/>
                        <a:t>Notice u/s 148 to be served on the assessee</a:t>
                      </a:r>
                    </a:p>
                  </a:txBody>
                  <a:tcPr/>
                </a:tc>
                <a:tc>
                  <a:txBody>
                    <a:bodyPr/>
                    <a:lstStyle/>
                    <a:p>
                      <a:r>
                        <a:rPr lang="en-IN" sz="1700" dirty="0"/>
                        <a:t>Specified Authority (Proviso to 148)</a:t>
                      </a:r>
                    </a:p>
                  </a:txBody>
                  <a:tcPr/>
                </a:tc>
                <a:tc>
                  <a:txBody>
                    <a:bodyPr/>
                    <a:lstStyle/>
                    <a:p>
                      <a:r>
                        <a:rPr lang="en-IN" sz="1700" dirty="0"/>
                        <a:t>- Do -</a:t>
                      </a:r>
                    </a:p>
                  </a:txBody>
                  <a:tcPr/>
                </a:tc>
                <a:extLst>
                  <a:ext uri="{0D108BD9-81ED-4DB2-BD59-A6C34878D82A}">
                    <a16:rowId xmlns:a16="http://schemas.microsoft.com/office/drawing/2014/main" val="10003"/>
                  </a:ext>
                </a:extLst>
              </a:tr>
              <a:tr h="625275">
                <a:tc>
                  <a:txBody>
                    <a:bodyPr/>
                    <a:lstStyle/>
                    <a:p>
                      <a:r>
                        <a:rPr lang="en-IN" sz="1700" dirty="0"/>
                        <a:t>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700" dirty="0"/>
                        <a:t>File return of income </a:t>
                      </a:r>
                    </a:p>
                  </a:txBody>
                  <a:tcPr/>
                </a:tc>
                <a:tc>
                  <a:txBody>
                    <a:bodyPr/>
                    <a:lstStyle/>
                    <a:p>
                      <a:r>
                        <a:rPr lang="en-IN" sz="1700"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700" dirty="0"/>
                        <a:t>Such period</a:t>
                      </a:r>
                      <a:r>
                        <a:rPr lang="en-IN" sz="1700" baseline="0" dirty="0"/>
                        <a:t> as may be notified</a:t>
                      </a:r>
                      <a:endParaRPr lang="en-IN" sz="1700" dirty="0"/>
                    </a:p>
                  </a:txBody>
                  <a:tcPr/>
                </a:tc>
                <a:extLst>
                  <a:ext uri="{0D108BD9-81ED-4DB2-BD59-A6C34878D82A}">
                    <a16:rowId xmlns:a16="http://schemas.microsoft.com/office/drawing/2014/main" val="10004"/>
                  </a:ext>
                </a:extLst>
              </a:tr>
              <a:tr h="604176">
                <a:tc>
                  <a:txBody>
                    <a:bodyPr/>
                    <a:lstStyle/>
                    <a:p>
                      <a:r>
                        <a:rPr lang="en-IN" sz="1700"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700" dirty="0"/>
                        <a:t>Seek reasons and </a:t>
                      </a:r>
                      <a:r>
                        <a:rPr lang="en-IN" sz="1700" b="1" dirty="0"/>
                        <a:t>satisfaction</a:t>
                      </a:r>
                      <a:r>
                        <a:rPr lang="en-IN" sz="1700" b="1" baseline="0" dirty="0"/>
                        <a:t> notes </a:t>
                      </a:r>
                      <a:r>
                        <a:rPr lang="en-IN" sz="1700" dirty="0"/>
                        <a:t>for reopening of assessment – whether any escapement</a:t>
                      </a:r>
                      <a:r>
                        <a:rPr lang="en-IN" sz="1700" baseline="0" dirty="0"/>
                        <a:t> of income </a:t>
                      </a:r>
                      <a:endParaRPr lang="en-IN" sz="1700" dirty="0"/>
                    </a:p>
                  </a:txBody>
                  <a:tcPr/>
                </a:tc>
                <a:tc>
                  <a:txBody>
                    <a:bodyPr/>
                    <a:lstStyle/>
                    <a:p>
                      <a:r>
                        <a:rPr lang="en-IN" sz="1700" dirty="0"/>
                        <a:t>NA</a:t>
                      </a:r>
                    </a:p>
                  </a:txBody>
                  <a:tcPr/>
                </a:tc>
                <a:tc>
                  <a:txBody>
                    <a:bodyPr/>
                    <a:lstStyle/>
                    <a:p>
                      <a:r>
                        <a:rPr lang="en-IN" sz="1700" dirty="0"/>
                        <a:t>Along</a:t>
                      </a:r>
                      <a:r>
                        <a:rPr lang="en-IN" sz="1700" baseline="0" dirty="0"/>
                        <a:t> with filing of return of income</a:t>
                      </a:r>
                      <a:endParaRPr lang="en-IN" sz="1700" dirty="0"/>
                    </a:p>
                  </a:txBody>
                  <a:tcPr/>
                </a:tc>
                <a:extLst>
                  <a:ext uri="{0D108BD9-81ED-4DB2-BD59-A6C34878D82A}">
                    <a16:rowId xmlns:a16="http://schemas.microsoft.com/office/drawing/2014/main" val="10005"/>
                  </a:ext>
                </a:extLst>
              </a:tr>
              <a:tr h="604176">
                <a:tc>
                  <a:txBody>
                    <a:bodyPr/>
                    <a:lstStyle/>
                    <a:p>
                      <a:r>
                        <a:rPr lang="en-IN" sz="1700" dirty="0"/>
                        <a:t>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700" dirty="0"/>
                        <a:t>File objections</a:t>
                      </a:r>
                      <a:r>
                        <a:rPr lang="en-IN" sz="1700" baseline="0" dirty="0"/>
                        <a:t> to the reopening </a:t>
                      </a:r>
                      <a:endParaRPr lang="en-IN" sz="1700" dirty="0"/>
                    </a:p>
                  </a:txBody>
                  <a:tcPr/>
                </a:tc>
                <a:tc>
                  <a:txBody>
                    <a:bodyPr/>
                    <a:lstStyle/>
                    <a:p>
                      <a:r>
                        <a:rPr lang="en-IN" sz="1700" dirty="0"/>
                        <a:t>NA</a:t>
                      </a:r>
                    </a:p>
                  </a:txBody>
                  <a:tcPr/>
                </a:tc>
                <a:tc>
                  <a:txBody>
                    <a:bodyPr/>
                    <a:lstStyle/>
                    <a:p>
                      <a:r>
                        <a:rPr lang="en-IN" sz="1700" dirty="0"/>
                        <a:t>In reasonable time</a:t>
                      </a:r>
                      <a:r>
                        <a:rPr lang="en-IN" sz="1700" baseline="0" dirty="0"/>
                        <a:t> from receipt of reasons</a:t>
                      </a:r>
                      <a:endParaRPr lang="en-IN" sz="1700" dirty="0"/>
                    </a:p>
                  </a:txBody>
                  <a:tcPr/>
                </a:tc>
                <a:extLst>
                  <a:ext uri="{0D108BD9-81ED-4DB2-BD59-A6C34878D82A}">
                    <a16:rowId xmlns:a16="http://schemas.microsoft.com/office/drawing/2014/main" val="10006"/>
                  </a:ext>
                </a:extLst>
              </a:tr>
            </a:tbl>
          </a:graphicData>
        </a:graphic>
      </p:graphicFrame>
      <p:sp>
        <p:nvSpPr>
          <p:cNvPr id="7" name="Date Placeholder 6"/>
          <p:cNvSpPr>
            <a:spLocks noGrp="1"/>
          </p:cNvSpPr>
          <p:nvPr>
            <p:ph type="dt" sz="half" idx="10"/>
          </p:nvPr>
        </p:nvSpPr>
        <p:spPr/>
        <p:txBody>
          <a:bodyPr/>
          <a:lstStyle/>
          <a:p>
            <a:fld id="{8DA17858-0C00-42F1-83A5-EF42D72F120A}"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62</a:t>
            </a:fld>
            <a:endParaRPr lang="en-IN"/>
          </a:p>
        </p:txBody>
      </p:sp>
    </p:spTree>
    <p:extLst>
      <p:ext uri="{BB962C8B-B14F-4D97-AF65-F5344CB8AC3E}">
        <p14:creationId xmlns:p14="http://schemas.microsoft.com/office/powerpoint/2010/main" val="13982648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Search cases – third party </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graphicFrame>
        <p:nvGraphicFramePr>
          <p:cNvPr id="6" name="Table 5"/>
          <p:cNvGraphicFramePr>
            <a:graphicFrameLocks noGrp="1"/>
          </p:cNvGraphicFramePr>
          <p:nvPr>
            <p:extLst>
              <p:ext uri="{D42A27DB-BD31-4B8C-83A1-F6EECF244321}">
                <p14:modId xmlns:p14="http://schemas.microsoft.com/office/powerpoint/2010/main" val="845351731"/>
              </p:ext>
            </p:extLst>
          </p:nvPr>
        </p:nvGraphicFramePr>
        <p:xfrm>
          <a:off x="838199" y="1931609"/>
          <a:ext cx="10639568" cy="4394200"/>
        </p:xfrm>
        <a:graphic>
          <a:graphicData uri="http://schemas.openxmlformats.org/drawingml/2006/table">
            <a:tbl>
              <a:tblPr firstRow="1" bandRow="1">
                <a:tableStyleId>{5940675A-B579-460E-94D1-54222C63F5DA}</a:tableStyleId>
              </a:tblPr>
              <a:tblGrid>
                <a:gridCol w="569687">
                  <a:extLst>
                    <a:ext uri="{9D8B030D-6E8A-4147-A177-3AD203B41FA5}">
                      <a16:colId xmlns:a16="http://schemas.microsoft.com/office/drawing/2014/main" val="20000"/>
                    </a:ext>
                  </a:extLst>
                </a:gridCol>
                <a:gridCol w="4441371">
                  <a:extLst>
                    <a:ext uri="{9D8B030D-6E8A-4147-A177-3AD203B41FA5}">
                      <a16:colId xmlns:a16="http://schemas.microsoft.com/office/drawing/2014/main" val="20001"/>
                    </a:ext>
                  </a:extLst>
                </a:gridCol>
                <a:gridCol w="1262743">
                  <a:extLst>
                    <a:ext uri="{9D8B030D-6E8A-4147-A177-3AD203B41FA5}">
                      <a16:colId xmlns:a16="http://schemas.microsoft.com/office/drawing/2014/main" val="20002"/>
                    </a:ext>
                  </a:extLst>
                </a:gridCol>
                <a:gridCol w="4365767">
                  <a:extLst>
                    <a:ext uri="{9D8B030D-6E8A-4147-A177-3AD203B41FA5}">
                      <a16:colId xmlns:a16="http://schemas.microsoft.com/office/drawing/2014/main" val="20003"/>
                    </a:ext>
                  </a:extLst>
                </a:gridCol>
              </a:tblGrid>
              <a:tr h="0">
                <a:tc>
                  <a:txBody>
                    <a:bodyPr/>
                    <a:lstStyle/>
                    <a:p>
                      <a:r>
                        <a:rPr lang="en-IN" b="1" dirty="0"/>
                        <a:t>Sr.</a:t>
                      </a:r>
                    </a:p>
                    <a:p>
                      <a:r>
                        <a:rPr lang="en-IN" b="1" dirty="0"/>
                        <a:t>No.</a:t>
                      </a:r>
                    </a:p>
                  </a:txBody>
                  <a:tcPr/>
                </a:tc>
                <a:tc>
                  <a:txBody>
                    <a:bodyPr/>
                    <a:lstStyle/>
                    <a:p>
                      <a:r>
                        <a:rPr lang="en-IN" b="1" dirty="0"/>
                        <a:t>Steps</a:t>
                      </a:r>
                    </a:p>
                  </a:txBody>
                  <a:tcPr/>
                </a:tc>
                <a:tc>
                  <a:txBody>
                    <a:bodyPr/>
                    <a:lstStyle/>
                    <a:p>
                      <a:r>
                        <a:rPr lang="en-IN" b="1" dirty="0"/>
                        <a:t>Approval</a:t>
                      </a:r>
                    </a:p>
                  </a:txBody>
                  <a:tcPr/>
                </a:tc>
                <a:tc>
                  <a:txBody>
                    <a:bodyPr/>
                    <a:lstStyle/>
                    <a:p>
                      <a:r>
                        <a:rPr lang="en-IN" b="1" dirty="0"/>
                        <a:t>Time period</a:t>
                      </a:r>
                    </a:p>
                  </a:txBody>
                  <a:tcPr/>
                </a:tc>
                <a:extLst>
                  <a:ext uri="{0D108BD9-81ED-4DB2-BD59-A6C34878D82A}">
                    <a16:rowId xmlns:a16="http://schemas.microsoft.com/office/drawing/2014/main" val="10000"/>
                  </a:ext>
                </a:extLst>
              </a:tr>
              <a:tr h="370840">
                <a:tc>
                  <a:txBody>
                    <a:bodyPr/>
                    <a:lstStyle/>
                    <a:p>
                      <a:r>
                        <a:rPr lang="en-IN" dirty="0"/>
                        <a:t>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AO to pass order disposing off objections</a:t>
                      </a:r>
                    </a:p>
                  </a:txBody>
                  <a:tcPr/>
                </a:tc>
                <a:tc>
                  <a:txBody>
                    <a:bodyPr/>
                    <a:lstStyle/>
                    <a:p>
                      <a:r>
                        <a:rPr lang="en-IN"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In reasonable time</a:t>
                      </a:r>
                      <a:r>
                        <a:rPr lang="en-IN" baseline="0" dirty="0"/>
                        <a:t> from receipt of reasons</a:t>
                      </a:r>
                      <a:endParaRPr lang="en-IN" dirty="0"/>
                    </a:p>
                  </a:txBody>
                  <a:tcPr/>
                </a:tc>
                <a:extLst>
                  <a:ext uri="{0D108BD9-81ED-4DB2-BD59-A6C34878D82A}">
                    <a16:rowId xmlns:a16="http://schemas.microsoft.com/office/drawing/2014/main" val="10001"/>
                  </a:ext>
                </a:extLst>
              </a:tr>
              <a:tr h="370840">
                <a:tc>
                  <a:txBody>
                    <a:bodyPr/>
                    <a:lstStyle/>
                    <a:p>
                      <a:r>
                        <a:rPr lang="en-IN" dirty="0"/>
                        <a:t>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Can file writ petition against the 148 notice and order</a:t>
                      </a:r>
                      <a:endParaRPr lang="en-IN" dirty="0"/>
                    </a:p>
                  </a:txBody>
                  <a:tcPr/>
                </a:tc>
                <a:tc>
                  <a:txBody>
                    <a:bodyPr/>
                    <a:lstStyle/>
                    <a:p>
                      <a:r>
                        <a:rPr lang="en-IN" dirty="0"/>
                        <a:t>NA</a:t>
                      </a:r>
                    </a:p>
                  </a:txBody>
                  <a:tcPr/>
                </a:tc>
                <a:tc>
                  <a:txBody>
                    <a:bodyPr/>
                    <a:lstStyle/>
                    <a:p>
                      <a:r>
                        <a:rPr lang="en-IN" dirty="0"/>
                        <a:t>No</a:t>
                      </a:r>
                      <a:r>
                        <a:rPr lang="en-IN" baseline="0" dirty="0"/>
                        <a:t> time limit prescribed</a:t>
                      </a:r>
                      <a:endParaRPr lang="en-IN" dirty="0"/>
                    </a:p>
                  </a:txBody>
                  <a:tcPr/>
                </a:tc>
                <a:extLst>
                  <a:ext uri="{0D108BD9-81ED-4DB2-BD59-A6C34878D82A}">
                    <a16:rowId xmlns:a16="http://schemas.microsoft.com/office/drawing/2014/main" val="10002"/>
                  </a:ext>
                </a:extLst>
              </a:tr>
              <a:tr h="647580">
                <a:tc>
                  <a:txBody>
                    <a:bodyPr/>
                    <a:lstStyle/>
                    <a:p>
                      <a:r>
                        <a:rPr lang="en-IN" dirty="0"/>
                        <a:t>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If not filing Writ – then </a:t>
                      </a:r>
                      <a:r>
                        <a:rPr lang="en-IN" dirty="0"/>
                        <a:t>Issuance of notice u/s 143(2) of the Act and issuance of notice u/s 142(1) of the Act.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NA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Time</a:t>
                      </a:r>
                      <a:r>
                        <a:rPr lang="en-IN" baseline="0" dirty="0"/>
                        <a:t> limit prescribed in section 143(2) – 3 months from the end of FY in which return is furnished </a:t>
                      </a:r>
                      <a:endParaRPr lang="en-IN" dirty="0"/>
                    </a:p>
                  </a:txBody>
                  <a:tcPr/>
                </a:tc>
                <a:extLst>
                  <a:ext uri="{0D108BD9-81ED-4DB2-BD59-A6C34878D82A}">
                    <a16:rowId xmlns:a16="http://schemas.microsoft.com/office/drawing/2014/main" val="10003"/>
                  </a:ext>
                </a:extLst>
              </a:tr>
              <a:tr h="370840">
                <a:tc>
                  <a:txBody>
                    <a:bodyPr/>
                    <a:lstStyle/>
                    <a:p>
                      <a:r>
                        <a:rPr lang="en-IN" dirty="0"/>
                        <a:t>10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Completion of reassessment proceedings by following principles of natural justice. </a:t>
                      </a:r>
                    </a:p>
                  </a:txBody>
                  <a:tcPr/>
                </a:tc>
                <a:tc>
                  <a:txBody>
                    <a:bodyPr/>
                    <a:lstStyle/>
                    <a:p>
                      <a:r>
                        <a:rPr lang="en-IN" dirty="0"/>
                        <a:t>NA</a:t>
                      </a:r>
                    </a:p>
                  </a:txBody>
                  <a:tcPr/>
                </a:tc>
                <a:tc>
                  <a:txBody>
                    <a:bodyPr/>
                    <a:lstStyle/>
                    <a:p>
                      <a:r>
                        <a:rPr lang="en-IN" dirty="0"/>
                        <a:t>Time limit prescribed in section 153 – 12 months from the end of the FY in which the notice u/s 148 is </a:t>
                      </a:r>
                      <a:r>
                        <a:rPr lang="en-IN" b="1" u="sng" dirty="0"/>
                        <a:t>served</a:t>
                      </a:r>
                    </a:p>
                  </a:txBody>
                  <a:tcPr/>
                </a:tc>
                <a:extLst>
                  <a:ext uri="{0D108BD9-81ED-4DB2-BD59-A6C34878D82A}">
                    <a16:rowId xmlns:a16="http://schemas.microsoft.com/office/drawing/2014/main" val="10004"/>
                  </a:ext>
                </a:extLst>
              </a:tr>
              <a:tr h="370840">
                <a:tc>
                  <a:txBody>
                    <a:bodyPr/>
                    <a:lstStyle/>
                    <a:p>
                      <a:r>
                        <a:rPr lang="en-IN" dirty="0"/>
                        <a:t>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Appeal to CIT(A) – can challenge both reassessment validity and the additions on merits. </a:t>
                      </a:r>
                    </a:p>
                  </a:txBody>
                  <a:tcPr/>
                </a:tc>
                <a:tc>
                  <a:txBody>
                    <a:bodyPr/>
                    <a:lstStyle/>
                    <a:p>
                      <a:r>
                        <a:rPr lang="en-IN" dirty="0"/>
                        <a:t>NA </a:t>
                      </a:r>
                    </a:p>
                  </a:txBody>
                  <a:tcPr/>
                </a:tc>
                <a:tc>
                  <a:txBody>
                    <a:bodyPr/>
                    <a:lstStyle/>
                    <a:p>
                      <a:r>
                        <a:rPr lang="en-IN" dirty="0"/>
                        <a:t>30 days from the date of receipt of notice of demand</a:t>
                      </a:r>
                    </a:p>
                  </a:txBody>
                  <a:tcPr/>
                </a:tc>
                <a:extLst>
                  <a:ext uri="{0D108BD9-81ED-4DB2-BD59-A6C34878D82A}">
                    <a16:rowId xmlns:a16="http://schemas.microsoft.com/office/drawing/2014/main" val="10005"/>
                  </a:ext>
                </a:extLst>
              </a:tr>
            </a:tbl>
          </a:graphicData>
        </a:graphic>
      </p:graphicFrame>
      <p:sp>
        <p:nvSpPr>
          <p:cNvPr id="7" name="Date Placeholder 6"/>
          <p:cNvSpPr>
            <a:spLocks noGrp="1"/>
          </p:cNvSpPr>
          <p:nvPr>
            <p:ph type="dt" sz="half" idx="10"/>
          </p:nvPr>
        </p:nvSpPr>
        <p:spPr/>
        <p:txBody>
          <a:bodyPr/>
          <a:lstStyle/>
          <a:p>
            <a:fld id="{A69EAB5A-FC3E-48D4-8888-27C221219F32}"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63</a:t>
            </a:fld>
            <a:endParaRPr lang="en-IN"/>
          </a:p>
        </p:txBody>
      </p:sp>
    </p:spTree>
    <p:extLst>
      <p:ext uri="{BB962C8B-B14F-4D97-AF65-F5344CB8AC3E}">
        <p14:creationId xmlns:p14="http://schemas.microsoft.com/office/powerpoint/2010/main" val="31954814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800" u="sng" dirty="0"/>
              <a:t>Search cases  - third party case</a:t>
            </a:r>
          </a:p>
          <a:p>
            <a:pPr marL="0" indent="0">
              <a:buNone/>
            </a:pPr>
            <a:endParaRPr lang="en-IN" sz="1800" u="sng" dirty="0"/>
          </a:p>
          <a:p>
            <a:r>
              <a:rPr lang="en-IN" sz="1800" dirty="0"/>
              <a:t>Deemed information suggesting escapement for all years preceding the year of search – </a:t>
            </a:r>
          </a:p>
          <a:p>
            <a:r>
              <a:rPr lang="en-IN" sz="1800" dirty="0"/>
              <a:t>For beyond 3 years –conditions of section 149(1)(b)</a:t>
            </a:r>
          </a:p>
          <a:p>
            <a:r>
              <a:rPr lang="en-IN" sz="1800" dirty="0"/>
              <a:t>148A not to apply to search cases – </a:t>
            </a:r>
          </a:p>
          <a:p>
            <a:endParaRPr lang="en-IN" sz="1800" dirty="0"/>
          </a:p>
          <a:p>
            <a:r>
              <a:rPr lang="en-IN" sz="1800" dirty="0"/>
              <a:t>The presumption of objection and disposal of objections is because:</a:t>
            </a:r>
          </a:p>
          <a:p>
            <a:pPr lvl="1"/>
            <a:r>
              <a:rPr lang="en-IN" sz="1800" dirty="0"/>
              <a:t>There has to be escapement of income – without which no jurisdiction</a:t>
            </a:r>
          </a:p>
          <a:p>
            <a:pPr lvl="1"/>
            <a:r>
              <a:rPr lang="en-IN" sz="1800" dirty="0"/>
              <a:t>GKN Driveshaft therefore to apply.</a:t>
            </a:r>
          </a:p>
          <a:p>
            <a:pPr lvl="1"/>
            <a:r>
              <a:rPr lang="en-IN" sz="1800" dirty="0"/>
              <a:t>Can also challenge absence of approval.</a:t>
            </a:r>
          </a:p>
          <a:p>
            <a:pPr lvl="1"/>
            <a:endParaRPr lang="en-IN" sz="1000" dirty="0"/>
          </a:p>
          <a:p>
            <a:endParaRPr lang="en-IN" sz="1800" dirty="0"/>
          </a:p>
          <a:p>
            <a:pPr marL="0" indent="0">
              <a:buNone/>
            </a:pPr>
            <a:endParaRPr lang="en-IN" sz="1800" u="sng" dirty="0"/>
          </a:p>
          <a:p>
            <a:pPr marL="0" indent="0">
              <a:buNone/>
            </a:pPr>
            <a:r>
              <a:rPr lang="en-IN" sz="1800" u="sng" dirty="0"/>
              <a:t> </a:t>
            </a:r>
          </a:p>
          <a:p>
            <a:pPr>
              <a:buFont typeface="Wingdings" panose="05000000000000000000" pitchFamily="2" charset="2"/>
              <a:buChar char="Ø"/>
            </a:pPr>
            <a:endParaRPr lang="en-IN" sz="1800" dirty="0"/>
          </a:p>
          <a:p>
            <a:pPr>
              <a:buFont typeface="Wingdings" panose="05000000000000000000" pitchFamily="2" charset="2"/>
              <a:buChar char="Ø"/>
            </a:pPr>
            <a:endParaRPr lang="en-IN" sz="1800" dirty="0"/>
          </a:p>
          <a:p>
            <a:pPr lvl="1"/>
            <a:endParaRPr lang="en-IN" sz="1800" dirty="0"/>
          </a:p>
        </p:txBody>
      </p:sp>
      <p:sp>
        <p:nvSpPr>
          <p:cNvPr id="5" name="Footer Placeholder 4"/>
          <p:cNvSpPr>
            <a:spLocks noGrp="1"/>
          </p:cNvSpPr>
          <p:nvPr>
            <p:ph type="ftr" sz="quarter" idx="11"/>
          </p:nvPr>
        </p:nvSpPr>
        <p:spPr/>
        <p:txBody>
          <a:bodyPr/>
          <a:lstStyle/>
          <a:p>
            <a:r>
              <a:rPr lang="en-IN"/>
              <a:t>Reassessment</a:t>
            </a:r>
          </a:p>
        </p:txBody>
      </p:sp>
      <p:sp>
        <p:nvSpPr>
          <p:cNvPr id="7" name="Content Placeholder 2"/>
          <p:cNvSpPr txBox="1">
            <a:spLocks/>
          </p:cNvSpPr>
          <p:nvPr/>
        </p:nvSpPr>
        <p:spPr>
          <a:xfrm>
            <a:off x="845458" y="4443247"/>
            <a:ext cx="10639567" cy="176047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N" sz="1800" dirty="0"/>
          </a:p>
          <a:p>
            <a:pPr marL="0" indent="0">
              <a:buNone/>
            </a:pPr>
            <a:endParaRPr lang="en-IN" sz="1800" dirty="0"/>
          </a:p>
          <a:p>
            <a:pPr lvl="1"/>
            <a:endParaRPr lang="en-IN" sz="1800" dirty="0"/>
          </a:p>
        </p:txBody>
      </p:sp>
      <p:sp>
        <p:nvSpPr>
          <p:cNvPr id="6" name="Date Placeholder 5"/>
          <p:cNvSpPr>
            <a:spLocks noGrp="1"/>
          </p:cNvSpPr>
          <p:nvPr>
            <p:ph type="dt" sz="half" idx="10"/>
          </p:nvPr>
        </p:nvSpPr>
        <p:spPr/>
        <p:txBody>
          <a:bodyPr/>
          <a:lstStyle/>
          <a:p>
            <a:fld id="{F0FBD948-29D8-4616-B006-AD29B45C90A4}"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64</a:t>
            </a:fld>
            <a:endParaRPr lang="en-IN"/>
          </a:p>
        </p:txBody>
      </p:sp>
    </p:spTree>
    <p:extLst>
      <p:ext uri="{BB962C8B-B14F-4D97-AF65-F5344CB8AC3E}">
        <p14:creationId xmlns:p14="http://schemas.microsoft.com/office/powerpoint/2010/main" val="38830425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700" u="sng" dirty="0"/>
              <a:t>Some of the old jurisdictional requirement which are done away with are as under:</a:t>
            </a:r>
          </a:p>
          <a:p>
            <a:pPr lvl="0"/>
            <a:r>
              <a:rPr lang="en-IN" sz="1700" dirty="0"/>
              <a:t>Reason to believe</a:t>
            </a:r>
          </a:p>
          <a:p>
            <a:pPr lvl="0"/>
            <a:r>
              <a:rPr lang="en-IN" sz="1700" dirty="0"/>
              <a:t>More than 4 years – failure on the part of the assessee</a:t>
            </a:r>
          </a:p>
          <a:p>
            <a:pPr lvl="0"/>
            <a:r>
              <a:rPr lang="en-IN" sz="1700" dirty="0"/>
              <a:t>Foreign assets reopening upto 16 years</a:t>
            </a:r>
          </a:p>
          <a:p>
            <a:pPr lvl="0"/>
            <a:endParaRPr lang="en-IN" sz="1700" dirty="0"/>
          </a:p>
          <a:p>
            <a:pPr marL="0" indent="0">
              <a:buNone/>
            </a:pPr>
            <a:r>
              <a:rPr lang="en-IN" sz="1700" u="sng" dirty="0"/>
              <a:t>Some of the old jurisdictional requirements which shall still continue under the new provisions are as under:</a:t>
            </a:r>
          </a:p>
          <a:p>
            <a:pPr lvl="0"/>
            <a:r>
              <a:rPr lang="en-IN" sz="1700" dirty="0"/>
              <a:t>Change of opinion</a:t>
            </a:r>
          </a:p>
          <a:p>
            <a:pPr lvl="0"/>
            <a:r>
              <a:rPr lang="en-IN" sz="1700" dirty="0"/>
              <a:t>Income escaping assessment</a:t>
            </a:r>
          </a:p>
          <a:p>
            <a:pPr lvl="0"/>
            <a:r>
              <a:rPr lang="en-IN" sz="1700" dirty="0"/>
              <a:t>Jurisdictional AO</a:t>
            </a:r>
          </a:p>
          <a:p>
            <a:pPr lvl="0"/>
            <a:r>
              <a:rPr lang="en-IN" sz="1700" dirty="0"/>
              <a:t>Cannot reopen for verification purpose/ for making fishing and roving inquiries – See faceless asst. SOPs</a:t>
            </a:r>
          </a:p>
          <a:p>
            <a:pPr lvl="0"/>
            <a:r>
              <a:rPr lang="en-IN" sz="1700" dirty="0"/>
              <a:t>Recording of reasons in the form of show cause notice u/s 148A(b) </a:t>
            </a:r>
          </a:p>
          <a:p>
            <a:pPr lvl="0"/>
            <a:r>
              <a:rPr lang="en-IN" sz="1700" dirty="0"/>
              <a:t>Issues related to service of notice u/s 148</a:t>
            </a:r>
          </a:p>
          <a:p>
            <a:pPr lvl="0"/>
            <a:r>
              <a:rPr lang="en-IN" sz="1700" dirty="0"/>
              <a:t>Approval of specified authorities– application of mind</a:t>
            </a:r>
          </a:p>
          <a:p>
            <a:pPr lvl="0"/>
            <a:r>
              <a:rPr lang="en-IN" sz="1700" dirty="0"/>
              <a:t>Procedure of assessment</a:t>
            </a:r>
          </a:p>
          <a:p>
            <a:pPr>
              <a:buFont typeface="Wingdings" panose="05000000000000000000" pitchFamily="2" charset="2"/>
              <a:buChar char="Ø"/>
            </a:pPr>
            <a:endParaRPr lang="en-IN" sz="1700" dirty="0"/>
          </a:p>
          <a:p>
            <a:pPr>
              <a:buFont typeface="Wingdings" panose="05000000000000000000" pitchFamily="2" charset="2"/>
              <a:buChar char="Ø"/>
            </a:pPr>
            <a:endParaRPr lang="en-IN" sz="1700" dirty="0"/>
          </a:p>
          <a:p>
            <a:pPr lvl="1"/>
            <a:endParaRPr lang="en-IN" sz="1700" dirty="0"/>
          </a:p>
        </p:txBody>
      </p:sp>
      <p:sp>
        <p:nvSpPr>
          <p:cNvPr id="5" name="Footer Placeholder 4"/>
          <p:cNvSpPr>
            <a:spLocks noGrp="1"/>
          </p:cNvSpPr>
          <p:nvPr>
            <p:ph type="ftr" sz="quarter" idx="11"/>
          </p:nvPr>
        </p:nvSpPr>
        <p:spPr/>
        <p:txBody>
          <a:bodyPr/>
          <a:lstStyle/>
          <a:p>
            <a:r>
              <a:rPr lang="en-IN"/>
              <a:t>Reassessment</a:t>
            </a:r>
          </a:p>
        </p:txBody>
      </p:sp>
      <p:sp>
        <p:nvSpPr>
          <p:cNvPr id="7" name="Content Placeholder 2"/>
          <p:cNvSpPr txBox="1">
            <a:spLocks/>
          </p:cNvSpPr>
          <p:nvPr/>
        </p:nvSpPr>
        <p:spPr>
          <a:xfrm>
            <a:off x="845458" y="4443247"/>
            <a:ext cx="10639567" cy="176047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N" sz="1800" dirty="0"/>
          </a:p>
          <a:p>
            <a:pPr marL="0" indent="0">
              <a:buNone/>
            </a:pPr>
            <a:endParaRPr lang="en-IN" sz="1800" dirty="0"/>
          </a:p>
          <a:p>
            <a:pPr lvl="1"/>
            <a:endParaRPr lang="en-IN" sz="1800" dirty="0"/>
          </a:p>
        </p:txBody>
      </p:sp>
      <p:sp>
        <p:nvSpPr>
          <p:cNvPr id="6" name="Date Placeholder 5"/>
          <p:cNvSpPr>
            <a:spLocks noGrp="1"/>
          </p:cNvSpPr>
          <p:nvPr>
            <p:ph type="dt" sz="half" idx="10"/>
          </p:nvPr>
        </p:nvSpPr>
        <p:spPr/>
        <p:txBody>
          <a:bodyPr/>
          <a:lstStyle/>
          <a:p>
            <a:fld id="{90E83831-9762-472D-8C0E-7D1EBFCECA76}"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65</a:t>
            </a:fld>
            <a:endParaRPr lang="en-IN"/>
          </a:p>
        </p:txBody>
      </p:sp>
    </p:spTree>
    <p:extLst>
      <p:ext uri="{BB962C8B-B14F-4D97-AF65-F5344CB8AC3E}">
        <p14:creationId xmlns:p14="http://schemas.microsoft.com/office/powerpoint/2010/main" val="31341665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199" y="365125"/>
            <a:ext cx="1063956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Procedure of reassessment under new section</a:t>
            </a:r>
          </a:p>
        </p:txBody>
      </p:sp>
      <p:sp>
        <p:nvSpPr>
          <p:cNvPr id="3" name="Content Placeholder 2"/>
          <p:cNvSpPr txBox="1">
            <a:spLocks/>
          </p:cNvSpPr>
          <p:nvPr/>
        </p:nvSpPr>
        <p:spPr>
          <a:xfrm>
            <a:off x="838200"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1700" u="sng" dirty="0"/>
              <a:t>Some of the new jurisdictional requirements are as under:</a:t>
            </a:r>
          </a:p>
          <a:p>
            <a:pPr lvl="0"/>
            <a:r>
              <a:rPr lang="en-IN" sz="1700" dirty="0"/>
              <a:t>information with the Assessing Officer suggesting that the income chargeable to tax has escaped assessment</a:t>
            </a:r>
          </a:p>
          <a:p>
            <a:pPr lvl="0"/>
            <a:r>
              <a:rPr lang="en-IN" sz="1700" dirty="0"/>
              <a:t>prior approval of the specified authority at various stages</a:t>
            </a:r>
          </a:p>
          <a:p>
            <a:pPr lvl="0"/>
            <a:r>
              <a:rPr lang="en-IN" sz="1700" dirty="0"/>
              <a:t>Inquiry, opportunity of being heard and order u/s 148A</a:t>
            </a:r>
          </a:p>
          <a:p>
            <a:pPr lvl="0"/>
            <a:r>
              <a:rPr lang="en-IN" sz="1700" dirty="0"/>
              <a:t>Third party in case of search – satisfaction and prior approval.</a:t>
            </a:r>
          </a:p>
          <a:p>
            <a:pPr lvl="0"/>
            <a:r>
              <a:rPr lang="en-IN" sz="1700" dirty="0"/>
              <a:t>Cross examination before 148A(d)</a:t>
            </a:r>
          </a:p>
          <a:p>
            <a:r>
              <a:rPr lang="en-IN" sz="1700" dirty="0"/>
              <a:t>Conditions for extended time limit of 10 years u/s 149(1)(b)  – many jurisdictional requirement – possession, revealing escapement, more than 50 lakh, in the form of asset, expenditure or book entry. </a:t>
            </a:r>
          </a:p>
          <a:p>
            <a:pPr lvl="1"/>
            <a:endParaRPr lang="en-IN" sz="1700" dirty="0"/>
          </a:p>
          <a:p>
            <a:endParaRPr lang="en-IN" sz="1700" dirty="0"/>
          </a:p>
          <a:p>
            <a:pPr marL="0" indent="0">
              <a:buNone/>
            </a:pPr>
            <a:endParaRPr lang="en-IN" sz="1700" u="sng" dirty="0"/>
          </a:p>
          <a:p>
            <a:pPr marL="0" indent="0">
              <a:buNone/>
            </a:pPr>
            <a:r>
              <a:rPr lang="en-IN" sz="1700" u="sng" dirty="0"/>
              <a:t> </a:t>
            </a:r>
          </a:p>
          <a:p>
            <a:pPr>
              <a:buFont typeface="Wingdings" panose="05000000000000000000" pitchFamily="2" charset="2"/>
              <a:buChar char="Ø"/>
            </a:pPr>
            <a:endParaRPr lang="en-IN" sz="1700" dirty="0"/>
          </a:p>
          <a:p>
            <a:pPr>
              <a:buFont typeface="Wingdings" panose="05000000000000000000" pitchFamily="2" charset="2"/>
              <a:buChar char="Ø"/>
            </a:pPr>
            <a:endParaRPr lang="en-IN" sz="1700" dirty="0"/>
          </a:p>
          <a:p>
            <a:pPr lvl="1"/>
            <a:endParaRPr lang="en-IN" sz="1700" dirty="0"/>
          </a:p>
        </p:txBody>
      </p:sp>
      <p:sp>
        <p:nvSpPr>
          <p:cNvPr id="5" name="Footer Placeholder 4"/>
          <p:cNvSpPr>
            <a:spLocks noGrp="1"/>
          </p:cNvSpPr>
          <p:nvPr>
            <p:ph type="ftr" sz="quarter" idx="11"/>
          </p:nvPr>
        </p:nvSpPr>
        <p:spPr/>
        <p:txBody>
          <a:bodyPr/>
          <a:lstStyle/>
          <a:p>
            <a:r>
              <a:rPr lang="en-IN"/>
              <a:t>Reassessment</a:t>
            </a:r>
          </a:p>
        </p:txBody>
      </p:sp>
      <p:sp>
        <p:nvSpPr>
          <p:cNvPr id="7" name="Content Placeholder 2"/>
          <p:cNvSpPr txBox="1">
            <a:spLocks/>
          </p:cNvSpPr>
          <p:nvPr/>
        </p:nvSpPr>
        <p:spPr>
          <a:xfrm>
            <a:off x="845458" y="4443247"/>
            <a:ext cx="10639567" cy="176047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N" sz="1800" dirty="0"/>
          </a:p>
          <a:p>
            <a:pPr marL="0" indent="0">
              <a:buNone/>
            </a:pPr>
            <a:endParaRPr lang="en-IN" sz="1800" dirty="0"/>
          </a:p>
          <a:p>
            <a:pPr lvl="1"/>
            <a:endParaRPr lang="en-IN" sz="1800" dirty="0"/>
          </a:p>
        </p:txBody>
      </p:sp>
      <p:sp>
        <p:nvSpPr>
          <p:cNvPr id="6" name="Date Placeholder 5"/>
          <p:cNvSpPr>
            <a:spLocks noGrp="1"/>
          </p:cNvSpPr>
          <p:nvPr>
            <p:ph type="dt" sz="half" idx="10"/>
          </p:nvPr>
        </p:nvSpPr>
        <p:spPr/>
        <p:txBody>
          <a:bodyPr/>
          <a:lstStyle/>
          <a:p>
            <a:fld id="{32C2CD1C-55D9-4390-BC94-C36BABA887FF}" type="datetime1">
              <a:rPr lang="en-IN" smtClean="0"/>
              <a:t>19-05-2023</a:t>
            </a:fld>
            <a:endParaRPr lang="en-IN"/>
          </a:p>
        </p:txBody>
      </p:sp>
      <p:sp>
        <p:nvSpPr>
          <p:cNvPr id="8" name="Slide Number Placeholder 7"/>
          <p:cNvSpPr>
            <a:spLocks noGrp="1"/>
          </p:cNvSpPr>
          <p:nvPr>
            <p:ph type="sldNum" sz="quarter" idx="12"/>
          </p:nvPr>
        </p:nvSpPr>
        <p:spPr/>
        <p:txBody>
          <a:bodyPr/>
          <a:lstStyle/>
          <a:p>
            <a:fld id="{D06BE10B-C2F5-4F60-8984-10AB42D46EE0}" type="slidenum">
              <a:rPr lang="en-IN" smtClean="0"/>
              <a:t>66</a:t>
            </a:fld>
            <a:endParaRPr lang="en-IN"/>
          </a:p>
        </p:txBody>
      </p:sp>
    </p:spTree>
    <p:extLst>
      <p:ext uri="{BB962C8B-B14F-4D97-AF65-F5344CB8AC3E}">
        <p14:creationId xmlns:p14="http://schemas.microsoft.com/office/powerpoint/2010/main" val="30604938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dirty="0">
                <a:latin typeface="Calibri" panose="020F0502020204030204" pitchFamily="34" charset="0"/>
                <a:ea typeface="Calibri" panose="020F0502020204030204" pitchFamily="34" charset="0"/>
                <a:cs typeface="Times New Roman" panose="02020603050405020304" pitchFamily="18" charset="0"/>
              </a:rPr>
              <a:t>Some relevant case laws</a:t>
            </a:r>
          </a:p>
          <a:p>
            <a:pPr marL="0" indent="0" algn="just">
              <a:lnSpc>
                <a:spcPct val="107000"/>
              </a:lnSpc>
              <a:buNone/>
            </a:pPr>
            <a:r>
              <a:rPr lang="en-IN" sz="1800" b="1" i="0" dirty="0">
                <a:solidFill>
                  <a:srgbClr val="333333"/>
                </a:solidFill>
                <a:effectLst/>
                <a:latin typeface="Bookman Light"/>
              </a:rPr>
              <a:t>(2023) 331 CTR (Kar) 173 : </a:t>
            </a:r>
            <a:r>
              <a:rPr lang="en-US" sz="1800" b="1" i="0" dirty="0">
                <a:solidFill>
                  <a:srgbClr val="333333"/>
                </a:solidFill>
                <a:effectLst/>
                <a:latin typeface="Square Serif"/>
              </a:rPr>
              <a:t>AZIM PREMJI TRUSTEE COMPANY (P) LTD. vs. DCIT</a:t>
            </a:r>
          </a:p>
          <a:p>
            <a:pPr lvl="1" algn="just">
              <a:lnSpc>
                <a:spcPct val="107000"/>
              </a:lnSpc>
            </a:pPr>
            <a:r>
              <a:rPr lang="en-US" sz="1800" b="0" i="0" dirty="0">
                <a:solidFill>
                  <a:srgbClr val="222222"/>
                </a:solidFill>
                <a:effectLst/>
                <a:latin typeface="Bookman Light"/>
              </a:rPr>
              <a:t>In the instant case, a perusal of the notices, show-cause notices and the impugned order clearly establish that </a:t>
            </a:r>
            <a:r>
              <a:rPr lang="en-US" sz="1800" b="0" i="0" u="sng" dirty="0">
                <a:solidFill>
                  <a:srgbClr val="222222"/>
                </a:solidFill>
                <a:effectLst/>
                <a:latin typeface="Bookman Light"/>
              </a:rPr>
              <a:t>s. 149(1)(b) does not apply</a:t>
            </a:r>
            <a:r>
              <a:rPr lang="en-US" sz="1800" b="0" i="0" dirty="0">
                <a:solidFill>
                  <a:srgbClr val="222222"/>
                </a:solidFill>
                <a:effectLst/>
                <a:latin typeface="Bookman Light"/>
              </a:rPr>
              <a:t>, because the allegation of escapement of income is not based on books of account or other documents or evidence in the possession of the AO; on the contrary, the allegation of escapement of income is based only on the disclosure expressly made by the petitioner-assessee itself of the gift of Wipro shares received by it </a:t>
            </a:r>
            <a:r>
              <a:rPr lang="en-US" sz="1800" b="0" i="0" u="sng" dirty="0">
                <a:solidFill>
                  <a:srgbClr val="222222"/>
                </a:solidFill>
                <a:effectLst/>
                <a:latin typeface="Bookman Light"/>
              </a:rPr>
              <a:t>and the very same information was readily available with the AO when the original assessment order dt. 28th June, 2016 was passed by him. </a:t>
            </a:r>
            <a:endParaRPr lang="pt-BR" sz="1800" b="0" i="0" u="sng" dirty="0">
              <a:solidFill>
                <a:srgbClr val="222222"/>
              </a:solidFill>
              <a:effectLst/>
              <a:latin typeface="Calibri" panose="020F0502020204030204" pitchFamily="34" charset="0"/>
              <a:cs typeface="Times New Roman" panose="02020603050405020304" pitchFamily="18" charset="0"/>
            </a:endParaRPr>
          </a:p>
          <a:p>
            <a:pPr lvl="1" algn="just">
              <a:lnSpc>
                <a:spcPct val="107000"/>
              </a:lnSpc>
            </a:pPr>
            <a:r>
              <a:rPr lang="en-US" sz="1800" b="0" i="0" dirty="0">
                <a:solidFill>
                  <a:srgbClr val="222222"/>
                </a:solidFill>
                <a:effectLst/>
                <a:latin typeface="Bookman Light"/>
              </a:rPr>
              <a:t>It is significant to note that at the time of passing the said order dt. 28th June, 2016, the AO came to the definite conclusion that s. 56(2)(vii)(c) did not apply insofar as the petitioner was concerned despite having all details, information and material in this regard that was required at that time and based on the very same material, </a:t>
            </a:r>
            <a:r>
              <a:rPr lang="en-US" sz="1800" b="0" i="0" u="sng" dirty="0">
                <a:solidFill>
                  <a:srgbClr val="222222"/>
                </a:solidFill>
                <a:effectLst/>
                <a:latin typeface="Bookman Light"/>
              </a:rPr>
              <a:t>it was impermissible for the AO to simply/merely change his mind and initiate reassessment proceedings</a:t>
            </a:r>
            <a:r>
              <a:rPr lang="en-US" sz="1800" b="0" i="0" dirty="0">
                <a:solidFill>
                  <a:srgbClr val="222222"/>
                </a:solidFill>
                <a:effectLst/>
                <a:latin typeface="Bookman Light"/>
              </a:rPr>
              <a:t> by issuing a notice dt. 30th June, 2021 it is therefore clear that in the facts of the instant case, s. 149(1)(b) was not applicable and it was only s. 149(1)(a) of the IT Act that was applicable and consequently, the impugned proceedings pursuant to the notice dt. 30th June, 2021 issued beyond he period of limitation</a:t>
            </a:r>
            <a:endParaRPr lang="pt-BR" sz="1800" dirty="0">
              <a:solidFill>
                <a:srgbClr val="222222"/>
              </a:solidFill>
              <a:latin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dirty="0"/>
          </a:p>
        </p:txBody>
      </p:sp>
      <p:sp>
        <p:nvSpPr>
          <p:cNvPr id="7" name="Slide Number Placeholder 6"/>
          <p:cNvSpPr>
            <a:spLocks noGrp="1"/>
          </p:cNvSpPr>
          <p:nvPr>
            <p:ph type="sldNum" sz="quarter" idx="12"/>
          </p:nvPr>
        </p:nvSpPr>
        <p:spPr/>
        <p:txBody>
          <a:bodyPr/>
          <a:lstStyle/>
          <a:p>
            <a:fld id="{D06BE10B-C2F5-4F60-8984-10AB42D46EE0}" type="slidenum">
              <a:rPr lang="en-IN" smtClean="0"/>
              <a:t>67</a:t>
            </a:fld>
            <a:endParaRPr lang="en-IN"/>
          </a:p>
        </p:txBody>
      </p:sp>
    </p:spTree>
    <p:extLst>
      <p:ext uri="{BB962C8B-B14F-4D97-AF65-F5344CB8AC3E}">
        <p14:creationId xmlns:p14="http://schemas.microsoft.com/office/powerpoint/2010/main" val="15948072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dirty="0">
                <a:latin typeface="Calibri" panose="020F0502020204030204" pitchFamily="34" charset="0"/>
                <a:ea typeface="Calibri" panose="020F0502020204030204" pitchFamily="34" charset="0"/>
                <a:cs typeface="Times New Roman" panose="02020603050405020304" pitchFamily="18" charset="0"/>
              </a:rPr>
              <a:t>Some relevant case laws</a:t>
            </a:r>
          </a:p>
          <a:p>
            <a:pPr marL="0" indent="0" algn="just">
              <a:lnSpc>
                <a:spcPct val="107000"/>
              </a:lnSpc>
              <a:buNone/>
            </a:pPr>
            <a:r>
              <a:rPr lang="en-IN" sz="1800" b="1" i="0" dirty="0">
                <a:solidFill>
                  <a:srgbClr val="333333"/>
                </a:solidFill>
                <a:effectLst/>
                <a:latin typeface="Bookman Light"/>
              </a:rPr>
              <a:t>451 ITR 153(Del) Kamlesh </a:t>
            </a:r>
            <a:r>
              <a:rPr lang="en-IN" sz="1800" b="1" i="0" dirty="0" err="1">
                <a:solidFill>
                  <a:srgbClr val="333333"/>
                </a:solidFill>
                <a:effectLst/>
                <a:latin typeface="Bookman Light"/>
              </a:rPr>
              <a:t>Keswani</a:t>
            </a:r>
            <a:r>
              <a:rPr lang="en-IN" sz="1800" b="1" i="0" dirty="0">
                <a:solidFill>
                  <a:srgbClr val="333333"/>
                </a:solidFill>
                <a:effectLst/>
                <a:latin typeface="Bookman Light"/>
              </a:rPr>
              <a:t> vs. ACIT</a:t>
            </a:r>
            <a:endParaRPr lang="en-US" sz="1800" b="1" i="0" dirty="0">
              <a:solidFill>
                <a:srgbClr val="333333"/>
              </a:solidFill>
              <a:effectLst/>
              <a:latin typeface="Square Serif"/>
            </a:endParaRPr>
          </a:p>
          <a:p>
            <a:pPr lvl="1" algn="just">
              <a:lnSpc>
                <a:spcPct val="107000"/>
              </a:lnSpc>
            </a:pPr>
            <a:r>
              <a:rPr lang="en-US" sz="1800" b="0" i="0" dirty="0">
                <a:solidFill>
                  <a:srgbClr val="222222"/>
                </a:solidFill>
                <a:effectLst/>
                <a:latin typeface="Bookman Light"/>
              </a:rPr>
              <a:t> He states that there is no dispute with respect to the facts set out in the writ petition. He states that, since admittedly the new property has been purchased in the joint names of the petitioner and his </a:t>
            </a:r>
            <a:r>
              <a:rPr lang="en-US" sz="1800" b="0" i="0" u="sng" dirty="0">
                <a:solidFill>
                  <a:srgbClr val="222222"/>
                </a:solidFill>
                <a:effectLst/>
                <a:latin typeface="Calibri" panose="020F0502020204030204" pitchFamily="34" charset="0"/>
                <a:cs typeface="Times New Roman" panose="02020603050405020304" pitchFamily="18" charset="0"/>
              </a:rPr>
              <a:t>wife, there was an objection raised in the Audit with respect to the LTCG claim.</a:t>
            </a:r>
            <a:endParaRPr lang="pt-BR" sz="1800" b="0" i="0" u="sng" dirty="0">
              <a:solidFill>
                <a:srgbClr val="222222"/>
              </a:solidFill>
              <a:effectLst/>
              <a:latin typeface="Calibri" panose="020F0502020204030204" pitchFamily="34" charset="0"/>
              <a:cs typeface="Times New Roman" panose="02020603050405020304" pitchFamily="18" charset="0"/>
            </a:endParaRPr>
          </a:p>
          <a:p>
            <a:pPr lvl="1" algn="just">
              <a:lnSpc>
                <a:spcPct val="107000"/>
              </a:lnSpc>
            </a:pPr>
            <a:r>
              <a:rPr lang="en-US" sz="1800" b="0" i="0" u="sng" dirty="0">
                <a:solidFill>
                  <a:srgbClr val="222222"/>
                </a:solidFill>
                <a:effectLst/>
                <a:latin typeface="Bookman Light"/>
              </a:rPr>
              <a:t>We also find merit in the submission of the learned counsel for petitioner </a:t>
            </a:r>
            <a:r>
              <a:rPr lang="en-US" sz="1800" b="0" i="0" dirty="0">
                <a:solidFill>
                  <a:srgbClr val="222222"/>
                </a:solidFill>
                <a:effectLst/>
                <a:latin typeface="Bookman Light"/>
              </a:rPr>
              <a:t>that the re-assessment has been </a:t>
            </a:r>
            <a:r>
              <a:rPr lang="en-US" sz="1800" b="0" i="0" u="sng" dirty="0">
                <a:solidFill>
                  <a:srgbClr val="222222"/>
                </a:solidFill>
                <a:effectLst/>
                <a:latin typeface="Bookman Light"/>
              </a:rPr>
              <a:t>initiated on the basis of change of opinion, which is not permissible. </a:t>
            </a:r>
            <a:r>
              <a:rPr lang="en-US" sz="1800" b="0" i="0" dirty="0">
                <a:solidFill>
                  <a:srgbClr val="222222"/>
                </a:solidFill>
                <a:effectLst/>
                <a:latin typeface="Bookman Light"/>
              </a:rPr>
              <a:t>There is no new information available with the respondent to re-assess the LTCG claim. The AO had considered the same documents during the earlier assessment proceedings and was satisfied with the claim of LTCG made under Section 54 of the Act.</a:t>
            </a:r>
            <a:endParaRPr lang="pt-BR" sz="1800" dirty="0">
              <a:solidFill>
                <a:srgbClr val="222222"/>
              </a:solidFill>
              <a:latin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dirty="0"/>
          </a:p>
        </p:txBody>
      </p:sp>
      <p:sp>
        <p:nvSpPr>
          <p:cNvPr id="7" name="Slide Number Placeholder 6"/>
          <p:cNvSpPr>
            <a:spLocks noGrp="1"/>
          </p:cNvSpPr>
          <p:nvPr>
            <p:ph type="sldNum" sz="quarter" idx="12"/>
          </p:nvPr>
        </p:nvSpPr>
        <p:spPr/>
        <p:txBody>
          <a:bodyPr/>
          <a:lstStyle/>
          <a:p>
            <a:fld id="{D06BE10B-C2F5-4F60-8984-10AB42D46EE0}" type="slidenum">
              <a:rPr lang="en-IN" smtClean="0"/>
              <a:t>68</a:t>
            </a:fld>
            <a:endParaRPr lang="en-IN"/>
          </a:p>
        </p:txBody>
      </p:sp>
    </p:spTree>
    <p:extLst>
      <p:ext uri="{BB962C8B-B14F-4D97-AF65-F5344CB8AC3E}">
        <p14:creationId xmlns:p14="http://schemas.microsoft.com/office/powerpoint/2010/main" val="39967172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da-DK" sz="1800" b="1" i="0" dirty="0">
                <a:solidFill>
                  <a:srgbClr val="333333"/>
                </a:solidFill>
                <a:effectLst/>
                <a:latin typeface="Bookman Light"/>
              </a:rPr>
              <a:t>(2022) 329 CTR (Mad) 809 </a:t>
            </a:r>
            <a:r>
              <a:rPr lang="en-IN" sz="1800" b="1" i="0" dirty="0">
                <a:solidFill>
                  <a:srgbClr val="333333"/>
                </a:solidFill>
                <a:effectLst/>
                <a:latin typeface="Square Serif"/>
              </a:rPr>
              <a:t>DR. MATHEW CHERIAN &amp; ORS. vs. ACIT </a:t>
            </a:r>
          </a:p>
          <a:p>
            <a:pPr algn="just">
              <a:lnSpc>
                <a:spcPct val="107000"/>
              </a:lnSpc>
            </a:pPr>
            <a:r>
              <a:rPr lang="en-US" sz="1800" b="0" i="0" dirty="0">
                <a:solidFill>
                  <a:srgbClr val="222222"/>
                </a:solidFill>
                <a:effectLst/>
                <a:latin typeface="Bookman Light"/>
              </a:rPr>
              <a:t>AO must be able to establish </a:t>
            </a:r>
            <a:r>
              <a:rPr lang="en-US" sz="1800" b="0" i="0" u="sng" dirty="0">
                <a:solidFill>
                  <a:srgbClr val="222222"/>
                </a:solidFill>
                <a:effectLst/>
                <a:latin typeface="Bookman Light"/>
              </a:rPr>
              <a:t>proper nexus </a:t>
            </a:r>
            <a:r>
              <a:rPr lang="en-US" sz="1800" b="0" i="0" dirty="0">
                <a:solidFill>
                  <a:srgbClr val="222222"/>
                </a:solidFill>
                <a:effectLst/>
                <a:latin typeface="Bookman Light"/>
              </a:rPr>
              <a:t>of information in his possession, with probable escapement from tax. No doubt the term used is ‘suggests’. That is not to say that any information, however tenuous, would suffice in this regard and </a:t>
            </a:r>
            <a:r>
              <a:rPr lang="en-US" sz="1800" b="0" i="0" u="sng" dirty="0">
                <a:solidFill>
                  <a:srgbClr val="222222"/>
                </a:solidFill>
                <a:effectLst/>
                <a:latin typeface="Bookman Light"/>
              </a:rPr>
              <a:t>it is necessary that the information has a live and robust link with the alleged escapement</a:t>
            </a:r>
            <a:r>
              <a:rPr lang="en-US" sz="1800" b="0" i="0" dirty="0">
                <a:solidFill>
                  <a:srgbClr val="222222"/>
                </a:solidFill>
                <a:effectLst/>
                <a:latin typeface="Bookman Light"/>
              </a:rPr>
              <a:t>. </a:t>
            </a:r>
            <a:r>
              <a:rPr lang="en-US" sz="1800" b="0" i="0" u="sng" dirty="0">
                <a:solidFill>
                  <a:srgbClr val="222222"/>
                </a:solidFill>
                <a:effectLst/>
                <a:latin typeface="Bookman Light"/>
              </a:rPr>
              <a:t>This is where settled propositions assume relevance and importance. </a:t>
            </a:r>
          </a:p>
          <a:p>
            <a:pPr algn="just">
              <a:lnSpc>
                <a:spcPct val="107000"/>
              </a:lnSpc>
            </a:pPr>
            <a:r>
              <a:rPr lang="en-US" sz="1800" b="0" i="0" dirty="0">
                <a:solidFill>
                  <a:srgbClr val="333333"/>
                </a:solidFill>
                <a:effectLst/>
                <a:latin typeface="Bookman Light"/>
              </a:rPr>
              <a:t>Whether under the old or new regimes of reassessment, it is a settled position that </a:t>
            </a:r>
            <a:r>
              <a:rPr lang="en-US" sz="1800" b="0" i="0" u="sng" dirty="0">
                <a:solidFill>
                  <a:srgbClr val="333333"/>
                </a:solidFill>
                <a:effectLst/>
                <a:latin typeface="Bookman Light"/>
              </a:rPr>
              <a:t>issues decided categorically by judicial precedent should not be revisited in the guise of reassessment</a:t>
            </a:r>
            <a:r>
              <a:rPr lang="en-US" sz="1800" b="0" i="0" dirty="0">
                <a:solidFill>
                  <a:srgbClr val="333333"/>
                </a:solidFill>
                <a:effectLst/>
                <a:latin typeface="Bookman Light"/>
              </a:rPr>
              <a:t>.</a:t>
            </a:r>
          </a:p>
          <a:p>
            <a:pPr marL="0" indent="0" algn="just">
              <a:lnSpc>
                <a:spcPct val="107000"/>
              </a:lnSpc>
              <a:buNone/>
            </a:pPr>
            <a:r>
              <a:rPr lang="en-IN" sz="1800" b="1" i="0" dirty="0">
                <a:solidFill>
                  <a:srgbClr val="333333"/>
                </a:solidFill>
                <a:effectLst/>
                <a:latin typeface="Bookman Light"/>
              </a:rPr>
              <a:t>(2022) 445 ITR 436 (Del)</a:t>
            </a:r>
            <a:r>
              <a:rPr lang="en-US" sz="1800" b="1" i="0" dirty="0">
                <a:solidFill>
                  <a:srgbClr val="333333"/>
                </a:solidFill>
                <a:effectLst/>
                <a:latin typeface="Square Serif"/>
              </a:rPr>
              <a:t> DIVYA CAPITAL ONE (P) LTD. vs. ASSISTNANT COMMISSIONER OF INCOME TAX &amp; ANR.</a:t>
            </a:r>
          </a:p>
          <a:p>
            <a:pPr algn="just">
              <a:lnSpc>
                <a:spcPct val="107000"/>
              </a:lnSpc>
            </a:pPr>
            <a:r>
              <a:rPr lang="en-US" sz="1800" b="0" i="0" dirty="0">
                <a:solidFill>
                  <a:srgbClr val="222222"/>
                </a:solidFill>
                <a:effectLst/>
                <a:latin typeface="Bookman Light"/>
              </a:rPr>
              <a:t>This Court is further of the view that under the amended provisions, the term "information" in </a:t>
            </a:r>
            <a:r>
              <a:rPr lang="en-US" sz="1800" b="0" i="0" dirty="0" err="1">
                <a:solidFill>
                  <a:srgbClr val="222222"/>
                </a:solidFill>
                <a:effectLst/>
                <a:latin typeface="Bookman Light"/>
              </a:rPr>
              <a:t>Expln</a:t>
            </a:r>
            <a:r>
              <a:rPr lang="en-US" sz="1800" b="0" i="0" dirty="0">
                <a:solidFill>
                  <a:srgbClr val="222222"/>
                </a:solidFill>
                <a:effectLst/>
                <a:latin typeface="Bookman Light"/>
              </a:rPr>
              <a:t>. 1 to s. 148 cannot be lightly resorted to so as to reopen assessment. This information cannot be a ground to give unbridled powers to the Revenue. </a:t>
            </a:r>
            <a:r>
              <a:rPr lang="en-US" sz="1800" b="0" i="0" u="sng" dirty="0">
                <a:solidFill>
                  <a:srgbClr val="222222"/>
                </a:solidFill>
                <a:effectLst/>
                <a:latin typeface="Bookman Light"/>
              </a:rPr>
              <a:t>Whether it is "information to suggest" under amended law or "reason to believe" under erstwhile law the benchmark of "escapement of income chargeable to tax" still remains the primary condition to be satisfied before invoking powers under s. 147 of the Act</a:t>
            </a:r>
            <a:r>
              <a:rPr lang="en-US" sz="1800" b="0" i="0" dirty="0">
                <a:solidFill>
                  <a:srgbClr val="222222"/>
                </a:solidFill>
                <a:effectLst/>
                <a:latin typeface="Bookman Light"/>
              </a:rPr>
              <a:t>. Merely because the Revenue-respondent classifies a fact already on record as "information" may vest it with the power to issue a notice of reassessment under s. 148A(b) but would certainly not vest it with the power to issue a reassessment notice under s. 148 post an order under s. 148A(d).</a:t>
            </a:r>
            <a:endParaRPr lang="en-US" sz="1800" dirty="0">
              <a:solidFill>
                <a:srgbClr val="333333"/>
              </a:solidFill>
              <a:latin typeface="Bookman Light"/>
              <a:ea typeface="Calibri" panose="020F0502020204030204" pitchFamily="34" charset="0"/>
              <a:cs typeface="Times New Roman" panose="02020603050405020304" pitchFamily="18" charset="0"/>
            </a:endParaRPr>
          </a:p>
          <a:p>
            <a:pPr marL="0" indent="0" algn="just">
              <a:lnSpc>
                <a:spcPct val="107000"/>
              </a:lnSpc>
              <a:buNone/>
            </a:pPr>
            <a:endParaRPr lang="en-US" sz="1800" b="0" i="0" dirty="0">
              <a:solidFill>
                <a:srgbClr val="333333"/>
              </a:solidFill>
              <a:effectLst/>
              <a:latin typeface="Bookman Light"/>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69</a:t>
            </a:fld>
            <a:endParaRPr lang="en-IN"/>
          </a:p>
        </p:txBody>
      </p:sp>
    </p:spTree>
    <p:extLst>
      <p:ext uri="{BB962C8B-B14F-4D97-AF65-F5344CB8AC3E}">
        <p14:creationId xmlns:p14="http://schemas.microsoft.com/office/powerpoint/2010/main" val="1363297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147</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cs typeface="Times New Roman" panose="02020603050405020304" pitchFamily="18" charset="0"/>
              </a:rPr>
              <a:t>Old section 147 - comprised of a section, three provisos and four explanations. New section - one section and one Explanation</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t>
            </a:r>
            <a:r>
              <a:rPr lang="en-IN" sz="1700" i="1" dirty="0">
                <a:latin typeface="Calibri" panose="020F0502020204030204" pitchFamily="34" charset="0"/>
                <a:ea typeface="Calibri" panose="020F0502020204030204" pitchFamily="34" charset="0"/>
                <a:cs typeface="Times New Roman" panose="02020603050405020304" pitchFamily="18" charset="0"/>
              </a:rPr>
              <a:t>Reason to believe</a:t>
            </a:r>
            <a:r>
              <a:rPr lang="en-IN" sz="1700" dirty="0">
                <a:latin typeface="Calibri" panose="020F0502020204030204" pitchFamily="34" charset="0"/>
                <a:ea typeface="Calibri" panose="020F0502020204030204" pitchFamily="34" charset="0"/>
                <a:cs typeface="Times New Roman" panose="02020603050405020304" pitchFamily="18" charset="0"/>
              </a:rPr>
              <a:t>” removed – does that mean now they </a:t>
            </a:r>
            <a:r>
              <a:rPr lang="en-IN" sz="1700" u="sng" dirty="0">
                <a:latin typeface="Calibri" panose="020F0502020204030204" pitchFamily="34" charset="0"/>
                <a:ea typeface="Calibri" panose="020F0502020204030204" pitchFamily="34" charset="0"/>
                <a:cs typeface="Times New Roman" panose="02020603050405020304" pitchFamily="18" charset="0"/>
              </a:rPr>
              <a:t>have to first conclude escapement </a:t>
            </a:r>
            <a:r>
              <a:rPr lang="en-IN" sz="1700" dirty="0">
                <a:latin typeface="Calibri" panose="020F0502020204030204" pitchFamily="34" charset="0"/>
                <a:ea typeface="Calibri" panose="020F0502020204030204" pitchFamily="34" charset="0"/>
                <a:cs typeface="Times New Roman" panose="02020603050405020304" pitchFamily="18" charset="0"/>
              </a:rPr>
              <a:t>and then reopen?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147 – main assessment provision – conditions to be fulfilled</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Escaped </a:t>
            </a:r>
            <a:r>
              <a:rPr lang="en-IN" sz="1700" b="1" i="1" u="sng" dirty="0">
                <a:latin typeface="Calibri" panose="020F0502020204030204" pitchFamily="34" charset="0"/>
                <a:ea typeface="Calibri" panose="020F0502020204030204" pitchFamily="34" charset="0"/>
                <a:cs typeface="Times New Roman" panose="02020603050405020304" pitchFamily="18" charset="0"/>
              </a:rPr>
              <a:t>assessment </a:t>
            </a:r>
            <a:r>
              <a:rPr lang="en-IN" sz="1700" dirty="0">
                <a:latin typeface="Calibri" panose="020F0502020204030204" pitchFamily="34" charset="0"/>
                <a:ea typeface="Calibri" panose="020F0502020204030204" pitchFamily="34" charset="0"/>
                <a:cs typeface="Times New Roman" panose="02020603050405020304" pitchFamily="18" charset="0"/>
              </a:rPr>
              <a:t>– there should be prior assessment?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See assessment – 2(9) assessment includes reassessment.</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Rajesh Jhaveri 291 ITR 500 (SC) – 143(1) is not an assessment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Clause (b) to Explanation 2 – removed – deemed escapement if no assessment made</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Concept of </a:t>
            </a:r>
            <a:r>
              <a:rPr lang="en-IN" sz="1700" i="1" dirty="0">
                <a:latin typeface="Calibri" panose="020F0502020204030204" pitchFamily="34" charset="0"/>
                <a:ea typeface="Calibri" panose="020F0502020204030204" pitchFamily="34" charset="0"/>
                <a:cs typeface="Times New Roman" panose="02020603050405020304" pitchFamily="18" charset="0"/>
              </a:rPr>
              <a:t>“Failure to disclose fully and truly</a:t>
            </a:r>
            <a:r>
              <a:rPr lang="en-IN" sz="1700" dirty="0">
                <a:latin typeface="Calibri" panose="020F0502020204030204" pitchFamily="34" charset="0"/>
                <a:ea typeface="Calibri" panose="020F0502020204030204" pitchFamily="34" charset="0"/>
                <a:cs typeface="Times New Roman" panose="02020603050405020304" pitchFamily="18" charset="0"/>
              </a:rPr>
              <a:t>” – if assessment beyond 4 years removed</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Cannot reassess matters which are the subject matters of any appeal, reference or revision (3</a:t>
            </a:r>
            <a:r>
              <a:rPr lang="en-IN" sz="1700" baseline="30000" dirty="0">
                <a:latin typeface="Calibri" panose="020F0502020204030204" pitchFamily="34" charset="0"/>
                <a:ea typeface="Calibri" panose="020F0502020204030204" pitchFamily="34" charset="0"/>
                <a:cs typeface="Times New Roman" panose="02020603050405020304" pitchFamily="18" charset="0"/>
              </a:rPr>
              <a:t>rd</a:t>
            </a:r>
            <a:r>
              <a:rPr lang="en-IN" sz="1700" dirty="0">
                <a:latin typeface="Calibri" panose="020F0502020204030204" pitchFamily="34" charset="0"/>
                <a:ea typeface="Calibri" panose="020F0502020204030204" pitchFamily="34" charset="0"/>
                <a:cs typeface="Times New Roman" panose="02020603050405020304" pitchFamily="18" charset="0"/>
              </a:rPr>
              <a:t> proviso) – this exclusion is no longer there – doctrine of merger?</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Ambiguous result - </a:t>
            </a:r>
            <a:r>
              <a:rPr lang="en-IN" sz="1700"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rPr>
              <a:t>same issue would be considered by the appellate forum as well as AO. </a:t>
            </a: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A818B925-7591-48F5-BD58-DCD043E9796B}"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a:t>
            </a:fld>
            <a:endParaRPr lang="en-IN"/>
          </a:p>
        </p:txBody>
      </p:sp>
    </p:spTree>
    <p:extLst>
      <p:ext uri="{BB962C8B-B14F-4D97-AF65-F5344CB8AC3E}">
        <p14:creationId xmlns:p14="http://schemas.microsoft.com/office/powerpoint/2010/main" val="27663257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800" b="1" i="0" dirty="0">
                <a:solidFill>
                  <a:srgbClr val="333333"/>
                </a:solidFill>
                <a:effectLst/>
                <a:latin typeface="Bookman Light"/>
              </a:rPr>
              <a:t>(2023) 451 ITR 320 (Cal)</a:t>
            </a:r>
            <a:r>
              <a:rPr lang="en-US" sz="1800" b="1" i="0" dirty="0">
                <a:solidFill>
                  <a:srgbClr val="333333"/>
                </a:solidFill>
                <a:effectLst/>
                <a:latin typeface="Square Serif"/>
              </a:rPr>
              <a:t> GIRDHAR GOPAL DALMIA vs. UNION OF INDIA &amp; ORS.</a:t>
            </a:r>
          </a:p>
          <a:p>
            <a:pPr lvl="1" algn="just">
              <a:lnSpc>
                <a:spcPct val="107000"/>
              </a:lnSpc>
            </a:pPr>
            <a:r>
              <a:rPr lang="en-US" sz="1800" b="0" i="0" dirty="0">
                <a:solidFill>
                  <a:srgbClr val="333333"/>
                </a:solidFill>
                <a:effectLst/>
                <a:latin typeface="Bookman Light"/>
              </a:rPr>
              <a:t>From the above information, it is not clear as to how reopening of the assessment could have been resorted to. </a:t>
            </a:r>
            <a:r>
              <a:rPr lang="en-US" sz="1800" b="0" i="0" u="sng" dirty="0">
                <a:solidFill>
                  <a:srgbClr val="333333"/>
                </a:solidFill>
                <a:effectLst/>
                <a:latin typeface="Bookman Light"/>
              </a:rPr>
              <a:t>The report is as vague as possible as it states that possible financial transactions could be deduced and decoded from hard copies obtained from Dy. Director of IT (Inv.). </a:t>
            </a:r>
            <a:r>
              <a:rPr lang="en-US" sz="1800" b="0" i="0" dirty="0">
                <a:solidFill>
                  <a:srgbClr val="333333"/>
                </a:solidFill>
                <a:effectLst/>
                <a:latin typeface="Bookman Light"/>
              </a:rPr>
              <a:t>Further, it says there is potential cash borrowed from various lenders and the probable names of the group have been mentioned and set out without any particulars</a:t>
            </a:r>
            <a:endParaRPr lang="en-US" sz="1800" dirty="0">
              <a:solidFill>
                <a:srgbClr val="333333"/>
              </a:solidFill>
              <a:latin typeface="Bookman Light"/>
            </a:endParaRPr>
          </a:p>
          <a:p>
            <a:pPr lvl="1" algn="just">
              <a:lnSpc>
                <a:spcPct val="107000"/>
              </a:lnSpc>
            </a:pPr>
            <a:r>
              <a:rPr lang="en-US" sz="1800" b="0" i="0" dirty="0">
                <a:solidFill>
                  <a:srgbClr val="333333"/>
                </a:solidFill>
                <a:effectLst/>
                <a:latin typeface="Bookman Light"/>
              </a:rPr>
              <a:t>As could be seen from the communication dt. 21st Jan., 2022 referred above, in more than one place the authority has used the word "potential" and also the word "probable".</a:t>
            </a:r>
          </a:p>
          <a:p>
            <a:pPr lvl="1" algn="just">
              <a:lnSpc>
                <a:spcPct val="107000"/>
              </a:lnSpc>
            </a:pPr>
            <a:r>
              <a:rPr lang="en-US" sz="1800" b="0" i="0" u="sng" dirty="0">
                <a:solidFill>
                  <a:srgbClr val="333333"/>
                </a:solidFill>
                <a:effectLst/>
                <a:latin typeface="Bookman Light"/>
              </a:rPr>
              <a:t>reopening of the assessment was bad as it was based on certain alleged "potential" cash borrowings and certain alleged "possible" financial transactions.</a:t>
            </a:r>
          </a:p>
          <a:p>
            <a:pPr lvl="1" algn="just">
              <a:lnSpc>
                <a:spcPct val="107000"/>
              </a:lnSpc>
            </a:pPr>
            <a:r>
              <a:rPr lang="en-US" sz="1800" dirty="0">
                <a:latin typeface="Calibri" panose="020F0502020204030204" pitchFamily="34" charset="0"/>
                <a:ea typeface="Calibri" panose="020F0502020204030204" pitchFamily="34" charset="0"/>
                <a:cs typeface="Times New Roman" panose="02020603050405020304" pitchFamily="18" charset="0"/>
              </a:rPr>
              <a:t>That apart, the AO </a:t>
            </a:r>
            <a:r>
              <a:rPr lang="en-US" sz="1800" u="sng" dirty="0">
                <a:latin typeface="Calibri" panose="020F0502020204030204" pitchFamily="34" charset="0"/>
                <a:ea typeface="Calibri" panose="020F0502020204030204" pitchFamily="34" charset="0"/>
                <a:cs typeface="Times New Roman" panose="02020603050405020304" pitchFamily="18" charset="0"/>
              </a:rPr>
              <a:t>did not independently apply its mind to the information furnished </a:t>
            </a:r>
            <a:r>
              <a:rPr lang="en-US" sz="1800" dirty="0">
                <a:latin typeface="Calibri" panose="020F0502020204030204" pitchFamily="34" charset="0"/>
                <a:ea typeface="Calibri" panose="020F0502020204030204" pitchFamily="34" charset="0"/>
                <a:cs typeface="Times New Roman" panose="02020603050405020304" pitchFamily="18" charset="0"/>
              </a:rPr>
              <a:t>by the Dy. Director of IT (Inv.) which he is required to do while exercising the power to reopen an assessment.</a:t>
            </a:r>
            <a:endParaRPr lang="en-US" sz="1800" dirty="0">
              <a:solidFill>
                <a:srgbClr val="333333"/>
              </a:solidFill>
              <a:latin typeface="Bookman Light"/>
              <a:ea typeface="Calibri" panose="020F0502020204030204" pitchFamily="34" charset="0"/>
              <a:cs typeface="Times New Roman" panose="02020603050405020304" pitchFamily="18" charset="0"/>
            </a:endParaRPr>
          </a:p>
          <a:p>
            <a:pPr lvl="1" algn="just">
              <a:lnSpc>
                <a:spcPct val="107000"/>
              </a:lnSpc>
            </a:pPr>
            <a:r>
              <a:rPr lang="en-US" sz="1800" b="0" i="0" dirty="0">
                <a:solidFill>
                  <a:srgbClr val="333333"/>
                </a:solidFill>
                <a:effectLst/>
                <a:latin typeface="Bookman Light"/>
              </a:rPr>
              <a:t>Therefore, the reopening proceedings </a:t>
            </a:r>
            <a:r>
              <a:rPr lang="en-US" sz="1800" b="0" i="0" u="sng" dirty="0">
                <a:solidFill>
                  <a:srgbClr val="333333"/>
                </a:solidFill>
                <a:effectLst/>
                <a:latin typeface="Bookman Light"/>
              </a:rPr>
              <a:t>could not have been done based on assumptions and presumptions as could be seen from the above material</a:t>
            </a:r>
            <a:r>
              <a:rPr lang="en-US" sz="1800" b="0" i="0" dirty="0">
                <a:solidFill>
                  <a:srgbClr val="333333"/>
                </a:solidFill>
                <a:effectLst/>
                <a:latin typeface="Bookman Light"/>
              </a:rPr>
              <a:t>.</a:t>
            </a: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pt-BR"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70</a:t>
            </a:fld>
            <a:endParaRPr lang="en-IN"/>
          </a:p>
        </p:txBody>
      </p:sp>
    </p:spTree>
    <p:extLst>
      <p:ext uri="{BB962C8B-B14F-4D97-AF65-F5344CB8AC3E}">
        <p14:creationId xmlns:p14="http://schemas.microsoft.com/office/powerpoint/2010/main" val="240702997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pt-BR" sz="1800" b="1" i="0" dirty="0">
                <a:solidFill>
                  <a:srgbClr val="333333"/>
                </a:solidFill>
                <a:effectLst/>
                <a:latin typeface="Bookman Light"/>
              </a:rPr>
              <a:t>(2023) 330 CTR (Bom) 449 :</a:t>
            </a:r>
            <a:r>
              <a:rPr lang="en-IN" sz="1800" b="1" i="0" dirty="0">
                <a:solidFill>
                  <a:srgbClr val="333333"/>
                </a:solidFill>
                <a:effectLst/>
                <a:latin typeface="Square Serif"/>
              </a:rPr>
              <a:t>NARESH BALCHANDRARAO SHINDE vs. ITO</a:t>
            </a:r>
          </a:p>
          <a:p>
            <a:pPr algn="just">
              <a:lnSpc>
                <a:spcPct val="107000"/>
              </a:lnSpc>
            </a:pPr>
            <a:r>
              <a:rPr lang="en-US" sz="1800" b="0" i="0" dirty="0">
                <a:solidFill>
                  <a:srgbClr val="333333"/>
                </a:solidFill>
                <a:effectLst/>
                <a:latin typeface="Bookman Light"/>
              </a:rPr>
              <a:t>On a bare perusal of the registered sale deed, it becomes evident that the petitioner is not the purchaser of the said property as stated in the notice issued under s. 148A(b) of the Act of 1961. Despite supplying copy of the registered sale deed to the AO, it has not been taken into consideration by him before passing the order under s. 148A(d) of the Act of 1961. </a:t>
            </a:r>
            <a:r>
              <a:rPr lang="en-US" sz="1800" i="0" u="sng" dirty="0">
                <a:solidFill>
                  <a:srgbClr val="333333"/>
                </a:solidFill>
                <a:effectLst/>
                <a:latin typeface="Bookman Light"/>
              </a:rPr>
              <a:t>The same thus clearly indicates lack of application of judicious mind to the material on record. </a:t>
            </a:r>
            <a:r>
              <a:rPr lang="en-US" sz="1800" dirty="0">
                <a:solidFill>
                  <a:srgbClr val="333333"/>
                </a:solidFill>
                <a:latin typeface="Bookman Light"/>
                <a:ea typeface="Calibri" panose="020F0502020204030204" pitchFamily="34" charset="0"/>
                <a:cs typeface="Times New Roman" panose="02020603050405020304" pitchFamily="18" charset="0"/>
              </a:rPr>
              <a:t>After excluding this amount, the amount is less than Rs. 50,00,000/- therefore, bad in law</a:t>
            </a:r>
          </a:p>
          <a:p>
            <a:pPr algn="just">
              <a:lnSpc>
                <a:spcPct val="107000"/>
              </a:lnSpc>
            </a:pPr>
            <a:endParaRPr lang="pt-BR"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FA3715ED-DD78-47F6-8711-7C5AF78C433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71</a:t>
            </a:fld>
            <a:endParaRPr lang="en-IN"/>
          </a:p>
        </p:txBody>
      </p:sp>
    </p:spTree>
    <p:extLst>
      <p:ext uri="{BB962C8B-B14F-4D97-AF65-F5344CB8AC3E}">
        <p14:creationId xmlns:p14="http://schemas.microsoft.com/office/powerpoint/2010/main" val="15112451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148A</a:t>
            </a:r>
          </a:p>
        </p:txBody>
      </p:sp>
      <p:sp>
        <p:nvSpPr>
          <p:cNvPr id="5" name="Content Placeholder 2"/>
          <p:cNvSpPr txBox="1">
            <a:spLocks/>
          </p:cNvSpPr>
          <p:nvPr/>
        </p:nvSpPr>
        <p:spPr>
          <a:xfrm>
            <a:off x="866633" y="1344447"/>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l-PL" sz="1800" b="1" i="0" dirty="0">
                <a:solidFill>
                  <a:srgbClr val="333333"/>
                </a:solidFill>
                <a:effectLst/>
                <a:latin typeface="Bookman Light"/>
              </a:rPr>
              <a:t>(2022) 447 ITR 698 (Raj)</a:t>
            </a:r>
            <a:r>
              <a:rPr lang="en-IN" sz="1800" b="1" i="0" dirty="0">
                <a:solidFill>
                  <a:srgbClr val="333333"/>
                </a:solidFill>
                <a:effectLst/>
                <a:latin typeface="Bookman Light"/>
              </a:rPr>
              <a:t> </a:t>
            </a:r>
            <a:r>
              <a:rPr lang="en-US" sz="1800" b="1" i="0" u="none" strike="noStrike" baseline="0" dirty="0">
                <a:solidFill>
                  <a:srgbClr val="000000"/>
                </a:solidFill>
              </a:rPr>
              <a:t>Abdul Majeed vs. ITO</a:t>
            </a:r>
          </a:p>
          <a:p>
            <a:pPr algn="just"/>
            <a:r>
              <a:rPr lang="en-US" sz="1800" b="0" i="0" dirty="0">
                <a:solidFill>
                  <a:srgbClr val="333333"/>
                </a:solidFill>
                <a:effectLst/>
                <a:latin typeface="Bookman Light"/>
              </a:rPr>
              <a:t>The authority, as is apparent, sought to bridge this statutory impediment not on the basis of any material available on </a:t>
            </a:r>
            <a:r>
              <a:rPr lang="en-US" sz="1800" b="0" i="0" u="sng" dirty="0">
                <a:solidFill>
                  <a:srgbClr val="333333"/>
                </a:solidFill>
                <a:effectLst/>
                <a:latin typeface="Bookman Light"/>
              </a:rPr>
              <a:t>record but only with the help of a surmise that the assessee may have some more accounts</a:t>
            </a:r>
            <a:r>
              <a:rPr lang="en-US" sz="1800" b="0" i="0" dirty="0">
                <a:solidFill>
                  <a:srgbClr val="333333"/>
                </a:solidFill>
                <a:effectLst/>
                <a:latin typeface="Bookman Light"/>
              </a:rPr>
              <a:t>. Even before this Court, when the reply has been filed by the respondent, no material has been placed to show that at the time when the authority passed order under s. 148A of the Act, there was some material on record that the income chargeable to tax which escaped assessment amount to or is likely to amount Rs. 50,00,000 or more for that year.</a:t>
            </a:r>
          </a:p>
          <a:p>
            <a:r>
              <a:rPr lang="en-US" sz="1800" b="0" i="0" dirty="0">
                <a:solidFill>
                  <a:srgbClr val="222222"/>
                </a:solidFill>
                <a:effectLst/>
                <a:latin typeface="Bookman Light"/>
              </a:rPr>
              <a:t>Only on the basis that the cash deposits of Rs. 19,39,000 chargeable to tax have escaped assessment, without anything more, the authority was not justified in jumping to the conclusion that the assessee may have more bank accounts</a:t>
            </a:r>
            <a:r>
              <a:rPr lang="en-US" sz="1800" b="0" i="0" u="sng" dirty="0">
                <a:solidFill>
                  <a:srgbClr val="222222"/>
                </a:solidFill>
                <a:effectLst/>
                <a:latin typeface="Bookman Light"/>
              </a:rPr>
              <a:t>. If such an interpretation is placed on the provision of s. 148A(d) of the Act with reference to expression ‘material available on record’, then in that case, it will open flood gate and even without availability of any material, the authority would be initiating proceedings under s. 148 of the Act, which will completely frustrate the object of incorporation of s. 148A in the Act</a:t>
            </a:r>
            <a:r>
              <a:rPr lang="en-US" sz="1800" b="0" i="0" dirty="0">
                <a:solidFill>
                  <a:srgbClr val="222222"/>
                </a:solidFill>
                <a:effectLst/>
                <a:latin typeface="Bookman Light"/>
              </a:rPr>
              <a:t>. It is well settled principle of interpretation that the taxing statute is required to be construed strictly</a:t>
            </a:r>
            <a:r>
              <a:rPr lang="en-US" sz="1800" dirty="0">
                <a:solidFill>
                  <a:srgbClr val="222222"/>
                </a:solidFill>
                <a:latin typeface="Bookman Light"/>
              </a:rPr>
              <a:t>. </a:t>
            </a:r>
            <a:endParaRPr lang="en-IN" sz="1800" b="0" i="0" dirty="0">
              <a:solidFill>
                <a:srgbClr val="333333"/>
              </a:solidFill>
              <a:effectLst/>
              <a:latin typeface="Bookman Light"/>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83C7CCEB-8371-4A46-924A-DE396DB4EF7F}"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72</a:t>
            </a:fld>
            <a:endParaRPr lang="en-IN"/>
          </a:p>
        </p:txBody>
      </p:sp>
    </p:spTree>
    <p:extLst>
      <p:ext uri="{BB962C8B-B14F-4D97-AF65-F5344CB8AC3E}">
        <p14:creationId xmlns:p14="http://schemas.microsoft.com/office/powerpoint/2010/main" val="18212756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7440" y="2405712"/>
            <a:ext cx="10363199" cy="1119116"/>
          </a:xfrm>
        </p:spPr>
        <p:txBody>
          <a:bodyPr>
            <a:noAutofit/>
          </a:bodyPr>
          <a:lstStyle/>
          <a:p>
            <a:r>
              <a:rPr lang="en-IN" sz="4000" dirty="0">
                <a:latin typeface="Calibri" panose="020F0502020204030204" pitchFamily="34" charset="0"/>
                <a:ea typeface="Calibri" panose="020F0502020204030204" pitchFamily="34" charset="0"/>
                <a:cs typeface="Times New Roman" panose="02020603050405020304" pitchFamily="18" charset="0"/>
              </a:rPr>
              <a:t>Notices issued between 01.04.21 – 30.06.21</a:t>
            </a:r>
            <a:endParaRPr lang="en-IN" sz="4000" dirty="0"/>
          </a:p>
        </p:txBody>
      </p:sp>
      <p:sp>
        <p:nvSpPr>
          <p:cNvPr id="5" name="Footer Placeholder 4"/>
          <p:cNvSpPr>
            <a:spLocks noGrp="1"/>
          </p:cNvSpPr>
          <p:nvPr>
            <p:ph type="ftr" sz="quarter" idx="11"/>
          </p:nvPr>
        </p:nvSpPr>
        <p:spPr/>
        <p:txBody>
          <a:bodyPr/>
          <a:lstStyle/>
          <a:p>
            <a:r>
              <a:rPr lang="en-IN"/>
              <a:t>Reassessment</a:t>
            </a:r>
          </a:p>
        </p:txBody>
      </p:sp>
      <p:sp>
        <p:nvSpPr>
          <p:cNvPr id="3" name="Date Placeholder 2"/>
          <p:cNvSpPr>
            <a:spLocks noGrp="1"/>
          </p:cNvSpPr>
          <p:nvPr>
            <p:ph type="dt" sz="half" idx="10"/>
          </p:nvPr>
        </p:nvSpPr>
        <p:spPr/>
        <p:txBody>
          <a:bodyPr/>
          <a:lstStyle/>
          <a:p>
            <a:fld id="{F9B1A1E2-042D-4C28-B6E7-2DBBBA35AD7E}" type="datetime1">
              <a:rPr lang="en-IN" smtClean="0"/>
              <a:t>19-05-2023</a:t>
            </a:fld>
            <a:endParaRPr lang="en-IN"/>
          </a:p>
        </p:txBody>
      </p:sp>
      <p:sp>
        <p:nvSpPr>
          <p:cNvPr id="6" name="Slide Number Placeholder 5"/>
          <p:cNvSpPr>
            <a:spLocks noGrp="1"/>
          </p:cNvSpPr>
          <p:nvPr>
            <p:ph type="sldNum" sz="quarter" idx="12"/>
          </p:nvPr>
        </p:nvSpPr>
        <p:spPr/>
        <p:txBody>
          <a:bodyPr/>
          <a:lstStyle/>
          <a:p>
            <a:fld id="{D06BE10B-C2F5-4F60-8984-10AB42D46EE0}" type="slidenum">
              <a:rPr lang="en-IN" smtClean="0"/>
              <a:t>73</a:t>
            </a:fld>
            <a:endParaRPr lang="en-IN"/>
          </a:p>
        </p:txBody>
      </p:sp>
    </p:spTree>
    <p:extLst>
      <p:ext uri="{BB962C8B-B14F-4D97-AF65-F5344CB8AC3E}">
        <p14:creationId xmlns:p14="http://schemas.microsoft.com/office/powerpoint/2010/main" val="7242502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Notices issued between 01.04 – 30.06</a:t>
            </a:r>
            <a:endParaRPr lang="en-IN" dirty="0"/>
          </a:p>
        </p:txBody>
      </p:sp>
      <p:sp>
        <p:nvSpPr>
          <p:cNvPr id="5" name="Content Placeholder 2"/>
          <p:cNvSpPr txBox="1">
            <a:spLocks/>
          </p:cNvSpPr>
          <p:nvPr/>
        </p:nvSpPr>
        <p:spPr>
          <a:xfrm>
            <a:off x="333829" y="139192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Several High Courts in favour</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Supreme Court </a:t>
            </a:r>
            <a:r>
              <a:rPr lang="en-IN" sz="1700" b="1" dirty="0">
                <a:latin typeface="Calibri" panose="020F0502020204030204" pitchFamily="34" charset="0"/>
                <a:ea typeface="Calibri" panose="020F0502020204030204" pitchFamily="34" charset="0"/>
                <a:cs typeface="Times New Roman" panose="02020603050405020304" pitchFamily="18" charset="0"/>
              </a:rPr>
              <a:t>in UOI vs. Ashish Agarwal (138 taxmann.com 64) </a:t>
            </a:r>
            <a:r>
              <a:rPr lang="en-IN" sz="1700" dirty="0">
                <a:latin typeface="Calibri" panose="020F0502020204030204" pitchFamily="34" charset="0"/>
                <a:ea typeface="Calibri" panose="020F0502020204030204" pitchFamily="34" charset="0"/>
                <a:cs typeface="Times New Roman" panose="02020603050405020304" pitchFamily="18" charset="0"/>
              </a:rPr>
              <a:t>– invokes Article 142 to deem the notice u/s 148 of the Act as issued u/s 148A(b) of the Act. Some directions are as under:</a:t>
            </a:r>
          </a:p>
          <a:p>
            <a:pPr marL="800100" lvl="1" indent="-342900" algn="just">
              <a:lnSpc>
                <a:spcPct val="107000"/>
              </a:lnSpc>
              <a:buFont typeface="+mj-lt"/>
              <a:buAutoNum type="alphaLcPeriod"/>
            </a:pPr>
            <a:r>
              <a:rPr lang="en-IN" sz="1600" dirty="0">
                <a:effectLst/>
                <a:latin typeface="Calibri" panose="020F0502020204030204" pitchFamily="34" charset="0"/>
                <a:ea typeface="Calibri" panose="020F0502020204030204" pitchFamily="34" charset="0"/>
                <a:cs typeface="Times New Roman" panose="02020603050405020304" pitchFamily="18" charset="0"/>
              </a:rPr>
              <a:t>The Apex Court has deemed the notices issued u/s 148 of the Act, to be notices issued u/s 148A of the Act, and treated as show cause notices issued u/s 148A(b) of the Act;</a:t>
            </a:r>
          </a:p>
          <a:p>
            <a:pPr marL="800100" lvl="1" indent="-342900" algn="just">
              <a:lnSpc>
                <a:spcPct val="107000"/>
              </a:lnSpc>
              <a:buFont typeface="+mj-lt"/>
              <a:buAutoNum type="alphaLcPeriod"/>
            </a:pPr>
            <a:r>
              <a:rPr lang="en-IN" sz="1600" dirty="0">
                <a:effectLst/>
                <a:latin typeface="Calibri" panose="020F0502020204030204" pitchFamily="34" charset="0"/>
                <a:ea typeface="Calibri" panose="020F0502020204030204" pitchFamily="34" charset="0"/>
                <a:cs typeface="Times New Roman" panose="02020603050405020304" pitchFamily="18" charset="0"/>
              </a:rPr>
              <a:t>AO has been directed to provide the assessee with the information and material relied upon within 30 days </a:t>
            </a:r>
            <a:r>
              <a:rPr lang="en-IN" sz="1600" b="1" dirty="0">
                <a:effectLst/>
                <a:latin typeface="Calibri" panose="020F0502020204030204" pitchFamily="34" charset="0"/>
                <a:ea typeface="Calibri" panose="020F0502020204030204" pitchFamily="34" charset="0"/>
                <a:cs typeface="Times New Roman" panose="02020603050405020304" pitchFamily="18" charset="0"/>
              </a:rPr>
              <a:t>from 04.05.2022 </a:t>
            </a:r>
            <a:r>
              <a:rPr lang="en-IN" sz="1600" dirty="0">
                <a:effectLst/>
                <a:latin typeface="Calibri" panose="020F0502020204030204" pitchFamily="34" charset="0"/>
                <a:ea typeface="Calibri" panose="020F0502020204030204" pitchFamily="34" charset="0"/>
                <a:cs typeface="Times New Roman" panose="02020603050405020304" pitchFamily="18" charset="0"/>
              </a:rPr>
              <a:t>i.e., the date of the judgment;</a:t>
            </a:r>
          </a:p>
          <a:p>
            <a:pPr marL="800100" lvl="1" indent="-342900" algn="just">
              <a:lnSpc>
                <a:spcPct val="107000"/>
              </a:lnSpc>
              <a:buFont typeface="+mj-lt"/>
              <a:buAutoNum type="alphaLcPeriod"/>
            </a:pPr>
            <a:r>
              <a:rPr lang="en-IN" sz="1600" dirty="0">
                <a:effectLst/>
                <a:latin typeface="Calibri" panose="020F0502020204030204" pitchFamily="34" charset="0"/>
                <a:ea typeface="Calibri" panose="020F0502020204030204" pitchFamily="34" charset="0"/>
                <a:cs typeface="Times New Roman" panose="02020603050405020304" pitchFamily="18" charset="0"/>
              </a:rPr>
              <a:t>Assessee has been given two weeks’ time to reply to the notice, material and information provided;</a:t>
            </a:r>
          </a:p>
          <a:p>
            <a:pPr marL="800100" lvl="1" indent="-342900" algn="just">
              <a:lnSpc>
                <a:spcPct val="107000"/>
              </a:lnSpc>
              <a:buFont typeface="+mj-lt"/>
              <a:buAutoNum type="alphaLcPeriod"/>
            </a:pPr>
            <a:r>
              <a:rPr lang="en-IN" sz="1600" dirty="0">
                <a:effectLst/>
                <a:latin typeface="Calibri" panose="020F0502020204030204" pitchFamily="34" charset="0"/>
                <a:ea typeface="Calibri" panose="020F0502020204030204" pitchFamily="34" charset="0"/>
                <a:cs typeface="Times New Roman" panose="02020603050405020304" pitchFamily="18" charset="0"/>
              </a:rPr>
              <a:t>Requirement of conducting inquiry, with the prior approval of the specified authority, has been dispensed with, as a one-time measure;</a:t>
            </a:r>
          </a:p>
          <a:p>
            <a:pPr marL="800100" lvl="1" indent="-342900" algn="just">
              <a:lnSpc>
                <a:spcPct val="107000"/>
              </a:lnSpc>
              <a:buFont typeface="+mj-lt"/>
              <a:buAutoNum type="alphaLcPeriod"/>
            </a:pPr>
            <a:r>
              <a:rPr lang="en-IN" sz="1600" dirty="0">
                <a:effectLst/>
                <a:latin typeface="Calibri" panose="020F0502020204030204" pitchFamily="34" charset="0"/>
                <a:ea typeface="Calibri" panose="020F0502020204030204" pitchFamily="34" charset="0"/>
                <a:cs typeface="Times New Roman" panose="02020603050405020304" pitchFamily="18" charset="0"/>
              </a:rPr>
              <a:t>AO has to thereafter, pass order in terms of section 148A(d) of the Act, as per the Act;</a:t>
            </a:r>
          </a:p>
          <a:p>
            <a:pPr marL="800100" lvl="1" indent="-342900" algn="just">
              <a:lnSpc>
                <a:spcPct val="107000"/>
              </a:lnSpc>
              <a:buFont typeface="+mj-lt"/>
              <a:buAutoNum type="alphaLcPeriod"/>
            </a:pPr>
            <a:r>
              <a:rPr lang="en-IN" sz="1600" dirty="0">
                <a:effectLst/>
                <a:latin typeface="Calibri" panose="020F0502020204030204" pitchFamily="34" charset="0"/>
                <a:ea typeface="Calibri" panose="020F0502020204030204" pitchFamily="34" charset="0"/>
                <a:cs typeface="Times New Roman" panose="02020603050405020304" pitchFamily="18" charset="0"/>
              </a:rPr>
              <a:t>All the defences available u/s 149 of the Act or under the amended provisions relating to reassessment shall be available to the assessees; </a:t>
            </a:r>
          </a:p>
          <a:p>
            <a:pPr marL="800100" lvl="1" indent="-342900" algn="just">
              <a:lnSpc>
                <a:spcPct val="107000"/>
              </a:lnSpc>
              <a:spcAft>
                <a:spcPts val="800"/>
              </a:spcAft>
              <a:buFont typeface="+mj-lt"/>
              <a:buAutoNum type="alphaLcPeriod"/>
            </a:pPr>
            <a:r>
              <a:rPr lang="en-IN" sz="1600" dirty="0">
                <a:effectLst/>
                <a:latin typeface="Calibri" panose="020F0502020204030204" pitchFamily="34" charset="0"/>
                <a:ea typeface="Calibri" panose="020F0502020204030204" pitchFamily="34" charset="0"/>
                <a:cs typeface="Times New Roman" panose="02020603050405020304" pitchFamily="18" charset="0"/>
              </a:rPr>
              <a:t>The said findings and directions of the Apex Court shall substitute and modify the respective judgments passed by High Courts. </a:t>
            </a:r>
          </a:p>
          <a:p>
            <a:pPr algn="just">
              <a:lnSpc>
                <a:spcPct val="107000"/>
              </a:lnSpc>
            </a:pPr>
            <a:r>
              <a:rPr lang="en-IN" sz="1700" b="1" dirty="0">
                <a:latin typeface="Calibri" panose="020F0502020204030204" pitchFamily="34" charset="0"/>
                <a:ea typeface="Calibri" panose="020F0502020204030204" pitchFamily="34" charset="0"/>
                <a:cs typeface="Times New Roman" panose="02020603050405020304" pitchFamily="18" charset="0"/>
              </a:rPr>
              <a:t>Instruction No. 1/2022 dated 11.05.2022 issued by Department – more confusion</a:t>
            </a:r>
          </a:p>
          <a:p>
            <a:pPr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74</a:t>
            </a:fld>
            <a:endParaRPr lang="en-IN"/>
          </a:p>
        </p:txBody>
      </p:sp>
    </p:spTree>
    <p:extLst>
      <p:ext uri="{BB962C8B-B14F-4D97-AF65-F5344CB8AC3E}">
        <p14:creationId xmlns:p14="http://schemas.microsoft.com/office/powerpoint/2010/main" val="19468710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7000"/>
              </a:lnSpc>
            </a:pPr>
            <a:r>
              <a:rPr lang="en-IN" dirty="0">
                <a:latin typeface="Calibri" panose="020F0502020204030204" pitchFamily="34" charset="0"/>
                <a:ea typeface="Calibri" panose="020F0502020204030204" pitchFamily="34" charset="0"/>
                <a:cs typeface="Times New Roman" panose="02020603050405020304" pitchFamily="18" charset="0"/>
              </a:rPr>
              <a:t>Instruction No. 1/2022 dated 11.05.2022</a:t>
            </a:r>
          </a:p>
        </p:txBody>
      </p:sp>
      <p:sp>
        <p:nvSpPr>
          <p:cNvPr id="5" name="Content Placeholder 2"/>
          <p:cNvSpPr txBox="1">
            <a:spLocks/>
          </p:cNvSpPr>
          <p:nvPr/>
        </p:nvSpPr>
        <p:spPr>
          <a:xfrm>
            <a:off x="333829" y="139192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Para 2 –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Notices u/s 148 were issued under the law as it existed prior to 1.4.2021</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w.e.f. 1.4.2021, old law has been substituted with new section 147-151</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Para 4 – instruction issued u/s 119 of the Act, for uniform implementation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Para 5 – judgment applies to all notices irrespective of the fact whether notices have been challenged or not</a:t>
            </a:r>
          </a:p>
          <a:p>
            <a:pPr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Para 6.1 - “</a:t>
            </a:r>
            <a:r>
              <a:rPr lang="en-IN" sz="1700" i="1" dirty="0">
                <a:effectLst/>
                <a:latin typeface="Calibri" panose="020F0502020204030204" pitchFamily="34" charset="0"/>
                <a:ea typeface="Calibri" panose="020F0502020204030204" pitchFamily="34" charset="0"/>
                <a:cs typeface="Times New Roman" panose="02020603050405020304" pitchFamily="18" charset="0"/>
              </a:rPr>
              <a:t>Decision of the Hon’ble Supreme Court read with the time extension provided by TOLA will allow the extended reassessment notices </a:t>
            </a:r>
            <a:r>
              <a:rPr lang="en-IN" sz="1700" i="1" u="sng" dirty="0">
                <a:effectLst/>
                <a:latin typeface="Calibri" panose="020F0502020204030204" pitchFamily="34" charset="0"/>
                <a:ea typeface="Calibri" panose="020F0502020204030204" pitchFamily="34" charset="0"/>
                <a:cs typeface="Times New Roman" panose="02020603050405020304" pitchFamily="18" charset="0"/>
              </a:rPr>
              <a:t>to travel back in time</a:t>
            </a:r>
            <a:r>
              <a:rPr lang="en-IN" sz="1700" i="1" dirty="0">
                <a:effectLst/>
                <a:latin typeface="Calibri" panose="020F0502020204030204" pitchFamily="34" charset="0"/>
                <a:ea typeface="Calibri" panose="020F0502020204030204" pitchFamily="34" charset="0"/>
                <a:cs typeface="Times New Roman" panose="02020603050405020304" pitchFamily="18" charset="0"/>
              </a:rPr>
              <a:t> to their original date when such notices were to be issued and the new section 149 of the Act is to be applied at that point.”</a:t>
            </a:r>
            <a:r>
              <a:rPr lang="en-IN" sz="17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Para 6.2 –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AY 2013-14, 2014-15 and 2015-16 – can be reopened – beyond three years – therefore, 149(1)(b) and 151(ii) applicable</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AY 2016-17 and 2017-18 – within three years - therefore, 149(1)(a) and 151(</a:t>
            </a:r>
            <a:r>
              <a:rPr lang="en-IN" sz="1700" dirty="0" err="1">
                <a:latin typeface="Calibri" panose="020F0502020204030204" pitchFamily="34" charset="0"/>
                <a:ea typeface="Calibri" panose="020F0502020204030204" pitchFamily="34" charset="0"/>
                <a:cs typeface="Times New Roman" panose="02020603050405020304" pitchFamily="18" charset="0"/>
              </a:rPr>
              <a:t>i</a:t>
            </a:r>
            <a:r>
              <a:rPr lang="en-IN" sz="1700" dirty="0">
                <a:latin typeface="Calibri" panose="020F0502020204030204" pitchFamily="34" charset="0"/>
                <a:ea typeface="Calibri" panose="020F0502020204030204" pitchFamily="34" charset="0"/>
                <a:cs typeface="Times New Roman" panose="02020603050405020304" pitchFamily="18" charset="0"/>
              </a:rPr>
              <a:t>) applicable</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Para 7.1 – if for AY 2013-14, 2014-15 and 2015-16 – income escaping assessment is less than Rs. 50 lakhs, then no need to proceed</a:t>
            </a:r>
          </a:p>
          <a:p>
            <a:pPr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75</a:t>
            </a:fld>
            <a:endParaRPr lang="en-IN"/>
          </a:p>
        </p:txBody>
      </p:sp>
    </p:spTree>
    <p:extLst>
      <p:ext uri="{BB962C8B-B14F-4D97-AF65-F5344CB8AC3E}">
        <p14:creationId xmlns:p14="http://schemas.microsoft.com/office/powerpoint/2010/main" val="8529218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7000"/>
              </a:lnSpc>
            </a:pPr>
            <a:r>
              <a:rPr lang="en-IN" dirty="0">
                <a:latin typeface="Calibri" panose="020F0502020204030204" pitchFamily="34" charset="0"/>
                <a:ea typeface="Calibri" panose="020F0502020204030204" pitchFamily="34" charset="0"/>
                <a:cs typeface="Times New Roman" panose="02020603050405020304" pitchFamily="18" charset="0"/>
              </a:rPr>
              <a:t>Instruction No. 1/2022 dated 11.05.2022</a:t>
            </a:r>
          </a:p>
        </p:txBody>
      </p:sp>
      <p:sp>
        <p:nvSpPr>
          <p:cNvPr id="5" name="Content Placeholder 2"/>
          <p:cNvSpPr txBox="1">
            <a:spLocks/>
          </p:cNvSpPr>
          <p:nvPr/>
        </p:nvSpPr>
        <p:spPr>
          <a:xfrm>
            <a:off x="333829" y="139192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Para 8.1 –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Notice u/s 148 deemed to be issued u/s 148A(b) of the Act, therefore, all prior requirements shall be deemed to be complied</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Information material to be provided within 02.06.2022</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2 weeks to file reply – if extension sought, then extension to be granted</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76</a:t>
            </a:fld>
            <a:endParaRPr lang="en-IN"/>
          </a:p>
        </p:txBody>
      </p:sp>
    </p:spTree>
    <p:extLst>
      <p:ext uri="{BB962C8B-B14F-4D97-AF65-F5344CB8AC3E}">
        <p14:creationId xmlns:p14="http://schemas.microsoft.com/office/powerpoint/2010/main" val="274793028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Notices issued between 31.03 – 30.06</a:t>
            </a:r>
            <a:endParaRPr lang="en-IN" dirty="0"/>
          </a:p>
        </p:txBody>
      </p:sp>
      <p:sp>
        <p:nvSpPr>
          <p:cNvPr id="5" name="Content Placeholder 2"/>
          <p:cNvSpPr txBox="1">
            <a:spLocks/>
          </p:cNvSpPr>
          <p:nvPr/>
        </p:nvSpPr>
        <p:spPr>
          <a:xfrm>
            <a:off x="333829" y="123952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u="sng" dirty="0">
                <a:effectLst/>
                <a:latin typeface="Calibri" panose="020F0502020204030204" pitchFamily="34" charset="0"/>
                <a:ea typeface="Calibri" panose="020F0502020204030204" pitchFamily="34" charset="0"/>
                <a:cs typeface="Times New Roman" panose="02020603050405020304" pitchFamily="18" charset="0"/>
              </a:rPr>
              <a:t>Whether applicable to all notices even if not challenged? – 2 views</a:t>
            </a:r>
          </a:p>
          <a:p>
            <a:pPr marL="0" indent="0" algn="just">
              <a:lnSpc>
                <a:spcPct val="107000"/>
              </a:lnSpc>
              <a:buNone/>
            </a:pPr>
            <a:r>
              <a:rPr lang="en-IN" sz="1700" b="1" dirty="0">
                <a:effectLst/>
                <a:latin typeface="Calibri" panose="020F0502020204030204" pitchFamily="34" charset="0"/>
                <a:ea typeface="Calibri" panose="020F0502020204030204" pitchFamily="34" charset="0"/>
                <a:cs typeface="Times New Roman" panose="02020603050405020304" pitchFamily="18" charset="0"/>
              </a:rPr>
              <a:t>1</a:t>
            </a:r>
            <a:r>
              <a:rPr lang="en-IN" sz="1700" b="1"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IN" sz="1700" b="1" dirty="0">
                <a:effectLst/>
                <a:latin typeface="Calibri" panose="020F0502020204030204" pitchFamily="34" charset="0"/>
                <a:ea typeface="Calibri" panose="020F0502020204030204" pitchFamily="34" charset="0"/>
                <a:cs typeface="Times New Roman" panose="02020603050405020304" pitchFamily="18" charset="0"/>
              </a:rPr>
              <a:t> view</a:t>
            </a:r>
          </a:p>
          <a:p>
            <a:pPr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Judgment is applicable only to such cases where writ remedy has been exercised – whether disposed or pending</a:t>
            </a:r>
          </a:p>
          <a:p>
            <a:pPr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cases before the Apex Court are those cases, where the notices were directly, challenged</a:t>
            </a: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Such procedure cannot be followed, especially in a case, where the assessment proceedings have been completed</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Where assessment has been completed one can argue, that old law has been followed</a:t>
            </a:r>
            <a:endParaRPr lang="en-IN"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See Article 142 – by law or ordinance</a:t>
            </a:r>
          </a:p>
          <a:p>
            <a:pPr marL="0" indent="0" algn="just">
              <a:lnSpc>
                <a:spcPct val="107000"/>
              </a:lnSpc>
              <a:buNone/>
            </a:pPr>
            <a:r>
              <a:rPr lang="en-IN" sz="1700" b="1" dirty="0">
                <a:effectLst/>
                <a:latin typeface="Calibri" panose="020F0502020204030204" pitchFamily="34" charset="0"/>
                <a:ea typeface="Calibri" panose="020F0502020204030204" pitchFamily="34" charset="0"/>
                <a:cs typeface="Times New Roman" panose="02020603050405020304" pitchFamily="18" charset="0"/>
              </a:rPr>
              <a:t>2</a:t>
            </a:r>
            <a:r>
              <a:rPr lang="en-IN" sz="1700" b="1" baseline="30000" dirty="0">
                <a:effectLst/>
                <a:latin typeface="Calibri" panose="020F0502020204030204" pitchFamily="34" charset="0"/>
                <a:ea typeface="Calibri" panose="020F0502020204030204" pitchFamily="34" charset="0"/>
                <a:cs typeface="Times New Roman" panose="02020603050405020304" pitchFamily="18" charset="0"/>
              </a:rPr>
              <a:t>nd</a:t>
            </a:r>
            <a:r>
              <a:rPr lang="en-IN" sz="1700" b="1" dirty="0">
                <a:effectLst/>
                <a:latin typeface="Calibri" panose="020F0502020204030204" pitchFamily="34" charset="0"/>
                <a:ea typeface="Calibri" panose="020F0502020204030204" pitchFamily="34" charset="0"/>
                <a:cs typeface="Times New Roman" panose="02020603050405020304" pitchFamily="18" charset="0"/>
              </a:rPr>
              <a:t> view</a:t>
            </a:r>
          </a:p>
          <a:p>
            <a:pPr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judgment shall apply to all cases, including cases where writ remedy has not been exercised (Para 5.1. of the Instruction)</a:t>
            </a:r>
          </a:p>
          <a:p>
            <a:pPr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certain practical difficulties in implementing the procedures – </a:t>
            </a:r>
          </a:p>
          <a:p>
            <a:pPr lvl="1"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Assessment completed/ show cause issued/ order disposing objections passed/ ITR filed</a:t>
            </a: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For the AY 2013-14, 2014-15 and 2015-16, as discussed later, the notices will become time barred. </a:t>
            </a:r>
          </a:p>
          <a:p>
            <a:pPr marL="0" indent="0" algn="just">
              <a:lnSpc>
                <a:spcPct val="107000"/>
              </a:lnSpc>
              <a:buNone/>
            </a:pPr>
            <a:endParaRPr lang="en-IN" sz="17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buNone/>
            </a:pPr>
            <a:endParaRPr lang="en-IN"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IN" sz="17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77</a:t>
            </a:fld>
            <a:endParaRPr lang="en-IN"/>
          </a:p>
        </p:txBody>
      </p:sp>
    </p:spTree>
    <p:extLst>
      <p:ext uri="{BB962C8B-B14F-4D97-AF65-F5344CB8AC3E}">
        <p14:creationId xmlns:p14="http://schemas.microsoft.com/office/powerpoint/2010/main" val="152617401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Notices issued between 31.03 – 30.06</a:t>
            </a:r>
            <a:endParaRPr lang="en-IN" dirty="0"/>
          </a:p>
        </p:txBody>
      </p:sp>
      <p:sp>
        <p:nvSpPr>
          <p:cNvPr id="5" name="Content Placeholder 2"/>
          <p:cNvSpPr txBox="1">
            <a:spLocks/>
          </p:cNvSpPr>
          <p:nvPr/>
        </p:nvSpPr>
        <p:spPr>
          <a:xfrm>
            <a:off x="261257" y="116840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u="sng" dirty="0">
                <a:effectLst/>
                <a:latin typeface="Calibri" panose="020F0502020204030204" pitchFamily="34" charset="0"/>
                <a:ea typeface="Calibri" panose="020F0502020204030204" pitchFamily="34" charset="0"/>
                <a:cs typeface="Times New Roman" panose="02020603050405020304" pitchFamily="18" charset="0"/>
              </a:rPr>
              <a:t>AY 2013-14, 2014-15, 2015-16</a:t>
            </a:r>
          </a:p>
          <a:p>
            <a:pPr marL="342900" indent="-342900" algn="just">
              <a:lnSpc>
                <a:spcPct val="107000"/>
              </a:lnSpc>
              <a:buFont typeface="+mj-lt"/>
              <a:buAutoNum type="alphaLcParenR"/>
            </a:pPr>
            <a:r>
              <a:rPr lang="en-IN" sz="1700" dirty="0">
                <a:latin typeface="Calibri" panose="020F0502020204030204" pitchFamily="34" charset="0"/>
                <a:ea typeface="Calibri" panose="020F0502020204030204" pitchFamily="34" charset="0"/>
                <a:cs typeface="Times New Roman" panose="02020603050405020304" pitchFamily="18" charset="0"/>
              </a:rPr>
              <a:t>Cannot be reopened because of 1</a:t>
            </a:r>
            <a:r>
              <a:rPr lang="en-IN" sz="1700" baseline="30000" dirty="0">
                <a:latin typeface="Calibri" panose="020F0502020204030204" pitchFamily="34" charset="0"/>
                <a:ea typeface="Calibri" panose="020F0502020204030204" pitchFamily="34" charset="0"/>
                <a:cs typeface="Times New Roman" panose="02020603050405020304" pitchFamily="18" charset="0"/>
              </a:rPr>
              <a:t>st</a:t>
            </a:r>
            <a:r>
              <a:rPr lang="en-IN" sz="1700" dirty="0">
                <a:latin typeface="Calibri" panose="020F0502020204030204" pitchFamily="34" charset="0"/>
                <a:ea typeface="Calibri" panose="020F0502020204030204" pitchFamily="34" charset="0"/>
                <a:cs typeface="Times New Roman" panose="02020603050405020304" pitchFamily="18" charset="0"/>
              </a:rPr>
              <a:t> proviso to section 149(1)</a:t>
            </a:r>
          </a:p>
          <a:p>
            <a:pPr marL="342900" indent="-342900" algn="just">
              <a:lnSpc>
                <a:spcPct val="107000"/>
              </a:lnSpc>
              <a:buFont typeface="+mj-lt"/>
              <a:buAutoNum type="alphaLcParenR"/>
            </a:pPr>
            <a:r>
              <a:rPr lang="en-IN" sz="1700" dirty="0">
                <a:effectLst/>
                <a:latin typeface="Calibri" panose="020F0502020204030204" pitchFamily="34" charset="0"/>
                <a:ea typeface="Calibri" panose="020F0502020204030204" pitchFamily="34" charset="0"/>
                <a:cs typeface="Times New Roman" panose="02020603050405020304" pitchFamily="18" charset="0"/>
              </a:rPr>
              <a:t>Notification No. 20/2021 and 38/2021 – do not have any impact </a:t>
            </a:r>
          </a:p>
          <a:p>
            <a:pPr marL="342900" indent="-342900" algn="just">
              <a:lnSpc>
                <a:spcPct val="107000"/>
              </a:lnSpc>
              <a:buFont typeface="+mj-lt"/>
              <a:buAutoNum type="alphaLcParenR"/>
            </a:pPr>
            <a:r>
              <a:rPr lang="en-IN" sz="1700" dirty="0">
                <a:latin typeface="Calibri" panose="020F0502020204030204" pitchFamily="34" charset="0"/>
                <a:ea typeface="Calibri" panose="020F0502020204030204" pitchFamily="34" charset="0"/>
                <a:cs typeface="Times New Roman" panose="02020603050405020304" pitchFamily="18" charset="0"/>
              </a:rPr>
              <a:t>Without prejudice – defence available u/s 149(1)(b) – beyond three years</a:t>
            </a:r>
            <a:endParaRPr lang="en-IN"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IN" sz="1700" u="sng" dirty="0">
                <a:effectLst/>
                <a:latin typeface="Calibri" panose="020F0502020204030204" pitchFamily="34" charset="0"/>
                <a:ea typeface="Calibri" panose="020F0502020204030204" pitchFamily="34" charset="0"/>
                <a:cs typeface="Times New Roman" panose="02020603050405020304" pitchFamily="18" charset="0"/>
              </a:rPr>
              <a:t>AY 2016-17 and AY 2017-18</a:t>
            </a:r>
          </a:p>
          <a:p>
            <a:pPr marL="342900" indent="-342900" algn="just">
              <a:lnSpc>
                <a:spcPct val="107000"/>
              </a:lnSpc>
              <a:buFont typeface="+mj-lt"/>
              <a:buAutoNum type="alphaLcParenR"/>
            </a:pPr>
            <a:r>
              <a:rPr lang="en-IN" sz="1700" dirty="0">
                <a:effectLst/>
                <a:latin typeface="Calibri" panose="020F0502020204030204" pitchFamily="34" charset="0"/>
                <a:ea typeface="Calibri" panose="020F0502020204030204" pitchFamily="34" charset="0"/>
                <a:cs typeface="Times New Roman" panose="02020603050405020304" pitchFamily="18" charset="0"/>
              </a:rPr>
              <a:t>Board has considered AY 2016-17 and 2017-18 to be proceedings within 3 years from the end of the AY</a:t>
            </a:r>
          </a:p>
          <a:p>
            <a:pPr marL="342900" indent="-342900" algn="just">
              <a:lnSpc>
                <a:spcPct val="107000"/>
              </a:lnSpc>
              <a:buFont typeface="+mj-lt"/>
              <a:buAutoNum type="alphaLcParenR"/>
            </a:pPr>
            <a:r>
              <a:rPr lang="en-IN" sz="1700" dirty="0">
                <a:latin typeface="Calibri" panose="020F0502020204030204" pitchFamily="34" charset="0"/>
                <a:ea typeface="Calibri" panose="020F0502020204030204" pitchFamily="34" charset="0"/>
                <a:cs typeface="Times New Roman" panose="02020603050405020304" pitchFamily="18" charset="0"/>
              </a:rPr>
              <a:t>But it is beyond three years therefore, defence u/s 149(1)(b) is available</a:t>
            </a:r>
          </a:p>
          <a:p>
            <a:pPr algn="just">
              <a:lnSpc>
                <a:spcPct val="107000"/>
              </a:lnSpc>
            </a:pPr>
            <a:r>
              <a:rPr lang="en-IN" sz="1700" u="sng" dirty="0">
                <a:effectLst/>
                <a:latin typeface="Calibri" panose="020F0502020204030204" pitchFamily="34" charset="0"/>
                <a:ea typeface="Calibri" panose="020F0502020204030204" pitchFamily="34" charset="0"/>
                <a:cs typeface="Times New Roman" panose="02020603050405020304" pitchFamily="18" charset="0"/>
              </a:rPr>
              <a:t>Sanction/ Approval</a:t>
            </a:r>
          </a:p>
          <a:p>
            <a:pPr marL="342900" lvl="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Sanction before issue of notice u/s 148A(b) of the Act – beyond 3 years and within 3 years</a:t>
            </a:r>
          </a:p>
          <a:p>
            <a:pPr marL="342900" lvl="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In para 8.1., it has been stated that since the Court has deemed such notice to be issued u/s 148A(b) of the Act, therefore it is deemed that all the prior requirements have been complied with. </a:t>
            </a:r>
          </a:p>
          <a:p>
            <a:pPr marL="34290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148A(</a:t>
            </a:r>
            <a:r>
              <a:rPr lang="en-IN" sz="1700" dirty="0">
                <a:latin typeface="Calibri" panose="020F0502020204030204" pitchFamily="34" charset="0"/>
                <a:ea typeface="Calibri" panose="020F0502020204030204" pitchFamily="34" charset="0"/>
                <a:cs typeface="Times New Roman" panose="02020603050405020304" pitchFamily="18" charset="0"/>
              </a:rPr>
              <a:t>d) and 148 - </a:t>
            </a:r>
            <a:r>
              <a:rPr lang="en-IN" sz="1700" dirty="0">
                <a:effectLst/>
                <a:latin typeface="Calibri" panose="020F0502020204030204" pitchFamily="34" charset="0"/>
                <a:ea typeface="Calibri" panose="020F0502020204030204" pitchFamily="34" charset="0"/>
                <a:cs typeface="Times New Roman" panose="02020603050405020304" pitchFamily="18" charset="0"/>
              </a:rPr>
              <a:t>Board has considered AY 2016-17 and 2017-18 to be proceedings within 3 years from the end of the AY</a:t>
            </a:r>
          </a:p>
          <a:p>
            <a:pPr algn="just">
              <a:lnSpc>
                <a:spcPct val="107000"/>
              </a:lnSpc>
            </a:pPr>
            <a:endParaRPr lang="en-IN" sz="1700" u="sng"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lphaLcParenR"/>
            </a:pPr>
            <a:endParaRPr lang="en-IN" sz="1700" i="1"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lphaLcParenR"/>
            </a:pPr>
            <a:endParaRPr lang="en-IN" sz="1700" i="1"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lphaLcParenR"/>
            </a:pPr>
            <a:endParaRPr lang="en-IN" sz="17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78</a:t>
            </a:fld>
            <a:endParaRPr lang="en-IN"/>
          </a:p>
        </p:txBody>
      </p:sp>
    </p:spTree>
    <p:extLst>
      <p:ext uri="{BB962C8B-B14F-4D97-AF65-F5344CB8AC3E}">
        <p14:creationId xmlns:p14="http://schemas.microsoft.com/office/powerpoint/2010/main" val="203303160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Notices issued between 31.03 – 30.06</a:t>
            </a:r>
            <a:endParaRPr lang="en-IN" dirty="0"/>
          </a:p>
        </p:txBody>
      </p:sp>
      <p:sp>
        <p:nvSpPr>
          <p:cNvPr id="5" name="Content Placeholder 2"/>
          <p:cNvSpPr txBox="1">
            <a:spLocks/>
          </p:cNvSpPr>
          <p:nvPr/>
        </p:nvSpPr>
        <p:spPr>
          <a:xfrm>
            <a:off x="261257" y="116840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800" u="sng" dirty="0">
                <a:effectLst/>
                <a:ea typeface="Calibri" panose="020F0502020204030204" pitchFamily="34" charset="0"/>
                <a:cs typeface="Times New Roman" panose="02020603050405020304" pitchFamily="18" charset="0"/>
              </a:rPr>
              <a:t>Time limits</a:t>
            </a:r>
          </a:p>
          <a:p>
            <a:pPr marL="342900" indent="-342900" algn="just">
              <a:lnSpc>
                <a:spcPct val="107000"/>
              </a:lnSpc>
              <a:buAutoNum type="alphaLcPeriod"/>
            </a:pPr>
            <a:r>
              <a:rPr lang="en-IN" sz="1800" dirty="0">
                <a:effectLst/>
                <a:ea typeface="Calibri" panose="020F0502020204030204" pitchFamily="34" charset="0"/>
                <a:cs typeface="Times New Roman" panose="02020603050405020304" pitchFamily="18" charset="0"/>
              </a:rPr>
              <a:t>AO has to issue material and information within 30 days from 04.05.2022 i.e. upto 03.06.2022.</a:t>
            </a:r>
            <a:endParaRPr lang="en-IN" sz="1800" u="sng" dirty="0">
              <a:ea typeface="Calibri" panose="020F0502020204030204" pitchFamily="34" charset="0"/>
              <a:cs typeface="Times New Roman" panose="02020603050405020304" pitchFamily="18" charset="0"/>
            </a:endParaRPr>
          </a:p>
          <a:p>
            <a:pPr marL="342900" indent="-342900" algn="just">
              <a:lnSpc>
                <a:spcPct val="107000"/>
              </a:lnSpc>
              <a:buAutoNum type="alphaLcPeriod"/>
            </a:pPr>
            <a:r>
              <a:rPr lang="en-IN" sz="1800" dirty="0">
                <a:effectLst/>
                <a:ea typeface="Calibri" panose="020F0502020204030204" pitchFamily="34" charset="0"/>
                <a:cs typeface="Times New Roman" panose="02020603050405020304" pitchFamily="18" charset="0"/>
              </a:rPr>
              <a:t>Even in a case, where the writ petition may be disposed off after 04.05.2022 or even after 03.06.2022, the AO will have to provide material and information upto 03.06.2022</a:t>
            </a:r>
            <a:endParaRPr lang="en-IN" sz="1800" u="sng" dirty="0">
              <a:effectLst/>
              <a:ea typeface="Calibri" panose="020F0502020204030204" pitchFamily="34" charset="0"/>
              <a:cs typeface="Times New Roman" panose="02020603050405020304" pitchFamily="18" charset="0"/>
            </a:endParaRPr>
          </a:p>
          <a:p>
            <a:pPr algn="just">
              <a:lnSpc>
                <a:spcPct val="107000"/>
              </a:lnSpc>
            </a:pPr>
            <a:endParaRPr lang="en-IN" sz="1800" u="sng" dirty="0">
              <a:effectLst/>
              <a:ea typeface="Calibri" panose="020F0502020204030204" pitchFamily="34" charset="0"/>
              <a:cs typeface="Times New Roman" panose="02020603050405020304" pitchFamily="18" charset="0"/>
            </a:endParaRPr>
          </a:p>
          <a:p>
            <a:pPr algn="just">
              <a:lnSpc>
                <a:spcPct val="107000"/>
              </a:lnSpc>
            </a:pPr>
            <a:r>
              <a:rPr lang="en-IN" sz="1800" u="sng" dirty="0">
                <a:effectLst/>
                <a:ea typeface="Calibri" panose="020F0502020204030204" pitchFamily="34" charset="0"/>
                <a:cs typeface="Times New Roman" panose="02020603050405020304" pitchFamily="18" charset="0"/>
              </a:rPr>
              <a:t>Amendment vide Finance Act, 2022 whether applicable? No – Departments accepts</a:t>
            </a:r>
          </a:p>
          <a:p>
            <a:pPr algn="just">
              <a:lnSpc>
                <a:spcPct val="107000"/>
              </a:lnSpc>
            </a:pPr>
            <a:endParaRPr lang="en-IN" sz="1800" u="sng" dirty="0">
              <a:ea typeface="Calibri" panose="020F0502020204030204" pitchFamily="34" charset="0"/>
              <a:cs typeface="Times New Roman" panose="02020603050405020304" pitchFamily="18" charset="0"/>
            </a:endParaRPr>
          </a:p>
          <a:p>
            <a:pPr algn="just">
              <a:lnSpc>
                <a:spcPct val="107000"/>
              </a:lnSpc>
            </a:pPr>
            <a:r>
              <a:rPr lang="en-IN" sz="1800" i="0" dirty="0">
                <a:solidFill>
                  <a:srgbClr val="212529"/>
                </a:solidFill>
                <a:effectLst/>
              </a:rPr>
              <a:t>[2023] 147 taxmann.com 585 (Gujarat)</a:t>
            </a:r>
            <a:r>
              <a:rPr lang="en-IN" sz="1800" i="0" dirty="0">
                <a:solidFill>
                  <a:srgbClr val="212529"/>
                </a:solidFill>
                <a:effectLst/>
                <a:cs typeface="Times New Roman" panose="02020603050405020304" pitchFamily="18" charset="0"/>
              </a:rPr>
              <a:t> </a:t>
            </a:r>
            <a:r>
              <a:rPr lang="en-IN" sz="1800" i="0" dirty="0" err="1">
                <a:solidFill>
                  <a:srgbClr val="212529"/>
                </a:solidFill>
                <a:effectLst/>
              </a:rPr>
              <a:t>Keenara</a:t>
            </a:r>
            <a:r>
              <a:rPr lang="en-IN" sz="1800" i="0" dirty="0">
                <a:solidFill>
                  <a:srgbClr val="212529"/>
                </a:solidFill>
                <a:effectLst/>
              </a:rPr>
              <a:t> Industries (P.) Ltd.</a:t>
            </a:r>
            <a:r>
              <a:rPr lang="en-IN" sz="1800" i="0" dirty="0">
                <a:solidFill>
                  <a:srgbClr val="212529"/>
                </a:solidFill>
                <a:effectLst/>
                <a:cs typeface="Times New Roman" panose="02020603050405020304" pitchFamily="18" charset="0"/>
              </a:rPr>
              <a:t> vs. ITO</a:t>
            </a:r>
          </a:p>
          <a:p>
            <a:pPr algn="just">
              <a:lnSpc>
                <a:spcPct val="107000"/>
              </a:lnSpc>
            </a:pPr>
            <a:r>
              <a:rPr lang="en-IN" sz="1800" i="0" dirty="0">
                <a:solidFill>
                  <a:srgbClr val="212529"/>
                </a:solidFill>
                <a:effectLst/>
              </a:rPr>
              <a:t>[2023] 147 taxmann.com 549 (Allahabad) Rajeev Bansal</a:t>
            </a:r>
            <a:r>
              <a:rPr lang="en-IN" sz="1800" dirty="0">
                <a:solidFill>
                  <a:srgbClr val="212529"/>
                </a:solidFill>
                <a:cs typeface="Times New Roman" panose="02020603050405020304" pitchFamily="18" charset="0"/>
              </a:rPr>
              <a:t> vs. UOI</a:t>
            </a:r>
            <a:endParaRPr lang="en-IN" sz="1800" i="0" dirty="0">
              <a:solidFill>
                <a:srgbClr val="212529"/>
              </a:solidFill>
              <a:effectLst/>
              <a:cs typeface="Times New Roman" panose="02020603050405020304" pitchFamily="18" charset="0"/>
            </a:endParaRPr>
          </a:p>
          <a:p>
            <a:pPr lvl="1" algn="just">
              <a:lnSpc>
                <a:spcPct val="107000"/>
              </a:lnSpc>
            </a:pPr>
            <a:endParaRPr lang="en-IN" sz="1800" u="sng" dirty="0">
              <a:ea typeface="Calibri" panose="020F0502020204030204" pitchFamily="34" charset="0"/>
              <a:cs typeface="Times New Roman" panose="02020603050405020304" pitchFamily="18" charset="0"/>
            </a:endParaRPr>
          </a:p>
          <a:p>
            <a:pPr algn="just">
              <a:lnSpc>
                <a:spcPct val="107000"/>
              </a:lnSpc>
            </a:pPr>
            <a:r>
              <a:rPr lang="en-IN" sz="1800" b="1" dirty="0">
                <a:solidFill>
                  <a:srgbClr val="FF0000"/>
                </a:solidFill>
                <a:ea typeface="Calibri" panose="020F0502020204030204" pitchFamily="34" charset="0"/>
                <a:cs typeface="Times New Roman" panose="02020603050405020304" pitchFamily="18" charset="0"/>
              </a:rPr>
              <a:t>O</a:t>
            </a:r>
            <a:r>
              <a:rPr lang="en-IN" sz="1800" b="1" dirty="0">
                <a:solidFill>
                  <a:srgbClr val="FF0000"/>
                </a:solidFill>
                <a:effectLst/>
                <a:ea typeface="Calibri" panose="020F0502020204030204" pitchFamily="34" charset="0"/>
                <a:cs typeface="Times New Roman" panose="02020603050405020304" pitchFamily="18" charset="0"/>
              </a:rPr>
              <a:t>nus to prove that all the jurisdictional conditions have been fulfilled is on the AO.</a:t>
            </a:r>
            <a:endParaRPr lang="en-IN" sz="1800" b="1" dirty="0">
              <a:solidFill>
                <a:srgbClr val="FF0000"/>
              </a:solidFill>
              <a:ea typeface="Calibri" panose="020F0502020204030204" pitchFamily="34" charset="0"/>
              <a:cs typeface="Times New Roman" panose="02020603050405020304" pitchFamily="18" charset="0"/>
            </a:endParaRPr>
          </a:p>
          <a:p>
            <a:pPr algn="just">
              <a:lnSpc>
                <a:spcPct val="107000"/>
              </a:lnSpc>
            </a:pPr>
            <a:endParaRPr lang="en-IN" sz="1800" dirty="0">
              <a:effectLst/>
              <a:ea typeface="Calibri" panose="020F0502020204030204" pitchFamily="34" charset="0"/>
              <a:cs typeface="Times New Roman" panose="02020603050405020304" pitchFamily="18" charset="0"/>
            </a:endParaRPr>
          </a:p>
          <a:p>
            <a:pPr marL="0" lvl="0" indent="0" algn="just">
              <a:lnSpc>
                <a:spcPct val="107000"/>
              </a:lnSpc>
              <a:buNone/>
            </a:pPr>
            <a:endParaRPr lang="en-IN" sz="1800" b="1" dirty="0">
              <a:solidFill>
                <a:srgbClr val="FF0000"/>
              </a:solidFill>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79</a:t>
            </a:fld>
            <a:endParaRPr lang="en-IN"/>
          </a:p>
        </p:txBody>
      </p:sp>
    </p:spTree>
    <p:extLst>
      <p:ext uri="{BB962C8B-B14F-4D97-AF65-F5344CB8AC3E}">
        <p14:creationId xmlns:p14="http://schemas.microsoft.com/office/powerpoint/2010/main" val="4051444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147</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Deemed escapement in Explanation 2 not present in the new section</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Income has escaped assessment – assess </a:t>
            </a:r>
            <a:r>
              <a:rPr lang="en-IN" sz="1700" b="1" u="sng" dirty="0">
                <a:latin typeface="Calibri" panose="020F0502020204030204" pitchFamily="34" charset="0"/>
                <a:ea typeface="Calibri" panose="020F0502020204030204" pitchFamily="34" charset="0"/>
                <a:cs typeface="Times New Roman" panose="02020603050405020304" pitchFamily="18" charset="0"/>
              </a:rPr>
              <a:t>such</a:t>
            </a:r>
            <a:r>
              <a:rPr lang="en-IN" sz="1700" dirty="0">
                <a:latin typeface="Calibri" panose="020F0502020204030204" pitchFamily="34" charset="0"/>
                <a:ea typeface="Calibri" panose="020F0502020204030204" pitchFamily="34" charset="0"/>
                <a:cs typeface="Times New Roman" panose="02020603050405020304" pitchFamily="18" charset="0"/>
              </a:rPr>
              <a:t> income – what if loss or depreciation/ expense claimed in excess? (Compare with </a:t>
            </a:r>
            <a:r>
              <a:rPr lang="en-IN" sz="1700" dirty="0" err="1">
                <a:latin typeface="Calibri" panose="020F0502020204030204" pitchFamily="34" charset="0"/>
                <a:ea typeface="Calibri" panose="020F0502020204030204" pitchFamily="34" charset="0"/>
                <a:cs typeface="Times New Roman" panose="02020603050405020304" pitchFamily="18" charset="0"/>
              </a:rPr>
              <a:t>Expln</a:t>
            </a:r>
            <a:r>
              <a:rPr lang="en-IN" sz="1700" dirty="0">
                <a:latin typeface="Calibri" panose="020F0502020204030204" pitchFamily="34" charset="0"/>
                <a:ea typeface="Calibri" panose="020F0502020204030204" pitchFamily="34" charset="0"/>
                <a:cs typeface="Times New Roman" panose="02020603050405020304" pitchFamily="18" charset="0"/>
              </a:rPr>
              <a:t> 2 to old section)</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t>
            </a:r>
            <a:r>
              <a:rPr lang="en-IN" sz="1700" i="1" dirty="0">
                <a:latin typeface="Calibri" panose="020F0502020204030204" pitchFamily="34" charset="0"/>
                <a:ea typeface="Calibri" panose="020F0502020204030204" pitchFamily="34" charset="0"/>
                <a:cs typeface="Times New Roman" panose="02020603050405020304" pitchFamily="18" charset="0"/>
              </a:rPr>
              <a:t>or recompute the loss or the depreciation allowance or any other allowance or deduction for such assessment year” </a:t>
            </a:r>
            <a:r>
              <a:rPr lang="en-IN" sz="1700" dirty="0">
                <a:latin typeface="Calibri" panose="020F0502020204030204" pitchFamily="34" charset="0"/>
                <a:ea typeface="Calibri" panose="020F0502020204030204" pitchFamily="34" charset="0"/>
                <a:cs typeface="Times New Roman" panose="02020603050405020304" pitchFamily="18" charset="0"/>
              </a:rPr>
              <a:t>– has no meaning</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Not defined income escaping assessment</a:t>
            </a:r>
          </a:p>
          <a:p>
            <a:pPr lvl="1" algn="just">
              <a:lnSpc>
                <a:spcPct val="107000"/>
              </a:lnSpc>
            </a:pPr>
            <a:r>
              <a:rPr lang="en-IN" sz="1700" dirty="0">
                <a:effectLst/>
                <a:latin typeface="Calibri" panose="020F0502020204030204" pitchFamily="34" charset="0"/>
                <a:ea typeface="Calibri" panose="020F0502020204030204" pitchFamily="34" charset="0"/>
                <a:cs typeface="Times New Roman" panose="02020603050405020304" pitchFamily="18" charset="0"/>
              </a:rPr>
              <a:t>Clause (b) and sub-clause (iv) of clause (c) of the said explanation included cases where excessive loss or depreciation allowance or any other allowance under this Act was claimed</a:t>
            </a: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A818B925-7591-48F5-BD58-DCD043E9796B}"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8</a:t>
            </a:fld>
            <a:endParaRPr lang="en-IN"/>
          </a:p>
        </p:txBody>
      </p:sp>
    </p:spTree>
    <p:extLst>
      <p:ext uri="{BB962C8B-B14F-4D97-AF65-F5344CB8AC3E}">
        <p14:creationId xmlns:p14="http://schemas.microsoft.com/office/powerpoint/2010/main" val="94070848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Notices issued between 31.03 – 30.06</a:t>
            </a:r>
            <a:endParaRPr lang="en-IN" dirty="0"/>
          </a:p>
        </p:txBody>
      </p:sp>
      <p:sp>
        <p:nvSpPr>
          <p:cNvPr id="5" name="Content Placeholder 2"/>
          <p:cNvSpPr txBox="1">
            <a:spLocks/>
          </p:cNvSpPr>
          <p:nvPr/>
        </p:nvSpPr>
        <p:spPr>
          <a:xfrm>
            <a:off x="261257" y="116840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u="sng" dirty="0">
                <a:effectLst/>
                <a:latin typeface="Calibri" panose="020F0502020204030204" pitchFamily="34" charset="0"/>
                <a:ea typeface="Calibri" panose="020F0502020204030204" pitchFamily="34" charset="0"/>
                <a:cs typeface="Times New Roman" panose="02020603050405020304" pitchFamily="18" charset="0"/>
              </a:rPr>
              <a:t>Article 142 - </a:t>
            </a:r>
            <a:r>
              <a:rPr lang="en-IN" sz="1700" dirty="0">
                <a:effectLst/>
                <a:latin typeface="Calibri" panose="020F0502020204030204" pitchFamily="34" charset="0"/>
                <a:ea typeface="Calibri" panose="020F0502020204030204" pitchFamily="34" charset="0"/>
                <a:cs typeface="Times New Roman" panose="02020603050405020304" pitchFamily="18" charset="0"/>
              </a:rPr>
              <a:t>“</a:t>
            </a:r>
            <a:r>
              <a:rPr lang="en-IN" sz="1700" i="1" dirty="0">
                <a:effectLst/>
                <a:latin typeface="Calibri" panose="020F0502020204030204" pitchFamily="34" charset="0"/>
                <a:ea typeface="Calibri" panose="020F0502020204030204" pitchFamily="34" charset="0"/>
                <a:cs typeface="Times New Roman" panose="02020603050405020304" pitchFamily="18" charset="0"/>
              </a:rPr>
              <a:t>for doing complete justice”</a:t>
            </a:r>
          </a:p>
          <a:p>
            <a:pPr marL="342900" lvl="0" indent="-342900" algn="just">
              <a:lnSpc>
                <a:spcPct val="107000"/>
              </a:lnSpc>
              <a:buFont typeface="+mj-lt"/>
              <a:buAutoNum type="alphaLcPeriod"/>
            </a:pPr>
            <a:r>
              <a:rPr lang="en-IN" sz="1700" dirty="0">
                <a:latin typeface="Calibri" panose="020F0502020204030204" pitchFamily="34" charset="0"/>
                <a:ea typeface="Calibri" panose="020F0502020204030204" pitchFamily="34" charset="0"/>
                <a:cs typeface="Times New Roman" panose="02020603050405020304" pitchFamily="18" charset="0"/>
              </a:rPr>
              <a:t>Invoked for following reasons - </a:t>
            </a:r>
            <a:r>
              <a:rPr lang="en-IN" sz="1700" dirty="0">
                <a:effectLst/>
                <a:latin typeface="Calibri" panose="020F0502020204030204" pitchFamily="34" charset="0"/>
                <a:ea typeface="Calibri" panose="020F0502020204030204" pitchFamily="34" charset="0"/>
                <a:cs typeface="Times New Roman" panose="02020603050405020304" pitchFamily="18" charset="0"/>
              </a:rPr>
              <a:t>Revenue cannot be made remediless/ object and purpose of reassessment proceedings cannot be frustrated/ controversy arose due to a bonafide mistake and in view of subsequent extension of time vide various notifications/ Invocation of Article 142 will strike a balance between the rights of the Revenue as well as the respective assesses/ Revenue may not suffer as ultimately it is the public exchequer which would suffer.</a:t>
            </a:r>
          </a:p>
          <a:p>
            <a:pPr marL="342900" lvl="0" indent="-342900" algn="just">
              <a:lnSpc>
                <a:spcPct val="107000"/>
              </a:lnSpc>
              <a:buFont typeface="+mj-lt"/>
              <a:buAutoNum type="alphaLcPeriod"/>
            </a:pPr>
            <a:r>
              <a:rPr lang="en-IN" sz="1700" dirty="0">
                <a:latin typeface="Calibri" panose="020F0502020204030204" pitchFamily="34" charset="0"/>
                <a:ea typeface="Calibri" panose="020F0502020204030204" pitchFamily="34" charset="0"/>
                <a:cs typeface="Times New Roman" panose="02020603050405020304" pitchFamily="18" charset="0"/>
              </a:rPr>
              <a:t>Cannot be invoked to do justice in matters where revenue is effected/ where there is a technical or jurisdictional issue</a:t>
            </a:r>
          </a:p>
          <a:p>
            <a:pPr marL="342900" lvl="0" indent="-342900" algn="just">
              <a:lnSpc>
                <a:spcPct val="107000"/>
              </a:lnSpc>
              <a:buFont typeface="+mj-lt"/>
              <a:buAutoNum type="alphaLcPeriod"/>
            </a:pPr>
            <a:r>
              <a:rPr lang="en-IN" sz="1700" dirty="0">
                <a:latin typeface="Calibri" panose="020F0502020204030204" pitchFamily="34" charset="0"/>
                <a:ea typeface="Calibri" panose="020F0502020204030204" pitchFamily="34" charset="0"/>
                <a:cs typeface="Times New Roman" panose="02020603050405020304" pitchFamily="18" charset="0"/>
              </a:rPr>
              <a:t>Tax and equity are stranger – cannot be invoked in tax matter</a:t>
            </a:r>
            <a:r>
              <a:rPr lang="en-IN" sz="1700" i="1"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buFont typeface="+mj-lt"/>
              <a:buAutoNum type="alphaLcPeriod"/>
            </a:pPr>
            <a:r>
              <a:rPr lang="en-IN" sz="1700" dirty="0">
                <a:latin typeface="Calibri" panose="020F0502020204030204" pitchFamily="34" charset="0"/>
                <a:ea typeface="Calibri" panose="020F0502020204030204" pitchFamily="34" charset="0"/>
                <a:cs typeface="Times New Roman" panose="02020603050405020304" pitchFamily="18" charset="0"/>
              </a:rPr>
              <a:t>Will it be invoked where assessee has been left without any remedy? </a:t>
            </a:r>
          </a:p>
          <a:p>
            <a:pPr marL="342900" indent="-342900" algn="just">
              <a:lnSpc>
                <a:spcPct val="107000"/>
              </a:lnSpc>
              <a:buFont typeface="+mj-lt"/>
              <a:buAutoNum type="alphaLcParenR"/>
            </a:pPr>
            <a:endParaRPr lang="en-IN" sz="1700" i="1"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lphaLcParenR"/>
            </a:pPr>
            <a:endParaRPr lang="en-IN" sz="1700" i="1"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lphaLcParenR"/>
            </a:pPr>
            <a:endParaRPr lang="en-IN" sz="17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80</a:t>
            </a:fld>
            <a:endParaRPr lang="en-IN"/>
          </a:p>
        </p:txBody>
      </p:sp>
    </p:spTree>
    <p:extLst>
      <p:ext uri="{BB962C8B-B14F-4D97-AF65-F5344CB8AC3E}">
        <p14:creationId xmlns:p14="http://schemas.microsoft.com/office/powerpoint/2010/main" val="382724679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Notices issued between 31.03 – 30.06</a:t>
            </a:r>
            <a:endParaRPr lang="en-IN" dirty="0"/>
          </a:p>
        </p:txBody>
      </p:sp>
      <p:sp>
        <p:nvSpPr>
          <p:cNvPr id="5" name="Content Placeholder 2"/>
          <p:cNvSpPr txBox="1">
            <a:spLocks/>
          </p:cNvSpPr>
          <p:nvPr/>
        </p:nvSpPr>
        <p:spPr>
          <a:xfrm>
            <a:off x="261257" y="116840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pPr>
            <a:r>
              <a:rPr lang="en-IN" sz="1700" u="sng" dirty="0">
                <a:effectLst/>
                <a:latin typeface="Calibri" panose="020F0502020204030204" pitchFamily="34" charset="0"/>
                <a:ea typeface="Calibri" panose="020F0502020204030204" pitchFamily="34" charset="0"/>
                <a:cs typeface="Times New Roman" panose="02020603050405020304" pitchFamily="18" charset="0"/>
              </a:rPr>
              <a:t>Defences available under the new law </a:t>
            </a:r>
          </a:p>
          <a:p>
            <a:pPr marL="342900" lvl="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There should be a conclusive statement that income has escaped assessment and not merely “reason to believe” that income has escaped assessment.</a:t>
            </a:r>
          </a:p>
          <a:p>
            <a:pPr marL="342900" lvl="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Change of opinion is not permissible.</a:t>
            </a:r>
          </a:p>
          <a:p>
            <a:pPr marL="342900" lvl="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Notices and order are to be issued by FAO</a:t>
            </a:r>
          </a:p>
          <a:p>
            <a:pPr marL="342900" lvl="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Cannot reopen for verification purpose/ for making fishing and roving inquiries. There has to be a valid statement that income has escaped assessment. </a:t>
            </a:r>
          </a:p>
          <a:p>
            <a:pPr marL="342900" lvl="0" indent="-342900" algn="just">
              <a:lnSpc>
                <a:spcPct val="107000"/>
              </a:lnSpc>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Various issues related to issue and service of a valid notice u/s 148 and 148A of the Act like, beyond the time limit, at the wrong address, unsigned notice etc.</a:t>
            </a:r>
          </a:p>
          <a:p>
            <a:pPr marL="342900" lvl="0" indent="-342900" algn="just">
              <a:lnSpc>
                <a:spcPct val="107000"/>
              </a:lnSpc>
              <a:spcAft>
                <a:spcPts val="800"/>
              </a:spcAft>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Approval of specified authorities at various stages and after application of mind.</a:t>
            </a:r>
          </a:p>
          <a:p>
            <a:pPr marL="342900" lvl="0" indent="-342900" algn="just">
              <a:lnSpc>
                <a:spcPct val="107000"/>
              </a:lnSpc>
              <a:spcAft>
                <a:spcPts val="800"/>
              </a:spcAft>
              <a:buFont typeface="+mj-lt"/>
              <a:buAutoNum type="alphaLcPeriod"/>
            </a:pPr>
            <a:r>
              <a:rPr lang="en-IN" sz="1700" dirty="0">
                <a:latin typeface="Calibri" panose="020F0502020204030204" pitchFamily="34" charset="0"/>
                <a:ea typeface="Calibri" panose="020F0502020204030204" pitchFamily="34" charset="0"/>
                <a:cs typeface="Times New Roman" panose="02020603050405020304" pitchFamily="18" charset="0"/>
              </a:rPr>
              <a:t>Notice u/s 148 should contain DIN</a:t>
            </a:r>
          </a:p>
          <a:p>
            <a:pPr marL="342900" lvl="0" indent="-342900" algn="just">
              <a:lnSpc>
                <a:spcPct val="107000"/>
              </a:lnSpc>
              <a:spcAft>
                <a:spcPts val="800"/>
              </a:spcAft>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S</a:t>
            </a:r>
            <a:r>
              <a:rPr lang="en-IN" sz="1700" dirty="0">
                <a:latin typeface="Calibri" panose="020F0502020204030204" pitchFamily="34" charset="0"/>
                <a:ea typeface="Calibri" panose="020F0502020204030204" pitchFamily="34" charset="0"/>
                <a:cs typeface="Times New Roman" panose="02020603050405020304" pitchFamily="18" charset="0"/>
              </a:rPr>
              <a:t>anction of notice u/s 148A(b) of the Act</a:t>
            </a:r>
          </a:p>
          <a:p>
            <a:pPr marL="342900" lvl="0" indent="-342900" algn="just">
              <a:lnSpc>
                <a:spcPct val="107000"/>
              </a:lnSpc>
              <a:spcAft>
                <a:spcPts val="800"/>
              </a:spcAft>
              <a:buFont typeface="+mj-lt"/>
              <a:buAutoNum type="alphaLcPeriod"/>
            </a:pPr>
            <a:r>
              <a:rPr lang="en-IN" sz="1700" dirty="0">
                <a:effectLst/>
                <a:latin typeface="Calibri" panose="020F0502020204030204" pitchFamily="34" charset="0"/>
                <a:ea typeface="Calibri" panose="020F0502020204030204" pitchFamily="34" charset="0"/>
                <a:cs typeface="Times New Roman" panose="02020603050405020304" pitchFamily="18" charset="0"/>
              </a:rPr>
              <a:t>Non-provision of material</a:t>
            </a: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81</a:t>
            </a:fld>
            <a:endParaRPr lang="en-IN"/>
          </a:p>
        </p:txBody>
      </p:sp>
    </p:spTree>
    <p:extLst>
      <p:ext uri="{BB962C8B-B14F-4D97-AF65-F5344CB8AC3E}">
        <p14:creationId xmlns:p14="http://schemas.microsoft.com/office/powerpoint/2010/main" val="296364500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Notices issued between 31.03 – 30.06</a:t>
            </a:r>
            <a:endParaRPr lang="en-IN" dirty="0"/>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82</a:t>
            </a:fld>
            <a:endParaRPr lang="en-IN"/>
          </a:p>
        </p:txBody>
      </p:sp>
      <p:sp>
        <p:nvSpPr>
          <p:cNvPr id="8" name="TextBox 7">
            <a:extLst>
              <a:ext uri="{FF2B5EF4-FFF2-40B4-BE49-F238E27FC236}">
                <a16:creationId xmlns:a16="http://schemas.microsoft.com/office/drawing/2014/main" id="{BD138133-28AC-CDF0-A8CD-CED6BD769C3B}"/>
              </a:ext>
            </a:extLst>
          </p:cNvPr>
          <p:cNvSpPr txBox="1"/>
          <p:nvPr/>
        </p:nvSpPr>
        <p:spPr>
          <a:xfrm>
            <a:off x="532543" y="1251718"/>
            <a:ext cx="10748482" cy="2308324"/>
          </a:xfrm>
          <a:prstGeom prst="rect">
            <a:avLst/>
          </a:prstGeom>
          <a:noFill/>
        </p:spPr>
        <p:txBody>
          <a:bodyPr wrap="square">
            <a:spAutoFit/>
          </a:bodyPr>
          <a:lstStyle/>
          <a:p>
            <a:r>
              <a:rPr lang="es-ES" b="1" i="0" dirty="0">
                <a:solidFill>
                  <a:srgbClr val="333333"/>
                </a:solidFill>
                <a:effectLst/>
                <a:latin typeface="Bookman Light"/>
              </a:rPr>
              <a:t>(2022) 6 NYPCTR 1139 (Del) </a:t>
            </a:r>
            <a:r>
              <a:rPr lang="en-IN" b="1" i="0" dirty="0">
                <a:solidFill>
                  <a:srgbClr val="333333"/>
                </a:solidFill>
                <a:effectLst/>
                <a:latin typeface="Square Serif"/>
              </a:rPr>
              <a:t>NAGESH TRADING CO. vs. ITO</a:t>
            </a:r>
          </a:p>
          <a:p>
            <a:pPr marL="285750" indent="-285750">
              <a:buFont typeface="Arial" panose="020B0604020202020204" pitchFamily="34" charset="0"/>
              <a:buChar char="•"/>
            </a:pPr>
            <a:r>
              <a:rPr lang="en-US" b="0" i="0" dirty="0">
                <a:solidFill>
                  <a:srgbClr val="333333"/>
                </a:solidFill>
                <a:effectLst/>
                <a:latin typeface="Bookman Light"/>
              </a:rPr>
              <a:t>Having heard learned counsel for the parties, this Court is of the view that the respondent having issued and served the impugned notice on 31st March, 2021 under s. 148 of the unamended Act, could not have issued another notice under s. 148A(b) of the Act dt. 2nd June, 2022 to the petitioner.</a:t>
            </a:r>
            <a:endParaRPr lang="en-IN" b="1" dirty="0">
              <a:solidFill>
                <a:srgbClr val="333333"/>
              </a:solidFill>
              <a:latin typeface="Square Serif"/>
            </a:endParaRPr>
          </a:p>
          <a:p>
            <a:pPr marL="285750" indent="-285750">
              <a:buFont typeface="Arial" panose="020B0604020202020204" pitchFamily="34" charset="0"/>
              <a:buChar char="•"/>
            </a:pPr>
            <a:r>
              <a:rPr lang="en-US" b="0" i="0" dirty="0">
                <a:solidFill>
                  <a:srgbClr val="333333"/>
                </a:solidFill>
                <a:effectLst/>
                <a:latin typeface="Bookman Light"/>
              </a:rPr>
              <a:t>Further the directions given by the Supreme Court in </a:t>
            </a:r>
            <a:r>
              <a:rPr lang="en-US" b="0" i="1" dirty="0">
                <a:solidFill>
                  <a:srgbClr val="333333"/>
                </a:solidFill>
                <a:effectLst/>
                <a:latin typeface="Bookman Light"/>
              </a:rPr>
              <a:t>Ashish Agarwal </a:t>
            </a:r>
            <a:r>
              <a:rPr lang="en-US" b="0" i="0" dirty="0">
                <a:solidFill>
                  <a:srgbClr val="333333"/>
                </a:solidFill>
                <a:effectLst/>
                <a:latin typeface="Bookman Light"/>
              </a:rPr>
              <a:t>(supra)</a:t>
            </a:r>
            <a:r>
              <a:rPr lang="en-US" b="0" i="1" dirty="0">
                <a:solidFill>
                  <a:srgbClr val="333333"/>
                </a:solidFill>
                <a:effectLst/>
                <a:latin typeface="Bookman Light"/>
              </a:rPr>
              <a:t> </a:t>
            </a:r>
            <a:r>
              <a:rPr lang="en-US" b="0" i="0" dirty="0">
                <a:solidFill>
                  <a:srgbClr val="333333"/>
                </a:solidFill>
                <a:effectLst/>
                <a:latin typeface="Bookman Light"/>
              </a:rPr>
              <a:t>were applicable to cases, where notices under s. 148 of the Act had been issued during the period 1st April, 2021 to 30th June, 2021which is not the case in the present matter.</a:t>
            </a:r>
            <a:endParaRPr lang="en-IN" b="1" i="0" dirty="0">
              <a:solidFill>
                <a:srgbClr val="333333"/>
              </a:solidFill>
              <a:effectLst/>
              <a:latin typeface="Square Serif"/>
            </a:endParaRPr>
          </a:p>
          <a:p>
            <a:pPr marL="0" indent="0">
              <a:buNone/>
            </a:pPr>
            <a:r>
              <a:rPr lang="en-IN" dirty="0"/>
              <a:t> </a:t>
            </a:r>
          </a:p>
        </p:txBody>
      </p:sp>
    </p:spTree>
    <p:extLst>
      <p:ext uri="{BB962C8B-B14F-4D97-AF65-F5344CB8AC3E}">
        <p14:creationId xmlns:p14="http://schemas.microsoft.com/office/powerpoint/2010/main" val="86032579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33829" y="35338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sz="4400" dirty="0">
                <a:latin typeface="Calibri" panose="020F0502020204030204" pitchFamily="34" charset="0"/>
                <a:ea typeface="Calibri" panose="020F0502020204030204" pitchFamily="34" charset="0"/>
                <a:cs typeface="Times New Roman" panose="02020603050405020304" pitchFamily="18" charset="0"/>
              </a:rPr>
              <a:t>Post order u/s 148A(d)</a:t>
            </a:r>
            <a:endParaRPr lang="en-IN" dirty="0"/>
          </a:p>
        </p:txBody>
      </p:sp>
      <p:sp>
        <p:nvSpPr>
          <p:cNvPr id="5" name="Content Placeholder 2"/>
          <p:cNvSpPr txBox="1">
            <a:spLocks/>
          </p:cNvSpPr>
          <p:nvPr/>
        </p:nvSpPr>
        <p:spPr>
          <a:xfrm>
            <a:off x="261257" y="1168400"/>
            <a:ext cx="11669485" cy="48002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1700" b="1" dirty="0">
                <a:effectLst/>
                <a:latin typeface="Calibri" panose="020F0502020204030204" pitchFamily="34" charset="0"/>
                <a:ea typeface="Calibri" panose="020F0502020204030204" pitchFamily="34" charset="0"/>
                <a:cs typeface="Times New Roman" panose="02020603050405020304" pitchFamily="18" charset="0"/>
              </a:rPr>
              <a:t>Check for the following jurisdictional requirements</a:t>
            </a:r>
          </a:p>
          <a:p>
            <a:pPr lvl="1"/>
            <a:endParaRPr lang="en-IN" sz="1700" b="1" dirty="0">
              <a:latin typeface="Calibri" panose="020F0502020204030204" pitchFamily="34" charset="0"/>
              <a:ea typeface="Calibri" panose="020F0502020204030204" pitchFamily="34" charset="0"/>
              <a:cs typeface="Times New Roman" panose="02020603050405020304" pitchFamily="18" charset="0"/>
            </a:endParaRPr>
          </a:p>
          <a:p>
            <a:pPr lvl="1"/>
            <a:r>
              <a:rPr lang="en-IN" sz="1700" b="1" dirty="0">
                <a:latin typeface="Calibri" panose="020F0502020204030204" pitchFamily="34" charset="0"/>
                <a:ea typeface="Calibri" panose="020F0502020204030204" pitchFamily="34" charset="0"/>
                <a:cs typeface="Times New Roman" panose="02020603050405020304" pitchFamily="18" charset="0"/>
              </a:rPr>
              <a:t>Order u/s 148A(d) </a:t>
            </a:r>
          </a:p>
          <a:p>
            <a:pPr lvl="2"/>
            <a:r>
              <a:rPr lang="en-IN" sz="1700" dirty="0">
                <a:latin typeface="Calibri" panose="020F0502020204030204" pitchFamily="34" charset="0"/>
                <a:ea typeface="Calibri" panose="020F0502020204030204" pitchFamily="34" charset="0"/>
                <a:cs typeface="Times New Roman" panose="02020603050405020304" pitchFamily="18" charset="0"/>
              </a:rPr>
              <a:t>is like reasons recorded – it cannot be improved upon or supplemented</a:t>
            </a:r>
          </a:p>
          <a:p>
            <a:pPr lvl="2"/>
            <a:r>
              <a:rPr lang="en-IN" sz="1700" dirty="0">
                <a:effectLst/>
                <a:latin typeface="Calibri" panose="020F0502020204030204" pitchFamily="34" charset="0"/>
                <a:ea typeface="Calibri" panose="020F0502020204030204" pitchFamily="34" charset="0"/>
                <a:cs typeface="Times New Roman" panose="02020603050405020304" pitchFamily="18" charset="0"/>
              </a:rPr>
              <a:t>Should deal with al</a:t>
            </a:r>
            <a:r>
              <a:rPr lang="en-IN" sz="1700" dirty="0">
                <a:latin typeface="Calibri" panose="020F0502020204030204" pitchFamily="34" charset="0"/>
                <a:ea typeface="Calibri" panose="020F0502020204030204" pitchFamily="34" charset="0"/>
                <a:cs typeface="Times New Roman" panose="02020603050405020304" pitchFamily="18" charset="0"/>
              </a:rPr>
              <a:t>l the contentions and arguments made – 147, 148, 148A, 149 etc. as well as on merits</a:t>
            </a:r>
          </a:p>
          <a:p>
            <a:pPr lvl="2"/>
            <a:r>
              <a:rPr lang="en-IN" sz="1700" dirty="0">
                <a:latin typeface="Calibri" panose="020F0502020204030204" pitchFamily="34" charset="0"/>
                <a:cs typeface="Times New Roman" panose="02020603050405020304" pitchFamily="18" charset="0"/>
              </a:rPr>
              <a:t>Should be a speaking order</a:t>
            </a:r>
          </a:p>
          <a:p>
            <a:pPr lvl="2"/>
            <a:r>
              <a:rPr lang="en-IN" sz="1700" dirty="0">
                <a:latin typeface="Calibri" panose="020F0502020204030204" pitchFamily="34" charset="0"/>
                <a:cs typeface="Times New Roman" panose="02020603050405020304" pitchFamily="18" charset="0"/>
              </a:rPr>
              <a:t>Violation of natural justice – if hearing asked for</a:t>
            </a:r>
          </a:p>
          <a:p>
            <a:pPr lvl="2"/>
            <a:r>
              <a:rPr lang="en-IN" sz="1700" dirty="0">
                <a:latin typeface="Calibri" panose="020F0502020204030204" pitchFamily="34" charset="0"/>
                <a:cs typeface="Times New Roman" panose="02020603050405020304" pitchFamily="18" charset="0"/>
              </a:rPr>
              <a:t>With the prior approval of specified authority – AY 13-14 till 17-18  approval of PCCIT (since beyond 3 years)</a:t>
            </a:r>
          </a:p>
          <a:p>
            <a:pPr lvl="2"/>
            <a:r>
              <a:rPr lang="en-IN" sz="1700" dirty="0">
                <a:latin typeface="Calibri" panose="020F0502020204030204" pitchFamily="34" charset="0"/>
                <a:cs typeface="Times New Roman" panose="02020603050405020304" pitchFamily="18" charset="0"/>
              </a:rPr>
              <a:t>In the name of correct entity </a:t>
            </a:r>
          </a:p>
          <a:p>
            <a:pPr lvl="2"/>
            <a:r>
              <a:rPr lang="en-IN" sz="1700" dirty="0">
                <a:latin typeface="Calibri" panose="020F0502020204030204" pitchFamily="34" charset="0"/>
                <a:cs typeface="Times New Roman" panose="02020603050405020304" pitchFamily="18" charset="0"/>
              </a:rPr>
              <a:t>Not time barred</a:t>
            </a:r>
          </a:p>
          <a:p>
            <a:pPr lvl="1"/>
            <a:endParaRPr lang="en-IN" sz="1700" b="1" dirty="0">
              <a:latin typeface="Calibri" panose="020F0502020204030204" pitchFamily="34" charset="0"/>
              <a:cs typeface="Times New Roman" panose="02020603050405020304" pitchFamily="18" charset="0"/>
            </a:endParaRPr>
          </a:p>
          <a:p>
            <a:pPr lvl="1"/>
            <a:r>
              <a:rPr lang="en-IN" sz="1700" b="1" dirty="0">
                <a:latin typeface="Calibri" panose="020F0502020204030204" pitchFamily="34" charset="0"/>
                <a:cs typeface="Times New Roman" panose="02020603050405020304" pitchFamily="18" charset="0"/>
              </a:rPr>
              <a:t>Notice u/s 148</a:t>
            </a:r>
          </a:p>
          <a:p>
            <a:pPr lvl="2"/>
            <a:r>
              <a:rPr lang="en-IN" sz="1700" dirty="0">
                <a:latin typeface="Calibri" panose="020F0502020204030204" pitchFamily="34" charset="0"/>
                <a:cs typeface="Times New Roman" panose="02020603050405020304" pitchFamily="18" charset="0"/>
              </a:rPr>
              <a:t>With the prior approval of specified authority – AY 13-14 till 17-18  approval of PCCIT (since beyond 3 years)</a:t>
            </a:r>
          </a:p>
          <a:p>
            <a:pPr lvl="2"/>
            <a:r>
              <a:rPr lang="en-IN" sz="1700" dirty="0">
                <a:latin typeface="Calibri" panose="020F0502020204030204" pitchFamily="34" charset="0"/>
                <a:cs typeface="Times New Roman" panose="02020603050405020304" pitchFamily="18" charset="0"/>
              </a:rPr>
              <a:t>In the name of correct entity </a:t>
            </a:r>
          </a:p>
          <a:p>
            <a:pPr lvl="2"/>
            <a:r>
              <a:rPr lang="en-IN" sz="1700" dirty="0">
                <a:latin typeface="Calibri" panose="020F0502020204030204" pitchFamily="34" charset="0"/>
                <a:cs typeface="Times New Roman" panose="02020603050405020304" pitchFamily="18" charset="0"/>
              </a:rPr>
              <a:t>Not time barred</a:t>
            </a:r>
          </a:p>
          <a:p>
            <a:pPr lvl="2"/>
            <a:r>
              <a:rPr lang="en-IN" sz="1700" b="1" dirty="0">
                <a:latin typeface="Calibri" panose="020F0502020204030204" pitchFamily="34" charset="0"/>
                <a:cs typeface="Times New Roman" panose="02020603050405020304" pitchFamily="18" charset="0"/>
              </a:rPr>
              <a:t>Whether information suggesting income escaping assessment is as per Explanation1 to section 148</a:t>
            </a:r>
          </a:p>
          <a:p>
            <a:pPr lvl="2"/>
            <a:endParaRPr lang="en-IN" sz="1700" b="1" dirty="0">
              <a:latin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55C540E9-6311-4AE3-B101-E21105D009B0}"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83</a:t>
            </a:fld>
            <a:endParaRPr lang="en-IN"/>
          </a:p>
        </p:txBody>
      </p:sp>
    </p:spTree>
    <p:extLst>
      <p:ext uri="{BB962C8B-B14F-4D97-AF65-F5344CB8AC3E}">
        <p14:creationId xmlns:p14="http://schemas.microsoft.com/office/powerpoint/2010/main" val="4223898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1291B-CF95-4FEE-A731-8642C7EDE1CF}"/>
              </a:ext>
            </a:extLst>
          </p:cNvPr>
          <p:cNvSpPr>
            <a:spLocks noGrp="1"/>
          </p:cNvSpPr>
          <p:nvPr>
            <p:ph type="title"/>
          </p:nvPr>
        </p:nvSpPr>
        <p:spPr>
          <a:xfrm>
            <a:off x="2152650" y="17462"/>
            <a:ext cx="8221436" cy="792163"/>
          </a:xfrm>
        </p:spPr>
        <p:txBody>
          <a:bodyPr>
            <a:normAutofit/>
          </a:bodyPr>
          <a:lstStyle/>
          <a:p>
            <a:pPr algn="ctr"/>
            <a:r>
              <a:rPr lang="en-US" sz="2400" b="1" dirty="0">
                <a:latin typeface="Rockwell Extra Bold" panose="02060903040505020403" pitchFamily="18" charset="0"/>
                <a:cs typeface="Times New Roman" panose="02020603050405020304" pitchFamily="18" charset="0"/>
              </a:rPr>
              <a:t>Taxpayers’ Charter</a:t>
            </a:r>
            <a:endParaRPr lang="en-IN" sz="2400" b="1" dirty="0">
              <a:latin typeface="Rockwell Extra Bold" panose="02060903040505020403" pitchFamily="18"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FD695A3C-7819-444E-8A2D-9FAF79232921}"/>
              </a:ext>
            </a:extLst>
          </p:cNvPr>
          <p:cNvSpPr>
            <a:spLocks noGrp="1"/>
          </p:cNvSpPr>
          <p:nvPr>
            <p:ph idx="1"/>
          </p:nvPr>
        </p:nvSpPr>
        <p:spPr>
          <a:xfrm>
            <a:off x="457201" y="1295401"/>
            <a:ext cx="11201399" cy="523221"/>
          </a:xfrm>
          <a:solidFill>
            <a:srgbClr val="0070C0"/>
          </a:solidFill>
        </p:spPr>
        <p:txBody>
          <a:bodyPr anchor="ctr">
            <a:noAutofit/>
          </a:bodyPr>
          <a:lstStyle/>
          <a:p>
            <a:pPr marL="0" indent="0" algn="ctr">
              <a:lnSpc>
                <a:spcPct val="107000"/>
              </a:lnSpc>
              <a:buNone/>
            </a:pPr>
            <a:r>
              <a:rPr lang="en-GB" b="1" dirty="0">
                <a:solidFill>
                  <a:schemeClr val="bg1"/>
                </a:solidFill>
              </a:rPr>
              <a:t>is committed to</a:t>
            </a:r>
            <a:endParaRPr lang="en-IN" sz="1600" b="1" dirty="0">
              <a:solidFill>
                <a:schemeClr val="bg1"/>
              </a:solidFill>
              <a:ea typeface="Calibri" panose="020F0502020204030204" pitchFamily="34" charset="0"/>
              <a:cs typeface="Times New Roman" panose="02020603050405020304" pitchFamily="18" charset="0"/>
            </a:endParaRPr>
          </a:p>
        </p:txBody>
      </p:sp>
      <p:sp>
        <p:nvSpPr>
          <p:cNvPr id="14" name="Content Placeholder 8">
            <a:extLst>
              <a:ext uri="{FF2B5EF4-FFF2-40B4-BE49-F238E27FC236}">
                <a16:creationId xmlns:a16="http://schemas.microsoft.com/office/drawing/2014/main" id="{0E8B4843-48AC-453D-BAF0-09AEDE8E3463}"/>
              </a:ext>
            </a:extLst>
          </p:cNvPr>
          <p:cNvSpPr txBox="1">
            <a:spLocks/>
          </p:cNvSpPr>
          <p:nvPr/>
        </p:nvSpPr>
        <p:spPr>
          <a:xfrm>
            <a:off x="457200" y="1818821"/>
            <a:ext cx="11201399" cy="2764768"/>
          </a:xfrm>
          <a:prstGeom prst="rect">
            <a:avLst/>
          </a:prstGeom>
          <a:solidFill>
            <a:schemeClr val="accent1">
              <a:lumMod val="20000"/>
              <a:lumOff val="80000"/>
            </a:schemeClr>
          </a:solidFill>
        </p:spPr>
        <p:txBody>
          <a:bodyPr vert="horz" lIns="91440" tIns="45720" rIns="91440" bIns="45720" numCol="2"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42900" lvl="0" indent="-342900">
              <a:lnSpc>
                <a:spcPct val="107000"/>
              </a:lnSpc>
              <a:spcBef>
                <a:spcPts val="300"/>
              </a:spcBef>
              <a:spcAft>
                <a:spcPts val="300"/>
              </a:spcAft>
              <a:buFont typeface="+mj-lt"/>
              <a:buAutoNum type="arabicPeriod"/>
            </a:pPr>
            <a:r>
              <a:rPr lang="en-GB" sz="1600" dirty="0">
                <a:effectLst/>
                <a:ea typeface="Calibri" panose="020F0502020204030204" pitchFamily="34" charset="0"/>
                <a:cs typeface="Angsana New" panose="02020603050405020304" pitchFamily="18" charset="-34"/>
              </a:rPr>
              <a:t>provide fair, courteous, and reasonable treatment</a:t>
            </a:r>
            <a:endParaRPr lang="en-IN" sz="1600" dirty="0">
              <a:effectLst/>
              <a:ea typeface="Calibri" panose="020F0502020204030204" pitchFamily="34" charset="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effectLst/>
                <a:ea typeface="Calibri" panose="020F0502020204030204" pitchFamily="34" charset="0"/>
                <a:cs typeface="Angsana New" panose="02020603050405020304" pitchFamily="18" charset="-34"/>
              </a:rPr>
              <a:t>treat taxpayer as honest</a:t>
            </a:r>
            <a:endParaRPr lang="en-IN" sz="1600" dirty="0">
              <a:effectLst/>
              <a:ea typeface="Calibri" panose="020F0502020204030204" pitchFamily="34" charset="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effectLst/>
                <a:ea typeface="Calibri" panose="020F0502020204030204" pitchFamily="34" charset="0"/>
                <a:cs typeface="Angsana New" panose="02020603050405020304" pitchFamily="18" charset="-34"/>
              </a:rPr>
              <a:t>provide mechanism for appeal and review</a:t>
            </a:r>
            <a:endParaRPr lang="en-IN" sz="1600" dirty="0">
              <a:effectLst/>
              <a:ea typeface="Calibri" panose="020F0502020204030204" pitchFamily="34" charset="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effectLst/>
                <a:ea typeface="Calibri" panose="020F0502020204030204" pitchFamily="34" charset="0"/>
                <a:cs typeface="Angsana New" panose="02020603050405020304" pitchFamily="18" charset="-34"/>
              </a:rPr>
              <a:t>provide complete and accurate information</a:t>
            </a:r>
            <a:endParaRPr lang="en-IN" sz="1600" dirty="0">
              <a:effectLst/>
              <a:ea typeface="Calibri" panose="020F0502020204030204" pitchFamily="34" charset="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effectLst/>
                <a:ea typeface="Calibri" panose="020F0502020204030204" pitchFamily="34" charset="0"/>
                <a:cs typeface="Angsana New" panose="02020603050405020304" pitchFamily="18" charset="-34"/>
              </a:rPr>
              <a:t>provide timely decisions</a:t>
            </a:r>
            <a:endParaRPr lang="en-IN" sz="1600" dirty="0">
              <a:effectLst/>
              <a:ea typeface="Calibri" panose="020F0502020204030204" pitchFamily="34" charset="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effectLst/>
                <a:ea typeface="Calibri" panose="020F0502020204030204" pitchFamily="34" charset="0"/>
                <a:cs typeface="Angsana New" panose="02020603050405020304" pitchFamily="18" charset="-34"/>
              </a:rPr>
              <a:t>collect the correct amount of tax</a:t>
            </a:r>
            <a:endParaRPr lang="en-IN" sz="1600" dirty="0">
              <a:effectLst/>
              <a:ea typeface="Calibri" panose="020F0502020204030204" pitchFamily="34" charset="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effectLst/>
                <a:ea typeface="Calibri" panose="020F0502020204030204" pitchFamily="34" charset="0"/>
                <a:cs typeface="Angsana New" panose="02020603050405020304" pitchFamily="18" charset="-34"/>
              </a:rPr>
              <a:t>respect privacy of taxpayer</a:t>
            </a:r>
            <a:endParaRPr lang="en-IN" sz="1600" dirty="0">
              <a:effectLst/>
              <a:ea typeface="Calibri" panose="020F0502020204030204" pitchFamily="34" charset="0"/>
              <a:cs typeface="Times New Roman" panose="02020603050405020304" pitchFamily="18" charset="0"/>
            </a:endParaRPr>
          </a:p>
          <a:p>
            <a:pPr marL="358775" lvl="0" indent="-358775">
              <a:lnSpc>
                <a:spcPct val="107000"/>
              </a:lnSpc>
              <a:spcBef>
                <a:spcPts val="300"/>
              </a:spcBef>
              <a:spcAft>
                <a:spcPts val="300"/>
              </a:spcAft>
              <a:buFont typeface="+mj-lt"/>
              <a:buAutoNum type="arabicPeriod"/>
            </a:pPr>
            <a:r>
              <a:rPr lang="en-GB" sz="1600" dirty="0">
                <a:cs typeface="Times New Roman" panose="02020603050405020304" pitchFamily="18" charset="0"/>
              </a:rPr>
              <a:t>maintain confidentiality</a:t>
            </a:r>
            <a:endParaRPr lang="en-IN" sz="1600" dirty="0">
              <a:cs typeface="Times New Roman" panose="02020603050405020304" pitchFamily="18" charset="0"/>
            </a:endParaRPr>
          </a:p>
          <a:p>
            <a:pPr marL="358775" lvl="0" indent="-358775">
              <a:lnSpc>
                <a:spcPct val="107000"/>
              </a:lnSpc>
              <a:spcBef>
                <a:spcPts val="300"/>
              </a:spcBef>
              <a:spcAft>
                <a:spcPts val="300"/>
              </a:spcAft>
              <a:buFont typeface="+mj-lt"/>
              <a:buAutoNum type="arabicPeriod"/>
            </a:pPr>
            <a:r>
              <a:rPr lang="en-GB" sz="1600" dirty="0">
                <a:cs typeface="Times New Roman" panose="02020603050405020304" pitchFamily="18" charset="0"/>
              </a:rPr>
              <a:t>hold its authorities accountable</a:t>
            </a:r>
            <a:endParaRPr lang="en-IN" sz="1600" dirty="0">
              <a:cs typeface="Times New Roman" panose="02020603050405020304" pitchFamily="18" charset="0"/>
            </a:endParaRPr>
          </a:p>
          <a:p>
            <a:pPr marL="358775" lvl="0" indent="-358775">
              <a:lnSpc>
                <a:spcPct val="107000"/>
              </a:lnSpc>
              <a:spcBef>
                <a:spcPts val="300"/>
              </a:spcBef>
              <a:spcAft>
                <a:spcPts val="300"/>
              </a:spcAft>
              <a:buFont typeface="+mj-lt"/>
              <a:buAutoNum type="arabicPeriod"/>
            </a:pPr>
            <a:r>
              <a:rPr lang="en-GB" sz="1600" dirty="0">
                <a:cs typeface="Times New Roman" panose="02020603050405020304" pitchFamily="18" charset="0"/>
              </a:rPr>
              <a:t>enable representative of choice</a:t>
            </a:r>
            <a:endParaRPr lang="en-IN" sz="1600" dirty="0">
              <a:cs typeface="Times New Roman" panose="02020603050405020304" pitchFamily="18" charset="0"/>
            </a:endParaRPr>
          </a:p>
          <a:p>
            <a:pPr marL="358775" lvl="0" indent="-358775">
              <a:lnSpc>
                <a:spcPct val="107000"/>
              </a:lnSpc>
              <a:spcBef>
                <a:spcPts val="300"/>
              </a:spcBef>
              <a:spcAft>
                <a:spcPts val="300"/>
              </a:spcAft>
              <a:buFont typeface="+mj-lt"/>
              <a:buAutoNum type="arabicPeriod"/>
            </a:pPr>
            <a:r>
              <a:rPr lang="en-GB" sz="1600" dirty="0">
                <a:cs typeface="Times New Roman" panose="02020603050405020304" pitchFamily="18" charset="0"/>
              </a:rPr>
              <a:t>provide mechanism to lodge complaint</a:t>
            </a:r>
            <a:endParaRPr lang="en-IN" sz="1600" dirty="0">
              <a:cs typeface="Times New Roman" panose="02020603050405020304" pitchFamily="18" charset="0"/>
            </a:endParaRPr>
          </a:p>
          <a:p>
            <a:pPr marL="358775" lvl="0" indent="-358775">
              <a:lnSpc>
                <a:spcPct val="107000"/>
              </a:lnSpc>
              <a:spcBef>
                <a:spcPts val="300"/>
              </a:spcBef>
              <a:spcAft>
                <a:spcPts val="300"/>
              </a:spcAft>
              <a:buFont typeface="+mj-lt"/>
              <a:buAutoNum type="arabicPeriod"/>
            </a:pPr>
            <a:r>
              <a:rPr lang="en-GB" sz="1600" dirty="0">
                <a:cs typeface="Times New Roman" panose="02020603050405020304" pitchFamily="18" charset="0"/>
              </a:rPr>
              <a:t>provide a fair &amp; just system</a:t>
            </a:r>
            <a:endParaRPr lang="en-IN" sz="1600" dirty="0">
              <a:cs typeface="Times New Roman" panose="02020603050405020304" pitchFamily="18" charset="0"/>
            </a:endParaRPr>
          </a:p>
          <a:p>
            <a:pPr marL="358775" lvl="0" indent="-358775" algn="just">
              <a:lnSpc>
                <a:spcPct val="107000"/>
              </a:lnSpc>
              <a:spcBef>
                <a:spcPts val="300"/>
              </a:spcBef>
              <a:spcAft>
                <a:spcPts val="300"/>
              </a:spcAft>
              <a:buFont typeface="+mj-lt"/>
              <a:buAutoNum type="arabicPeriod"/>
            </a:pPr>
            <a:r>
              <a:rPr lang="en-GB" sz="1600" dirty="0">
                <a:cs typeface="Times New Roman" panose="02020603050405020304" pitchFamily="18" charset="0"/>
              </a:rPr>
              <a:t>publish service standards and report periodically</a:t>
            </a:r>
            <a:endParaRPr lang="en-IN" sz="1600" dirty="0">
              <a:cs typeface="Times New Roman" panose="02020603050405020304" pitchFamily="18" charset="0"/>
            </a:endParaRPr>
          </a:p>
          <a:p>
            <a:pPr marL="358775" lvl="0" indent="-358775" algn="just">
              <a:lnSpc>
                <a:spcPct val="107000"/>
              </a:lnSpc>
              <a:spcBef>
                <a:spcPts val="300"/>
              </a:spcBef>
              <a:spcAft>
                <a:spcPts val="300"/>
              </a:spcAft>
              <a:buFont typeface="+mj-lt"/>
              <a:buAutoNum type="arabicPeriod"/>
            </a:pPr>
            <a:r>
              <a:rPr lang="en-GB" sz="1600" dirty="0">
                <a:cs typeface="Times New Roman" panose="02020603050405020304" pitchFamily="18" charset="0"/>
              </a:rPr>
              <a:t>reduce cost of compliance </a:t>
            </a:r>
            <a:endParaRPr lang="en-IN" sz="1600" dirty="0">
              <a:cs typeface="Times New Roman" panose="02020603050405020304" pitchFamily="18" charset="0"/>
            </a:endParaRPr>
          </a:p>
        </p:txBody>
      </p:sp>
      <p:sp>
        <p:nvSpPr>
          <p:cNvPr id="11" name="Rectangle 10">
            <a:extLst>
              <a:ext uri="{FF2B5EF4-FFF2-40B4-BE49-F238E27FC236}">
                <a16:creationId xmlns:a16="http://schemas.microsoft.com/office/drawing/2014/main" id="{BF312DC9-C62B-4B71-A19A-EDF72C6451C8}"/>
              </a:ext>
            </a:extLst>
          </p:cNvPr>
          <p:cNvSpPr/>
          <p:nvPr/>
        </p:nvSpPr>
        <p:spPr>
          <a:xfrm>
            <a:off x="3774753" y="685800"/>
            <a:ext cx="5004895" cy="468590"/>
          </a:xfrm>
          <a:prstGeom prst="rect">
            <a:avLst/>
          </a:prstGeom>
        </p:spPr>
        <p:txBody>
          <a:bodyPr wrap="none">
            <a:spAutoFit/>
          </a:bodyPr>
          <a:lstStyle/>
          <a:p>
            <a:pPr algn="ctr">
              <a:lnSpc>
                <a:spcPct val="107000"/>
              </a:lnSpc>
              <a:spcBef>
                <a:spcPts val="600"/>
              </a:spcBef>
              <a:spcAft>
                <a:spcPts val="800"/>
              </a:spcAft>
            </a:pPr>
            <a:r>
              <a:rPr lang="en-IN" sz="2400" b="1" dirty="0">
                <a:effectLst/>
                <a:latin typeface="Arial Nova" panose="020B0504020202020204" pitchFamily="34" charset="0"/>
                <a:ea typeface="Calibri" panose="020F0502020204030204" pitchFamily="34" charset="0"/>
                <a:cs typeface="Times New Roman" panose="02020603050405020304" pitchFamily="18" charset="0"/>
              </a:rPr>
              <a:t>THE INCOME TAX DEPARTMENT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Content Placeholder 8">
            <a:extLst>
              <a:ext uri="{FF2B5EF4-FFF2-40B4-BE49-F238E27FC236}">
                <a16:creationId xmlns:a16="http://schemas.microsoft.com/office/drawing/2014/main" id="{D49900D4-8669-4E13-9037-E981E4A64769}"/>
              </a:ext>
            </a:extLst>
          </p:cNvPr>
          <p:cNvSpPr txBox="1">
            <a:spLocks/>
          </p:cNvSpPr>
          <p:nvPr/>
        </p:nvSpPr>
        <p:spPr>
          <a:xfrm>
            <a:off x="457197" y="4583589"/>
            <a:ext cx="11201398" cy="523221"/>
          </a:xfrm>
          <a:prstGeom prst="rect">
            <a:avLst/>
          </a:prstGeom>
          <a:solidFill>
            <a:schemeClr val="accent1"/>
          </a:solidFill>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7000"/>
              </a:lnSpc>
              <a:spcAft>
                <a:spcPts val="800"/>
              </a:spcAft>
              <a:buNone/>
            </a:pPr>
            <a:r>
              <a:rPr lang="en-US" sz="2800" b="1" dirty="0">
                <a:solidFill>
                  <a:srgbClr val="FFFFFF"/>
                </a:solidFill>
                <a:effectLst/>
                <a:ea typeface="Calibri" panose="020F0502020204030204" pitchFamily="34" charset="0"/>
                <a:cs typeface="Times New Roman" panose="02020603050405020304" pitchFamily="18" charset="0"/>
              </a:rPr>
              <a:t>and expects taxpayers to</a:t>
            </a:r>
            <a:endParaRPr lang="en-IN" sz="2800" dirty="0">
              <a:effectLst/>
              <a:ea typeface="Calibri" panose="020F0502020204030204" pitchFamily="34" charset="0"/>
              <a:cs typeface="Times New Roman" panose="02020603050405020304" pitchFamily="18" charset="0"/>
            </a:endParaRPr>
          </a:p>
        </p:txBody>
      </p:sp>
      <p:sp>
        <p:nvSpPr>
          <p:cNvPr id="16" name="Content Placeholder 8">
            <a:extLst>
              <a:ext uri="{FF2B5EF4-FFF2-40B4-BE49-F238E27FC236}">
                <a16:creationId xmlns:a16="http://schemas.microsoft.com/office/drawing/2014/main" id="{3CB996D9-0B02-4E09-9956-52D31551EE99}"/>
              </a:ext>
            </a:extLst>
          </p:cNvPr>
          <p:cNvSpPr txBox="1">
            <a:spLocks/>
          </p:cNvSpPr>
          <p:nvPr/>
        </p:nvSpPr>
        <p:spPr>
          <a:xfrm>
            <a:off x="457197" y="5113890"/>
            <a:ext cx="11201398" cy="1108529"/>
          </a:xfrm>
          <a:prstGeom prst="rect">
            <a:avLst/>
          </a:prstGeom>
          <a:solidFill>
            <a:schemeClr val="accent1">
              <a:lumMod val="20000"/>
              <a:lumOff val="80000"/>
            </a:schemeClr>
          </a:solidFill>
        </p:spPr>
        <p:txBody>
          <a:bodyPr vert="horz" lIns="91440" tIns="45720" rIns="91440" bIns="45720" numCol="2"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42900" lvl="0" indent="-342900">
              <a:lnSpc>
                <a:spcPct val="107000"/>
              </a:lnSpc>
              <a:spcBef>
                <a:spcPts val="300"/>
              </a:spcBef>
              <a:spcAft>
                <a:spcPts val="300"/>
              </a:spcAft>
              <a:buFont typeface="+mj-lt"/>
              <a:buAutoNum type="arabicPeriod"/>
            </a:pPr>
            <a:r>
              <a:rPr lang="en-GB" sz="1600" dirty="0">
                <a:cs typeface="Times New Roman" panose="02020603050405020304" pitchFamily="18" charset="0"/>
              </a:rPr>
              <a:t>be honest and compliant</a:t>
            </a:r>
            <a:endParaRPr lang="en-IN" sz="1600" dirty="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cs typeface="Times New Roman" panose="02020603050405020304" pitchFamily="18" charset="0"/>
              </a:rPr>
              <a:t>be informed</a:t>
            </a:r>
            <a:endParaRPr lang="en-IN" sz="1600" dirty="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cs typeface="Times New Roman" panose="02020603050405020304" pitchFamily="18" charset="0"/>
              </a:rPr>
              <a:t>keep accurate records</a:t>
            </a:r>
          </a:p>
          <a:p>
            <a:pPr marL="342900" lvl="0" indent="-342900">
              <a:lnSpc>
                <a:spcPct val="107000"/>
              </a:lnSpc>
              <a:spcBef>
                <a:spcPts val="300"/>
              </a:spcBef>
              <a:spcAft>
                <a:spcPts val="300"/>
              </a:spcAft>
              <a:buFont typeface="+mj-lt"/>
              <a:buAutoNum type="arabicPeriod"/>
            </a:pPr>
            <a:endParaRPr lang="en-IN" sz="1600" dirty="0">
              <a:cs typeface="Angsana New" panose="02020603050405020304" pitchFamily="18" charset="-34"/>
            </a:endParaRPr>
          </a:p>
          <a:p>
            <a:pPr marL="342900" lvl="0" indent="-342900">
              <a:lnSpc>
                <a:spcPct val="107000"/>
              </a:lnSpc>
              <a:spcBef>
                <a:spcPts val="300"/>
              </a:spcBef>
              <a:spcAft>
                <a:spcPts val="300"/>
              </a:spcAft>
              <a:buFont typeface="+mj-lt"/>
              <a:buAutoNum type="arabicPeriod"/>
            </a:pPr>
            <a:r>
              <a:rPr lang="en-GB" sz="1600" dirty="0">
                <a:cs typeface="Times New Roman" panose="02020603050405020304" pitchFamily="18" charset="0"/>
              </a:rPr>
              <a:t>know what the representative does on his behalf</a:t>
            </a:r>
            <a:endParaRPr lang="en-IN" sz="1600" dirty="0">
              <a:cs typeface="Times New Roman" panose="02020603050405020304" pitchFamily="18" charset="0"/>
            </a:endParaRPr>
          </a:p>
          <a:p>
            <a:pPr marL="342900" lvl="0" indent="-342900">
              <a:lnSpc>
                <a:spcPct val="107000"/>
              </a:lnSpc>
              <a:spcBef>
                <a:spcPts val="300"/>
              </a:spcBef>
              <a:spcAft>
                <a:spcPts val="300"/>
              </a:spcAft>
              <a:buFont typeface="+mj-lt"/>
              <a:buAutoNum type="arabicPeriod"/>
            </a:pPr>
            <a:r>
              <a:rPr lang="en-GB" sz="1600" dirty="0">
                <a:cs typeface="Times New Roman" panose="02020603050405020304" pitchFamily="18" charset="0"/>
              </a:rPr>
              <a:t>respond in time</a:t>
            </a:r>
          </a:p>
          <a:p>
            <a:pPr marL="342900" lvl="0" indent="-342900">
              <a:lnSpc>
                <a:spcPct val="107000"/>
              </a:lnSpc>
              <a:spcBef>
                <a:spcPts val="300"/>
              </a:spcBef>
              <a:spcAft>
                <a:spcPts val="300"/>
              </a:spcAft>
              <a:buFont typeface="+mj-lt"/>
              <a:buAutoNum type="arabicPeriod"/>
            </a:pPr>
            <a:r>
              <a:rPr lang="en-GB" sz="1600" dirty="0">
                <a:cs typeface="Times New Roman" panose="02020603050405020304" pitchFamily="18" charset="0"/>
              </a:rPr>
              <a:t>pay in time</a:t>
            </a:r>
            <a:endParaRPr lang="en-IN" sz="1600" dirty="0">
              <a:cs typeface="Times New Roman" panose="02020603050405020304" pitchFamily="18" charset="0"/>
            </a:endParaRPr>
          </a:p>
          <a:p>
            <a:endParaRPr lang="en-IN" sz="900" dirty="0"/>
          </a:p>
        </p:txBody>
      </p:sp>
      <p:sp>
        <p:nvSpPr>
          <p:cNvPr id="5" name="Date Placeholder 4"/>
          <p:cNvSpPr>
            <a:spLocks noGrp="1"/>
          </p:cNvSpPr>
          <p:nvPr>
            <p:ph type="dt" sz="half" idx="10"/>
          </p:nvPr>
        </p:nvSpPr>
        <p:spPr/>
        <p:txBody>
          <a:bodyPr/>
          <a:lstStyle/>
          <a:p>
            <a:fld id="{8E50CA65-CBA2-4872-8C38-48FC00885F27}" type="datetime1">
              <a:rPr lang="en-IN" smtClean="0"/>
              <a:t>19-05-2023</a:t>
            </a:fld>
            <a:endParaRPr lang="en-IN"/>
          </a:p>
        </p:txBody>
      </p:sp>
      <p:sp>
        <p:nvSpPr>
          <p:cNvPr id="6" name="Footer Placeholder 5"/>
          <p:cNvSpPr>
            <a:spLocks noGrp="1"/>
          </p:cNvSpPr>
          <p:nvPr>
            <p:ph type="ftr" sz="quarter" idx="11"/>
          </p:nvPr>
        </p:nvSpPr>
        <p:spPr/>
        <p:txBody>
          <a:bodyPr/>
          <a:lstStyle/>
          <a:p>
            <a:r>
              <a:rPr lang="en-IN"/>
              <a:t>Reassessment</a:t>
            </a:r>
          </a:p>
        </p:txBody>
      </p:sp>
      <p:sp>
        <p:nvSpPr>
          <p:cNvPr id="4" name="Slide Number Placeholder 3"/>
          <p:cNvSpPr>
            <a:spLocks noGrp="1"/>
          </p:cNvSpPr>
          <p:nvPr>
            <p:ph type="sldNum" sz="quarter" idx="12"/>
          </p:nvPr>
        </p:nvSpPr>
        <p:spPr/>
        <p:txBody>
          <a:bodyPr/>
          <a:lstStyle/>
          <a:p>
            <a:fld id="{D06BE10B-C2F5-4F60-8984-10AB42D46EE0}" type="slidenum">
              <a:rPr lang="en-IN" smtClean="0"/>
              <a:t>84</a:t>
            </a:fld>
            <a:endParaRPr lang="en-IN"/>
          </a:p>
        </p:txBody>
      </p:sp>
    </p:spTree>
    <p:extLst>
      <p:ext uri="{BB962C8B-B14F-4D97-AF65-F5344CB8AC3E}">
        <p14:creationId xmlns:p14="http://schemas.microsoft.com/office/powerpoint/2010/main" val="2428133040"/>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19" y="2872699"/>
            <a:ext cx="10515600" cy="1325563"/>
          </a:xfrm>
        </p:spPr>
        <p:txBody>
          <a:bodyPr>
            <a:normAutofit/>
          </a:bodyPr>
          <a:lstStyle/>
          <a:p>
            <a:r>
              <a:rPr lang="en-IN" sz="3200" dirty="0"/>
              <a:t>THANK YOU</a:t>
            </a:r>
          </a:p>
        </p:txBody>
      </p:sp>
      <p:sp>
        <p:nvSpPr>
          <p:cNvPr id="3" name="Content Placeholder 2"/>
          <p:cNvSpPr>
            <a:spLocks noGrp="1"/>
          </p:cNvSpPr>
          <p:nvPr>
            <p:ph idx="1"/>
          </p:nvPr>
        </p:nvSpPr>
        <p:spPr>
          <a:xfrm>
            <a:off x="415119" y="3908308"/>
            <a:ext cx="10515600" cy="2448042"/>
          </a:xfrm>
        </p:spPr>
        <p:txBody>
          <a:bodyPr>
            <a:noAutofit/>
          </a:bodyPr>
          <a:lstStyle/>
          <a:p>
            <a:pPr marL="0" indent="0">
              <a:spcBef>
                <a:spcPts val="0"/>
              </a:spcBef>
              <a:buNone/>
            </a:pPr>
            <a:r>
              <a:rPr lang="en-IN" sz="1700" b="1" dirty="0"/>
              <a:t>Dharan V. Gandhi</a:t>
            </a:r>
          </a:p>
          <a:p>
            <a:pPr marL="0" indent="0">
              <a:spcBef>
                <a:spcPts val="0"/>
              </a:spcBef>
              <a:buNone/>
            </a:pPr>
            <a:r>
              <a:rPr lang="en-IN" sz="1700" dirty="0"/>
              <a:t>(</a:t>
            </a:r>
            <a:r>
              <a:rPr lang="en-IN" sz="1700" dirty="0" err="1"/>
              <a:t>B.Com</a:t>
            </a:r>
            <a:r>
              <a:rPr lang="en-IN" sz="1700" dirty="0"/>
              <a:t>, CA, LL.B.)</a:t>
            </a:r>
          </a:p>
          <a:p>
            <a:pPr marL="0" indent="0">
              <a:spcBef>
                <a:spcPts val="0"/>
              </a:spcBef>
              <a:buNone/>
            </a:pPr>
            <a:r>
              <a:rPr lang="en-IN" sz="1700" dirty="0"/>
              <a:t>Advocate, Bombay High Court</a:t>
            </a:r>
          </a:p>
          <a:p>
            <a:pPr marL="0" indent="0">
              <a:spcBef>
                <a:spcPts val="0"/>
              </a:spcBef>
              <a:buNone/>
            </a:pPr>
            <a:endParaRPr lang="en-IN" sz="1700" dirty="0"/>
          </a:p>
          <a:p>
            <a:pPr marL="0" indent="0">
              <a:spcBef>
                <a:spcPts val="0"/>
              </a:spcBef>
              <a:buNone/>
            </a:pPr>
            <a:r>
              <a:rPr lang="en-IN" sz="1700" dirty="0"/>
              <a:t>709, </a:t>
            </a:r>
            <a:r>
              <a:rPr lang="en-IN" sz="1700" dirty="0" err="1"/>
              <a:t>Sharda</a:t>
            </a:r>
            <a:r>
              <a:rPr lang="en-IN" sz="1700" dirty="0"/>
              <a:t> Chambers, New Marine Lines,</a:t>
            </a:r>
          </a:p>
          <a:p>
            <a:pPr marL="0" indent="0">
              <a:spcBef>
                <a:spcPts val="0"/>
              </a:spcBef>
              <a:buNone/>
            </a:pPr>
            <a:r>
              <a:rPr lang="en-IN" sz="1700" dirty="0"/>
              <a:t>Behind </a:t>
            </a:r>
            <a:r>
              <a:rPr lang="en-IN" sz="1700" dirty="0" err="1"/>
              <a:t>Aaykar</a:t>
            </a:r>
            <a:r>
              <a:rPr lang="en-IN" sz="1700" dirty="0"/>
              <a:t> Bhavan, Mumbai – 400020.</a:t>
            </a:r>
          </a:p>
          <a:p>
            <a:pPr marL="0" indent="0">
              <a:spcBef>
                <a:spcPts val="0"/>
              </a:spcBef>
              <a:buNone/>
            </a:pPr>
            <a:r>
              <a:rPr lang="en-IN" sz="1700" dirty="0"/>
              <a:t>Tel : +91 22 79692153 Cell: +91 9820068466</a:t>
            </a:r>
          </a:p>
          <a:p>
            <a:pPr marL="0" indent="0">
              <a:spcBef>
                <a:spcPts val="0"/>
              </a:spcBef>
              <a:buNone/>
            </a:pPr>
            <a:r>
              <a:rPr lang="en-IN" sz="1700" dirty="0"/>
              <a:t>Email: adv.dharangandhi@outlook.com </a:t>
            </a:r>
          </a:p>
        </p:txBody>
      </p:sp>
      <p:sp>
        <p:nvSpPr>
          <p:cNvPr id="7" name="Content Placeholder 2"/>
          <p:cNvSpPr txBox="1">
            <a:spLocks/>
          </p:cNvSpPr>
          <p:nvPr/>
        </p:nvSpPr>
        <p:spPr>
          <a:xfrm>
            <a:off x="415119" y="2304480"/>
            <a:ext cx="10515600" cy="7000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IN" sz="4400" dirty="0"/>
              <a:t>QUESTIONS, IF ANY?</a:t>
            </a:r>
          </a:p>
        </p:txBody>
      </p:sp>
      <p:sp>
        <p:nvSpPr>
          <p:cNvPr id="8" name="Date Placeholder 7"/>
          <p:cNvSpPr>
            <a:spLocks noGrp="1"/>
          </p:cNvSpPr>
          <p:nvPr>
            <p:ph type="dt" sz="half" idx="10"/>
          </p:nvPr>
        </p:nvSpPr>
        <p:spPr/>
        <p:txBody>
          <a:bodyPr/>
          <a:lstStyle/>
          <a:p>
            <a:fld id="{AFB5BF88-CFB4-4C04-B64B-8A65C8992652}" type="datetime1">
              <a:rPr lang="en-IN" smtClean="0"/>
              <a:t>19-05-2023</a:t>
            </a:fld>
            <a:endParaRPr lang="en-IN"/>
          </a:p>
        </p:txBody>
      </p:sp>
      <p:sp>
        <p:nvSpPr>
          <p:cNvPr id="9" name="Footer Placeholder 8"/>
          <p:cNvSpPr>
            <a:spLocks noGrp="1"/>
          </p:cNvSpPr>
          <p:nvPr>
            <p:ph type="ftr" sz="quarter" idx="11"/>
          </p:nvPr>
        </p:nvSpPr>
        <p:spPr/>
        <p:txBody>
          <a:bodyPr/>
          <a:lstStyle/>
          <a:p>
            <a:r>
              <a:rPr lang="en-IN"/>
              <a:t>Reassessment</a:t>
            </a:r>
          </a:p>
        </p:txBody>
      </p:sp>
      <p:sp>
        <p:nvSpPr>
          <p:cNvPr id="10" name="Rectangle 9"/>
          <p:cNvSpPr/>
          <p:nvPr/>
        </p:nvSpPr>
        <p:spPr>
          <a:xfrm>
            <a:off x="567207" y="686041"/>
            <a:ext cx="11057586" cy="877163"/>
          </a:xfrm>
          <a:prstGeom prst="rect">
            <a:avLst/>
          </a:prstGeom>
        </p:spPr>
        <p:txBody>
          <a:bodyPr wrap="square">
            <a:spAutoFit/>
          </a:bodyPr>
          <a:lstStyle/>
          <a:p>
            <a:pPr algn="just"/>
            <a:r>
              <a:rPr lang="en-IN" sz="1700" dirty="0"/>
              <a:t>Apex Court in case of </a:t>
            </a:r>
            <a:r>
              <a:rPr lang="en-IN" sz="1700" b="1" dirty="0"/>
              <a:t>CIT vs. J.H. </a:t>
            </a:r>
            <a:r>
              <a:rPr lang="en-IN" sz="1700" b="1" dirty="0" err="1"/>
              <a:t>Gotla</a:t>
            </a:r>
            <a:r>
              <a:rPr lang="en-IN" sz="1700" b="1" dirty="0"/>
              <a:t> [(1985) 156 ITR 323 (SC)]</a:t>
            </a:r>
            <a:r>
              <a:rPr lang="en-IN" sz="1700" dirty="0"/>
              <a:t> has held that </a:t>
            </a:r>
            <a:r>
              <a:rPr lang="en-IN" sz="1700" i="1" dirty="0">
                <a:solidFill>
                  <a:srgbClr val="333333"/>
                </a:solidFill>
              </a:rPr>
              <a:t>“Though equity and taxation are often strangers, attempts should be made that these do not remain always so and if a construction results in equity rather than in injustice, then such construction should be preferred to the literal construction.”</a:t>
            </a:r>
            <a:endParaRPr lang="en-IN" sz="1700" i="1" dirty="0"/>
          </a:p>
        </p:txBody>
      </p:sp>
      <p:sp>
        <p:nvSpPr>
          <p:cNvPr id="4" name="Slide Number Placeholder 3"/>
          <p:cNvSpPr>
            <a:spLocks noGrp="1"/>
          </p:cNvSpPr>
          <p:nvPr>
            <p:ph type="sldNum" sz="quarter" idx="12"/>
          </p:nvPr>
        </p:nvSpPr>
        <p:spPr/>
        <p:txBody>
          <a:bodyPr/>
          <a:lstStyle/>
          <a:p>
            <a:fld id="{D06BE10B-C2F5-4F60-8984-10AB42D46EE0}" type="slidenum">
              <a:rPr lang="en-IN" smtClean="0"/>
              <a:t>85</a:t>
            </a:fld>
            <a:endParaRPr lang="en-IN"/>
          </a:p>
        </p:txBody>
      </p:sp>
    </p:spTree>
    <p:extLst>
      <p:ext uri="{BB962C8B-B14F-4D97-AF65-F5344CB8AC3E}">
        <p14:creationId xmlns:p14="http://schemas.microsoft.com/office/powerpoint/2010/main" val="3244991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90600" y="5175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Section 147</a:t>
            </a:r>
          </a:p>
        </p:txBody>
      </p:sp>
      <p:sp>
        <p:nvSpPr>
          <p:cNvPr id="5" name="Content Placeholder 2"/>
          <p:cNvSpPr txBox="1">
            <a:spLocks/>
          </p:cNvSpPr>
          <p:nvPr/>
        </p:nvSpPr>
        <p:spPr>
          <a:xfrm>
            <a:off x="866633" y="1358735"/>
            <a:ext cx="10639567" cy="50119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buNone/>
            </a:pPr>
            <a:r>
              <a:rPr lang="en-IN" sz="1700" dirty="0">
                <a:latin typeface="Calibri" panose="020F0502020204030204" pitchFamily="34" charset="0"/>
                <a:ea typeface="Calibri" panose="020F0502020204030204" pitchFamily="34" charset="0"/>
                <a:cs typeface="Times New Roman" panose="02020603050405020304" pitchFamily="18" charset="0"/>
              </a:rPr>
              <a:t>Issues:</a:t>
            </a:r>
          </a:p>
          <a:p>
            <a:pPr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Addition of any other income – </a:t>
            </a:r>
          </a:p>
          <a:p>
            <a:pPr lvl="1" algn="just">
              <a:lnSpc>
                <a:spcPct val="107000"/>
              </a:lnSpc>
            </a:pPr>
            <a:r>
              <a:rPr lang="en-IN" sz="1700" b="1" dirty="0">
                <a:latin typeface="Calibri" panose="020F0502020204030204" pitchFamily="34" charset="0"/>
                <a:ea typeface="Calibri" panose="020F0502020204030204" pitchFamily="34" charset="0"/>
                <a:cs typeface="Times New Roman" panose="02020603050405020304" pitchFamily="18" charset="0"/>
              </a:rPr>
              <a:t>CIT vs. Jet Airways Ltd. - 331 ITR 236(</a:t>
            </a:r>
            <a:r>
              <a:rPr lang="en-IN" sz="1700" b="1" dirty="0" err="1">
                <a:latin typeface="Calibri" panose="020F0502020204030204" pitchFamily="34" charset="0"/>
                <a:ea typeface="Calibri" panose="020F0502020204030204" pitchFamily="34" charset="0"/>
                <a:cs typeface="Times New Roman" panose="02020603050405020304" pitchFamily="18" charset="0"/>
              </a:rPr>
              <a:t>Bom</a:t>
            </a:r>
            <a:r>
              <a:rPr lang="en-IN" sz="1700" b="1" dirty="0">
                <a:latin typeface="Calibri" panose="020F0502020204030204" pitchFamily="34" charset="0"/>
                <a:ea typeface="Calibri" panose="020F0502020204030204" pitchFamily="34" charset="0"/>
                <a:cs typeface="Times New Roman" panose="02020603050405020304" pitchFamily="18" charset="0"/>
              </a:rPr>
              <a:t>)</a:t>
            </a:r>
            <a:r>
              <a:rPr lang="en-IN" sz="1700" dirty="0">
                <a:latin typeface="Calibri" panose="020F0502020204030204" pitchFamily="34" charset="0"/>
                <a:ea typeface="Calibri" panose="020F0502020204030204" pitchFamily="34" charset="0"/>
                <a:cs typeface="Times New Roman" panose="02020603050405020304" pitchFamily="18" charset="0"/>
              </a:rPr>
              <a:t> , that for making addition on any other issue, an adjustment on the main issue for which the assessment has been reopened should be made - has now been done away with</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Other view – where on the main issue no addition has been made – then assumption of jurisdiction itself is not correct. </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Which comes to his notice subsequently – Cannot not make any fishing or roving inquiry</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As per the </a:t>
            </a:r>
            <a:r>
              <a:rPr lang="en-IN" sz="1700" u="sng" dirty="0">
                <a:latin typeface="Calibri" panose="020F0502020204030204" pitchFamily="34" charset="0"/>
                <a:ea typeface="Calibri" panose="020F0502020204030204" pitchFamily="34" charset="0"/>
                <a:cs typeface="Times New Roman" panose="02020603050405020304" pitchFamily="18" charset="0"/>
              </a:rPr>
              <a:t>SOPs issued for faceless assessment </a:t>
            </a:r>
            <a:r>
              <a:rPr lang="en-IN" sz="1700" dirty="0">
                <a:latin typeface="Calibri" panose="020F0502020204030204" pitchFamily="34" charset="0"/>
                <a:ea typeface="Calibri" panose="020F0502020204030204" pitchFamily="34" charset="0"/>
                <a:cs typeface="Times New Roman" panose="02020603050405020304" pitchFamily="18" charset="0"/>
              </a:rPr>
              <a:t>- The questionnaire shall seek specific and focussed information and evidences on the points of enquiry as provided in the specific grounds that led to reopening of the assessment u/s 148.</a:t>
            </a:r>
          </a:p>
          <a:p>
            <a:pPr lvl="1" algn="just">
              <a:lnSpc>
                <a:spcPct val="107000"/>
              </a:lnSpc>
            </a:pPr>
            <a:r>
              <a:rPr lang="en-IN" sz="1700" dirty="0">
                <a:latin typeface="Calibri" panose="020F0502020204030204" pitchFamily="34" charset="0"/>
                <a:ea typeface="Calibri" panose="020F0502020204030204" pitchFamily="34" charset="0"/>
                <a:cs typeface="Times New Roman" panose="02020603050405020304" pitchFamily="18" charset="0"/>
              </a:rPr>
              <a:t>Only other income can be assessed, but the other issues cannot include, recomputation of loss or deduction etc. </a:t>
            </a:r>
          </a:p>
          <a:p>
            <a:pPr lvl="1" algn="just">
              <a:lnSpc>
                <a:spcPct val="107000"/>
              </a:lnSpc>
            </a:pPr>
            <a:endParaRPr lang="en-IN"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IN"/>
              <a:t>Reassessment</a:t>
            </a:r>
          </a:p>
        </p:txBody>
      </p:sp>
      <p:sp>
        <p:nvSpPr>
          <p:cNvPr id="6" name="Date Placeholder 5"/>
          <p:cNvSpPr>
            <a:spLocks noGrp="1"/>
          </p:cNvSpPr>
          <p:nvPr>
            <p:ph type="dt" sz="half" idx="10"/>
          </p:nvPr>
        </p:nvSpPr>
        <p:spPr/>
        <p:txBody>
          <a:bodyPr/>
          <a:lstStyle/>
          <a:p>
            <a:fld id="{247CC6D5-91A8-4831-B322-69FB9AFC21E4}" type="datetime1">
              <a:rPr lang="en-IN" smtClean="0"/>
              <a:t>19-05-2023</a:t>
            </a:fld>
            <a:endParaRPr lang="en-IN"/>
          </a:p>
        </p:txBody>
      </p:sp>
      <p:sp>
        <p:nvSpPr>
          <p:cNvPr id="7" name="Slide Number Placeholder 6"/>
          <p:cNvSpPr>
            <a:spLocks noGrp="1"/>
          </p:cNvSpPr>
          <p:nvPr>
            <p:ph type="sldNum" sz="quarter" idx="12"/>
          </p:nvPr>
        </p:nvSpPr>
        <p:spPr/>
        <p:txBody>
          <a:bodyPr/>
          <a:lstStyle/>
          <a:p>
            <a:fld id="{D06BE10B-C2F5-4F60-8984-10AB42D46EE0}" type="slidenum">
              <a:rPr lang="en-IN" smtClean="0"/>
              <a:t>9</a:t>
            </a:fld>
            <a:endParaRPr lang="en-IN"/>
          </a:p>
        </p:txBody>
      </p:sp>
    </p:spTree>
    <p:extLst>
      <p:ext uri="{BB962C8B-B14F-4D97-AF65-F5344CB8AC3E}">
        <p14:creationId xmlns:p14="http://schemas.microsoft.com/office/powerpoint/2010/main" val="4195953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6332</TotalTime>
  <Words>16284</Words>
  <Application>Microsoft Office PowerPoint</Application>
  <PresentationFormat>Widescreen</PresentationFormat>
  <Paragraphs>1232</Paragraphs>
  <Slides>85</Slides>
  <Notes>15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85</vt:i4>
      </vt:variant>
    </vt:vector>
  </HeadingPairs>
  <TitlesOfParts>
    <vt:vector size="97" baseType="lpstr">
      <vt:lpstr>Arial</vt:lpstr>
      <vt:lpstr>Arial Nova</vt:lpstr>
      <vt:lpstr>Bookman Light</vt:lpstr>
      <vt:lpstr>Calibri</vt:lpstr>
      <vt:lpstr>Calibri (Body)</vt:lpstr>
      <vt:lpstr>Calibri Light</vt:lpstr>
      <vt:lpstr>CIDFont+F3</vt:lpstr>
      <vt:lpstr>CIDFont+F5</vt:lpstr>
      <vt:lpstr>Rockwell Extra Bold</vt:lpstr>
      <vt:lpstr>Square Serif</vt:lpstr>
      <vt:lpstr>Wingdings</vt:lpstr>
      <vt:lpstr>Office Theme</vt:lpstr>
      <vt:lpstr> Reassessment under Income Tax - Law and Practice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Notices issued between 01.04.21 – 30.06.21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Taxpayers’ Charter</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Dharan Gandhi</dc:creator>
  <cp:lastModifiedBy>Dharan</cp:lastModifiedBy>
  <cp:revision>261</cp:revision>
  <cp:lastPrinted>2019-07-12T10:42:54Z</cp:lastPrinted>
  <dcterms:created xsi:type="dcterms:W3CDTF">2019-05-01T12:13:47Z</dcterms:created>
  <dcterms:modified xsi:type="dcterms:W3CDTF">2023-05-19T07:46:50Z</dcterms:modified>
</cp:coreProperties>
</file>