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63" r:id="rId2"/>
    <p:sldId id="273" r:id="rId3"/>
    <p:sldId id="336" r:id="rId4"/>
    <p:sldId id="337" r:id="rId5"/>
    <p:sldId id="308" r:id="rId6"/>
    <p:sldId id="334" r:id="rId7"/>
    <p:sldId id="335" r:id="rId8"/>
    <p:sldId id="343" r:id="rId9"/>
    <p:sldId id="338" r:id="rId10"/>
    <p:sldId id="361" r:id="rId11"/>
    <p:sldId id="323" r:id="rId12"/>
    <p:sldId id="284" r:id="rId13"/>
    <p:sldId id="312" r:id="rId14"/>
    <p:sldId id="314" r:id="rId15"/>
    <p:sldId id="339" r:id="rId16"/>
    <p:sldId id="340" r:id="rId17"/>
    <p:sldId id="342" r:id="rId18"/>
    <p:sldId id="289" r:id="rId19"/>
    <p:sldId id="290" r:id="rId20"/>
    <p:sldId id="346" r:id="rId21"/>
    <p:sldId id="328" r:id="rId22"/>
    <p:sldId id="329" r:id="rId23"/>
    <p:sldId id="365" r:id="rId24"/>
    <p:sldId id="331" r:id="rId25"/>
    <p:sldId id="319" r:id="rId26"/>
    <p:sldId id="320" r:id="rId27"/>
    <p:sldId id="321" r:id="rId28"/>
    <p:sldId id="351" r:id="rId29"/>
    <p:sldId id="350" r:id="rId30"/>
    <p:sldId id="354" r:id="rId31"/>
    <p:sldId id="359" r:id="rId32"/>
    <p:sldId id="357" r:id="rId33"/>
    <p:sldId id="364" r:id="rId34"/>
    <p:sldId id="367" r:id="rId35"/>
    <p:sldId id="366" r:id="rId36"/>
    <p:sldId id="368" r:id="rId37"/>
    <p:sldId id="369" r:id="rId38"/>
    <p:sldId id="370" r:id="rId39"/>
    <p:sldId id="34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4164"/>
    <a:srgbClr val="F09345"/>
    <a:srgbClr val="F1A045"/>
    <a:srgbClr val="FF9933"/>
    <a:srgbClr val="F19145"/>
    <a:srgbClr val="E87839"/>
    <a:srgbClr val="F2A848"/>
    <a:srgbClr val="84B4E0"/>
    <a:srgbClr val="ADCDEA"/>
    <a:srgbClr val="F18A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660"/>
  </p:normalViewPr>
  <p:slideViewPr>
    <p:cSldViewPr snapToGrid="0">
      <p:cViewPr varScale="1">
        <p:scale>
          <a:sx n="65" d="100"/>
          <a:sy n="65" d="100"/>
        </p:scale>
        <p:origin x="83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1AAE0A-2EC7-4B7A-942C-40EFF70EE37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IN"/>
        </a:p>
      </dgm:t>
    </dgm:pt>
    <dgm:pt modelId="{180021DE-F46C-4346-8AA2-8AFDEC9C2E9B}">
      <dgm:prSet custT="1"/>
      <dgm:spPr/>
      <dgm:t>
        <a:bodyPr anchor="ctr"/>
        <a:lstStyle/>
        <a:p>
          <a:pPr algn="ctr" rtl="0">
            <a:lnSpc>
              <a:spcPct val="150000"/>
            </a:lnSpc>
          </a:pPr>
          <a:r>
            <a:rPr lang="en-IN" sz="2400" dirty="0" smtClean="0">
              <a:latin typeface="Tahoma" panose="020B0604030504040204" pitchFamily="34" charset="0"/>
              <a:ea typeface="Tahoma" panose="020B0604030504040204" pitchFamily="34" charset="0"/>
              <a:cs typeface="Tahoma" panose="020B0604030504040204" pitchFamily="34" charset="0"/>
            </a:rPr>
            <a:t>What is a Real Estate transaction?</a:t>
          </a:r>
          <a:endParaRPr lang="en-IN" sz="2400" dirty="0">
            <a:latin typeface="Tahoma" panose="020B0604030504040204" pitchFamily="34" charset="0"/>
            <a:ea typeface="Tahoma" panose="020B0604030504040204" pitchFamily="34" charset="0"/>
            <a:cs typeface="Tahoma" panose="020B0604030504040204" pitchFamily="34" charset="0"/>
          </a:endParaRPr>
        </a:p>
      </dgm:t>
    </dgm:pt>
    <dgm:pt modelId="{FE03F9E9-6CCE-46A9-B3C6-064F7962D485}" type="parTrans" cxnId="{DD3DDA99-2300-4CA9-89E5-8B5052156B8F}">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21263FA2-C46D-4A12-B3DC-DBA206654002}" type="sibTrans" cxnId="{DD3DDA99-2300-4CA9-89E5-8B5052156B8F}">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B1B15DA1-8E4D-4E4E-AE1A-54B6DB9C9C81}">
      <dgm:prSet custT="1"/>
      <dgm:spPr/>
      <dgm:t>
        <a:bodyPr/>
        <a:lstStyle/>
        <a:p>
          <a:pPr rtl="0"/>
          <a:r>
            <a:rPr lang="en-US" sz="1800" dirty="0" smtClean="0">
              <a:latin typeface="Tahoma" panose="020B0604030504040204" pitchFamily="34" charset="0"/>
              <a:ea typeface="Tahoma" panose="020B0604030504040204" pitchFamily="34" charset="0"/>
              <a:cs typeface="Tahoma" panose="020B0604030504040204" pitchFamily="34" charset="0"/>
            </a:rPr>
            <a:t>Real estate transaction refers to the buying, selling, or transferring of ownership or rights of a property, which could be a piece of land, a building, or any other immovable property.</a:t>
          </a:r>
          <a:endParaRPr lang="en-IN" sz="1800" dirty="0">
            <a:latin typeface="Tahoma" panose="020B0604030504040204" pitchFamily="34" charset="0"/>
            <a:ea typeface="Tahoma" panose="020B0604030504040204" pitchFamily="34" charset="0"/>
            <a:cs typeface="Tahoma" panose="020B0604030504040204" pitchFamily="34" charset="0"/>
          </a:endParaRPr>
        </a:p>
      </dgm:t>
    </dgm:pt>
    <dgm:pt modelId="{4BA30149-EF13-48CB-B255-DEDC9C9742DC}" type="parTrans" cxnId="{1103EBF7-5114-44B7-BEA7-B465008531F4}">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80E8E7DB-61A0-4A45-855A-7DDF90676638}" type="sibTrans" cxnId="{1103EBF7-5114-44B7-BEA7-B465008531F4}">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63B7B393-EBCF-4032-8B2A-D70594F99C29}">
      <dgm:prSet custT="1"/>
      <dgm:spPr/>
      <dgm:t>
        <a:bodyPr/>
        <a:lstStyle/>
        <a:p>
          <a:pPr rtl="0"/>
          <a:r>
            <a:rPr lang="en-US" sz="1800" dirty="0" smtClean="0">
              <a:latin typeface="Tahoma" panose="020B0604030504040204" pitchFamily="34" charset="0"/>
              <a:ea typeface="Tahoma" panose="020B0604030504040204" pitchFamily="34" charset="0"/>
              <a:cs typeface="Tahoma" panose="020B0604030504040204" pitchFamily="34" charset="0"/>
            </a:rPr>
            <a:t>It involves the exchange of money, property, and legal rights.</a:t>
          </a:r>
          <a:endParaRPr lang="en-IN" sz="1800" dirty="0">
            <a:latin typeface="Tahoma" panose="020B0604030504040204" pitchFamily="34" charset="0"/>
            <a:ea typeface="Tahoma" panose="020B0604030504040204" pitchFamily="34" charset="0"/>
            <a:cs typeface="Tahoma" panose="020B0604030504040204" pitchFamily="34" charset="0"/>
          </a:endParaRPr>
        </a:p>
      </dgm:t>
    </dgm:pt>
    <dgm:pt modelId="{8E1A17C2-BDD7-4123-BB82-CC72CA4C07D0}" type="parTrans" cxnId="{3E8D6A10-9B38-4DE3-8811-A0A6C6E57CEA}">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453F7DAD-6B40-4CF8-8EE8-5803F4FE2C2E}" type="sibTrans" cxnId="{3E8D6A10-9B38-4DE3-8811-A0A6C6E57CEA}">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C8EF4737-6A94-42D4-9259-84425A657C77}">
      <dgm:prSet custT="1"/>
      <dgm:spPr/>
      <dgm:t>
        <a:bodyPr/>
        <a:lstStyle/>
        <a:p>
          <a:pPr rtl="0"/>
          <a:r>
            <a:rPr lang="en-US" sz="1800" dirty="0" smtClean="0">
              <a:latin typeface="Tahoma" panose="020B0604030504040204" pitchFamily="34" charset="0"/>
              <a:ea typeface="Tahoma" panose="020B0604030504040204" pitchFamily="34" charset="0"/>
              <a:cs typeface="Tahoma" panose="020B0604030504040204" pitchFamily="34" charset="0"/>
            </a:rPr>
            <a:t>Real estate transactions can be complex and involve a variety of legal, financial, and regulatory requirements.</a:t>
          </a:r>
        </a:p>
        <a:p>
          <a:pPr rtl="0"/>
          <a:endParaRPr lang="en-IN" sz="1800" dirty="0">
            <a:latin typeface="Tahoma" panose="020B0604030504040204" pitchFamily="34" charset="0"/>
            <a:ea typeface="Tahoma" panose="020B0604030504040204" pitchFamily="34" charset="0"/>
            <a:cs typeface="Tahoma" panose="020B0604030504040204" pitchFamily="34" charset="0"/>
          </a:endParaRPr>
        </a:p>
      </dgm:t>
    </dgm:pt>
    <dgm:pt modelId="{09E49442-4B4E-40D5-911E-3BFA10938A2F}" type="parTrans" cxnId="{89122FA2-15A7-4E69-8ADB-518034AF1C63}">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4F2A78B1-BEC7-4EF7-8A97-81AD4EA7B8E7}" type="sibTrans" cxnId="{89122FA2-15A7-4E69-8ADB-518034AF1C63}">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3E0226A8-F69C-4B20-9303-C8CF47062EDA}">
      <dgm:prSet custT="1"/>
      <dgm:spPr/>
      <dgm:t>
        <a:bodyPr/>
        <a:lstStyle/>
        <a:p>
          <a:pPr rtl="0"/>
          <a:r>
            <a:rPr lang="en-US" sz="1800" dirty="0" smtClean="0">
              <a:latin typeface="Tahoma" panose="020B0604030504040204" pitchFamily="34" charset="0"/>
              <a:ea typeface="Tahoma" panose="020B0604030504040204" pitchFamily="34" charset="0"/>
              <a:cs typeface="Tahoma" panose="020B0604030504040204" pitchFamily="34" charset="0"/>
            </a:rPr>
            <a:t>The Real estate sector is on a continuous rise and has evolved with time to expand the ambit of real estate transactions into various forms such as Joint Development Agreements, Joint Ventures, etc. </a:t>
          </a:r>
          <a:endParaRPr lang="en-IN" sz="1800" dirty="0">
            <a:latin typeface="Tahoma" panose="020B0604030504040204" pitchFamily="34" charset="0"/>
            <a:ea typeface="Tahoma" panose="020B0604030504040204" pitchFamily="34" charset="0"/>
            <a:cs typeface="Tahoma" panose="020B0604030504040204" pitchFamily="34" charset="0"/>
          </a:endParaRPr>
        </a:p>
      </dgm:t>
    </dgm:pt>
    <dgm:pt modelId="{AE365A97-727C-4336-9D78-F70343463740}" type="parTrans" cxnId="{B665C626-3627-4BE5-9A41-552AEFE27315}">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760C97C9-2F3E-4269-8E57-749A853A7BCA}" type="sibTrans" cxnId="{B665C626-3627-4BE5-9A41-552AEFE27315}">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F7F6A865-600E-453A-A807-1D480060921C}">
      <dgm:prSet custT="1"/>
      <dgm:spPr/>
      <dgm:t>
        <a:bodyPr/>
        <a:lstStyle/>
        <a:p>
          <a:pPr rtl="0"/>
          <a:r>
            <a:rPr lang="en-US" sz="1800" dirty="0" smtClean="0">
              <a:latin typeface="Tahoma" panose="020B0604030504040204" pitchFamily="34" charset="0"/>
              <a:ea typeface="Tahoma" panose="020B0604030504040204" pitchFamily="34" charset="0"/>
              <a:cs typeface="Tahoma" panose="020B0604030504040204" pitchFamily="34" charset="0"/>
            </a:rPr>
            <a:t>Parties involved- buyers, sellers, and real estate agents.</a:t>
          </a:r>
          <a:r>
            <a:rPr lang="en-US" sz="2500" dirty="0" smtClean="0">
              <a:latin typeface="Tahoma" panose="020B0604030504040204" pitchFamily="34" charset="0"/>
              <a:ea typeface="Tahoma" panose="020B0604030504040204" pitchFamily="34" charset="0"/>
              <a:cs typeface="Tahoma" panose="020B0604030504040204" pitchFamily="34" charset="0"/>
            </a:rPr>
            <a:t> </a:t>
          </a:r>
          <a:endParaRPr lang="en-IN" sz="2500" dirty="0">
            <a:latin typeface="Tahoma" panose="020B0604030504040204" pitchFamily="34" charset="0"/>
            <a:ea typeface="Tahoma" panose="020B0604030504040204" pitchFamily="34" charset="0"/>
            <a:cs typeface="Tahoma" panose="020B0604030504040204" pitchFamily="34" charset="0"/>
          </a:endParaRPr>
        </a:p>
      </dgm:t>
    </dgm:pt>
    <dgm:pt modelId="{276EF571-2C36-43BE-A88F-26EC3C5A1754}" type="parTrans" cxnId="{1309C164-6FD1-4D59-B6E4-25EB18B08899}">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8CC951E4-E296-4234-9E8E-FDE842BCC4E8}" type="sibTrans" cxnId="{1309C164-6FD1-4D59-B6E4-25EB18B08899}">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76D21F15-D7B5-4E99-8327-E70851262C73}" type="pres">
      <dgm:prSet presAssocID="{881AAE0A-2EC7-4B7A-942C-40EFF70EE37B}" presName="vert0" presStyleCnt="0">
        <dgm:presLayoutVars>
          <dgm:dir/>
          <dgm:animOne val="branch"/>
          <dgm:animLvl val="lvl"/>
        </dgm:presLayoutVars>
      </dgm:prSet>
      <dgm:spPr/>
      <dgm:t>
        <a:bodyPr/>
        <a:lstStyle/>
        <a:p>
          <a:endParaRPr lang="en-IN"/>
        </a:p>
      </dgm:t>
    </dgm:pt>
    <dgm:pt modelId="{BB3B72CC-6272-43EE-97E8-27B72CDA07B9}" type="pres">
      <dgm:prSet presAssocID="{180021DE-F46C-4346-8AA2-8AFDEC9C2E9B}" presName="thickLine" presStyleLbl="alignNode1" presStyleIdx="0" presStyleCnt="1"/>
      <dgm:spPr/>
      <dgm:t>
        <a:bodyPr/>
        <a:lstStyle/>
        <a:p>
          <a:endParaRPr lang="en-IN"/>
        </a:p>
      </dgm:t>
    </dgm:pt>
    <dgm:pt modelId="{6FF56DE3-705F-4588-8DD8-F991E2455281}" type="pres">
      <dgm:prSet presAssocID="{180021DE-F46C-4346-8AA2-8AFDEC9C2E9B}" presName="horz1" presStyleCnt="0"/>
      <dgm:spPr/>
      <dgm:t>
        <a:bodyPr/>
        <a:lstStyle/>
        <a:p>
          <a:endParaRPr lang="en-IN"/>
        </a:p>
      </dgm:t>
    </dgm:pt>
    <dgm:pt modelId="{DB7137B4-0F38-40D7-BF32-B1CF9159EED0}" type="pres">
      <dgm:prSet presAssocID="{180021DE-F46C-4346-8AA2-8AFDEC9C2E9B}" presName="tx1" presStyleLbl="revTx" presStyleIdx="0" presStyleCnt="6"/>
      <dgm:spPr/>
      <dgm:t>
        <a:bodyPr/>
        <a:lstStyle/>
        <a:p>
          <a:endParaRPr lang="en-IN"/>
        </a:p>
      </dgm:t>
    </dgm:pt>
    <dgm:pt modelId="{DFDC257A-38B0-4E07-A46D-6D79E3407663}" type="pres">
      <dgm:prSet presAssocID="{180021DE-F46C-4346-8AA2-8AFDEC9C2E9B}" presName="vert1" presStyleCnt="0"/>
      <dgm:spPr/>
      <dgm:t>
        <a:bodyPr/>
        <a:lstStyle/>
        <a:p>
          <a:endParaRPr lang="en-IN"/>
        </a:p>
      </dgm:t>
    </dgm:pt>
    <dgm:pt modelId="{90EB3591-EEC1-4F60-9F6C-BF0A086002EF}" type="pres">
      <dgm:prSet presAssocID="{B1B15DA1-8E4D-4E4E-AE1A-54B6DB9C9C81}" presName="vertSpace2a" presStyleCnt="0"/>
      <dgm:spPr/>
      <dgm:t>
        <a:bodyPr/>
        <a:lstStyle/>
        <a:p>
          <a:endParaRPr lang="en-IN"/>
        </a:p>
      </dgm:t>
    </dgm:pt>
    <dgm:pt modelId="{F4A00EB0-FB08-4A54-BDC9-5CEA6C02FBDE}" type="pres">
      <dgm:prSet presAssocID="{B1B15DA1-8E4D-4E4E-AE1A-54B6DB9C9C81}" presName="horz2" presStyleCnt="0"/>
      <dgm:spPr/>
      <dgm:t>
        <a:bodyPr/>
        <a:lstStyle/>
        <a:p>
          <a:endParaRPr lang="en-IN"/>
        </a:p>
      </dgm:t>
    </dgm:pt>
    <dgm:pt modelId="{19081132-2331-4A3B-822E-4C9F444DE1B7}" type="pres">
      <dgm:prSet presAssocID="{B1B15DA1-8E4D-4E4E-AE1A-54B6DB9C9C81}" presName="horzSpace2" presStyleCnt="0"/>
      <dgm:spPr/>
      <dgm:t>
        <a:bodyPr/>
        <a:lstStyle/>
        <a:p>
          <a:endParaRPr lang="en-IN"/>
        </a:p>
      </dgm:t>
    </dgm:pt>
    <dgm:pt modelId="{B439AEC5-3BEE-4A64-86CB-CA04B6312A2B}" type="pres">
      <dgm:prSet presAssocID="{B1B15DA1-8E4D-4E4E-AE1A-54B6DB9C9C81}" presName="tx2" presStyleLbl="revTx" presStyleIdx="1" presStyleCnt="6"/>
      <dgm:spPr/>
      <dgm:t>
        <a:bodyPr/>
        <a:lstStyle/>
        <a:p>
          <a:endParaRPr lang="en-IN"/>
        </a:p>
      </dgm:t>
    </dgm:pt>
    <dgm:pt modelId="{30091925-10FA-4EAC-AD4C-288C3B4257E7}" type="pres">
      <dgm:prSet presAssocID="{B1B15DA1-8E4D-4E4E-AE1A-54B6DB9C9C81}" presName="vert2" presStyleCnt="0"/>
      <dgm:spPr/>
      <dgm:t>
        <a:bodyPr/>
        <a:lstStyle/>
        <a:p>
          <a:endParaRPr lang="en-IN"/>
        </a:p>
      </dgm:t>
    </dgm:pt>
    <dgm:pt modelId="{3564FA86-F0DD-4153-83EB-D6D0806848B4}" type="pres">
      <dgm:prSet presAssocID="{B1B15DA1-8E4D-4E4E-AE1A-54B6DB9C9C81}" presName="thinLine2b" presStyleLbl="callout" presStyleIdx="0" presStyleCnt="5"/>
      <dgm:spPr/>
      <dgm:t>
        <a:bodyPr/>
        <a:lstStyle/>
        <a:p>
          <a:endParaRPr lang="en-IN"/>
        </a:p>
      </dgm:t>
    </dgm:pt>
    <dgm:pt modelId="{AEF46267-DBF9-43EA-8300-A9D133FBE79D}" type="pres">
      <dgm:prSet presAssocID="{B1B15DA1-8E4D-4E4E-AE1A-54B6DB9C9C81}" presName="vertSpace2b" presStyleCnt="0"/>
      <dgm:spPr/>
      <dgm:t>
        <a:bodyPr/>
        <a:lstStyle/>
        <a:p>
          <a:endParaRPr lang="en-IN"/>
        </a:p>
      </dgm:t>
    </dgm:pt>
    <dgm:pt modelId="{3D1A2EFC-0692-4F7A-A683-2411865D1398}" type="pres">
      <dgm:prSet presAssocID="{63B7B393-EBCF-4032-8B2A-D70594F99C29}" presName="horz2" presStyleCnt="0"/>
      <dgm:spPr/>
      <dgm:t>
        <a:bodyPr/>
        <a:lstStyle/>
        <a:p>
          <a:endParaRPr lang="en-IN"/>
        </a:p>
      </dgm:t>
    </dgm:pt>
    <dgm:pt modelId="{CE6301D2-FE96-4896-9210-95C08EC56C70}" type="pres">
      <dgm:prSet presAssocID="{63B7B393-EBCF-4032-8B2A-D70594F99C29}" presName="horzSpace2" presStyleCnt="0"/>
      <dgm:spPr/>
      <dgm:t>
        <a:bodyPr/>
        <a:lstStyle/>
        <a:p>
          <a:endParaRPr lang="en-IN"/>
        </a:p>
      </dgm:t>
    </dgm:pt>
    <dgm:pt modelId="{09628BBE-5E3A-441F-B659-47E3C347E68B}" type="pres">
      <dgm:prSet presAssocID="{63B7B393-EBCF-4032-8B2A-D70594F99C29}" presName="tx2" presStyleLbl="revTx" presStyleIdx="2" presStyleCnt="6"/>
      <dgm:spPr/>
      <dgm:t>
        <a:bodyPr/>
        <a:lstStyle/>
        <a:p>
          <a:endParaRPr lang="en-IN"/>
        </a:p>
      </dgm:t>
    </dgm:pt>
    <dgm:pt modelId="{9D0A2348-FF1E-45A0-9D8D-62319D3BB933}" type="pres">
      <dgm:prSet presAssocID="{63B7B393-EBCF-4032-8B2A-D70594F99C29}" presName="vert2" presStyleCnt="0"/>
      <dgm:spPr/>
      <dgm:t>
        <a:bodyPr/>
        <a:lstStyle/>
        <a:p>
          <a:endParaRPr lang="en-IN"/>
        </a:p>
      </dgm:t>
    </dgm:pt>
    <dgm:pt modelId="{125DE618-B8B7-4CBF-B11C-B9087711A1ED}" type="pres">
      <dgm:prSet presAssocID="{63B7B393-EBCF-4032-8B2A-D70594F99C29}" presName="thinLine2b" presStyleLbl="callout" presStyleIdx="1" presStyleCnt="5"/>
      <dgm:spPr/>
      <dgm:t>
        <a:bodyPr/>
        <a:lstStyle/>
        <a:p>
          <a:endParaRPr lang="en-IN"/>
        </a:p>
      </dgm:t>
    </dgm:pt>
    <dgm:pt modelId="{5D6E2F68-C486-4D6C-AAF3-70E9B00158FA}" type="pres">
      <dgm:prSet presAssocID="{63B7B393-EBCF-4032-8B2A-D70594F99C29}" presName="vertSpace2b" presStyleCnt="0"/>
      <dgm:spPr/>
      <dgm:t>
        <a:bodyPr/>
        <a:lstStyle/>
        <a:p>
          <a:endParaRPr lang="en-IN"/>
        </a:p>
      </dgm:t>
    </dgm:pt>
    <dgm:pt modelId="{9FFA841A-DA5B-47DA-94B9-CBE63118C7CC}" type="pres">
      <dgm:prSet presAssocID="{F7F6A865-600E-453A-A807-1D480060921C}" presName="horz2" presStyleCnt="0"/>
      <dgm:spPr/>
    </dgm:pt>
    <dgm:pt modelId="{69EB209C-CB95-45DD-BA8A-20D61562D185}" type="pres">
      <dgm:prSet presAssocID="{F7F6A865-600E-453A-A807-1D480060921C}" presName="horzSpace2" presStyleCnt="0"/>
      <dgm:spPr/>
    </dgm:pt>
    <dgm:pt modelId="{A7D1AA5F-ECD1-45E5-9260-D34001801532}" type="pres">
      <dgm:prSet presAssocID="{F7F6A865-600E-453A-A807-1D480060921C}" presName="tx2" presStyleLbl="revTx" presStyleIdx="3" presStyleCnt="6"/>
      <dgm:spPr/>
      <dgm:t>
        <a:bodyPr/>
        <a:lstStyle/>
        <a:p>
          <a:endParaRPr lang="en-IN"/>
        </a:p>
      </dgm:t>
    </dgm:pt>
    <dgm:pt modelId="{6F91B483-961B-4600-9CF7-8D17763E2ED7}" type="pres">
      <dgm:prSet presAssocID="{F7F6A865-600E-453A-A807-1D480060921C}" presName="vert2" presStyleCnt="0"/>
      <dgm:spPr/>
    </dgm:pt>
    <dgm:pt modelId="{4C8E04B7-BCBA-466C-8D50-4EED44418CBE}" type="pres">
      <dgm:prSet presAssocID="{F7F6A865-600E-453A-A807-1D480060921C}" presName="thinLine2b" presStyleLbl="callout" presStyleIdx="2" presStyleCnt="5"/>
      <dgm:spPr/>
    </dgm:pt>
    <dgm:pt modelId="{3BB688FF-B02B-43C3-BE44-BA3D3C25B2BF}" type="pres">
      <dgm:prSet presAssocID="{F7F6A865-600E-453A-A807-1D480060921C}" presName="vertSpace2b" presStyleCnt="0"/>
      <dgm:spPr/>
    </dgm:pt>
    <dgm:pt modelId="{E98A37CC-349B-47AC-BA99-D010BEAB61E1}" type="pres">
      <dgm:prSet presAssocID="{C8EF4737-6A94-42D4-9259-84425A657C77}" presName="horz2" presStyleCnt="0"/>
      <dgm:spPr/>
      <dgm:t>
        <a:bodyPr/>
        <a:lstStyle/>
        <a:p>
          <a:endParaRPr lang="en-IN"/>
        </a:p>
      </dgm:t>
    </dgm:pt>
    <dgm:pt modelId="{A72A618B-7C83-4CA3-AEA1-17E94451CA6A}" type="pres">
      <dgm:prSet presAssocID="{C8EF4737-6A94-42D4-9259-84425A657C77}" presName="horzSpace2" presStyleCnt="0"/>
      <dgm:spPr/>
      <dgm:t>
        <a:bodyPr/>
        <a:lstStyle/>
        <a:p>
          <a:endParaRPr lang="en-IN"/>
        </a:p>
      </dgm:t>
    </dgm:pt>
    <dgm:pt modelId="{51769272-7ECA-40D0-84AB-990074E25544}" type="pres">
      <dgm:prSet presAssocID="{C8EF4737-6A94-42D4-9259-84425A657C77}" presName="tx2" presStyleLbl="revTx" presStyleIdx="4" presStyleCnt="6"/>
      <dgm:spPr/>
      <dgm:t>
        <a:bodyPr/>
        <a:lstStyle/>
        <a:p>
          <a:endParaRPr lang="en-IN"/>
        </a:p>
      </dgm:t>
    </dgm:pt>
    <dgm:pt modelId="{45D0772C-B28B-48AB-93D6-3B3BBC0D3C9D}" type="pres">
      <dgm:prSet presAssocID="{C8EF4737-6A94-42D4-9259-84425A657C77}" presName="vert2" presStyleCnt="0"/>
      <dgm:spPr/>
      <dgm:t>
        <a:bodyPr/>
        <a:lstStyle/>
        <a:p>
          <a:endParaRPr lang="en-IN"/>
        </a:p>
      </dgm:t>
    </dgm:pt>
    <dgm:pt modelId="{9E832134-72ED-4103-8284-4B632298C0DD}" type="pres">
      <dgm:prSet presAssocID="{C8EF4737-6A94-42D4-9259-84425A657C77}" presName="thinLine2b" presStyleLbl="callout" presStyleIdx="3" presStyleCnt="5"/>
      <dgm:spPr/>
      <dgm:t>
        <a:bodyPr/>
        <a:lstStyle/>
        <a:p>
          <a:endParaRPr lang="en-IN"/>
        </a:p>
      </dgm:t>
    </dgm:pt>
    <dgm:pt modelId="{AF62F349-668C-4EB6-81B3-390414DD8E56}" type="pres">
      <dgm:prSet presAssocID="{C8EF4737-6A94-42D4-9259-84425A657C77}" presName="vertSpace2b" presStyleCnt="0"/>
      <dgm:spPr/>
      <dgm:t>
        <a:bodyPr/>
        <a:lstStyle/>
        <a:p>
          <a:endParaRPr lang="en-IN"/>
        </a:p>
      </dgm:t>
    </dgm:pt>
    <dgm:pt modelId="{1ECBFEAC-D707-48E0-9FF3-F6A08F37379E}" type="pres">
      <dgm:prSet presAssocID="{3E0226A8-F69C-4B20-9303-C8CF47062EDA}" presName="horz2" presStyleCnt="0"/>
      <dgm:spPr/>
      <dgm:t>
        <a:bodyPr/>
        <a:lstStyle/>
        <a:p>
          <a:endParaRPr lang="en-IN"/>
        </a:p>
      </dgm:t>
    </dgm:pt>
    <dgm:pt modelId="{B67E9979-921E-4EAF-8909-0C24C823C85E}" type="pres">
      <dgm:prSet presAssocID="{3E0226A8-F69C-4B20-9303-C8CF47062EDA}" presName="horzSpace2" presStyleCnt="0"/>
      <dgm:spPr/>
      <dgm:t>
        <a:bodyPr/>
        <a:lstStyle/>
        <a:p>
          <a:endParaRPr lang="en-IN"/>
        </a:p>
      </dgm:t>
    </dgm:pt>
    <dgm:pt modelId="{C227D05E-121E-4198-B458-4C874A7D148E}" type="pres">
      <dgm:prSet presAssocID="{3E0226A8-F69C-4B20-9303-C8CF47062EDA}" presName="tx2" presStyleLbl="revTx" presStyleIdx="5" presStyleCnt="6"/>
      <dgm:spPr/>
      <dgm:t>
        <a:bodyPr/>
        <a:lstStyle/>
        <a:p>
          <a:endParaRPr lang="en-IN"/>
        </a:p>
      </dgm:t>
    </dgm:pt>
    <dgm:pt modelId="{2367701A-9B85-4E05-BA01-1521184F2BCB}" type="pres">
      <dgm:prSet presAssocID="{3E0226A8-F69C-4B20-9303-C8CF47062EDA}" presName="vert2" presStyleCnt="0"/>
      <dgm:spPr/>
      <dgm:t>
        <a:bodyPr/>
        <a:lstStyle/>
        <a:p>
          <a:endParaRPr lang="en-IN"/>
        </a:p>
      </dgm:t>
    </dgm:pt>
    <dgm:pt modelId="{56CB7AF4-DAD5-4E88-8BD3-30AF5B73A2D7}" type="pres">
      <dgm:prSet presAssocID="{3E0226A8-F69C-4B20-9303-C8CF47062EDA}" presName="thinLine2b" presStyleLbl="callout" presStyleIdx="4" presStyleCnt="5"/>
      <dgm:spPr/>
      <dgm:t>
        <a:bodyPr/>
        <a:lstStyle/>
        <a:p>
          <a:endParaRPr lang="en-IN"/>
        </a:p>
      </dgm:t>
    </dgm:pt>
    <dgm:pt modelId="{DFBE1BA7-CDA0-4790-A6EE-A9413DD15E4F}" type="pres">
      <dgm:prSet presAssocID="{3E0226A8-F69C-4B20-9303-C8CF47062EDA}" presName="vertSpace2b" presStyleCnt="0"/>
      <dgm:spPr/>
      <dgm:t>
        <a:bodyPr/>
        <a:lstStyle/>
        <a:p>
          <a:endParaRPr lang="en-IN"/>
        </a:p>
      </dgm:t>
    </dgm:pt>
  </dgm:ptLst>
  <dgm:cxnLst>
    <dgm:cxn modelId="{3E8D6A10-9B38-4DE3-8811-A0A6C6E57CEA}" srcId="{180021DE-F46C-4346-8AA2-8AFDEC9C2E9B}" destId="{63B7B393-EBCF-4032-8B2A-D70594F99C29}" srcOrd="1" destOrd="0" parTransId="{8E1A17C2-BDD7-4123-BB82-CC72CA4C07D0}" sibTransId="{453F7DAD-6B40-4CF8-8EE8-5803F4FE2C2E}"/>
    <dgm:cxn modelId="{37C04C02-3A73-4E24-85D2-8BF77E33FBFD}" type="presOf" srcId="{C8EF4737-6A94-42D4-9259-84425A657C77}" destId="{51769272-7ECA-40D0-84AB-990074E25544}" srcOrd="0" destOrd="0" presId="urn:microsoft.com/office/officeart/2008/layout/LinedList"/>
    <dgm:cxn modelId="{1309C164-6FD1-4D59-B6E4-25EB18B08899}" srcId="{180021DE-F46C-4346-8AA2-8AFDEC9C2E9B}" destId="{F7F6A865-600E-453A-A807-1D480060921C}" srcOrd="2" destOrd="0" parTransId="{276EF571-2C36-43BE-A88F-26EC3C5A1754}" sibTransId="{8CC951E4-E296-4234-9E8E-FDE842BCC4E8}"/>
    <dgm:cxn modelId="{8A4AA2A0-F526-4C01-8ACE-0B1A1FA01F71}" type="presOf" srcId="{63B7B393-EBCF-4032-8B2A-D70594F99C29}" destId="{09628BBE-5E3A-441F-B659-47E3C347E68B}" srcOrd="0" destOrd="0" presId="urn:microsoft.com/office/officeart/2008/layout/LinedList"/>
    <dgm:cxn modelId="{FBB2E39F-A1C5-4826-95C5-D1D90467027A}" type="presOf" srcId="{881AAE0A-2EC7-4B7A-942C-40EFF70EE37B}" destId="{76D21F15-D7B5-4E99-8327-E70851262C73}" srcOrd="0" destOrd="0" presId="urn:microsoft.com/office/officeart/2008/layout/LinedList"/>
    <dgm:cxn modelId="{DD3DDA99-2300-4CA9-89E5-8B5052156B8F}" srcId="{881AAE0A-2EC7-4B7A-942C-40EFF70EE37B}" destId="{180021DE-F46C-4346-8AA2-8AFDEC9C2E9B}" srcOrd="0" destOrd="0" parTransId="{FE03F9E9-6CCE-46A9-B3C6-064F7962D485}" sibTransId="{21263FA2-C46D-4A12-B3DC-DBA206654002}"/>
    <dgm:cxn modelId="{8B223E37-20F5-4AE0-9598-71F9A414049E}" type="presOf" srcId="{F7F6A865-600E-453A-A807-1D480060921C}" destId="{A7D1AA5F-ECD1-45E5-9260-D34001801532}" srcOrd="0" destOrd="0" presId="urn:microsoft.com/office/officeart/2008/layout/LinedList"/>
    <dgm:cxn modelId="{1B4237E5-1EDD-4D41-8CB6-110E5257F8D1}" type="presOf" srcId="{3E0226A8-F69C-4B20-9303-C8CF47062EDA}" destId="{C227D05E-121E-4198-B458-4C874A7D148E}" srcOrd="0" destOrd="0" presId="urn:microsoft.com/office/officeart/2008/layout/LinedList"/>
    <dgm:cxn modelId="{B665C626-3627-4BE5-9A41-552AEFE27315}" srcId="{180021DE-F46C-4346-8AA2-8AFDEC9C2E9B}" destId="{3E0226A8-F69C-4B20-9303-C8CF47062EDA}" srcOrd="4" destOrd="0" parTransId="{AE365A97-727C-4336-9D78-F70343463740}" sibTransId="{760C97C9-2F3E-4269-8E57-749A853A7BCA}"/>
    <dgm:cxn modelId="{89122FA2-15A7-4E69-8ADB-518034AF1C63}" srcId="{180021DE-F46C-4346-8AA2-8AFDEC9C2E9B}" destId="{C8EF4737-6A94-42D4-9259-84425A657C77}" srcOrd="3" destOrd="0" parTransId="{09E49442-4B4E-40D5-911E-3BFA10938A2F}" sibTransId="{4F2A78B1-BEC7-4EF7-8A97-81AD4EA7B8E7}"/>
    <dgm:cxn modelId="{81DE0694-CC2A-4C12-92E7-6CD789BFBA48}" type="presOf" srcId="{B1B15DA1-8E4D-4E4E-AE1A-54B6DB9C9C81}" destId="{B439AEC5-3BEE-4A64-86CB-CA04B6312A2B}" srcOrd="0" destOrd="0" presId="urn:microsoft.com/office/officeart/2008/layout/LinedList"/>
    <dgm:cxn modelId="{B599445B-36F8-4682-BF6D-9E229AE348D4}" type="presOf" srcId="{180021DE-F46C-4346-8AA2-8AFDEC9C2E9B}" destId="{DB7137B4-0F38-40D7-BF32-B1CF9159EED0}" srcOrd="0" destOrd="0" presId="urn:microsoft.com/office/officeart/2008/layout/LinedList"/>
    <dgm:cxn modelId="{1103EBF7-5114-44B7-BEA7-B465008531F4}" srcId="{180021DE-F46C-4346-8AA2-8AFDEC9C2E9B}" destId="{B1B15DA1-8E4D-4E4E-AE1A-54B6DB9C9C81}" srcOrd="0" destOrd="0" parTransId="{4BA30149-EF13-48CB-B255-DEDC9C9742DC}" sibTransId="{80E8E7DB-61A0-4A45-855A-7DDF90676638}"/>
    <dgm:cxn modelId="{D9F7752F-B98A-4466-9E29-3F57900F3828}" type="presParOf" srcId="{76D21F15-D7B5-4E99-8327-E70851262C73}" destId="{BB3B72CC-6272-43EE-97E8-27B72CDA07B9}" srcOrd="0" destOrd="0" presId="urn:microsoft.com/office/officeart/2008/layout/LinedList"/>
    <dgm:cxn modelId="{968BB116-2874-4551-94C5-7E468F74BF4D}" type="presParOf" srcId="{76D21F15-D7B5-4E99-8327-E70851262C73}" destId="{6FF56DE3-705F-4588-8DD8-F991E2455281}" srcOrd="1" destOrd="0" presId="urn:microsoft.com/office/officeart/2008/layout/LinedList"/>
    <dgm:cxn modelId="{908B7140-2E53-4335-8FC9-3104BB4CBEAF}" type="presParOf" srcId="{6FF56DE3-705F-4588-8DD8-F991E2455281}" destId="{DB7137B4-0F38-40D7-BF32-B1CF9159EED0}" srcOrd="0" destOrd="0" presId="urn:microsoft.com/office/officeart/2008/layout/LinedList"/>
    <dgm:cxn modelId="{CFCFC24D-E16F-4CF1-A77C-6434D3B06152}" type="presParOf" srcId="{6FF56DE3-705F-4588-8DD8-F991E2455281}" destId="{DFDC257A-38B0-4E07-A46D-6D79E3407663}" srcOrd="1" destOrd="0" presId="urn:microsoft.com/office/officeart/2008/layout/LinedList"/>
    <dgm:cxn modelId="{CC52E8C5-D10A-48F7-AA81-EF49CB7D6955}" type="presParOf" srcId="{DFDC257A-38B0-4E07-A46D-6D79E3407663}" destId="{90EB3591-EEC1-4F60-9F6C-BF0A086002EF}" srcOrd="0" destOrd="0" presId="urn:microsoft.com/office/officeart/2008/layout/LinedList"/>
    <dgm:cxn modelId="{12FC6670-1314-43AF-B5EA-366A580D792E}" type="presParOf" srcId="{DFDC257A-38B0-4E07-A46D-6D79E3407663}" destId="{F4A00EB0-FB08-4A54-BDC9-5CEA6C02FBDE}" srcOrd="1" destOrd="0" presId="urn:microsoft.com/office/officeart/2008/layout/LinedList"/>
    <dgm:cxn modelId="{D45F1C26-DD39-402B-8992-76C7B936BF4A}" type="presParOf" srcId="{F4A00EB0-FB08-4A54-BDC9-5CEA6C02FBDE}" destId="{19081132-2331-4A3B-822E-4C9F444DE1B7}" srcOrd="0" destOrd="0" presId="urn:microsoft.com/office/officeart/2008/layout/LinedList"/>
    <dgm:cxn modelId="{557017CB-B0CA-41CB-BA8A-283D0689160E}" type="presParOf" srcId="{F4A00EB0-FB08-4A54-BDC9-5CEA6C02FBDE}" destId="{B439AEC5-3BEE-4A64-86CB-CA04B6312A2B}" srcOrd="1" destOrd="0" presId="urn:microsoft.com/office/officeart/2008/layout/LinedList"/>
    <dgm:cxn modelId="{8B39F91A-45A8-4761-B686-8BFAEA9E1371}" type="presParOf" srcId="{F4A00EB0-FB08-4A54-BDC9-5CEA6C02FBDE}" destId="{30091925-10FA-4EAC-AD4C-288C3B4257E7}" srcOrd="2" destOrd="0" presId="urn:microsoft.com/office/officeart/2008/layout/LinedList"/>
    <dgm:cxn modelId="{274E824E-7006-4091-8492-DE3628E9F833}" type="presParOf" srcId="{DFDC257A-38B0-4E07-A46D-6D79E3407663}" destId="{3564FA86-F0DD-4153-83EB-D6D0806848B4}" srcOrd="2" destOrd="0" presId="urn:microsoft.com/office/officeart/2008/layout/LinedList"/>
    <dgm:cxn modelId="{D99A6DD5-0F31-4AC9-92AF-28FE56B26C50}" type="presParOf" srcId="{DFDC257A-38B0-4E07-A46D-6D79E3407663}" destId="{AEF46267-DBF9-43EA-8300-A9D133FBE79D}" srcOrd="3" destOrd="0" presId="urn:microsoft.com/office/officeart/2008/layout/LinedList"/>
    <dgm:cxn modelId="{69510080-0D54-4F00-8449-194E230CDDCF}" type="presParOf" srcId="{DFDC257A-38B0-4E07-A46D-6D79E3407663}" destId="{3D1A2EFC-0692-4F7A-A683-2411865D1398}" srcOrd="4" destOrd="0" presId="urn:microsoft.com/office/officeart/2008/layout/LinedList"/>
    <dgm:cxn modelId="{0C96C04E-F969-4935-822D-094118A7768B}" type="presParOf" srcId="{3D1A2EFC-0692-4F7A-A683-2411865D1398}" destId="{CE6301D2-FE96-4896-9210-95C08EC56C70}" srcOrd="0" destOrd="0" presId="urn:microsoft.com/office/officeart/2008/layout/LinedList"/>
    <dgm:cxn modelId="{8C7227DF-DD26-4A6B-98DD-76618D0A82DF}" type="presParOf" srcId="{3D1A2EFC-0692-4F7A-A683-2411865D1398}" destId="{09628BBE-5E3A-441F-B659-47E3C347E68B}" srcOrd="1" destOrd="0" presId="urn:microsoft.com/office/officeart/2008/layout/LinedList"/>
    <dgm:cxn modelId="{974A47D8-2B26-4FA2-998F-FF0DEDDC3558}" type="presParOf" srcId="{3D1A2EFC-0692-4F7A-A683-2411865D1398}" destId="{9D0A2348-FF1E-45A0-9D8D-62319D3BB933}" srcOrd="2" destOrd="0" presId="urn:microsoft.com/office/officeart/2008/layout/LinedList"/>
    <dgm:cxn modelId="{21D25060-E10B-4A14-A144-0336FAE20C71}" type="presParOf" srcId="{DFDC257A-38B0-4E07-A46D-6D79E3407663}" destId="{125DE618-B8B7-4CBF-B11C-B9087711A1ED}" srcOrd="5" destOrd="0" presId="urn:microsoft.com/office/officeart/2008/layout/LinedList"/>
    <dgm:cxn modelId="{9C8B913D-12EE-4A13-96F4-45B5236829D5}" type="presParOf" srcId="{DFDC257A-38B0-4E07-A46D-6D79E3407663}" destId="{5D6E2F68-C486-4D6C-AAF3-70E9B00158FA}" srcOrd="6" destOrd="0" presId="urn:microsoft.com/office/officeart/2008/layout/LinedList"/>
    <dgm:cxn modelId="{EEC46267-E5BD-4762-8EE5-20938DF1662A}" type="presParOf" srcId="{DFDC257A-38B0-4E07-A46D-6D79E3407663}" destId="{9FFA841A-DA5B-47DA-94B9-CBE63118C7CC}" srcOrd="7" destOrd="0" presId="urn:microsoft.com/office/officeart/2008/layout/LinedList"/>
    <dgm:cxn modelId="{826F5EC9-B188-486F-88BF-3D5AD2F7AC23}" type="presParOf" srcId="{9FFA841A-DA5B-47DA-94B9-CBE63118C7CC}" destId="{69EB209C-CB95-45DD-BA8A-20D61562D185}" srcOrd="0" destOrd="0" presId="urn:microsoft.com/office/officeart/2008/layout/LinedList"/>
    <dgm:cxn modelId="{2CB7810E-F6C2-4A00-9156-7BA8B6742129}" type="presParOf" srcId="{9FFA841A-DA5B-47DA-94B9-CBE63118C7CC}" destId="{A7D1AA5F-ECD1-45E5-9260-D34001801532}" srcOrd="1" destOrd="0" presId="urn:microsoft.com/office/officeart/2008/layout/LinedList"/>
    <dgm:cxn modelId="{CBE7C2C4-C557-4EE5-A434-0A6236F6BE68}" type="presParOf" srcId="{9FFA841A-DA5B-47DA-94B9-CBE63118C7CC}" destId="{6F91B483-961B-4600-9CF7-8D17763E2ED7}" srcOrd="2" destOrd="0" presId="urn:microsoft.com/office/officeart/2008/layout/LinedList"/>
    <dgm:cxn modelId="{F53BAF97-ACB1-4E11-B0E3-1A73956993E7}" type="presParOf" srcId="{DFDC257A-38B0-4E07-A46D-6D79E3407663}" destId="{4C8E04B7-BCBA-466C-8D50-4EED44418CBE}" srcOrd="8" destOrd="0" presId="urn:microsoft.com/office/officeart/2008/layout/LinedList"/>
    <dgm:cxn modelId="{7BFC059E-C026-4B1D-ADDB-430080F91FC8}" type="presParOf" srcId="{DFDC257A-38B0-4E07-A46D-6D79E3407663}" destId="{3BB688FF-B02B-43C3-BE44-BA3D3C25B2BF}" srcOrd="9" destOrd="0" presId="urn:microsoft.com/office/officeart/2008/layout/LinedList"/>
    <dgm:cxn modelId="{851DE244-3BB1-4807-BDB7-BC0B6C8C51F9}" type="presParOf" srcId="{DFDC257A-38B0-4E07-A46D-6D79E3407663}" destId="{E98A37CC-349B-47AC-BA99-D010BEAB61E1}" srcOrd="10" destOrd="0" presId="urn:microsoft.com/office/officeart/2008/layout/LinedList"/>
    <dgm:cxn modelId="{A7BF4000-76ED-4D31-A4B1-8CB7009A4375}" type="presParOf" srcId="{E98A37CC-349B-47AC-BA99-D010BEAB61E1}" destId="{A72A618B-7C83-4CA3-AEA1-17E94451CA6A}" srcOrd="0" destOrd="0" presId="urn:microsoft.com/office/officeart/2008/layout/LinedList"/>
    <dgm:cxn modelId="{60739732-7271-4EF1-B589-BB8C43E8E1CF}" type="presParOf" srcId="{E98A37CC-349B-47AC-BA99-D010BEAB61E1}" destId="{51769272-7ECA-40D0-84AB-990074E25544}" srcOrd="1" destOrd="0" presId="urn:microsoft.com/office/officeart/2008/layout/LinedList"/>
    <dgm:cxn modelId="{F62F9893-E0A8-4D08-B00A-526923468428}" type="presParOf" srcId="{E98A37CC-349B-47AC-BA99-D010BEAB61E1}" destId="{45D0772C-B28B-48AB-93D6-3B3BBC0D3C9D}" srcOrd="2" destOrd="0" presId="urn:microsoft.com/office/officeart/2008/layout/LinedList"/>
    <dgm:cxn modelId="{5AC0B274-4323-4527-BCAD-2AA10B374C18}" type="presParOf" srcId="{DFDC257A-38B0-4E07-A46D-6D79E3407663}" destId="{9E832134-72ED-4103-8284-4B632298C0DD}" srcOrd="11" destOrd="0" presId="urn:microsoft.com/office/officeart/2008/layout/LinedList"/>
    <dgm:cxn modelId="{A83934C5-95F7-480B-830A-1F39E0CE0AC5}" type="presParOf" srcId="{DFDC257A-38B0-4E07-A46D-6D79E3407663}" destId="{AF62F349-668C-4EB6-81B3-390414DD8E56}" srcOrd="12" destOrd="0" presId="urn:microsoft.com/office/officeart/2008/layout/LinedList"/>
    <dgm:cxn modelId="{5BDE327A-9C69-47E4-B413-F602D910D5B3}" type="presParOf" srcId="{DFDC257A-38B0-4E07-A46D-6D79E3407663}" destId="{1ECBFEAC-D707-48E0-9FF3-F6A08F37379E}" srcOrd="13" destOrd="0" presId="urn:microsoft.com/office/officeart/2008/layout/LinedList"/>
    <dgm:cxn modelId="{E6D9A82C-FFB9-48D5-B42C-5CCF89DC5435}" type="presParOf" srcId="{1ECBFEAC-D707-48E0-9FF3-F6A08F37379E}" destId="{B67E9979-921E-4EAF-8909-0C24C823C85E}" srcOrd="0" destOrd="0" presId="urn:microsoft.com/office/officeart/2008/layout/LinedList"/>
    <dgm:cxn modelId="{6F60840B-61E9-4391-ADAF-ACD85CF2678D}" type="presParOf" srcId="{1ECBFEAC-D707-48E0-9FF3-F6A08F37379E}" destId="{C227D05E-121E-4198-B458-4C874A7D148E}" srcOrd="1" destOrd="0" presId="urn:microsoft.com/office/officeart/2008/layout/LinedList"/>
    <dgm:cxn modelId="{5A0CB5E3-EE68-4A51-9737-77D29BBACE57}" type="presParOf" srcId="{1ECBFEAC-D707-48E0-9FF3-F6A08F37379E}" destId="{2367701A-9B85-4E05-BA01-1521184F2BCB}" srcOrd="2" destOrd="0" presId="urn:microsoft.com/office/officeart/2008/layout/LinedList"/>
    <dgm:cxn modelId="{3935B267-EAA5-4F31-8608-B86DEDF3A905}" type="presParOf" srcId="{DFDC257A-38B0-4E07-A46D-6D79E3407663}" destId="{56CB7AF4-DAD5-4E88-8BD3-30AF5B73A2D7}" srcOrd="14" destOrd="0" presId="urn:microsoft.com/office/officeart/2008/layout/LinedList"/>
    <dgm:cxn modelId="{9438D21A-47AC-4FE1-9540-1B5D23300B32}" type="presParOf" srcId="{DFDC257A-38B0-4E07-A46D-6D79E3407663}" destId="{DFBE1BA7-CDA0-4790-A6EE-A9413DD15E4F}"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1AAE0A-2EC7-4B7A-942C-40EFF70EE37B}"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IN"/>
        </a:p>
      </dgm:t>
    </dgm:pt>
    <dgm:pt modelId="{180021DE-F46C-4346-8AA2-8AFDEC9C2E9B}">
      <dgm:prSet custT="1"/>
      <dgm:spPr/>
      <dgm:t>
        <a:bodyPr anchor="t"/>
        <a:lstStyle/>
        <a:p>
          <a:pPr algn="ctr" rtl="0">
            <a:lnSpc>
              <a:spcPct val="150000"/>
            </a:lnSpc>
          </a:pPr>
          <a:endParaRPr lang="en-IN" sz="2400" dirty="0" smtClean="0">
            <a:latin typeface="Tahoma" panose="020B0604030504040204" pitchFamily="34" charset="0"/>
            <a:ea typeface="Tahoma" panose="020B0604030504040204" pitchFamily="34" charset="0"/>
            <a:cs typeface="Tahoma" panose="020B0604030504040204" pitchFamily="34" charset="0"/>
          </a:endParaRPr>
        </a:p>
        <a:p>
          <a:pPr algn="ctr" rtl="0">
            <a:lnSpc>
              <a:spcPct val="150000"/>
            </a:lnSpc>
          </a:pPr>
          <a:endParaRPr lang="en-IN" sz="2400" dirty="0" smtClean="0">
            <a:latin typeface="Tahoma" panose="020B0604030504040204" pitchFamily="34" charset="0"/>
            <a:ea typeface="Tahoma" panose="020B0604030504040204" pitchFamily="34" charset="0"/>
            <a:cs typeface="Tahoma" panose="020B0604030504040204" pitchFamily="34" charset="0"/>
          </a:endParaRPr>
        </a:p>
        <a:p>
          <a:pPr algn="ctr" rtl="0">
            <a:lnSpc>
              <a:spcPct val="150000"/>
            </a:lnSpc>
          </a:pPr>
          <a:r>
            <a:rPr lang="en-IN" sz="2400" dirty="0" smtClean="0">
              <a:latin typeface="Tahoma" panose="020B0604030504040204" pitchFamily="34" charset="0"/>
              <a:ea typeface="Tahoma" panose="020B0604030504040204" pitchFamily="34" charset="0"/>
              <a:cs typeface="Tahoma" panose="020B0604030504040204" pitchFamily="34" charset="0"/>
            </a:rPr>
            <a:t>Joint Venture (JV)</a:t>
          </a:r>
          <a:endParaRPr lang="en-IN" sz="2400" dirty="0">
            <a:latin typeface="Tahoma" panose="020B0604030504040204" pitchFamily="34" charset="0"/>
            <a:ea typeface="Tahoma" panose="020B0604030504040204" pitchFamily="34" charset="0"/>
            <a:cs typeface="Tahoma" panose="020B0604030504040204" pitchFamily="34" charset="0"/>
          </a:endParaRPr>
        </a:p>
      </dgm:t>
    </dgm:pt>
    <dgm:pt modelId="{FE03F9E9-6CCE-46A9-B3C6-064F7962D485}" type="parTrans" cxnId="{DD3DDA99-2300-4CA9-89E5-8B5052156B8F}">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21263FA2-C46D-4A12-B3DC-DBA206654002}" type="sibTrans" cxnId="{DD3DDA99-2300-4CA9-89E5-8B5052156B8F}">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B1B15DA1-8E4D-4E4E-AE1A-54B6DB9C9C81}">
      <dgm:prSet custT="1"/>
      <dgm:spPr/>
      <dgm:t>
        <a:bodyPr/>
        <a:lstStyle/>
        <a:p>
          <a:pPr rtl="0"/>
          <a:r>
            <a:rPr lang="en-US" sz="1800" b="0" i="0" dirty="0" smtClean="0">
              <a:latin typeface="Tahoma" panose="020B0604030504040204" pitchFamily="34" charset="0"/>
              <a:ea typeface="Tahoma" panose="020B0604030504040204" pitchFamily="34" charset="0"/>
              <a:cs typeface="Tahoma" panose="020B0604030504040204" pitchFamily="34" charset="0"/>
            </a:rPr>
            <a:t>Following types of Joint Ventures are generally seen:</a:t>
          </a:r>
        </a:p>
        <a:p>
          <a:pPr rtl="0"/>
          <a:r>
            <a:rPr lang="en-US" sz="1800" b="0" i="0" dirty="0" smtClean="0">
              <a:latin typeface="Tahoma" panose="020B0604030504040204" pitchFamily="34" charset="0"/>
              <a:ea typeface="Tahoma" panose="020B0604030504040204" pitchFamily="34" charset="0"/>
              <a:cs typeface="Tahoma" panose="020B0604030504040204" pitchFamily="34" charset="0"/>
            </a:rPr>
            <a:t>1. Joint Development Agreement</a:t>
          </a:r>
        </a:p>
        <a:p>
          <a:pPr rtl="0"/>
          <a:r>
            <a:rPr lang="en-US" sz="1800" b="0" i="0" dirty="0" smtClean="0">
              <a:latin typeface="Tahoma" panose="020B0604030504040204" pitchFamily="34" charset="0"/>
              <a:ea typeface="Tahoma" panose="020B0604030504040204" pitchFamily="34" charset="0"/>
              <a:cs typeface="Tahoma" panose="020B0604030504040204" pitchFamily="34" charset="0"/>
            </a:rPr>
            <a:t>2. Construction Contract</a:t>
          </a:r>
        </a:p>
        <a:p>
          <a:pPr rtl="0"/>
          <a:r>
            <a:rPr lang="en-US" sz="1800" b="0" i="0" dirty="0" smtClean="0">
              <a:latin typeface="Tahoma" panose="020B0604030504040204" pitchFamily="34" charset="0"/>
              <a:ea typeface="Tahoma" panose="020B0604030504040204" pitchFamily="34" charset="0"/>
              <a:cs typeface="Tahoma" panose="020B0604030504040204" pitchFamily="34" charset="0"/>
            </a:rPr>
            <a:t>3. Formation of a separate entity</a:t>
          </a:r>
        </a:p>
        <a:p>
          <a:pPr rtl="0"/>
          <a:r>
            <a:rPr lang="en-US" sz="1800" b="0" i="0" dirty="0" smtClean="0">
              <a:latin typeface="Tahoma" panose="020B0604030504040204" pitchFamily="34" charset="0"/>
              <a:ea typeface="Tahoma" panose="020B0604030504040204" pitchFamily="34" charset="0"/>
              <a:cs typeface="Tahoma" panose="020B0604030504040204" pitchFamily="34" charset="0"/>
            </a:rPr>
            <a:t> </a:t>
          </a:r>
          <a:endParaRPr lang="en-IN" sz="1800" b="0" i="0" dirty="0">
            <a:latin typeface="Tahoma" panose="020B0604030504040204" pitchFamily="34" charset="0"/>
            <a:ea typeface="Tahoma" panose="020B0604030504040204" pitchFamily="34" charset="0"/>
            <a:cs typeface="Tahoma" panose="020B0604030504040204" pitchFamily="34" charset="0"/>
          </a:endParaRPr>
        </a:p>
      </dgm:t>
    </dgm:pt>
    <dgm:pt modelId="{4BA30149-EF13-48CB-B255-DEDC9C9742DC}" type="parTrans" cxnId="{1103EBF7-5114-44B7-BEA7-B465008531F4}">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80E8E7DB-61A0-4A45-855A-7DDF90676638}" type="sibTrans" cxnId="{1103EBF7-5114-44B7-BEA7-B465008531F4}">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63B7B393-EBCF-4032-8B2A-D70594F99C29}">
      <dgm:prSet custT="1"/>
      <dgm:spPr/>
      <dgm:t>
        <a:bodyPr/>
        <a:lstStyle/>
        <a:p>
          <a:pPr rtl="0"/>
          <a:r>
            <a:rPr lang="en-US" sz="1800" b="0" i="0" dirty="0" smtClean="0">
              <a:latin typeface="Tahoma" panose="020B0604030504040204" pitchFamily="34" charset="0"/>
              <a:ea typeface="Tahoma" panose="020B0604030504040204" pitchFamily="34" charset="0"/>
              <a:cs typeface="Tahoma" panose="020B0604030504040204" pitchFamily="34" charset="0"/>
            </a:rPr>
            <a:t>The various entities in which a Joint Venture can be undertaken :</a:t>
          </a:r>
        </a:p>
        <a:p>
          <a:pPr rtl="0"/>
          <a:r>
            <a:rPr lang="en-US" sz="1800" b="0" i="0" dirty="0" smtClean="0">
              <a:latin typeface="Tahoma" panose="020B0604030504040204" pitchFamily="34" charset="0"/>
              <a:ea typeface="Tahoma" panose="020B0604030504040204" pitchFamily="34" charset="0"/>
              <a:cs typeface="Tahoma" panose="020B0604030504040204" pitchFamily="34" charset="0"/>
            </a:rPr>
            <a:t>1. Firm/ Limited Liability Partnership</a:t>
          </a:r>
        </a:p>
        <a:p>
          <a:pPr rtl="0"/>
          <a:r>
            <a:rPr lang="en-US" sz="1800" b="0" i="0" dirty="0" smtClean="0">
              <a:latin typeface="Tahoma" panose="020B0604030504040204" pitchFamily="34" charset="0"/>
              <a:ea typeface="Tahoma" panose="020B0604030504040204" pitchFamily="34" charset="0"/>
              <a:cs typeface="Tahoma" panose="020B0604030504040204" pitchFamily="34" charset="0"/>
            </a:rPr>
            <a:t>2. Company</a:t>
          </a:r>
        </a:p>
        <a:p>
          <a:pPr rtl="0"/>
          <a:r>
            <a:rPr lang="en-US" sz="1800" b="0" i="0" dirty="0" smtClean="0">
              <a:latin typeface="Tahoma" panose="020B0604030504040204" pitchFamily="34" charset="0"/>
              <a:ea typeface="Tahoma" panose="020B0604030504040204" pitchFamily="34" charset="0"/>
              <a:cs typeface="Tahoma" panose="020B0604030504040204" pitchFamily="34" charset="0"/>
            </a:rPr>
            <a:t>3. Association of Persons</a:t>
          </a:r>
        </a:p>
        <a:p>
          <a:pPr rtl="0"/>
          <a:endParaRPr lang="en-IN" sz="1800" dirty="0">
            <a:latin typeface="Tahoma" panose="020B0604030504040204" pitchFamily="34" charset="0"/>
            <a:ea typeface="Tahoma" panose="020B0604030504040204" pitchFamily="34" charset="0"/>
            <a:cs typeface="Tahoma" panose="020B0604030504040204" pitchFamily="34" charset="0"/>
          </a:endParaRPr>
        </a:p>
      </dgm:t>
    </dgm:pt>
    <dgm:pt modelId="{8E1A17C2-BDD7-4123-BB82-CC72CA4C07D0}" type="parTrans" cxnId="{3E8D6A10-9B38-4DE3-8811-A0A6C6E57CEA}">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453F7DAD-6B40-4CF8-8EE8-5803F4FE2C2E}" type="sibTrans" cxnId="{3E8D6A10-9B38-4DE3-8811-A0A6C6E57CEA}">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76D21F15-D7B5-4E99-8327-E70851262C73}" type="pres">
      <dgm:prSet presAssocID="{881AAE0A-2EC7-4B7A-942C-40EFF70EE37B}" presName="vert0" presStyleCnt="0">
        <dgm:presLayoutVars>
          <dgm:dir/>
          <dgm:animOne val="branch"/>
          <dgm:animLvl val="lvl"/>
        </dgm:presLayoutVars>
      </dgm:prSet>
      <dgm:spPr/>
      <dgm:t>
        <a:bodyPr/>
        <a:lstStyle/>
        <a:p>
          <a:endParaRPr lang="en-IN"/>
        </a:p>
      </dgm:t>
    </dgm:pt>
    <dgm:pt modelId="{BB3B72CC-6272-43EE-97E8-27B72CDA07B9}" type="pres">
      <dgm:prSet presAssocID="{180021DE-F46C-4346-8AA2-8AFDEC9C2E9B}" presName="thickLine" presStyleLbl="alignNode1" presStyleIdx="0" presStyleCnt="1"/>
      <dgm:spPr/>
      <dgm:t>
        <a:bodyPr/>
        <a:lstStyle/>
        <a:p>
          <a:endParaRPr lang="en-IN"/>
        </a:p>
      </dgm:t>
    </dgm:pt>
    <dgm:pt modelId="{6FF56DE3-705F-4588-8DD8-F991E2455281}" type="pres">
      <dgm:prSet presAssocID="{180021DE-F46C-4346-8AA2-8AFDEC9C2E9B}" presName="horz1" presStyleCnt="0"/>
      <dgm:spPr/>
      <dgm:t>
        <a:bodyPr/>
        <a:lstStyle/>
        <a:p>
          <a:endParaRPr lang="en-IN"/>
        </a:p>
      </dgm:t>
    </dgm:pt>
    <dgm:pt modelId="{DB7137B4-0F38-40D7-BF32-B1CF9159EED0}" type="pres">
      <dgm:prSet presAssocID="{180021DE-F46C-4346-8AA2-8AFDEC9C2E9B}" presName="tx1" presStyleLbl="revTx" presStyleIdx="0" presStyleCnt="3" custScaleX="152765" custScaleY="100098"/>
      <dgm:spPr/>
      <dgm:t>
        <a:bodyPr/>
        <a:lstStyle/>
        <a:p>
          <a:endParaRPr lang="en-IN"/>
        </a:p>
      </dgm:t>
    </dgm:pt>
    <dgm:pt modelId="{DFDC257A-38B0-4E07-A46D-6D79E3407663}" type="pres">
      <dgm:prSet presAssocID="{180021DE-F46C-4346-8AA2-8AFDEC9C2E9B}" presName="vert1" presStyleCnt="0"/>
      <dgm:spPr/>
      <dgm:t>
        <a:bodyPr/>
        <a:lstStyle/>
        <a:p>
          <a:endParaRPr lang="en-IN"/>
        </a:p>
      </dgm:t>
    </dgm:pt>
    <dgm:pt modelId="{90EB3591-EEC1-4F60-9F6C-BF0A086002EF}" type="pres">
      <dgm:prSet presAssocID="{B1B15DA1-8E4D-4E4E-AE1A-54B6DB9C9C81}" presName="vertSpace2a" presStyleCnt="0"/>
      <dgm:spPr/>
      <dgm:t>
        <a:bodyPr/>
        <a:lstStyle/>
        <a:p>
          <a:endParaRPr lang="en-IN"/>
        </a:p>
      </dgm:t>
    </dgm:pt>
    <dgm:pt modelId="{F4A00EB0-FB08-4A54-BDC9-5CEA6C02FBDE}" type="pres">
      <dgm:prSet presAssocID="{B1B15DA1-8E4D-4E4E-AE1A-54B6DB9C9C81}" presName="horz2" presStyleCnt="0"/>
      <dgm:spPr/>
      <dgm:t>
        <a:bodyPr/>
        <a:lstStyle/>
        <a:p>
          <a:endParaRPr lang="en-IN"/>
        </a:p>
      </dgm:t>
    </dgm:pt>
    <dgm:pt modelId="{19081132-2331-4A3B-822E-4C9F444DE1B7}" type="pres">
      <dgm:prSet presAssocID="{B1B15DA1-8E4D-4E4E-AE1A-54B6DB9C9C81}" presName="horzSpace2" presStyleCnt="0"/>
      <dgm:spPr/>
      <dgm:t>
        <a:bodyPr/>
        <a:lstStyle/>
        <a:p>
          <a:endParaRPr lang="en-IN"/>
        </a:p>
      </dgm:t>
    </dgm:pt>
    <dgm:pt modelId="{B439AEC5-3BEE-4A64-86CB-CA04B6312A2B}" type="pres">
      <dgm:prSet presAssocID="{B1B15DA1-8E4D-4E4E-AE1A-54B6DB9C9C81}" presName="tx2" presStyleLbl="revTx" presStyleIdx="1" presStyleCnt="3" custScaleY="169525"/>
      <dgm:spPr/>
      <dgm:t>
        <a:bodyPr/>
        <a:lstStyle/>
        <a:p>
          <a:endParaRPr lang="en-IN"/>
        </a:p>
      </dgm:t>
    </dgm:pt>
    <dgm:pt modelId="{30091925-10FA-4EAC-AD4C-288C3B4257E7}" type="pres">
      <dgm:prSet presAssocID="{B1B15DA1-8E4D-4E4E-AE1A-54B6DB9C9C81}" presName="vert2" presStyleCnt="0"/>
      <dgm:spPr/>
      <dgm:t>
        <a:bodyPr/>
        <a:lstStyle/>
        <a:p>
          <a:endParaRPr lang="en-IN"/>
        </a:p>
      </dgm:t>
    </dgm:pt>
    <dgm:pt modelId="{3564FA86-F0DD-4153-83EB-D6D0806848B4}" type="pres">
      <dgm:prSet presAssocID="{B1B15DA1-8E4D-4E4E-AE1A-54B6DB9C9C81}" presName="thinLine2b" presStyleLbl="callout" presStyleIdx="0" presStyleCnt="2"/>
      <dgm:spPr/>
      <dgm:t>
        <a:bodyPr/>
        <a:lstStyle/>
        <a:p>
          <a:endParaRPr lang="en-IN"/>
        </a:p>
      </dgm:t>
    </dgm:pt>
    <dgm:pt modelId="{AEF46267-DBF9-43EA-8300-A9D133FBE79D}" type="pres">
      <dgm:prSet presAssocID="{B1B15DA1-8E4D-4E4E-AE1A-54B6DB9C9C81}" presName="vertSpace2b" presStyleCnt="0"/>
      <dgm:spPr/>
      <dgm:t>
        <a:bodyPr/>
        <a:lstStyle/>
        <a:p>
          <a:endParaRPr lang="en-IN"/>
        </a:p>
      </dgm:t>
    </dgm:pt>
    <dgm:pt modelId="{3D1A2EFC-0692-4F7A-A683-2411865D1398}" type="pres">
      <dgm:prSet presAssocID="{63B7B393-EBCF-4032-8B2A-D70594F99C29}" presName="horz2" presStyleCnt="0"/>
      <dgm:spPr/>
      <dgm:t>
        <a:bodyPr/>
        <a:lstStyle/>
        <a:p>
          <a:endParaRPr lang="en-IN"/>
        </a:p>
      </dgm:t>
    </dgm:pt>
    <dgm:pt modelId="{CE6301D2-FE96-4896-9210-95C08EC56C70}" type="pres">
      <dgm:prSet presAssocID="{63B7B393-EBCF-4032-8B2A-D70594F99C29}" presName="horzSpace2" presStyleCnt="0"/>
      <dgm:spPr/>
      <dgm:t>
        <a:bodyPr/>
        <a:lstStyle/>
        <a:p>
          <a:endParaRPr lang="en-IN"/>
        </a:p>
      </dgm:t>
    </dgm:pt>
    <dgm:pt modelId="{09628BBE-5E3A-441F-B659-47E3C347E68B}" type="pres">
      <dgm:prSet presAssocID="{63B7B393-EBCF-4032-8B2A-D70594F99C29}" presName="tx2" presStyleLbl="revTx" presStyleIdx="2" presStyleCnt="3" custScaleY="182959"/>
      <dgm:spPr/>
      <dgm:t>
        <a:bodyPr/>
        <a:lstStyle/>
        <a:p>
          <a:endParaRPr lang="en-IN"/>
        </a:p>
      </dgm:t>
    </dgm:pt>
    <dgm:pt modelId="{9D0A2348-FF1E-45A0-9D8D-62319D3BB933}" type="pres">
      <dgm:prSet presAssocID="{63B7B393-EBCF-4032-8B2A-D70594F99C29}" presName="vert2" presStyleCnt="0"/>
      <dgm:spPr/>
      <dgm:t>
        <a:bodyPr/>
        <a:lstStyle/>
        <a:p>
          <a:endParaRPr lang="en-IN"/>
        </a:p>
      </dgm:t>
    </dgm:pt>
    <dgm:pt modelId="{125DE618-B8B7-4CBF-B11C-B9087711A1ED}" type="pres">
      <dgm:prSet presAssocID="{63B7B393-EBCF-4032-8B2A-D70594F99C29}" presName="thinLine2b" presStyleLbl="callout" presStyleIdx="1" presStyleCnt="2"/>
      <dgm:spPr/>
      <dgm:t>
        <a:bodyPr/>
        <a:lstStyle/>
        <a:p>
          <a:endParaRPr lang="en-IN"/>
        </a:p>
      </dgm:t>
    </dgm:pt>
    <dgm:pt modelId="{5D6E2F68-C486-4D6C-AAF3-70E9B00158FA}" type="pres">
      <dgm:prSet presAssocID="{63B7B393-EBCF-4032-8B2A-D70594F99C29}" presName="vertSpace2b" presStyleCnt="0"/>
      <dgm:spPr/>
      <dgm:t>
        <a:bodyPr/>
        <a:lstStyle/>
        <a:p>
          <a:endParaRPr lang="en-IN"/>
        </a:p>
      </dgm:t>
    </dgm:pt>
  </dgm:ptLst>
  <dgm:cxnLst>
    <dgm:cxn modelId="{3E8D6A10-9B38-4DE3-8811-A0A6C6E57CEA}" srcId="{180021DE-F46C-4346-8AA2-8AFDEC9C2E9B}" destId="{63B7B393-EBCF-4032-8B2A-D70594F99C29}" srcOrd="1" destOrd="0" parTransId="{8E1A17C2-BDD7-4123-BB82-CC72CA4C07D0}" sibTransId="{453F7DAD-6B40-4CF8-8EE8-5803F4FE2C2E}"/>
    <dgm:cxn modelId="{124E8F82-EC3B-434D-AA64-90C537293350}" type="presOf" srcId="{180021DE-F46C-4346-8AA2-8AFDEC9C2E9B}" destId="{DB7137B4-0F38-40D7-BF32-B1CF9159EED0}" srcOrd="0" destOrd="0" presId="urn:microsoft.com/office/officeart/2008/layout/LinedList"/>
    <dgm:cxn modelId="{F441A207-76EF-42CF-8993-35F910AFF737}" type="presOf" srcId="{881AAE0A-2EC7-4B7A-942C-40EFF70EE37B}" destId="{76D21F15-D7B5-4E99-8327-E70851262C73}" srcOrd="0" destOrd="0" presId="urn:microsoft.com/office/officeart/2008/layout/LinedList"/>
    <dgm:cxn modelId="{1103EBF7-5114-44B7-BEA7-B465008531F4}" srcId="{180021DE-F46C-4346-8AA2-8AFDEC9C2E9B}" destId="{B1B15DA1-8E4D-4E4E-AE1A-54B6DB9C9C81}" srcOrd="0" destOrd="0" parTransId="{4BA30149-EF13-48CB-B255-DEDC9C9742DC}" sibTransId="{80E8E7DB-61A0-4A45-855A-7DDF90676638}"/>
    <dgm:cxn modelId="{A7A98973-8982-4E7D-8FE4-B26189E490B0}" type="presOf" srcId="{B1B15DA1-8E4D-4E4E-AE1A-54B6DB9C9C81}" destId="{B439AEC5-3BEE-4A64-86CB-CA04B6312A2B}" srcOrd="0" destOrd="0" presId="urn:microsoft.com/office/officeart/2008/layout/LinedList"/>
    <dgm:cxn modelId="{DD3DDA99-2300-4CA9-89E5-8B5052156B8F}" srcId="{881AAE0A-2EC7-4B7A-942C-40EFF70EE37B}" destId="{180021DE-F46C-4346-8AA2-8AFDEC9C2E9B}" srcOrd="0" destOrd="0" parTransId="{FE03F9E9-6CCE-46A9-B3C6-064F7962D485}" sibTransId="{21263FA2-C46D-4A12-B3DC-DBA206654002}"/>
    <dgm:cxn modelId="{A6BC8039-307A-4B55-9272-4788B8F7FE8F}" type="presOf" srcId="{63B7B393-EBCF-4032-8B2A-D70594F99C29}" destId="{09628BBE-5E3A-441F-B659-47E3C347E68B}" srcOrd="0" destOrd="0" presId="urn:microsoft.com/office/officeart/2008/layout/LinedList"/>
    <dgm:cxn modelId="{B2AD2D42-FA39-458F-A7CA-0E98512B2F02}" type="presParOf" srcId="{76D21F15-D7B5-4E99-8327-E70851262C73}" destId="{BB3B72CC-6272-43EE-97E8-27B72CDA07B9}" srcOrd="0" destOrd="0" presId="urn:microsoft.com/office/officeart/2008/layout/LinedList"/>
    <dgm:cxn modelId="{7D508B05-B341-4EDC-8BE8-4CE50E885A43}" type="presParOf" srcId="{76D21F15-D7B5-4E99-8327-E70851262C73}" destId="{6FF56DE3-705F-4588-8DD8-F991E2455281}" srcOrd="1" destOrd="0" presId="urn:microsoft.com/office/officeart/2008/layout/LinedList"/>
    <dgm:cxn modelId="{3F5D5C81-0974-4D97-B0DB-998396D23702}" type="presParOf" srcId="{6FF56DE3-705F-4588-8DD8-F991E2455281}" destId="{DB7137B4-0F38-40D7-BF32-B1CF9159EED0}" srcOrd="0" destOrd="0" presId="urn:microsoft.com/office/officeart/2008/layout/LinedList"/>
    <dgm:cxn modelId="{13366222-3560-4A3D-9ADF-D4C9411E1C16}" type="presParOf" srcId="{6FF56DE3-705F-4588-8DD8-F991E2455281}" destId="{DFDC257A-38B0-4E07-A46D-6D79E3407663}" srcOrd="1" destOrd="0" presId="urn:microsoft.com/office/officeart/2008/layout/LinedList"/>
    <dgm:cxn modelId="{1B68741F-B050-41E7-88D8-3EA7F69F2601}" type="presParOf" srcId="{DFDC257A-38B0-4E07-A46D-6D79E3407663}" destId="{90EB3591-EEC1-4F60-9F6C-BF0A086002EF}" srcOrd="0" destOrd="0" presId="urn:microsoft.com/office/officeart/2008/layout/LinedList"/>
    <dgm:cxn modelId="{90C8C604-342B-47BF-ADB7-14BBF90EAA3E}" type="presParOf" srcId="{DFDC257A-38B0-4E07-A46D-6D79E3407663}" destId="{F4A00EB0-FB08-4A54-BDC9-5CEA6C02FBDE}" srcOrd="1" destOrd="0" presId="urn:microsoft.com/office/officeart/2008/layout/LinedList"/>
    <dgm:cxn modelId="{5124AB02-5DED-4F97-9403-0B38249A4D36}" type="presParOf" srcId="{F4A00EB0-FB08-4A54-BDC9-5CEA6C02FBDE}" destId="{19081132-2331-4A3B-822E-4C9F444DE1B7}" srcOrd="0" destOrd="0" presId="urn:microsoft.com/office/officeart/2008/layout/LinedList"/>
    <dgm:cxn modelId="{3D139B19-5092-4BEA-B267-B754CC88CC14}" type="presParOf" srcId="{F4A00EB0-FB08-4A54-BDC9-5CEA6C02FBDE}" destId="{B439AEC5-3BEE-4A64-86CB-CA04B6312A2B}" srcOrd="1" destOrd="0" presId="urn:microsoft.com/office/officeart/2008/layout/LinedList"/>
    <dgm:cxn modelId="{24ABEF41-2C5C-4932-A45C-CD3A600F4BAA}" type="presParOf" srcId="{F4A00EB0-FB08-4A54-BDC9-5CEA6C02FBDE}" destId="{30091925-10FA-4EAC-AD4C-288C3B4257E7}" srcOrd="2" destOrd="0" presId="urn:microsoft.com/office/officeart/2008/layout/LinedList"/>
    <dgm:cxn modelId="{AC43F118-CBAE-463D-8BAC-2A7DBDA2A389}" type="presParOf" srcId="{DFDC257A-38B0-4E07-A46D-6D79E3407663}" destId="{3564FA86-F0DD-4153-83EB-D6D0806848B4}" srcOrd="2" destOrd="0" presId="urn:microsoft.com/office/officeart/2008/layout/LinedList"/>
    <dgm:cxn modelId="{DE5CEFA2-DDDB-4F47-B623-DF20C907A882}" type="presParOf" srcId="{DFDC257A-38B0-4E07-A46D-6D79E3407663}" destId="{AEF46267-DBF9-43EA-8300-A9D133FBE79D}" srcOrd="3" destOrd="0" presId="urn:microsoft.com/office/officeart/2008/layout/LinedList"/>
    <dgm:cxn modelId="{FE2C48DE-837C-4D2E-8825-A8294FC62359}" type="presParOf" srcId="{DFDC257A-38B0-4E07-A46D-6D79E3407663}" destId="{3D1A2EFC-0692-4F7A-A683-2411865D1398}" srcOrd="4" destOrd="0" presId="urn:microsoft.com/office/officeart/2008/layout/LinedList"/>
    <dgm:cxn modelId="{437D7CD2-FBC2-4521-B2FD-24D10703D82A}" type="presParOf" srcId="{3D1A2EFC-0692-4F7A-A683-2411865D1398}" destId="{CE6301D2-FE96-4896-9210-95C08EC56C70}" srcOrd="0" destOrd="0" presId="urn:microsoft.com/office/officeart/2008/layout/LinedList"/>
    <dgm:cxn modelId="{8EDDC6FA-0465-4477-8298-4849215D5372}" type="presParOf" srcId="{3D1A2EFC-0692-4F7A-A683-2411865D1398}" destId="{09628BBE-5E3A-441F-B659-47E3C347E68B}" srcOrd="1" destOrd="0" presId="urn:microsoft.com/office/officeart/2008/layout/LinedList"/>
    <dgm:cxn modelId="{12E9ED9C-EC2E-4686-A89A-405E7A5FD269}" type="presParOf" srcId="{3D1A2EFC-0692-4F7A-A683-2411865D1398}" destId="{9D0A2348-FF1E-45A0-9D8D-62319D3BB933}" srcOrd="2" destOrd="0" presId="urn:microsoft.com/office/officeart/2008/layout/LinedList"/>
    <dgm:cxn modelId="{0B9A1F2C-6CFD-457D-97AE-B8F2F6094088}" type="presParOf" srcId="{DFDC257A-38B0-4E07-A46D-6D79E3407663}" destId="{125DE618-B8B7-4CBF-B11C-B9087711A1ED}" srcOrd="5" destOrd="0" presId="urn:microsoft.com/office/officeart/2008/layout/LinedList"/>
    <dgm:cxn modelId="{CAC94114-D3C5-49E8-A525-FE98460A5B1D}" type="presParOf" srcId="{DFDC257A-38B0-4E07-A46D-6D79E3407663}" destId="{5D6E2F68-C486-4D6C-AAF3-70E9B00158FA}"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5F0A9-33E0-4C04-86AF-AC0CBF302565}" type="doc">
      <dgm:prSet loTypeId="urn:microsoft.com/office/officeart/2008/layout/IncreasingCircleProcess" loCatId="list" qsTypeId="urn:microsoft.com/office/officeart/2005/8/quickstyle/3d1" qsCatId="3D" csTypeId="urn:microsoft.com/office/officeart/2005/8/colors/accent2_1" csCatId="accent2" phldr="1"/>
      <dgm:spPr/>
      <dgm:t>
        <a:bodyPr/>
        <a:lstStyle/>
        <a:p>
          <a:endParaRPr lang="en-IN"/>
        </a:p>
      </dgm:t>
    </dgm:pt>
    <dgm:pt modelId="{697A925B-BDD4-43B6-A273-592145F30808}">
      <dgm:prSet phldrT="[Text]"/>
      <dgm:spPr/>
      <dgm:t>
        <a:bodyPr/>
        <a:lstStyle/>
        <a:p>
          <a:r>
            <a:rPr lang="en-IN" dirty="0" smtClean="0">
              <a:latin typeface="Tahoma" panose="020B0604030504040204" pitchFamily="34" charset="0"/>
              <a:ea typeface="Tahoma" panose="020B0604030504040204" pitchFamily="34" charset="0"/>
              <a:cs typeface="Tahoma" panose="020B0604030504040204" pitchFamily="34" charset="0"/>
            </a:rPr>
            <a:t>Business Income</a:t>
          </a:r>
          <a:endParaRPr lang="en-IN" dirty="0">
            <a:latin typeface="Tahoma" panose="020B0604030504040204" pitchFamily="34" charset="0"/>
            <a:ea typeface="Tahoma" panose="020B0604030504040204" pitchFamily="34" charset="0"/>
            <a:cs typeface="Tahoma" panose="020B0604030504040204" pitchFamily="34" charset="0"/>
          </a:endParaRPr>
        </a:p>
      </dgm:t>
    </dgm:pt>
    <dgm:pt modelId="{856730CE-E0FC-4269-93C7-8DE6ADABB29B}" type="parTrans" cxnId="{8B535DD2-9F4C-4041-82E2-9E3D72BFE036}">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1BA36117-1D73-4514-A39F-AF36AD929305}" type="sibTrans" cxnId="{8B535DD2-9F4C-4041-82E2-9E3D72BFE036}">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61625C1D-8098-4324-9A34-0D593B4D4D54}">
      <dgm:prSet phldrT="[Text]" custT="1"/>
      <dgm:spPr/>
      <dgm:t>
        <a:bodyPr/>
        <a:lstStyle/>
        <a:p>
          <a:pPr algn="just"/>
          <a:r>
            <a:rPr lang="en-IN" sz="1600" dirty="0" smtClean="0">
              <a:latin typeface="Tahoma" panose="020B0604030504040204" pitchFamily="34" charset="0"/>
              <a:ea typeface="Tahoma" panose="020B0604030504040204" pitchFamily="34" charset="0"/>
              <a:cs typeface="Tahoma" panose="020B0604030504040204" pitchFamily="34" charset="0"/>
            </a:rPr>
            <a:t>Applicable when </a:t>
          </a:r>
          <a:r>
            <a:rPr lang="en-IN" sz="1600" dirty="0" err="1" smtClean="0">
              <a:latin typeface="Tahoma" panose="020B0604030504040204" pitchFamily="34" charset="0"/>
              <a:ea typeface="Tahoma" panose="020B0604030504040204" pitchFamily="34" charset="0"/>
              <a:cs typeface="Tahoma" panose="020B0604030504040204" pitchFamily="34" charset="0"/>
            </a:rPr>
            <a:t>Assessee</a:t>
          </a:r>
          <a:r>
            <a:rPr lang="en-IN" sz="1600" dirty="0" smtClean="0">
              <a:latin typeface="Tahoma" panose="020B0604030504040204" pitchFamily="34" charset="0"/>
              <a:ea typeface="Tahoma" panose="020B0604030504040204" pitchFamily="34" charset="0"/>
              <a:cs typeface="Tahoma" panose="020B0604030504040204" pitchFamily="34" charset="0"/>
            </a:rPr>
            <a:t> is engaged in business of real estate</a:t>
          </a:r>
          <a:endParaRPr lang="en-IN" sz="1600" dirty="0">
            <a:latin typeface="Tahoma" panose="020B0604030504040204" pitchFamily="34" charset="0"/>
            <a:ea typeface="Tahoma" panose="020B0604030504040204" pitchFamily="34" charset="0"/>
            <a:cs typeface="Tahoma" panose="020B0604030504040204" pitchFamily="34" charset="0"/>
          </a:endParaRPr>
        </a:p>
      </dgm:t>
    </dgm:pt>
    <dgm:pt modelId="{E97EA5FE-4096-4B56-A4AD-34C6CA2F6E9F}" type="parTrans" cxnId="{349C7DE0-2C82-447A-B853-BB4F7F2D90B0}">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4C5BCC3F-4D1F-4A31-91F1-C0DAD6FA1CC0}" type="sibTrans" cxnId="{349C7DE0-2C82-447A-B853-BB4F7F2D90B0}">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BB558C56-B380-4A50-8A61-13BF6010F9D8}">
      <dgm:prSet phldrT="[Text]"/>
      <dgm:spPr/>
      <dgm:t>
        <a:bodyPr/>
        <a:lstStyle/>
        <a:p>
          <a:r>
            <a:rPr lang="en-IN" smtClean="0">
              <a:latin typeface="Tahoma" panose="020B0604030504040204" pitchFamily="34" charset="0"/>
              <a:ea typeface="Tahoma" panose="020B0604030504040204" pitchFamily="34" charset="0"/>
              <a:cs typeface="Tahoma" panose="020B0604030504040204" pitchFamily="34" charset="0"/>
            </a:rPr>
            <a:t>Capital Gain</a:t>
          </a:r>
          <a:endParaRPr lang="en-IN" dirty="0">
            <a:latin typeface="Tahoma" panose="020B0604030504040204" pitchFamily="34" charset="0"/>
            <a:ea typeface="Tahoma" panose="020B0604030504040204" pitchFamily="34" charset="0"/>
            <a:cs typeface="Tahoma" panose="020B0604030504040204" pitchFamily="34" charset="0"/>
          </a:endParaRPr>
        </a:p>
      </dgm:t>
    </dgm:pt>
    <dgm:pt modelId="{397F1CCE-196A-4C8A-B933-748F080821F5}" type="parTrans" cxnId="{0A90CE30-B42B-4156-88BE-70E5E7E2678F}">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932A0CF2-FA84-44CD-9975-CC42D75D2B0A}" type="sibTrans" cxnId="{0A90CE30-B42B-4156-88BE-70E5E7E2678F}">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05A99228-A069-4F4F-B26F-85EF41B19DC1}">
      <dgm:prSet phldrT="[Text]" custT="1"/>
      <dgm:spPr/>
      <dgm:t>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Applicable when asset held as capital asset</a:t>
          </a:r>
          <a:endParaRPr lang="en-IN" sz="1600" dirty="0">
            <a:latin typeface="Tahoma" panose="020B0604030504040204" pitchFamily="34" charset="0"/>
            <a:ea typeface="Tahoma" panose="020B0604030504040204" pitchFamily="34" charset="0"/>
            <a:cs typeface="Tahoma" panose="020B0604030504040204" pitchFamily="34" charset="0"/>
          </a:endParaRPr>
        </a:p>
      </dgm:t>
    </dgm:pt>
    <dgm:pt modelId="{E1FA459B-154D-41E8-82BE-57064A1A908C}" type="parTrans" cxnId="{F74762EE-E86F-40F7-8A17-20702D48ABE3}">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204CE242-1914-4472-AA2B-B0F9D2AD4FC1}" type="sibTrans" cxnId="{F74762EE-E86F-40F7-8A17-20702D48ABE3}">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E748E646-8134-4E8E-A021-D4D9AFBCEC8A}">
      <dgm:prSet phldrT="[Text]" custT="1"/>
      <dgm:spPr/>
      <dgm:t>
        <a:bodyPr/>
        <a:lstStyle/>
        <a:p>
          <a:r>
            <a:rPr lang="en-IN" sz="1600" b="1" smtClean="0">
              <a:latin typeface="Tahoma" panose="020B0604030504040204" pitchFamily="34" charset="0"/>
              <a:ea typeface="Tahoma" panose="020B0604030504040204" pitchFamily="34" charset="0"/>
              <a:cs typeface="Tahoma" panose="020B0604030504040204" pitchFamily="34" charset="0"/>
            </a:rPr>
            <a:t>Short term capital gain</a:t>
          </a:r>
        </a:p>
        <a:p>
          <a:r>
            <a:rPr lang="en-IN" sz="1600" smtClean="0">
              <a:latin typeface="Tahoma" panose="020B0604030504040204" pitchFamily="34" charset="0"/>
              <a:ea typeface="Tahoma" panose="020B0604030504040204" pitchFamily="34" charset="0"/>
              <a:cs typeface="Tahoma" panose="020B0604030504040204" pitchFamily="34" charset="0"/>
            </a:rPr>
            <a:t>Property held as Investment for less than 36months</a:t>
          </a:r>
        </a:p>
        <a:p>
          <a:r>
            <a:rPr lang="en-IN" sz="1600" smtClean="0">
              <a:latin typeface="Tahoma" panose="020B0604030504040204" pitchFamily="34" charset="0"/>
              <a:ea typeface="Tahoma" panose="020B0604030504040204" pitchFamily="34" charset="0"/>
              <a:cs typeface="Tahoma" panose="020B0604030504040204" pitchFamily="34" charset="0"/>
            </a:rPr>
            <a:t>Taxable at slab rates without Indexation benefit</a:t>
          </a:r>
        </a:p>
        <a:p>
          <a:r>
            <a:rPr lang="en-IN" sz="1600" b="1" smtClean="0">
              <a:latin typeface="Tahoma" panose="020B0604030504040204" pitchFamily="34" charset="0"/>
              <a:ea typeface="Tahoma" panose="020B0604030504040204" pitchFamily="34" charset="0"/>
              <a:cs typeface="Tahoma" panose="020B0604030504040204" pitchFamily="34" charset="0"/>
            </a:rPr>
            <a:t>Long term capital gain</a:t>
          </a:r>
        </a:p>
        <a:p>
          <a:r>
            <a:rPr lang="en-IN" sz="1600" smtClean="0">
              <a:latin typeface="Tahoma" panose="020B0604030504040204" pitchFamily="34" charset="0"/>
              <a:ea typeface="Tahoma" panose="020B0604030504040204" pitchFamily="34" charset="0"/>
              <a:cs typeface="Tahoma" panose="020B0604030504040204" pitchFamily="34" charset="0"/>
            </a:rPr>
            <a:t>Property held as Investment for more than 36 months</a:t>
          </a:r>
        </a:p>
        <a:p>
          <a:r>
            <a:rPr lang="en-IN" sz="1600" smtClean="0">
              <a:latin typeface="Tahoma" panose="020B0604030504040204" pitchFamily="34" charset="0"/>
              <a:ea typeface="Tahoma" panose="020B0604030504040204" pitchFamily="34" charset="0"/>
              <a:cs typeface="Tahoma" panose="020B0604030504040204" pitchFamily="34" charset="0"/>
            </a:rPr>
            <a:t>Taxable at 20% with indexation benefit is available</a:t>
          </a:r>
          <a:endParaRPr lang="en-IN" sz="1600" dirty="0">
            <a:latin typeface="Tahoma" panose="020B0604030504040204" pitchFamily="34" charset="0"/>
            <a:ea typeface="Tahoma" panose="020B0604030504040204" pitchFamily="34" charset="0"/>
            <a:cs typeface="Tahoma" panose="020B0604030504040204" pitchFamily="34" charset="0"/>
          </a:endParaRPr>
        </a:p>
      </dgm:t>
    </dgm:pt>
    <dgm:pt modelId="{B7A31294-956B-4B4C-A159-252E0927FF8C}" type="parTrans" cxnId="{2332A30E-7929-4605-A283-B75A263F9DB9}">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429806DD-9D76-4DC0-9531-97DD2479B4FE}" type="sibTrans" cxnId="{2332A30E-7929-4605-A283-B75A263F9DB9}">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CBEE6C2E-42CA-430C-8BE7-F3FED2BEDBE0}">
      <dgm:prSet phldrT="[Text]" custT="1"/>
      <dgm:spPr/>
      <dgm:t>
        <a:bodyPr/>
        <a:lstStyle/>
        <a:p>
          <a:pPr algn="just"/>
          <a:endParaRPr lang="en-IN" sz="1600" dirty="0" smtClean="0">
            <a:latin typeface="Tahoma" panose="020B0604030504040204" pitchFamily="34" charset="0"/>
            <a:ea typeface="Tahoma" panose="020B0604030504040204" pitchFamily="34" charset="0"/>
            <a:cs typeface="Tahoma" panose="020B0604030504040204" pitchFamily="34" charset="0"/>
          </a:endParaRPr>
        </a:p>
        <a:p>
          <a:pPr algn="just"/>
          <a:r>
            <a:rPr lang="en-US" sz="1600" b="1" dirty="0" smtClean="0">
              <a:latin typeface="Tahoma" panose="020B0604030504040204" pitchFamily="34" charset="0"/>
              <a:ea typeface="Tahoma" panose="020B0604030504040204" pitchFamily="34" charset="0"/>
              <a:cs typeface="Tahoma" panose="020B0604030504040204" pitchFamily="34" charset="0"/>
            </a:rPr>
            <a:t>Nature of activities, intention of parties, risk undertaken</a:t>
          </a:r>
          <a:r>
            <a:rPr lang="en-US" sz="1600" dirty="0" smtClean="0">
              <a:latin typeface="Tahoma" panose="020B0604030504040204" pitchFamily="34" charset="0"/>
              <a:ea typeface="Tahoma" panose="020B0604030504040204" pitchFamily="34" charset="0"/>
              <a:cs typeface="Tahoma" panose="020B0604030504040204" pitchFamily="34" charset="0"/>
            </a:rPr>
            <a:t>, etc. are some of the factors which would determine whether </a:t>
          </a:r>
          <a:r>
            <a:rPr lang="en-US" sz="1600" dirty="0" err="1" smtClean="0">
              <a:latin typeface="Tahoma" panose="020B0604030504040204" pitchFamily="34" charset="0"/>
              <a:ea typeface="Tahoma" panose="020B0604030504040204" pitchFamily="34" charset="0"/>
              <a:cs typeface="Tahoma" panose="020B0604030504040204" pitchFamily="34" charset="0"/>
            </a:rPr>
            <a:t>Assessee</a:t>
          </a:r>
          <a:r>
            <a:rPr lang="en-US" sz="1600" dirty="0" smtClean="0">
              <a:latin typeface="Tahoma" panose="020B0604030504040204" pitchFamily="34" charset="0"/>
              <a:ea typeface="Tahoma" panose="020B0604030504040204" pitchFamily="34" charset="0"/>
              <a:cs typeface="Tahoma" panose="020B0604030504040204" pitchFamily="34" charset="0"/>
            </a:rPr>
            <a:t> is engaged in ‘Business’ or asset held as ‘Capital Asset’</a:t>
          </a:r>
        </a:p>
      </dgm:t>
    </dgm:pt>
    <dgm:pt modelId="{6C142C87-0BD3-4F6B-A2A5-FC84B49F3084}" type="parTrans" cxnId="{73B74874-622B-46C2-9B34-4796E3E315E9}">
      <dgm:prSet/>
      <dgm:spPr/>
      <dgm:t>
        <a:bodyPr/>
        <a:lstStyle/>
        <a:p>
          <a:endParaRPr lang="en-IN"/>
        </a:p>
      </dgm:t>
    </dgm:pt>
    <dgm:pt modelId="{DB2A7F62-68C0-4DD4-A4FE-006BE53A6309}" type="sibTrans" cxnId="{73B74874-622B-46C2-9B34-4796E3E315E9}">
      <dgm:prSet/>
      <dgm:spPr/>
      <dgm:t>
        <a:bodyPr/>
        <a:lstStyle/>
        <a:p>
          <a:endParaRPr lang="en-IN"/>
        </a:p>
      </dgm:t>
    </dgm:pt>
    <dgm:pt modelId="{C42F3D2F-1953-4086-B32D-A82FEF741521}">
      <dgm:prSet phldrT="[Text]" custT="1"/>
      <dgm:spPr/>
      <dgm:t>
        <a:bodyPr/>
        <a:lstStyle/>
        <a:p>
          <a:pPr algn="just"/>
          <a:r>
            <a:rPr lang="en-US" sz="1600" dirty="0" smtClean="0">
              <a:latin typeface="Tahoma" panose="020B0604030504040204" pitchFamily="34" charset="0"/>
              <a:ea typeface="Tahoma" panose="020B0604030504040204" pitchFamily="34" charset="0"/>
              <a:cs typeface="Tahoma" panose="020B0604030504040204" pitchFamily="34" charset="0"/>
            </a:rPr>
            <a:t>Even a single transaction can be treated as Business</a:t>
          </a:r>
        </a:p>
      </dgm:t>
    </dgm:pt>
    <dgm:pt modelId="{891FC634-4E78-41A0-ACB0-6BAF2913C6FC}" type="parTrans" cxnId="{64842A64-8317-49DF-8C2E-BECCBE98AC68}">
      <dgm:prSet/>
      <dgm:spPr/>
      <dgm:t>
        <a:bodyPr/>
        <a:lstStyle/>
        <a:p>
          <a:endParaRPr lang="en-IN"/>
        </a:p>
      </dgm:t>
    </dgm:pt>
    <dgm:pt modelId="{A5F7C163-E5D6-4570-8F96-FA04F3B7BE12}" type="sibTrans" cxnId="{64842A64-8317-49DF-8C2E-BECCBE98AC68}">
      <dgm:prSet/>
      <dgm:spPr/>
      <dgm:t>
        <a:bodyPr/>
        <a:lstStyle/>
        <a:p>
          <a:endParaRPr lang="en-IN"/>
        </a:p>
      </dgm:t>
    </dgm:pt>
    <dgm:pt modelId="{7853BF1D-C016-4C6B-85D7-71BD0041EEC5}" type="pres">
      <dgm:prSet presAssocID="{6C55F0A9-33E0-4C04-86AF-AC0CBF302565}" presName="Name0" presStyleCnt="0">
        <dgm:presLayoutVars>
          <dgm:chMax val="7"/>
          <dgm:chPref val="7"/>
          <dgm:dir/>
          <dgm:animOne val="branch"/>
          <dgm:animLvl val="lvl"/>
        </dgm:presLayoutVars>
      </dgm:prSet>
      <dgm:spPr/>
      <dgm:t>
        <a:bodyPr/>
        <a:lstStyle/>
        <a:p>
          <a:endParaRPr lang="en-IN"/>
        </a:p>
      </dgm:t>
    </dgm:pt>
    <dgm:pt modelId="{3B7FCEC5-9CBE-4AC1-B0A9-B0CA1F5F70AA}" type="pres">
      <dgm:prSet presAssocID="{697A925B-BDD4-43B6-A273-592145F30808}" presName="composite" presStyleCnt="0"/>
      <dgm:spPr/>
      <dgm:t>
        <a:bodyPr/>
        <a:lstStyle/>
        <a:p>
          <a:endParaRPr lang="en-IN"/>
        </a:p>
      </dgm:t>
    </dgm:pt>
    <dgm:pt modelId="{7128A6EC-CB5C-4F2F-8CE7-9AFF7EE3FD55}" type="pres">
      <dgm:prSet presAssocID="{697A925B-BDD4-43B6-A273-592145F30808}" presName="BackAccent" presStyleLbl="bgShp" presStyleIdx="0" presStyleCnt="2"/>
      <dgm:spPr/>
      <dgm:t>
        <a:bodyPr/>
        <a:lstStyle/>
        <a:p>
          <a:endParaRPr lang="en-IN"/>
        </a:p>
      </dgm:t>
    </dgm:pt>
    <dgm:pt modelId="{661E44AA-10E9-4ED2-9B3B-1948DDCE623C}" type="pres">
      <dgm:prSet presAssocID="{697A925B-BDD4-43B6-A273-592145F30808}" presName="Accent" presStyleLbl="alignNode1" presStyleIdx="0" presStyleCnt="2"/>
      <dgm:spPr/>
      <dgm:t>
        <a:bodyPr/>
        <a:lstStyle/>
        <a:p>
          <a:endParaRPr lang="en-IN"/>
        </a:p>
      </dgm:t>
    </dgm:pt>
    <dgm:pt modelId="{E40B7A23-7624-44B5-A26B-C92A028B1278}" type="pres">
      <dgm:prSet presAssocID="{697A925B-BDD4-43B6-A273-592145F30808}" presName="Child" presStyleLbl="revTx" presStyleIdx="0" presStyleCnt="4">
        <dgm:presLayoutVars>
          <dgm:chMax val="0"/>
          <dgm:chPref val="0"/>
          <dgm:bulletEnabled val="1"/>
        </dgm:presLayoutVars>
      </dgm:prSet>
      <dgm:spPr/>
      <dgm:t>
        <a:bodyPr/>
        <a:lstStyle/>
        <a:p>
          <a:endParaRPr lang="en-IN"/>
        </a:p>
      </dgm:t>
    </dgm:pt>
    <dgm:pt modelId="{3CF2FF11-44A6-4DD6-B95E-B45DCF5B3BCF}" type="pres">
      <dgm:prSet presAssocID="{697A925B-BDD4-43B6-A273-592145F30808}" presName="Parent" presStyleLbl="revTx" presStyleIdx="1" presStyleCnt="4">
        <dgm:presLayoutVars>
          <dgm:chMax val="1"/>
          <dgm:chPref val="1"/>
          <dgm:bulletEnabled val="1"/>
        </dgm:presLayoutVars>
      </dgm:prSet>
      <dgm:spPr/>
      <dgm:t>
        <a:bodyPr/>
        <a:lstStyle/>
        <a:p>
          <a:endParaRPr lang="en-IN"/>
        </a:p>
      </dgm:t>
    </dgm:pt>
    <dgm:pt modelId="{551AA209-B6C3-4788-AE05-CA13A8F11222}" type="pres">
      <dgm:prSet presAssocID="{1BA36117-1D73-4514-A39F-AF36AD929305}" presName="sibTrans" presStyleCnt="0"/>
      <dgm:spPr/>
      <dgm:t>
        <a:bodyPr/>
        <a:lstStyle/>
        <a:p>
          <a:endParaRPr lang="en-IN"/>
        </a:p>
      </dgm:t>
    </dgm:pt>
    <dgm:pt modelId="{1686F65B-B13A-4E30-B567-00377BE14629}" type="pres">
      <dgm:prSet presAssocID="{BB558C56-B380-4A50-8A61-13BF6010F9D8}" presName="composite" presStyleCnt="0"/>
      <dgm:spPr/>
      <dgm:t>
        <a:bodyPr/>
        <a:lstStyle/>
        <a:p>
          <a:endParaRPr lang="en-IN"/>
        </a:p>
      </dgm:t>
    </dgm:pt>
    <dgm:pt modelId="{0CF784EF-88D2-478A-988B-2A2852E5C5B0}" type="pres">
      <dgm:prSet presAssocID="{BB558C56-B380-4A50-8A61-13BF6010F9D8}" presName="BackAccent" presStyleLbl="bgShp" presStyleIdx="1" presStyleCnt="2"/>
      <dgm:spPr/>
      <dgm:t>
        <a:bodyPr/>
        <a:lstStyle/>
        <a:p>
          <a:endParaRPr lang="en-IN"/>
        </a:p>
      </dgm:t>
    </dgm:pt>
    <dgm:pt modelId="{D704253E-DF50-4D96-B266-5E3F5BBE3BE1}" type="pres">
      <dgm:prSet presAssocID="{BB558C56-B380-4A50-8A61-13BF6010F9D8}" presName="Accent" presStyleLbl="alignNode1" presStyleIdx="1" presStyleCnt="2"/>
      <dgm:spPr/>
      <dgm:t>
        <a:bodyPr/>
        <a:lstStyle/>
        <a:p>
          <a:endParaRPr lang="en-IN"/>
        </a:p>
      </dgm:t>
    </dgm:pt>
    <dgm:pt modelId="{52D92137-6871-4C19-BF7B-EB1E6AF26466}" type="pres">
      <dgm:prSet presAssocID="{BB558C56-B380-4A50-8A61-13BF6010F9D8}" presName="Child" presStyleLbl="revTx" presStyleIdx="2" presStyleCnt="4">
        <dgm:presLayoutVars>
          <dgm:chMax val="0"/>
          <dgm:chPref val="0"/>
          <dgm:bulletEnabled val="1"/>
        </dgm:presLayoutVars>
      </dgm:prSet>
      <dgm:spPr/>
      <dgm:t>
        <a:bodyPr/>
        <a:lstStyle/>
        <a:p>
          <a:endParaRPr lang="en-IN"/>
        </a:p>
      </dgm:t>
    </dgm:pt>
    <dgm:pt modelId="{EF4E0CC3-7E4A-4415-973B-03EA2A0D3387}" type="pres">
      <dgm:prSet presAssocID="{BB558C56-B380-4A50-8A61-13BF6010F9D8}" presName="Parent" presStyleLbl="revTx" presStyleIdx="3" presStyleCnt="4">
        <dgm:presLayoutVars>
          <dgm:chMax val="1"/>
          <dgm:chPref val="1"/>
          <dgm:bulletEnabled val="1"/>
        </dgm:presLayoutVars>
      </dgm:prSet>
      <dgm:spPr/>
      <dgm:t>
        <a:bodyPr/>
        <a:lstStyle/>
        <a:p>
          <a:endParaRPr lang="en-IN"/>
        </a:p>
      </dgm:t>
    </dgm:pt>
  </dgm:ptLst>
  <dgm:cxnLst>
    <dgm:cxn modelId="{64842A64-8317-49DF-8C2E-BECCBE98AC68}" srcId="{697A925B-BDD4-43B6-A273-592145F30808}" destId="{C42F3D2F-1953-4086-B32D-A82FEF741521}" srcOrd="2" destOrd="0" parTransId="{891FC634-4E78-41A0-ACB0-6BAF2913C6FC}" sibTransId="{A5F7C163-E5D6-4570-8F96-FA04F3B7BE12}"/>
    <dgm:cxn modelId="{0A90CE30-B42B-4156-88BE-70E5E7E2678F}" srcId="{6C55F0A9-33E0-4C04-86AF-AC0CBF302565}" destId="{BB558C56-B380-4A50-8A61-13BF6010F9D8}" srcOrd="1" destOrd="0" parTransId="{397F1CCE-196A-4C8A-B933-748F080821F5}" sibTransId="{932A0CF2-FA84-44CD-9975-CC42D75D2B0A}"/>
    <dgm:cxn modelId="{0372ABAD-5D58-4096-BB9F-BE752C9BC661}" type="presOf" srcId="{697A925B-BDD4-43B6-A273-592145F30808}" destId="{3CF2FF11-44A6-4DD6-B95E-B45DCF5B3BCF}" srcOrd="0" destOrd="0" presId="urn:microsoft.com/office/officeart/2008/layout/IncreasingCircleProcess"/>
    <dgm:cxn modelId="{349C7DE0-2C82-447A-B853-BB4F7F2D90B0}" srcId="{697A925B-BDD4-43B6-A273-592145F30808}" destId="{61625C1D-8098-4324-9A34-0D593B4D4D54}" srcOrd="0" destOrd="0" parTransId="{E97EA5FE-4096-4B56-A4AD-34C6CA2F6E9F}" sibTransId="{4C5BCC3F-4D1F-4A31-91F1-C0DAD6FA1CC0}"/>
    <dgm:cxn modelId="{BA423CC5-0579-457D-A339-1A4C3A061DD4}" type="presOf" srcId="{61625C1D-8098-4324-9A34-0D593B4D4D54}" destId="{E40B7A23-7624-44B5-A26B-C92A028B1278}" srcOrd="0" destOrd="0" presId="urn:microsoft.com/office/officeart/2008/layout/IncreasingCircleProcess"/>
    <dgm:cxn modelId="{59A82F6A-E2B8-454E-AA46-79E6816025FD}" type="presOf" srcId="{CBEE6C2E-42CA-430C-8BE7-F3FED2BEDBE0}" destId="{E40B7A23-7624-44B5-A26B-C92A028B1278}" srcOrd="0" destOrd="1" presId="urn:microsoft.com/office/officeart/2008/layout/IncreasingCircleProcess"/>
    <dgm:cxn modelId="{EBA13F59-821C-403D-BB48-EF003A5D10E5}" type="presOf" srcId="{05A99228-A069-4F4F-B26F-85EF41B19DC1}" destId="{52D92137-6871-4C19-BF7B-EB1E6AF26466}" srcOrd="0" destOrd="0" presId="urn:microsoft.com/office/officeart/2008/layout/IncreasingCircleProcess"/>
    <dgm:cxn modelId="{482EF67F-291C-4A5E-B39F-90BB6498C9F5}" type="presOf" srcId="{6C55F0A9-33E0-4C04-86AF-AC0CBF302565}" destId="{7853BF1D-C016-4C6B-85D7-71BD0041EEC5}" srcOrd="0" destOrd="0" presId="urn:microsoft.com/office/officeart/2008/layout/IncreasingCircleProcess"/>
    <dgm:cxn modelId="{8B535DD2-9F4C-4041-82E2-9E3D72BFE036}" srcId="{6C55F0A9-33E0-4C04-86AF-AC0CBF302565}" destId="{697A925B-BDD4-43B6-A273-592145F30808}" srcOrd="0" destOrd="0" parTransId="{856730CE-E0FC-4269-93C7-8DE6ADABB29B}" sibTransId="{1BA36117-1D73-4514-A39F-AF36AD929305}"/>
    <dgm:cxn modelId="{95448603-70CA-4753-84B3-7939C1060BE2}" type="presOf" srcId="{BB558C56-B380-4A50-8A61-13BF6010F9D8}" destId="{EF4E0CC3-7E4A-4415-973B-03EA2A0D3387}" srcOrd="0" destOrd="0" presId="urn:microsoft.com/office/officeart/2008/layout/IncreasingCircleProcess"/>
    <dgm:cxn modelId="{05A6BA1B-E06E-4B30-9E15-6E6F2E93B394}" type="presOf" srcId="{E748E646-8134-4E8E-A021-D4D9AFBCEC8A}" destId="{52D92137-6871-4C19-BF7B-EB1E6AF26466}" srcOrd="0" destOrd="1" presId="urn:microsoft.com/office/officeart/2008/layout/IncreasingCircleProcess"/>
    <dgm:cxn modelId="{F74762EE-E86F-40F7-8A17-20702D48ABE3}" srcId="{BB558C56-B380-4A50-8A61-13BF6010F9D8}" destId="{05A99228-A069-4F4F-B26F-85EF41B19DC1}" srcOrd="0" destOrd="0" parTransId="{E1FA459B-154D-41E8-82BE-57064A1A908C}" sibTransId="{204CE242-1914-4472-AA2B-B0F9D2AD4FC1}"/>
    <dgm:cxn modelId="{334BD2B1-8DB5-434C-A5B5-AEBD382B5AD5}" type="presOf" srcId="{C42F3D2F-1953-4086-B32D-A82FEF741521}" destId="{E40B7A23-7624-44B5-A26B-C92A028B1278}" srcOrd="0" destOrd="2" presId="urn:microsoft.com/office/officeart/2008/layout/IncreasingCircleProcess"/>
    <dgm:cxn modelId="{2332A30E-7929-4605-A283-B75A263F9DB9}" srcId="{BB558C56-B380-4A50-8A61-13BF6010F9D8}" destId="{E748E646-8134-4E8E-A021-D4D9AFBCEC8A}" srcOrd="1" destOrd="0" parTransId="{B7A31294-956B-4B4C-A159-252E0927FF8C}" sibTransId="{429806DD-9D76-4DC0-9531-97DD2479B4FE}"/>
    <dgm:cxn modelId="{73B74874-622B-46C2-9B34-4796E3E315E9}" srcId="{697A925B-BDD4-43B6-A273-592145F30808}" destId="{CBEE6C2E-42CA-430C-8BE7-F3FED2BEDBE0}" srcOrd="1" destOrd="0" parTransId="{6C142C87-0BD3-4F6B-A2A5-FC84B49F3084}" sibTransId="{DB2A7F62-68C0-4DD4-A4FE-006BE53A6309}"/>
    <dgm:cxn modelId="{56AF935D-5036-4999-9BCE-A8F3CB5B78B3}" type="presParOf" srcId="{7853BF1D-C016-4C6B-85D7-71BD0041EEC5}" destId="{3B7FCEC5-9CBE-4AC1-B0A9-B0CA1F5F70AA}" srcOrd="0" destOrd="0" presId="urn:microsoft.com/office/officeart/2008/layout/IncreasingCircleProcess"/>
    <dgm:cxn modelId="{7ECAB9C6-CDE4-4076-A7E9-3C533ED534E3}" type="presParOf" srcId="{3B7FCEC5-9CBE-4AC1-B0A9-B0CA1F5F70AA}" destId="{7128A6EC-CB5C-4F2F-8CE7-9AFF7EE3FD55}" srcOrd="0" destOrd="0" presId="urn:microsoft.com/office/officeart/2008/layout/IncreasingCircleProcess"/>
    <dgm:cxn modelId="{91729B04-8CA4-4CF6-9592-E0F9F88C9E2F}" type="presParOf" srcId="{3B7FCEC5-9CBE-4AC1-B0A9-B0CA1F5F70AA}" destId="{661E44AA-10E9-4ED2-9B3B-1948DDCE623C}" srcOrd="1" destOrd="0" presId="urn:microsoft.com/office/officeart/2008/layout/IncreasingCircleProcess"/>
    <dgm:cxn modelId="{899AF697-30BB-48C4-8114-03A4EF784E70}" type="presParOf" srcId="{3B7FCEC5-9CBE-4AC1-B0A9-B0CA1F5F70AA}" destId="{E40B7A23-7624-44B5-A26B-C92A028B1278}" srcOrd="2" destOrd="0" presId="urn:microsoft.com/office/officeart/2008/layout/IncreasingCircleProcess"/>
    <dgm:cxn modelId="{07DA0CCE-9842-4671-89AE-E48390EF516D}" type="presParOf" srcId="{3B7FCEC5-9CBE-4AC1-B0A9-B0CA1F5F70AA}" destId="{3CF2FF11-44A6-4DD6-B95E-B45DCF5B3BCF}" srcOrd="3" destOrd="0" presId="urn:microsoft.com/office/officeart/2008/layout/IncreasingCircleProcess"/>
    <dgm:cxn modelId="{A70F1495-8188-4BD0-8F60-5E17619522BE}" type="presParOf" srcId="{7853BF1D-C016-4C6B-85D7-71BD0041EEC5}" destId="{551AA209-B6C3-4788-AE05-CA13A8F11222}" srcOrd="1" destOrd="0" presId="urn:microsoft.com/office/officeart/2008/layout/IncreasingCircleProcess"/>
    <dgm:cxn modelId="{5A9D3759-3627-4BE2-B01E-D2545B945A67}" type="presParOf" srcId="{7853BF1D-C016-4C6B-85D7-71BD0041EEC5}" destId="{1686F65B-B13A-4E30-B567-00377BE14629}" srcOrd="2" destOrd="0" presId="urn:microsoft.com/office/officeart/2008/layout/IncreasingCircleProcess"/>
    <dgm:cxn modelId="{1C71B656-6A18-4702-9B24-00108BAC9802}" type="presParOf" srcId="{1686F65B-B13A-4E30-B567-00377BE14629}" destId="{0CF784EF-88D2-478A-988B-2A2852E5C5B0}" srcOrd="0" destOrd="0" presId="urn:microsoft.com/office/officeart/2008/layout/IncreasingCircleProcess"/>
    <dgm:cxn modelId="{C252919D-406C-40DA-945E-A21A3A83CED4}" type="presParOf" srcId="{1686F65B-B13A-4E30-B567-00377BE14629}" destId="{D704253E-DF50-4D96-B266-5E3F5BBE3BE1}" srcOrd="1" destOrd="0" presId="urn:microsoft.com/office/officeart/2008/layout/IncreasingCircleProcess"/>
    <dgm:cxn modelId="{5443C358-0313-4234-9237-8C3F63AF202A}" type="presParOf" srcId="{1686F65B-B13A-4E30-B567-00377BE14629}" destId="{52D92137-6871-4C19-BF7B-EB1E6AF26466}" srcOrd="2" destOrd="0" presId="urn:microsoft.com/office/officeart/2008/layout/IncreasingCircleProcess"/>
    <dgm:cxn modelId="{D54AD55B-E8E2-4019-AB09-CAE21118194C}" type="presParOf" srcId="{1686F65B-B13A-4E30-B567-00377BE14629}" destId="{EF4E0CC3-7E4A-4415-973B-03EA2A0D3387}" srcOrd="3" destOrd="0" presId="urn:microsoft.com/office/officeart/2008/layout/Increasing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55F0A9-33E0-4C04-86AF-AC0CBF302565}" type="doc">
      <dgm:prSet loTypeId="urn:microsoft.com/office/officeart/2008/layout/IncreasingCircleProcess" loCatId="list" qsTypeId="urn:microsoft.com/office/officeart/2005/8/quickstyle/simple1" qsCatId="simple" csTypeId="urn:microsoft.com/office/officeart/2005/8/colors/accent2_1" csCatId="accent2" phldr="1"/>
      <dgm:spPr/>
      <dgm:t>
        <a:bodyPr/>
        <a:lstStyle/>
        <a:p>
          <a:endParaRPr lang="en-IN"/>
        </a:p>
      </dgm:t>
    </dgm:pt>
    <dgm:pt modelId="{697A925B-BDD4-43B6-A273-592145F30808}">
      <dgm:prSet phldrT="[Text]">
        <dgm:style>
          <a:lnRef idx="0">
            <a:schemeClr val="accent2"/>
          </a:lnRef>
          <a:fillRef idx="3">
            <a:schemeClr val="accent2"/>
          </a:fillRef>
          <a:effectRef idx="3">
            <a:schemeClr val="accent2"/>
          </a:effectRef>
          <a:fontRef idx="minor">
            <a:schemeClr val="lt1"/>
          </a:fontRef>
        </dgm:style>
      </dgm:prSet>
      <dgm:spPr>
        <a:solidFill>
          <a:srgbClr val="F1A045"/>
        </a:solidFill>
      </dgm:spPr>
      <dgm:t>
        <a:bodyPr/>
        <a:lstStyle/>
        <a:p>
          <a:r>
            <a:rPr lang="en-IN" dirty="0" smtClean="0">
              <a:solidFill>
                <a:schemeClr val="bg1"/>
              </a:solidFill>
              <a:latin typeface="Tahoma" panose="020B0604030504040204" pitchFamily="34" charset="0"/>
              <a:ea typeface="Tahoma" panose="020B0604030504040204" pitchFamily="34" charset="0"/>
              <a:cs typeface="Tahoma" panose="020B0604030504040204" pitchFamily="34" charset="0"/>
            </a:rPr>
            <a:t>Income from house property</a:t>
          </a:r>
          <a:endParaRPr lang="en-IN"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856730CE-E0FC-4269-93C7-8DE6ADABB29B}" type="parTrans" cxnId="{8B535DD2-9F4C-4041-82E2-9E3D72BFE036}">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1BA36117-1D73-4514-A39F-AF36AD929305}" type="sibTrans" cxnId="{8B535DD2-9F4C-4041-82E2-9E3D72BFE036}">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61625C1D-8098-4324-9A34-0D593B4D4D54}">
      <dgm:prSet phldrT="[Text]" custT="1"/>
      <dgm:spPr/>
      <dgm:t>
        <a:bodyPr/>
        <a:lstStyle/>
        <a:p>
          <a:pPr algn="just"/>
          <a:r>
            <a:rPr lang="en-US" sz="2000" dirty="0" smtClean="0">
              <a:latin typeface="Tahoma" panose="020B0604030504040204" pitchFamily="34" charset="0"/>
              <a:ea typeface="Tahoma" panose="020B0604030504040204" pitchFamily="34" charset="0"/>
              <a:cs typeface="Tahoma" panose="020B0604030504040204" pitchFamily="34" charset="0"/>
            </a:rPr>
            <a:t>Rental income earned where renting is not the business of the </a:t>
          </a:r>
          <a:r>
            <a:rPr lang="en-US" sz="2000" dirty="0" err="1" smtClean="0">
              <a:latin typeface="Tahoma" panose="020B0604030504040204" pitchFamily="34" charset="0"/>
              <a:ea typeface="Tahoma" panose="020B0604030504040204" pitchFamily="34" charset="0"/>
              <a:cs typeface="Tahoma" panose="020B0604030504040204" pitchFamily="34" charset="0"/>
            </a:rPr>
            <a:t>Assessee</a:t>
          </a:r>
          <a:r>
            <a:rPr lang="en-US" sz="2000" dirty="0" smtClean="0">
              <a:latin typeface="Tahoma" panose="020B0604030504040204" pitchFamily="34" charset="0"/>
              <a:ea typeface="Tahoma" panose="020B0604030504040204" pitchFamily="34" charset="0"/>
              <a:cs typeface="Tahoma" panose="020B0604030504040204" pitchFamily="34" charset="0"/>
            </a:rPr>
            <a:t> would be taxed under IHP </a:t>
          </a:r>
        </a:p>
        <a:p>
          <a:pPr algn="just"/>
          <a:endParaRPr lang="en-IN" sz="2000" b="0" dirty="0" smtClean="0">
            <a:latin typeface="Tahoma" panose="020B0604030504040204" pitchFamily="34" charset="0"/>
            <a:ea typeface="Tahoma" panose="020B0604030504040204" pitchFamily="34" charset="0"/>
            <a:cs typeface="Tahoma" panose="020B0604030504040204" pitchFamily="34" charset="0"/>
          </a:endParaRPr>
        </a:p>
      </dgm:t>
    </dgm:pt>
    <dgm:pt modelId="{E97EA5FE-4096-4B56-A4AD-34C6CA2F6E9F}" type="parTrans" cxnId="{349C7DE0-2C82-447A-B853-BB4F7F2D90B0}">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4C5BCC3F-4D1F-4A31-91F1-C0DAD6FA1CC0}" type="sibTrans" cxnId="{349C7DE0-2C82-447A-B853-BB4F7F2D90B0}">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BB558C56-B380-4A50-8A61-13BF6010F9D8}">
      <dgm:prSet phldrT="[Text]">
        <dgm:style>
          <a:lnRef idx="0">
            <a:schemeClr val="accent2"/>
          </a:lnRef>
          <a:fillRef idx="3">
            <a:schemeClr val="accent2"/>
          </a:fillRef>
          <a:effectRef idx="3">
            <a:schemeClr val="accent2"/>
          </a:effectRef>
          <a:fontRef idx="minor">
            <a:schemeClr val="lt1"/>
          </a:fontRef>
        </dgm:style>
      </dgm:prSet>
      <dgm:spPr>
        <a:solidFill>
          <a:srgbClr val="F1A045"/>
        </a:solidFill>
      </dgm:spPr>
      <dgm:t>
        <a:bodyPr/>
        <a:lstStyle/>
        <a:p>
          <a:r>
            <a:rPr lang="en-IN" dirty="0" smtClean="0">
              <a:solidFill>
                <a:schemeClr val="bg1"/>
              </a:solidFill>
              <a:latin typeface="Tahoma" panose="020B0604030504040204" pitchFamily="34" charset="0"/>
              <a:ea typeface="Tahoma" panose="020B0604030504040204" pitchFamily="34" charset="0"/>
              <a:cs typeface="Tahoma" panose="020B0604030504040204" pitchFamily="34" charset="0"/>
            </a:rPr>
            <a:t>Income from other sources</a:t>
          </a:r>
          <a:endParaRPr lang="en-IN"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397F1CCE-196A-4C8A-B933-748F080821F5}" type="parTrans" cxnId="{0A90CE30-B42B-4156-88BE-70E5E7E2678F}">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932A0CF2-FA84-44CD-9975-CC42D75D2B0A}" type="sibTrans" cxnId="{0A90CE30-B42B-4156-88BE-70E5E7E2678F}">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05A99228-A069-4F4F-B26F-85EF41B19DC1}">
      <dgm:prSet phldrT="[Text]" custT="1"/>
      <dgm:spPr/>
      <dgm:t>
        <a:bodyPr/>
        <a:lstStyle/>
        <a:p>
          <a:r>
            <a:rPr lang="en-IN" sz="2000" b="0" dirty="0" smtClean="0">
              <a:latin typeface="Tahoma" panose="020B0604030504040204" pitchFamily="34" charset="0"/>
              <a:ea typeface="Tahoma" panose="020B0604030504040204" pitchFamily="34" charset="0"/>
              <a:cs typeface="Tahoma" panose="020B0604030504040204" pitchFamily="34" charset="0"/>
            </a:rPr>
            <a:t>Where immovable property is purchased for consideration less than stamp duty value the provisions of gift are applicable</a:t>
          </a:r>
          <a:endParaRPr lang="en-IN" sz="2000" b="0" dirty="0">
            <a:latin typeface="Tahoma" panose="020B0604030504040204" pitchFamily="34" charset="0"/>
            <a:ea typeface="Tahoma" panose="020B0604030504040204" pitchFamily="34" charset="0"/>
            <a:cs typeface="Tahoma" panose="020B0604030504040204" pitchFamily="34" charset="0"/>
          </a:endParaRPr>
        </a:p>
      </dgm:t>
    </dgm:pt>
    <dgm:pt modelId="{E1FA459B-154D-41E8-82BE-57064A1A908C}" type="parTrans" cxnId="{F74762EE-E86F-40F7-8A17-20702D48ABE3}">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204CE242-1914-4472-AA2B-B0F9D2AD4FC1}" type="sibTrans" cxnId="{F74762EE-E86F-40F7-8A17-20702D48ABE3}">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90535EC6-F985-4730-BE7C-C7B54A70DAEB}">
      <dgm:prSet phldrT="[Text]" custT="1"/>
      <dgm:spPr/>
      <dgm:t>
        <a:bodyPr/>
        <a:lstStyle/>
        <a:p>
          <a:pPr algn="just"/>
          <a:r>
            <a:rPr lang="en-US" sz="2000" dirty="0" smtClean="0">
              <a:latin typeface="Tahoma" panose="020B0604030504040204" pitchFamily="34" charset="0"/>
              <a:ea typeface="Tahoma" panose="020B0604030504040204" pitchFamily="34" charset="0"/>
              <a:cs typeface="Tahoma" panose="020B0604030504040204" pitchFamily="34" charset="0"/>
            </a:rPr>
            <a:t>Object clause plays an important role in determining the nature of income- </a:t>
          </a:r>
          <a:r>
            <a:rPr lang="en-IN" sz="2000" b="1" dirty="0" smtClean="0">
              <a:solidFill>
                <a:srgbClr val="2D4164"/>
              </a:solidFill>
              <a:latin typeface="Tahoma" panose="020B0604030504040204" pitchFamily="34" charset="0"/>
              <a:ea typeface="Tahoma" panose="020B0604030504040204" pitchFamily="34" charset="0"/>
              <a:cs typeface="Tahoma" panose="020B0604030504040204" pitchFamily="34" charset="0"/>
            </a:rPr>
            <a:t>373 ITR 673 (SC) Chennai Properties &amp; Investment Ltd</a:t>
          </a:r>
        </a:p>
      </dgm:t>
    </dgm:pt>
    <dgm:pt modelId="{83CF538C-F146-48A2-BA64-15B429B68957}" type="parTrans" cxnId="{B4CF877D-DD98-4730-A2F4-03F82C5D4806}">
      <dgm:prSet/>
      <dgm:spPr/>
      <dgm:t>
        <a:bodyPr/>
        <a:lstStyle/>
        <a:p>
          <a:endParaRPr lang="en-IN"/>
        </a:p>
      </dgm:t>
    </dgm:pt>
    <dgm:pt modelId="{CF27052D-5088-48C7-A57B-7829A2464B7C}" type="sibTrans" cxnId="{B4CF877D-DD98-4730-A2F4-03F82C5D4806}">
      <dgm:prSet/>
      <dgm:spPr/>
      <dgm:t>
        <a:bodyPr/>
        <a:lstStyle/>
        <a:p>
          <a:endParaRPr lang="en-IN"/>
        </a:p>
      </dgm:t>
    </dgm:pt>
    <dgm:pt modelId="{93DB0B5F-CB83-4901-B1D5-29DD24203021}">
      <dgm:prSet phldrT="[Text]" custT="1"/>
      <dgm:spPr/>
      <dgm:t>
        <a:bodyPr/>
        <a:lstStyle/>
        <a:p>
          <a:r>
            <a:rPr lang="en-US" sz="2000" b="0" dirty="0" smtClean="0">
              <a:latin typeface="Tahoma" panose="020B0604030504040204" pitchFamily="34" charset="0"/>
              <a:ea typeface="Tahoma" panose="020B0604030504040204" pitchFamily="34" charset="0"/>
              <a:cs typeface="Tahoma" panose="020B0604030504040204" pitchFamily="34" charset="0"/>
            </a:rPr>
            <a:t>Residuary head of income</a:t>
          </a:r>
        </a:p>
        <a:p>
          <a:endParaRPr lang="en-IN" sz="2000" b="0" dirty="0">
            <a:latin typeface="Tahoma" panose="020B0604030504040204" pitchFamily="34" charset="0"/>
            <a:ea typeface="Tahoma" panose="020B0604030504040204" pitchFamily="34" charset="0"/>
            <a:cs typeface="Tahoma" panose="020B0604030504040204" pitchFamily="34" charset="0"/>
          </a:endParaRPr>
        </a:p>
      </dgm:t>
    </dgm:pt>
    <dgm:pt modelId="{D50FD412-6ADF-4795-B993-FEC432BAADC8}" type="parTrans" cxnId="{0866C00C-54FB-4D11-AC42-D32353300274}">
      <dgm:prSet/>
      <dgm:spPr/>
      <dgm:t>
        <a:bodyPr/>
        <a:lstStyle/>
        <a:p>
          <a:endParaRPr lang="en-IN"/>
        </a:p>
      </dgm:t>
    </dgm:pt>
    <dgm:pt modelId="{1FEE5115-C776-4E64-9E01-28CA5C4E9A8B}" type="sibTrans" cxnId="{0866C00C-54FB-4D11-AC42-D32353300274}">
      <dgm:prSet/>
      <dgm:spPr/>
      <dgm:t>
        <a:bodyPr/>
        <a:lstStyle/>
        <a:p>
          <a:endParaRPr lang="en-IN"/>
        </a:p>
      </dgm:t>
    </dgm:pt>
    <dgm:pt modelId="{8CD8397E-A326-40EF-854F-33523698E4D0}" type="pres">
      <dgm:prSet presAssocID="{6C55F0A9-33E0-4C04-86AF-AC0CBF302565}" presName="Name0" presStyleCnt="0">
        <dgm:presLayoutVars>
          <dgm:chMax val="7"/>
          <dgm:chPref val="7"/>
          <dgm:dir/>
          <dgm:animOne val="branch"/>
          <dgm:animLvl val="lvl"/>
        </dgm:presLayoutVars>
      </dgm:prSet>
      <dgm:spPr/>
      <dgm:t>
        <a:bodyPr/>
        <a:lstStyle/>
        <a:p>
          <a:endParaRPr lang="en-IN"/>
        </a:p>
      </dgm:t>
    </dgm:pt>
    <dgm:pt modelId="{90C005FB-3B0E-4B23-BFD1-16487D4425FB}" type="pres">
      <dgm:prSet presAssocID="{697A925B-BDD4-43B6-A273-592145F30808}" presName="composite" presStyleCnt="0"/>
      <dgm:spPr/>
    </dgm:pt>
    <dgm:pt modelId="{732C268E-4108-43A8-9DB3-D3243A30E801}" type="pres">
      <dgm:prSet presAssocID="{697A925B-BDD4-43B6-A273-592145F30808}" presName="BackAccent" presStyleLbl="bgShp" presStyleIdx="0" presStyleCnt="2"/>
      <dgm:spPr/>
    </dgm:pt>
    <dgm:pt modelId="{0F4C8913-3389-42D1-BA0D-E6F3D7320980}" type="pres">
      <dgm:prSet presAssocID="{697A925B-BDD4-43B6-A273-592145F30808}" presName="Accent" presStyleLbl="alignNode1" presStyleIdx="0" presStyleCnt="2"/>
      <dgm:spPr/>
    </dgm:pt>
    <dgm:pt modelId="{4DD88C0C-5DD2-437E-AD48-1D68CD437332}" type="pres">
      <dgm:prSet presAssocID="{697A925B-BDD4-43B6-A273-592145F30808}" presName="Child" presStyleLbl="revTx" presStyleIdx="0" presStyleCnt="4">
        <dgm:presLayoutVars>
          <dgm:chMax val="0"/>
          <dgm:chPref val="0"/>
          <dgm:bulletEnabled val="1"/>
        </dgm:presLayoutVars>
      </dgm:prSet>
      <dgm:spPr/>
      <dgm:t>
        <a:bodyPr/>
        <a:lstStyle/>
        <a:p>
          <a:endParaRPr lang="en-IN"/>
        </a:p>
      </dgm:t>
    </dgm:pt>
    <dgm:pt modelId="{43F96779-D091-4B9C-BFCA-8C449EC1D1F7}" type="pres">
      <dgm:prSet presAssocID="{697A925B-BDD4-43B6-A273-592145F30808}" presName="Parent" presStyleLbl="revTx" presStyleIdx="1" presStyleCnt="4">
        <dgm:presLayoutVars>
          <dgm:chMax val="1"/>
          <dgm:chPref val="1"/>
          <dgm:bulletEnabled val="1"/>
        </dgm:presLayoutVars>
      </dgm:prSet>
      <dgm:spPr/>
      <dgm:t>
        <a:bodyPr/>
        <a:lstStyle/>
        <a:p>
          <a:endParaRPr lang="en-IN"/>
        </a:p>
      </dgm:t>
    </dgm:pt>
    <dgm:pt modelId="{ED119ABC-DAEC-4211-9B85-381376DB0B24}" type="pres">
      <dgm:prSet presAssocID="{1BA36117-1D73-4514-A39F-AF36AD929305}" presName="sibTrans" presStyleCnt="0"/>
      <dgm:spPr/>
    </dgm:pt>
    <dgm:pt modelId="{F594E89F-27E6-44AD-9FC8-EFB7B3783583}" type="pres">
      <dgm:prSet presAssocID="{BB558C56-B380-4A50-8A61-13BF6010F9D8}" presName="composite" presStyleCnt="0"/>
      <dgm:spPr/>
    </dgm:pt>
    <dgm:pt modelId="{5F30542F-D3D5-4D0A-B6C5-B53F0D4C27C3}" type="pres">
      <dgm:prSet presAssocID="{BB558C56-B380-4A50-8A61-13BF6010F9D8}" presName="BackAccent" presStyleLbl="bgShp" presStyleIdx="1" presStyleCnt="2"/>
      <dgm:spPr/>
    </dgm:pt>
    <dgm:pt modelId="{51DF8D45-5530-46A4-B7EA-806FAD2FFB19}" type="pres">
      <dgm:prSet presAssocID="{BB558C56-B380-4A50-8A61-13BF6010F9D8}" presName="Accent" presStyleLbl="alignNode1" presStyleIdx="1" presStyleCnt="2"/>
      <dgm:spPr/>
    </dgm:pt>
    <dgm:pt modelId="{DAA32E0E-DD6F-4321-B35B-489BC4962387}" type="pres">
      <dgm:prSet presAssocID="{BB558C56-B380-4A50-8A61-13BF6010F9D8}" presName="Child" presStyleLbl="revTx" presStyleIdx="2" presStyleCnt="4">
        <dgm:presLayoutVars>
          <dgm:chMax val="0"/>
          <dgm:chPref val="0"/>
          <dgm:bulletEnabled val="1"/>
        </dgm:presLayoutVars>
      </dgm:prSet>
      <dgm:spPr/>
      <dgm:t>
        <a:bodyPr/>
        <a:lstStyle/>
        <a:p>
          <a:endParaRPr lang="en-IN"/>
        </a:p>
      </dgm:t>
    </dgm:pt>
    <dgm:pt modelId="{7BEEACEE-971C-42C1-B336-2A7DF2D9BB65}" type="pres">
      <dgm:prSet presAssocID="{BB558C56-B380-4A50-8A61-13BF6010F9D8}" presName="Parent" presStyleLbl="revTx" presStyleIdx="3" presStyleCnt="4">
        <dgm:presLayoutVars>
          <dgm:chMax val="1"/>
          <dgm:chPref val="1"/>
          <dgm:bulletEnabled val="1"/>
        </dgm:presLayoutVars>
      </dgm:prSet>
      <dgm:spPr/>
      <dgm:t>
        <a:bodyPr/>
        <a:lstStyle/>
        <a:p>
          <a:endParaRPr lang="en-IN"/>
        </a:p>
      </dgm:t>
    </dgm:pt>
  </dgm:ptLst>
  <dgm:cxnLst>
    <dgm:cxn modelId="{34AA7F2B-E6A9-405B-AA54-BDAC0AA5337D}" type="presOf" srcId="{90535EC6-F985-4730-BE7C-C7B54A70DAEB}" destId="{4DD88C0C-5DD2-437E-AD48-1D68CD437332}" srcOrd="0" destOrd="1" presId="urn:microsoft.com/office/officeart/2008/layout/IncreasingCircleProcess"/>
    <dgm:cxn modelId="{31559294-DCA1-4E4C-A37B-2470401E4414}" type="presOf" srcId="{05A99228-A069-4F4F-B26F-85EF41B19DC1}" destId="{DAA32E0E-DD6F-4321-B35B-489BC4962387}" srcOrd="0" destOrd="1" presId="urn:microsoft.com/office/officeart/2008/layout/IncreasingCircleProcess"/>
    <dgm:cxn modelId="{6B05EF98-7846-4CC8-9622-6175B1A73410}" type="presOf" srcId="{BB558C56-B380-4A50-8A61-13BF6010F9D8}" destId="{7BEEACEE-971C-42C1-B336-2A7DF2D9BB65}" srcOrd="0" destOrd="0" presId="urn:microsoft.com/office/officeart/2008/layout/IncreasingCircleProcess"/>
    <dgm:cxn modelId="{0A90CE30-B42B-4156-88BE-70E5E7E2678F}" srcId="{6C55F0A9-33E0-4C04-86AF-AC0CBF302565}" destId="{BB558C56-B380-4A50-8A61-13BF6010F9D8}" srcOrd="1" destOrd="0" parTransId="{397F1CCE-196A-4C8A-B933-748F080821F5}" sibTransId="{932A0CF2-FA84-44CD-9975-CC42D75D2B0A}"/>
    <dgm:cxn modelId="{DA3B714C-A78C-4570-9B96-CF245E0B8356}" type="presOf" srcId="{6C55F0A9-33E0-4C04-86AF-AC0CBF302565}" destId="{8CD8397E-A326-40EF-854F-33523698E4D0}" srcOrd="0" destOrd="0" presId="urn:microsoft.com/office/officeart/2008/layout/IncreasingCircleProcess"/>
    <dgm:cxn modelId="{106E12F9-B9FE-43D4-8DE1-05744D2DC424}" type="presOf" srcId="{61625C1D-8098-4324-9A34-0D593B4D4D54}" destId="{4DD88C0C-5DD2-437E-AD48-1D68CD437332}" srcOrd="0" destOrd="0" presId="urn:microsoft.com/office/officeart/2008/layout/IncreasingCircleProcess"/>
    <dgm:cxn modelId="{349C7DE0-2C82-447A-B853-BB4F7F2D90B0}" srcId="{697A925B-BDD4-43B6-A273-592145F30808}" destId="{61625C1D-8098-4324-9A34-0D593B4D4D54}" srcOrd="0" destOrd="0" parTransId="{E97EA5FE-4096-4B56-A4AD-34C6CA2F6E9F}" sibTransId="{4C5BCC3F-4D1F-4A31-91F1-C0DAD6FA1CC0}"/>
    <dgm:cxn modelId="{09FC036B-0D4E-4F90-8839-4D9C39632FB6}" type="presOf" srcId="{93DB0B5F-CB83-4901-B1D5-29DD24203021}" destId="{DAA32E0E-DD6F-4321-B35B-489BC4962387}" srcOrd="0" destOrd="0" presId="urn:microsoft.com/office/officeart/2008/layout/IncreasingCircleProcess"/>
    <dgm:cxn modelId="{B4CF877D-DD98-4730-A2F4-03F82C5D4806}" srcId="{697A925B-BDD4-43B6-A273-592145F30808}" destId="{90535EC6-F985-4730-BE7C-C7B54A70DAEB}" srcOrd="1" destOrd="0" parTransId="{83CF538C-F146-48A2-BA64-15B429B68957}" sibTransId="{CF27052D-5088-48C7-A57B-7829A2464B7C}"/>
    <dgm:cxn modelId="{8B535DD2-9F4C-4041-82E2-9E3D72BFE036}" srcId="{6C55F0A9-33E0-4C04-86AF-AC0CBF302565}" destId="{697A925B-BDD4-43B6-A273-592145F30808}" srcOrd="0" destOrd="0" parTransId="{856730CE-E0FC-4269-93C7-8DE6ADABB29B}" sibTransId="{1BA36117-1D73-4514-A39F-AF36AD929305}"/>
    <dgm:cxn modelId="{0866C00C-54FB-4D11-AC42-D32353300274}" srcId="{BB558C56-B380-4A50-8A61-13BF6010F9D8}" destId="{93DB0B5F-CB83-4901-B1D5-29DD24203021}" srcOrd="0" destOrd="0" parTransId="{D50FD412-6ADF-4795-B993-FEC432BAADC8}" sibTransId="{1FEE5115-C776-4E64-9E01-28CA5C4E9A8B}"/>
    <dgm:cxn modelId="{F74762EE-E86F-40F7-8A17-20702D48ABE3}" srcId="{BB558C56-B380-4A50-8A61-13BF6010F9D8}" destId="{05A99228-A069-4F4F-B26F-85EF41B19DC1}" srcOrd="1" destOrd="0" parTransId="{E1FA459B-154D-41E8-82BE-57064A1A908C}" sibTransId="{204CE242-1914-4472-AA2B-B0F9D2AD4FC1}"/>
    <dgm:cxn modelId="{9E9AFE56-EFA2-4ED9-83A6-C679D9441116}" type="presOf" srcId="{697A925B-BDD4-43B6-A273-592145F30808}" destId="{43F96779-D091-4B9C-BFCA-8C449EC1D1F7}" srcOrd="0" destOrd="0" presId="urn:microsoft.com/office/officeart/2008/layout/IncreasingCircleProcess"/>
    <dgm:cxn modelId="{11AB4064-21D3-47E5-86FA-B935B31C8791}" type="presParOf" srcId="{8CD8397E-A326-40EF-854F-33523698E4D0}" destId="{90C005FB-3B0E-4B23-BFD1-16487D4425FB}" srcOrd="0" destOrd="0" presId="urn:microsoft.com/office/officeart/2008/layout/IncreasingCircleProcess"/>
    <dgm:cxn modelId="{126FD81C-395A-4A3E-A50D-2B21A5F3A46E}" type="presParOf" srcId="{90C005FB-3B0E-4B23-BFD1-16487D4425FB}" destId="{732C268E-4108-43A8-9DB3-D3243A30E801}" srcOrd="0" destOrd="0" presId="urn:microsoft.com/office/officeart/2008/layout/IncreasingCircleProcess"/>
    <dgm:cxn modelId="{69079112-921F-4330-8D08-03C5BF6211B4}" type="presParOf" srcId="{90C005FB-3B0E-4B23-BFD1-16487D4425FB}" destId="{0F4C8913-3389-42D1-BA0D-E6F3D7320980}" srcOrd="1" destOrd="0" presId="urn:microsoft.com/office/officeart/2008/layout/IncreasingCircleProcess"/>
    <dgm:cxn modelId="{04E9DAA8-7A49-40B4-8292-E589A0DBD9C3}" type="presParOf" srcId="{90C005FB-3B0E-4B23-BFD1-16487D4425FB}" destId="{4DD88C0C-5DD2-437E-AD48-1D68CD437332}" srcOrd="2" destOrd="0" presId="urn:microsoft.com/office/officeart/2008/layout/IncreasingCircleProcess"/>
    <dgm:cxn modelId="{CAF12FD7-D42B-4B01-BD95-98E679CA4E1F}" type="presParOf" srcId="{90C005FB-3B0E-4B23-BFD1-16487D4425FB}" destId="{43F96779-D091-4B9C-BFCA-8C449EC1D1F7}" srcOrd="3" destOrd="0" presId="urn:microsoft.com/office/officeart/2008/layout/IncreasingCircleProcess"/>
    <dgm:cxn modelId="{82E3384D-818E-4616-9671-089AFB63B921}" type="presParOf" srcId="{8CD8397E-A326-40EF-854F-33523698E4D0}" destId="{ED119ABC-DAEC-4211-9B85-381376DB0B24}" srcOrd="1" destOrd="0" presId="urn:microsoft.com/office/officeart/2008/layout/IncreasingCircleProcess"/>
    <dgm:cxn modelId="{E95DFD9D-B04B-4A34-B286-0A6348546E77}" type="presParOf" srcId="{8CD8397E-A326-40EF-854F-33523698E4D0}" destId="{F594E89F-27E6-44AD-9FC8-EFB7B3783583}" srcOrd="2" destOrd="0" presId="urn:microsoft.com/office/officeart/2008/layout/IncreasingCircleProcess"/>
    <dgm:cxn modelId="{B0FA81A4-335A-4817-B4A3-84A47DCC87A0}" type="presParOf" srcId="{F594E89F-27E6-44AD-9FC8-EFB7B3783583}" destId="{5F30542F-D3D5-4D0A-B6C5-B53F0D4C27C3}" srcOrd="0" destOrd="0" presId="urn:microsoft.com/office/officeart/2008/layout/IncreasingCircleProcess"/>
    <dgm:cxn modelId="{572FDEA8-281B-4451-BE36-C155AF35A150}" type="presParOf" srcId="{F594E89F-27E6-44AD-9FC8-EFB7B3783583}" destId="{51DF8D45-5530-46A4-B7EA-806FAD2FFB19}" srcOrd="1" destOrd="0" presId="urn:microsoft.com/office/officeart/2008/layout/IncreasingCircleProcess"/>
    <dgm:cxn modelId="{3957C271-64A6-46FA-A99F-D062928AC670}" type="presParOf" srcId="{F594E89F-27E6-44AD-9FC8-EFB7B3783583}" destId="{DAA32E0E-DD6F-4321-B35B-489BC4962387}" srcOrd="2" destOrd="0" presId="urn:microsoft.com/office/officeart/2008/layout/IncreasingCircleProcess"/>
    <dgm:cxn modelId="{8A2EC577-5BCA-402B-9678-4B4D9DC13505}" type="presParOf" srcId="{F594E89F-27E6-44AD-9FC8-EFB7B3783583}" destId="{7BEEACEE-971C-42C1-B336-2A7DF2D9BB65}"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55F0A9-33E0-4C04-86AF-AC0CBF302565}" type="doc">
      <dgm:prSet loTypeId="urn:microsoft.com/office/officeart/2008/layout/IncreasingCircleProcess" loCatId="list" qsTypeId="urn:microsoft.com/office/officeart/2005/8/quickstyle/simple1" qsCatId="simple" csTypeId="urn:microsoft.com/office/officeart/2005/8/colors/accent2_1" csCatId="accent2" phldr="1"/>
      <dgm:spPr/>
      <dgm:t>
        <a:bodyPr/>
        <a:lstStyle/>
        <a:p>
          <a:endParaRPr lang="en-IN"/>
        </a:p>
      </dgm:t>
    </dgm:pt>
    <dgm:pt modelId="{697A925B-BDD4-43B6-A273-592145F30808}">
      <dgm:prSet phldrT="[Text]">
        <dgm:style>
          <a:lnRef idx="1">
            <a:schemeClr val="accent2"/>
          </a:lnRef>
          <a:fillRef idx="3">
            <a:schemeClr val="accent2"/>
          </a:fillRef>
          <a:effectRef idx="2">
            <a:schemeClr val="accent2"/>
          </a:effectRef>
          <a:fontRef idx="minor">
            <a:schemeClr val="lt1"/>
          </a:fontRef>
        </dgm:style>
      </dgm:prSet>
      <dgm:spPr/>
      <dgm:t>
        <a:bodyPr/>
        <a:lstStyle/>
        <a:p>
          <a:r>
            <a:rPr lang="en-IN" dirty="0" smtClean="0">
              <a:solidFill>
                <a:schemeClr val="bg1"/>
              </a:solidFill>
              <a:latin typeface="Tahoma" panose="020B0604030504040204" pitchFamily="34" charset="0"/>
              <a:ea typeface="Tahoma" panose="020B0604030504040204" pitchFamily="34" charset="0"/>
              <a:cs typeface="Tahoma" panose="020B0604030504040204" pitchFamily="34" charset="0"/>
            </a:rPr>
            <a:t>Section 50C</a:t>
          </a:r>
          <a:endParaRPr lang="en-IN"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856730CE-E0FC-4269-93C7-8DE6ADABB29B}" type="parTrans" cxnId="{8B535DD2-9F4C-4041-82E2-9E3D72BFE036}">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1BA36117-1D73-4514-A39F-AF36AD929305}" type="sibTrans" cxnId="{8B535DD2-9F4C-4041-82E2-9E3D72BFE036}">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61625C1D-8098-4324-9A34-0D593B4D4D54}">
      <dgm:prSet phldrT="[Text]" custT="1"/>
      <dgm:spPr/>
      <dgm:t>
        <a:bodyPr/>
        <a:lstStyle/>
        <a:p>
          <a:pPr algn="just"/>
          <a:r>
            <a:rPr lang="en-IN" sz="1800" dirty="0" smtClean="0">
              <a:latin typeface="Tahoma" panose="020B0604030504040204" pitchFamily="34" charset="0"/>
              <a:ea typeface="Tahoma" panose="020B0604030504040204" pitchFamily="34" charset="0"/>
              <a:cs typeface="Tahoma" panose="020B0604030504040204" pitchFamily="34" charset="0"/>
            </a:rPr>
            <a:t>• </a:t>
          </a:r>
          <a:r>
            <a:rPr lang="en-US" sz="1800" dirty="0" smtClean="0">
              <a:latin typeface="Tahoma" panose="020B0604030504040204" pitchFamily="34" charset="0"/>
              <a:ea typeface="Tahoma" panose="020B0604030504040204" pitchFamily="34" charset="0"/>
              <a:cs typeface="Tahoma" panose="020B0604030504040204" pitchFamily="34" charset="0"/>
            </a:rPr>
            <a:t>Applies to transfer of immovable property </a:t>
          </a:r>
          <a:r>
            <a:rPr lang="en-IN" sz="1800" dirty="0" smtClean="0">
              <a:latin typeface="Tahoma" panose="020B0604030504040204" pitchFamily="34" charset="0"/>
              <a:ea typeface="Tahoma" panose="020B0604030504040204" pitchFamily="34" charset="0"/>
              <a:cs typeface="Tahoma" panose="020B0604030504040204" pitchFamily="34" charset="0"/>
            </a:rPr>
            <a:t>being a </a:t>
          </a:r>
          <a:r>
            <a:rPr lang="en-IN" sz="1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Capital Asset</a:t>
          </a:r>
        </a:p>
        <a:p>
          <a:pPr algn="just"/>
          <a:endParaRPr lang="en-IN" sz="16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just"/>
          <a:r>
            <a:rPr lang="en-IN" sz="1800" dirty="0" smtClean="0">
              <a:latin typeface="Tahoma" panose="020B0604030504040204" pitchFamily="34" charset="0"/>
              <a:ea typeface="Tahoma" panose="020B0604030504040204" pitchFamily="34" charset="0"/>
              <a:cs typeface="Tahoma" panose="020B0604030504040204" pitchFamily="34" charset="0"/>
            </a:rPr>
            <a:t>• </a:t>
          </a:r>
          <a:r>
            <a:rPr lang="en-US" sz="1800" dirty="0" smtClean="0">
              <a:latin typeface="Tahoma" panose="020B0604030504040204" pitchFamily="34" charset="0"/>
              <a:ea typeface="Tahoma" panose="020B0604030504040204" pitchFamily="34" charset="0"/>
              <a:cs typeface="Tahoma" panose="020B0604030504040204" pitchFamily="34" charset="0"/>
            </a:rPr>
            <a:t>The stamp duty valuation to be considered as full value of consideration if the sale consideration is lower than the </a:t>
          </a:r>
          <a:r>
            <a:rPr lang="en-IN" sz="1800" dirty="0" smtClean="0">
              <a:latin typeface="Tahoma" panose="020B0604030504040204" pitchFamily="34" charset="0"/>
              <a:ea typeface="Tahoma" panose="020B0604030504040204" pitchFamily="34" charset="0"/>
              <a:cs typeface="Tahoma" panose="020B0604030504040204" pitchFamily="34" charset="0"/>
            </a:rPr>
            <a:t>stamp duty value</a:t>
          </a:r>
        </a:p>
        <a:p>
          <a:pPr algn="l"/>
          <a:endParaRPr lang="en-IN" sz="1600" dirty="0" smtClean="0">
            <a:latin typeface="Tahoma" panose="020B0604030504040204" pitchFamily="34" charset="0"/>
            <a:ea typeface="Tahoma" panose="020B0604030504040204" pitchFamily="34" charset="0"/>
            <a:cs typeface="Tahoma" panose="020B0604030504040204" pitchFamily="34" charset="0"/>
          </a:endParaRPr>
        </a:p>
        <a:p>
          <a:pPr algn="l"/>
          <a:endParaRPr lang="en-IN" sz="1600" dirty="0">
            <a:latin typeface="Tahoma" panose="020B0604030504040204" pitchFamily="34" charset="0"/>
            <a:ea typeface="Tahoma" panose="020B0604030504040204" pitchFamily="34" charset="0"/>
            <a:cs typeface="Tahoma" panose="020B0604030504040204" pitchFamily="34" charset="0"/>
          </a:endParaRPr>
        </a:p>
      </dgm:t>
    </dgm:pt>
    <dgm:pt modelId="{E97EA5FE-4096-4B56-A4AD-34C6CA2F6E9F}" type="parTrans" cxnId="{349C7DE0-2C82-447A-B853-BB4F7F2D90B0}">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4C5BCC3F-4D1F-4A31-91F1-C0DAD6FA1CC0}" type="sibTrans" cxnId="{349C7DE0-2C82-447A-B853-BB4F7F2D90B0}">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BB558C56-B380-4A50-8A61-13BF6010F9D8}">
      <dgm:prSet phldrT="[Text]">
        <dgm:style>
          <a:lnRef idx="1">
            <a:schemeClr val="accent2"/>
          </a:lnRef>
          <a:fillRef idx="3">
            <a:schemeClr val="accent2"/>
          </a:fillRef>
          <a:effectRef idx="2">
            <a:schemeClr val="accent2"/>
          </a:effectRef>
          <a:fontRef idx="minor">
            <a:schemeClr val="lt1"/>
          </a:fontRef>
        </dgm:style>
      </dgm:prSet>
      <dgm:spPr/>
      <dgm:t>
        <a:bodyPr/>
        <a:lstStyle/>
        <a:p>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Section 43CA</a:t>
          </a:r>
          <a:endParaRPr lang="en-IN"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397F1CCE-196A-4C8A-B933-748F080821F5}" type="parTrans" cxnId="{0A90CE30-B42B-4156-88BE-70E5E7E2678F}">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932A0CF2-FA84-44CD-9975-CC42D75D2B0A}" type="sibTrans" cxnId="{0A90CE30-B42B-4156-88BE-70E5E7E2678F}">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2AF80E27-011B-46F0-912B-90EBE05BE6BE}">
      <dgm:prSet phldrT="[Text]" custT="1"/>
      <dgm:spPr/>
      <dgm:t>
        <a:bodyPr/>
        <a:lstStyle/>
        <a:p>
          <a:pPr algn="l"/>
          <a:endParaRPr lang="en-US" sz="1600" dirty="0" smtClean="0">
            <a:latin typeface="Tahoma" panose="020B0604030504040204" pitchFamily="34" charset="0"/>
            <a:ea typeface="Tahoma" panose="020B0604030504040204" pitchFamily="34" charset="0"/>
            <a:cs typeface="Tahoma" panose="020B0604030504040204" pitchFamily="34" charset="0"/>
          </a:endParaRPr>
        </a:p>
        <a:p>
          <a:pPr algn="just"/>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en-US" sz="1800" dirty="0" smtClean="0">
              <a:latin typeface="Tahoma" panose="020B0604030504040204" pitchFamily="34" charset="0"/>
              <a:ea typeface="Tahoma" panose="020B0604030504040204" pitchFamily="34" charset="0"/>
              <a:cs typeface="Tahoma" panose="020B0604030504040204" pitchFamily="34" charset="0"/>
            </a:rPr>
            <a:t>• Applies to transfer of immovable property</a:t>
          </a:r>
          <a:br>
            <a:rPr lang="en-US" sz="1800" dirty="0" smtClean="0">
              <a:latin typeface="Tahoma" panose="020B0604030504040204" pitchFamily="34" charset="0"/>
              <a:ea typeface="Tahoma" panose="020B0604030504040204" pitchFamily="34" charset="0"/>
              <a:cs typeface="Tahoma" panose="020B0604030504040204" pitchFamily="34" charset="0"/>
            </a:rPr>
          </a:br>
          <a:r>
            <a:rPr lang="en-US" sz="1800" dirty="0" smtClean="0">
              <a:latin typeface="Tahoma" panose="020B0604030504040204" pitchFamily="34" charset="0"/>
              <a:ea typeface="Tahoma" panose="020B0604030504040204" pitchFamily="34" charset="0"/>
              <a:cs typeface="Tahoma" panose="020B0604030504040204" pitchFamily="34" charset="0"/>
            </a:rPr>
            <a:t>held as </a:t>
          </a:r>
          <a:r>
            <a:rPr lang="en-US" sz="1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stock-in-trade</a:t>
          </a:r>
        </a:p>
        <a:p>
          <a:pPr algn="just"/>
          <a:r>
            <a:rPr lang="en-US" sz="1600" dirty="0" smtClean="0">
              <a:latin typeface="Tahoma" panose="020B0604030504040204" pitchFamily="34" charset="0"/>
              <a:ea typeface="Tahoma" panose="020B0604030504040204" pitchFamily="34" charset="0"/>
              <a:cs typeface="Tahoma" panose="020B0604030504040204" pitchFamily="34" charset="0"/>
            </a:rPr>
            <a:t/>
          </a:r>
          <a:br>
            <a:rPr lang="en-US" sz="1600" dirty="0" smtClean="0">
              <a:latin typeface="Tahoma" panose="020B0604030504040204" pitchFamily="34" charset="0"/>
              <a:ea typeface="Tahoma" panose="020B0604030504040204" pitchFamily="34" charset="0"/>
              <a:cs typeface="Tahoma" panose="020B0604030504040204" pitchFamily="34" charset="0"/>
            </a:rPr>
          </a:br>
          <a:r>
            <a:rPr lang="en-US" sz="1800" dirty="0" smtClean="0">
              <a:latin typeface="Tahoma" panose="020B0604030504040204" pitchFamily="34" charset="0"/>
              <a:ea typeface="Tahoma" panose="020B0604030504040204" pitchFamily="34" charset="0"/>
              <a:cs typeface="Tahoma" panose="020B0604030504040204" pitchFamily="34" charset="0"/>
            </a:rPr>
            <a:t>• The stamp duty valuation to be considered as full value of consideration if the sale consideration is lower than the stamp duty valuation</a:t>
          </a:r>
          <a:endParaRPr lang="en-IN" sz="1800" dirty="0" smtClean="0">
            <a:latin typeface="Tahoma" panose="020B0604030504040204" pitchFamily="34" charset="0"/>
            <a:ea typeface="Tahoma" panose="020B0604030504040204" pitchFamily="34" charset="0"/>
            <a:cs typeface="Tahoma" panose="020B0604030504040204" pitchFamily="34" charset="0"/>
          </a:endParaRPr>
        </a:p>
        <a:p>
          <a:pPr algn="l"/>
          <a:endParaRPr lang="en-IN" sz="1400" dirty="0">
            <a:latin typeface="Tahoma" panose="020B0604030504040204" pitchFamily="34" charset="0"/>
            <a:ea typeface="Tahoma" panose="020B0604030504040204" pitchFamily="34" charset="0"/>
            <a:cs typeface="Tahoma" panose="020B0604030504040204" pitchFamily="34" charset="0"/>
          </a:endParaRPr>
        </a:p>
      </dgm:t>
    </dgm:pt>
    <dgm:pt modelId="{1A0ACF67-1A3F-49C0-B030-897833482A80}" type="parTrans" cxnId="{2B29D63E-FB62-45D9-9403-50D77B3DCD71}">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1EDD7A14-6B67-4508-ABA2-A2082F75493D}" type="sibTrans" cxnId="{2B29D63E-FB62-45D9-9403-50D77B3DCD71}">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BFED9D08-6169-4011-9F5A-11DEB60CC969}" type="pres">
      <dgm:prSet presAssocID="{6C55F0A9-33E0-4C04-86AF-AC0CBF302565}" presName="Name0" presStyleCnt="0">
        <dgm:presLayoutVars>
          <dgm:chMax val="7"/>
          <dgm:chPref val="7"/>
          <dgm:dir/>
          <dgm:animOne val="branch"/>
          <dgm:animLvl val="lvl"/>
        </dgm:presLayoutVars>
      </dgm:prSet>
      <dgm:spPr/>
      <dgm:t>
        <a:bodyPr/>
        <a:lstStyle/>
        <a:p>
          <a:endParaRPr lang="en-IN"/>
        </a:p>
      </dgm:t>
    </dgm:pt>
    <dgm:pt modelId="{FF64FF70-722D-4C4F-8D00-AF88530E27F8}" type="pres">
      <dgm:prSet presAssocID="{697A925B-BDD4-43B6-A273-592145F30808}" presName="composite" presStyleCnt="0"/>
      <dgm:spPr/>
    </dgm:pt>
    <dgm:pt modelId="{75FF0F7C-5733-4E80-9F41-776FD11D8E88}" type="pres">
      <dgm:prSet presAssocID="{697A925B-BDD4-43B6-A273-592145F30808}" presName="BackAccent" presStyleLbl="bgShp" presStyleIdx="0" presStyleCnt="2"/>
      <dgm:spPr/>
    </dgm:pt>
    <dgm:pt modelId="{38D7CE83-2696-43D2-82F2-5206791311C0}" type="pres">
      <dgm:prSet presAssocID="{697A925B-BDD4-43B6-A273-592145F30808}" presName="Accent" presStyleLbl="alignNode1" presStyleIdx="0" presStyleCnt="2"/>
      <dgm:spPr/>
    </dgm:pt>
    <dgm:pt modelId="{64889FB9-37B7-4ED2-8DAF-F2F262ABECE0}" type="pres">
      <dgm:prSet presAssocID="{697A925B-BDD4-43B6-A273-592145F30808}" presName="Child" presStyleLbl="revTx" presStyleIdx="0" presStyleCnt="4">
        <dgm:presLayoutVars>
          <dgm:chMax val="0"/>
          <dgm:chPref val="0"/>
          <dgm:bulletEnabled val="1"/>
        </dgm:presLayoutVars>
      </dgm:prSet>
      <dgm:spPr/>
      <dgm:t>
        <a:bodyPr/>
        <a:lstStyle/>
        <a:p>
          <a:endParaRPr lang="en-IN"/>
        </a:p>
      </dgm:t>
    </dgm:pt>
    <dgm:pt modelId="{D8876E32-2FA6-43E8-ACD5-C944433370AC}" type="pres">
      <dgm:prSet presAssocID="{697A925B-BDD4-43B6-A273-592145F30808}" presName="Parent" presStyleLbl="revTx" presStyleIdx="1" presStyleCnt="4">
        <dgm:presLayoutVars>
          <dgm:chMax val="1"/>
          <dgm:chPref val="1"/>
          <dgm:bulletEnabled val="1"/>
        </dgm:presLayoutVars>
      </dgm:prSet>
      <dgm:spPr/>
      <dgm:t>
        <a:bodyPr/>
        <a:lstStyle/>
        <a:p>
          <a:endParaRPr lang="en-IN"/>
        </a:p>
      </dgm:t>
    </dgm:pt>
    <dgm:pt modelId="{B77B68D8-32CC-4694-A160-5421DE1EF46B}" type="pres">
      <dgm:prSet presAssocID="{1BA36117-1D73-4514-A39F-AF36AD929305}" presName="sibTrans" presStyleCnt="0"/>
      <dgm:spPr/>
    </dgm:pt>
    <dgm:pt modelId="{770B06A6-41AF-4542-8B00-2E111E6C7D0B}" type="pres">
      <dgm:prSet presAssocID="{BB558C56-B380-4A50-8A61-13BF6010F9D8}" presName="composite" presStyleCnt="0"/>
      <dgm:spPr/>
    </dgm:pt>
    <dgm:pt modelId="{69E241A2-3FE1-4481-92BC-D73CC5267F2B}" type="pres">
      <dgm:prSet presAssocID="{BB558C56-B380-4A50-8A61-13BF6010F9D8}" presName="BackAccent" presStyleLbl="bgShp" presStyleIdx="1" presStyleCnt="2"/>
      <dgm:spPr/>
    </dgm:pt>
    <dgm:pt modelId="{A617E4D6-7A42-4D0B-AD0B-F20E311B42F0}" type="pres">
      <dgm:prSet presAssocID="{BB558C56-B380-4A50-8A61-13BF6010F9D8}" presName="Accent" presStyleLbl="alignNode1" presStyleIdx="1" presStyleCnt="2"/>
      <dgm:spPr/>
    </dgm:pt>
    <dgm:pt modelId="{31DCF264-67BB-49E0-8557-37C907DCDF29}" type="pres">
      <dgm:prSet presAssocID="{BB558C56-B380-4A50-8A61-13BF6010F9D8}" presName="Child" presStyleLbl="revTx" presStyleIdx="2" presStyleCnt="4" custScaleX="119288">
        <dgm:presLayoutVars>
          <dgm:chMax val="0"/>
          <dgm:chPref val="0"/>
          <dgm:bulletEnabled val="1"/>
        </dgm:presLayoutVars>
      </dgm:prSet>
      <dgm:spPr/>
      <dgm:t>
        <a:bodyPr/>
        <a:lstStyle/>
        <a:p>
          <a:endParaRPr lang="en-IN"/>
        </a:p>
      </dgm:t>
    </dgm:pt>
    <dgm:pt modelId="{984C1E67-AC7B-4643-8E23-C07B5615B89A}" type="pres">
      <dgm:prSet presAssocID="{BB558C56-B380-4A50-8A61-13BF6010F9D8}" presName="Parent" presStyleLbl="revTx" presStyleIdx="3" presStyleCnt="4">
        <dgm:presLayoutVars>
          <dgm:chMax val="1"/>
          <dgm:chPref val="1"/>
          <dgm:bulletEnabled val="1"/>
        </dgm:presLayoutVars>
      </dgm:prSet>
      <dgm:spPr/>
      <dgm:t>
        <a:bodyPr/>
        <a:lstStyle/>
        <a:p>
          <a:endParaRPr lang="en-IN"/>
        </a:p>
      </dgm:t>
    </dgm:pt>
  </dgm:ptLst>
  <dgm:cxnLst>
    <dgm:cxn modelId="{0A90CE30-B42B-4156-88BE-70E5E7E2678F}" srcId="{6C55F0A9-33E0-4C04-86AF-AC0CBF302565}" destId="{BB558C56-B380-4A50-8A61-13BF6010F9D8}" srcOrd="1" destOrd="0" parTransId="{397F1CCE-196A-4C8A-B933-748F080821F5}" sibTransId="{932A0CF2-FA84-44CD-9975-CC42D75D2B0A}"/>
    <dgm:cxn modelId="{349C7DE0-2C82-447A-B853-BB4F7F2D90B0}" srcId="{697A925B-BDD4-43B6-A273-592145F30808}" destId="{61625C1D-8098-4324-9A34-0D593B4D4D54}" srcOrd="0" destOrd="0" parTransId="{E97EA5FE-4096-4B56-A4AD-34C6CA2F6E9F}" sibTransId="{4C5BCC3F-4D1F-4A31-91F1-C0DAD6FA1CC0}"/>
    <dgm:cxn modelId="{2B29D63E-FB62-45D9-9403-50D77B3DCD71}" srcId="{BB558C56-B380-4A50-8A61-13BF6010F9D8}" destId="{2AF80E27-011B-46F0-912B-90EBE05BE6BE}" srcOrd="0" destOrd="0" parTransId="{1A0ACF67-1A3F-49C0-B030-897833482A80}" sibTransId="{1EDD7A14-6B67-4508-ABA2-A2082F75493D}"/>
    <dgm:cxn modelId="{8B535DD2-9F4C-4041-82E2-9E3D72BFE036}" srcId="{6C55F0A9-33E0-4C04-86AF-AC0CBF302565}" destId="{697A925B-BDD4-43B6-A273-592145F30808}" srcOrd="0" destOrd="0" parTransId="{856730CE-E0FC-4269-93C7-8DE6ADABB29B}" sibTransId="{1BA36117-1D73-4514-A39F-AF36AD929305}"/>
    <dgm:cxn modelId="{43E638B9-FAC5-4B75-83C1-27F37BF31EA8}" type="presOf" srcId="{61625C1D-8098-4324-9A34-0D593B4D4D54}" destId="{64889FB9-37B7-4ED2-8DAF-F2F262ABECE0}" srcOrd="0" destOrd="0" presId="urn:microsoft.com/office/officeart/2008/layout/IncreasingCircleProcess"/>
    <dgm:cxn modelId="{A71AAF13-74F7-487A-A2C7-B3772CFC1E00}" type="presOf" srcId="{2AF80E27-011B-46F0-912B-90EBE05BE6BE}" destId="{31DCF264-67BB-49E0-8557-37C907DCDF29}" srcOrd="0" destOrd="0" presId="urn:microsoft.com/office/officeart/2008/layout/IncreasingCircleProcess"/>
    <dgm:cxn modelId="{088846FF-27D5-4FC4-AE33-650A2A5268F9}" type="presOf" srcId="{697A925B-BDD4-43B6-A273-592145F30808}" destId="{D8876E32-2FA6-43E8-ACD5-C944433370AC}" srcOrd="0" destOrd="0" presId="urn:microsoft.com/office/officeart/2008/layout/IncreasingCircleProcess"/>
    <dgm:cxn modelId="{ACC42C75-BDB0-4521-A2BF-CCDBD671DF36}" type="presOf" srcId="{6C55F0A9-33E0-4C04-86AF-AC0CBF302565}" destId="{BFED9D08-6169-4011-9F5A-11DEB60CC969}" srcOrd="0" destOrd="0" presId="urn:microsoft.com/office/officeart/2008/layout/IncreasingCircleProcess"/>
    <dgm:cxn modelId="{D3A78A2E-3833-492A-9813-9F59E24593EB}" type="presOf" srcId="{BB558C56-B380-4A50-8A61-13BF6010F9D8}" destId="{984C1E67-AC7B-4643-8E23-C07B5615B89A}" srcOrd="0" destOrd="0" presId="urn:microsoft.com/office/officeart/2008/layout/IncreasingCircleProcess"/>
    <dgm:cxn modelId="{20456704-1D0A-4284-817A-538990CAAB76}" type="presParOf" srcId="{BFED9D08-6169-4011-9F5A-11DEB60CC969}" destId="{FF64FF70-722D-4C4F-8D00-AF88530E27F8}" srcOrd="0" destOrd="0" presId="urn:microsoft.com/office/officeart/2008/layout/IncreasingCircleProcess"/>
    <dgm:cxn modelId="{8A7E2413-EB9F-46D5-8D8F-EBB082264EF4}" type="presParOf" srcId="{FF64FF70-722D-4C4F-8D00-AF88530E27F8}" destId="{75FF0F7C-5733-4E80-9F41-776FD11D8E88}" srcOrd="0" destOrd="0" presId="urn:microsoft.com/office/officeart/2008/layout/IncreasingCircleProcess"/>
    <dgm:cxn modelId="{DF31214B-36EE-4363-8143-7B1ED29EBCCA}" type="presParOf" srcId="{FF64FF70-722D-4C4F-8D00-AF88530E27F8}" destId="{38D7CE83-2696-43D2-82F2-5206791311C0}" srcOrd="1" destOrd="0" presId="urn:microsoft.com/office/officeart/2008/layout/IncreasingCircleProcess"/>
    <dgm:cxn modelId="{8A4165A1-F517-4F30-BDC6-EE72455D9D5D}" type="presParOf" srcId="{FF64FF70-722D-4C4F-8D00-AF88530E27F8}" destId="{64889FB9-37B7-4ED2-8DAF-F2F262ABECE0}" srcOrd="2" destOrd="0" presId="urn:microsoft.com/office/officeart/2008/layout/IncreasingCircleProcess"/>
    <dgm:cxn modelId="{532AF4F1-B0FE-41B5-82C0-8A0CA7D48DE3}" type="presParOf" srcId="{FF64FF70-722D-4C4F-8D00-AF88530E27F8}" destId="{D8876E32-2FA6-43E8-ACD5-C944433370AC}" srcOrd="3" destOrd="0" presId="urn:microsoft.com/office/officeart/2008/layout/IncreasingCircleProcess"/>
    <dgm:cxn modelId="{44045A4B-1950-4DD5-8B27-96C5859AA95F}" type="presParOf" srcId="{BFED9D08-6169-4011-9F5A-11DEB60CC969}" destId="{B77B68D8-32CC-4694-A160-5421DE1EF46B}" srcOrd="1" destOrd="0" presId="urn:microsoft.com/office/officeart/2008/layout/IncreasingCircleProcess"/>
    <dgm:cxn modelId="{7013F249-D524-40B2-9F5F-46C3DBB2F041}" type="presParOf" srcId="{BFED9D08-6169-4011-9F5A-11DEB60CC969}" destId="{770B06A6-41AF-4542-8B00-2E111E6C7D0B}" srcOrd="2" destOrd="0" presId="urn:microsoft.com/office/officeart/2008/layout/IncreasingCircleProcess"/>
    <dgm:cxn modelId="{06291B34-4D2E-4273-8B23-DC52022081E9}" type="presParOf" srcId="{770B06A6-41AF-4542-8B00-2E111E6C7D0B}" destId="{69E241A2-3FE1-4481-92BC-D73CC5267F2B}" srcOrd="0" destOrd="0" presId="urn:microsoft.com/office/officeart/2008/layout/IncreasingCircleProcess"/>
    <dgm:cxn modelId="{73A81BC4-7B85-4175-B256-26E097CF4ED0}" type="presParOf" srcId="{770B06A6-41AF-4542-8B00-2E111E6C7D0B}" destId="{A617E4D6-7A42-4D0B-AD0B-F20E311B42F0}" srcOrd="1" destOrd="0" presId="urn:microsoft.com/office/officeart/2008/layout/IncreasingCircleProcess"/>
    <dgm:cxn modelId="{25E18D22-B384-4727-B8E4-584A37ECDECA}" type="presParOf" srcId="{770B06A6-41AF-4542-8B00-2E111E6C7D0B}" destId="{31DCF264-67BB-49E0-8557-37C907DCDF29}" srcOrd="2" destOrd="0" presId="urn:microsoft.com/office/officeart/2008/layout/IncreasingCircleProcess"/>
    <dgm:cxn modelId="{853F495A-D80A-4D6B-996C-9DBB3E74CD62}" type="presParOf" srcId="{770B06A6-41AF-4542-8B00-2E111E6C7D0B}" destId="{984C1E67-AC7B-4643-8E23-C07B5615B89A}"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42CEEE-6E05-4200-9911-DEE3A8A79418}" type="doc">
      <dgm:prSet loTypeId="urn:microsoft.com/office/officeart/2005/8/layout/hList1" loCatId="list" qsTypeId="urn:microsoft.com/office/officeart/2005/8/quickstyle/simple1" qsCatId="simple" csTypeId="urn:microsoft.com/office/officeart/2005/8/colors/accent2_1" csCatId="accent2" phldr="1"/>
      <dgm:spPr/>
      <dgm:t>
        <a:bodyPr/>
        <a:lstStyle/>
        <a:p>
          <a:endParaRPr lang="en-IN"/>
        </a:p>
      </dgm:t>
    </dgm:pt>
    <dgm:pt modelId="{4BBB6C49-FE51-4D44-8832-B5D3E4DE0021}">
      <dgm:prSet phldrT="[Text]"/>
      <dgm:spPr/>
      <dgm:t>
        <a:bodyPr/>
        <a:lstStyle/>
        <a:p>
          <a:r>
            <a:rPr lang="en-US" b="1" dirty="0" smtClean="0">
              <a:latin typeface="Tahoma" panose="020B0604030504040204" pitchFamily="34" charset="0"/>
              <a:ea typeface="Tahoma" panose="020B0604030504040204" pitchFamily="34" charset="0"/>
              <a:cs typeface="Tahoma" panose="020B0604030504040204" pitchFamily="34" charset="0"/>
            </a:rPr>
            <a:t>Project Completion Method </a:t>
          </a:r>
          <a:endParaRPr lang="en-IN" dirty="0"/>
        </a:p>
      </dgm:t>
    </dgm:pt>
    <dgm:pt modelId="{B30FC361-5A2C-4462-949F-1D689C352ABA}" type="parTrans" cxnId="{819E2337-7F06-4CD7-90D4-0330CF0AA10E}">
      <dgm:prSet/>
      <dgm:spPr/>
      <dgm:t>
        <a:bodyPr/>
        <a:lstStyle/>
        <a:p>
          <a:endParaRPr lang="en-IN"/>
        </a:p>
      </dgm:t>
    </dgm:pt>
    <dgm:pt modelId="{1781DB58-C9CE-450D-BDE5-2D743C6F7F2E}" type="sibTrans" cxnId="{819E2337-7F06-4CD7-90D4-0330CF0AA10E}">
      <dgm:prSet/>
      <dgm:spPr/>
      <dgm:t>
        <a:bodyPr/>
        <a:lstStyle/>
        <a:p>
          <a:endParaRPr lang="en-IN"/>
        </a:p>
      </dgm:t>
    </dgm:pt>
    <dgm:pt modelId="{5A3AFC1D-CB54-4CBB-95CA-DD748A850135}">
      <dgm:prSet phldrT="[Tex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Revenue is recognized on completion of</a:t>
          </a:r>
          <a:br>
            <a:rPr lang="en-US" dirty="0" smtClean="0">
              <a:latin typeface="Tahoma" panose="020B0604030504040204" pitchFamily="34" charset="0"/>
              <a:ea typeface="Tahoma" panose="020B0604030504040204" pitchFamily="34" charset="0"/>
              <a:cs typeface="Tahoma" panose="020B0604030504040204" pitchFamily="34" charset="0"/>
            </a:rPr>
          </a:br>
          <a:r>
            <a:rPr lang="en-US" dirty="0" smtClean="0">
              <a:latin typeface="Tahoma" panose="020B0604030504040204" pitchFamily="34" charset="0"/>
              <a:ea typeface="Tahoma" panose="020B0604030504040204" pitchFamily="34" charset="0"/>
              <a:cs typeface="Tahoma" panose="020B0604030504040204" pitchFamily="34" charset="0"/>
            </a:rPr>
            <a:t>project</a:t>
          </a:r>
          <a:endParaRPr lang="en-IN" dirty="0"/>
        </a:p>
      </dgm:t>
    </dgm:pt>
    <dgm:pt modelId="{251E62BD-22DA-4E60-82E3-57D3B0605E9D}" type="parTrans" cxnId="{447B457A-EDD1-4A50-AF78-4545CE19DEFA}">
      <dgm:prSet/>
      <dgm:spPr/>
      <dgm:t>
        <a:bodyPr/>
        <a:lstStyle/>
        <a:p>
          <a:endParaRPr lang="en-IN"/>
        </a:p>
      </dgm:t>
    </dgm:pt>
    <dgm:pt modelId="{959ED02D-9523-4F74-BFE6-686ADFAA9009}" type="sibTrans" cxnId="{447B457A-EDD1-4A50-AF78-4545CE19DEFA}">
      <dgm:prSet/>
      <dgm:spPr/>
      <dgm:t>
        <a:bodyPr/>
        <a:lstStyle/>
        <a:p>
          <a:endParaRPr lang="en-IN"/>
        </a:p>
      </dgm:t>
    </dgm:pt>
    <dgm:pt modelId="{5F4A068D-3800-4505-944A-C862A2C63FBF}">
      <dgm:prSet phldrT="[Text]"/>
      <dgm:spPr/>
      <dgm:t>
        <a:bodyPr/>
        <a:lstStyle/>
        <a:p>
          <a:r>
            <a:rPr lang="en-US" b="1" dirty="0" smtClean="0">
              <a:latin typeface="Tahoma" panose="020B0604030504040204" pitchFamily="34" charset="0"/>
              <a:ea typeface="Tahoma" panose="020B0604030504040204" pitchFamily="34" charset="0"/>
              <a:cs typeface="Tahoma" panose="020B0604030504040204" pitchFamily="34" charset="0"/>
            </a:rPr>
            <a:t>Percentage completion method</a:t>
          </a:r>
          <a:endParaRPr lang="en-IN" dirty="0"/>
        </a:p>
      </dgm:t>
    </dgm:pt>
    <dgm:pt modelId="{A3F02E0B-CAB6-44FD-AA51-5EC745319410}" type="parTrans" cxnId="{F6C6D69E-C20A-494A-92CD-87E781DF85DC}">
      <dgm:prSet/>
      <dgm:spPr/>
      <dgm:t>
        <a:bodyPr/>
        <a:lstStyle/>
        <a:p>
          <a:endParaRPr lang="en-IN"/>
        </a:p>
      </dgm:t>
    </dgm:pt>
    <dgm:pt modelId="{03E37C8C-C287-48A3-B721-61F6F4D6CEDC}" type="sibTrans" cxnId="{F6C6D69E-C20A-494A-92CD-87E781DF85DC}">
      <dgm:prSet/>
      <dgm:spPr/>
      <dgm:t>
        <a:bodyPr/>
        <a:lstStyle/>
        <a:p>
          <a:endParaRPr lang="en-IN"/>
        </a:p>
      </dgm:t>
    </dgm:pt>
    <dgm:pt modelId="{10194675-0D04-4E96-8DE8-E3CCDB1ECD01}">
      <dgm:prSet phldrT="[Tex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Revenue is recognized on year on year basis based on progress of development</a:t>
          </a:r>
          <a:endParaRPr lang="en-IN" dirty="0"/>
        </a:p>
      </dgm:t>
    </dgm:pt>
    <dgm:pt modelId="{AF48795C-6AC5-420A-A82E-A269339C72A6}" type="parTrans" cxnId="{07D58E1D-212B-471F-869A-3B4CCE4099D0}">
      <dgm:prSet/>
      <dgm:spPr/>
      <dgm:t>
        <a:bodyPr/>
        <a:lstStyle/>
        <a:p>
          <a:endParaRPr lang="en-IN"/>
        </a:p>
      </dgm:t>
    </dgm:pt>
    <dgm:pt modelId="{FD50004E-1234-4FAD-876C-CCBABBDA0126}" type="sibTrans" cxnId="{07D58E1D-212B-471F-869A-3B4CCE4099D0}">
      <dgm:prSet/>
      <dgm:spPr/>
      <dgm:t>
        <a:bodyPr/>
        <a:lstStyle/>
        <a:p>
          <a:endParaRPr lang="en-IN"/>
        </a:p>
      </dgm:t>
    </dgm:pt>
    <dgm:pt modelId="{85217695-3921-4471-9035-01BCE56D11C7}">
      <dgm:prSet/>
      <dgm:spPr/>
      <dgm:t>
        <a:bodyPr/>
        <a:lstStyle/>
        <a:p>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No fiscal consistency on year on year basis</a:t>
          </a:r>
        </a:p>
      </dgm:t>
    </dgm:pt>
    <dgm:pt modelId="{D06F38FF-6D52-40D7-BD9E-202B174BF596}" type="parTrans" cxnId="{37151386-ECCC-4580-A729-3D3F26B3A1F9}">
      <dgm:prSet/>
      <dgm:spPr/>
      <dgm:t>
        <a:bodyPr/>
        <a:lstStyle/>
        <a:p>
          <a:endParaRPr lang="en-IN"/>
        </a:p>
      </dgm:t>
    </dgm:pt>
    <dgm:pt modelId="{8320D4E9-7564-45CF-89AC-011052E1E119}" type="sibTrans" cxnId="{37151386-ECCC-4580-A729-3D3F26B3A1F9}">
      <dgm:prSet/>
      <dgm:spPr/>
      <dgm:t>
        <a:bodyPr/>
        <a:lstStyle/>
        <a:p>
          <a:endParaRPr lang="en-IN"/>
        </a:p>
      </dgm:t>
    </dgm:pt>
    <dgm:pt modelId="{92F234E7-DBAF-46C4-A026-F7FC411490F2}">
      <dgm:prSe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Income is recognized on actual basis and is not based on estimates/percentage</a:t>
          </a:r>
        </a:p>
      </dgm:t>
    </dgm:pt>
    <dgm:pt modelId="{AB0F6A38-53B3-4ADC-845C-20977C3B6765}" type="parTrans" cxnId="{284708BC-5EFD-46B8-B773-FA8D1DC4CD92}">
      <dgm:prSet/>
      <dgm:spPr/>
      <dgm:t>
        <a:bodyPr/>
        <a:lstStyle/>
        <a:p>
          <a:endParaRPr lang="en-IN"/>
        </a:p>
      </dgm:t>
    </dgm:pt>
    <dgm:pt modelId="{87B4589E-A3B6-40BC-8BAA-3DAEDA1EB726}" type="sibTrans" cxnId="{284708BC-5EFD-46B8-B773-FA8D1DC4CD92}">
      <dgm:prSet/>
      <dgm:spPr/>
      <dgm:t>
        <a:bodyPr/>
        <a:lstStyle/>
        <a:p>
          <a:endParaRPr lang="en-IN"/>
        </a:p>
      </dgm:t>
    </dgm:pt>
    <dgm:pt modelId="{655CEF2B-FAC8-446E-A9BE-06A618BA2893}">
      <dgm:prSe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Impacts ability to raise funds or avail credit facilities</a:t>
          </a:r>
        </a:p>
      </dgm:t>
    </dgm:pt>
    <dgm:pt modelId="{B2843719-26DB-4502-B238-86BD91ADB649}" type="parTrans" cxnId="{14A85DE4-F8CA-46D9-8CEB-DFF947C6FB39}">
      <dgm:prSet/>
      <dgm:spPr/>
      <dgm:t>
        <a:bodyPr/>
        <a:lstStyle/>
        <a:p>
          <a:endParaRPr lang="en-IN"/>
        </a:p>
      </dgm:t>
    </dgm:pt>
    <dgm:pt modelId="{0A1CBD8D-9D5E-4B64-8C26-E0176D5AFE4C}" type="sibTrans" cxnId="{14A85DE4-F8CA-46D9-8CEB-DFF947C6FB39}">
      <dgm:prSet/>
      <dgm:spPr/>
      <dgm:t>
        <a:bodyPr/>
        <a:lstStyle/>
        <a:p>
          <a:endParaRPr lang="en-IN"/>
        </a:p>
      </dgm:t>
    </dgm:pt>
    <dgm:pt modelId="{C4F3D72F-E8F9-43E9-9A1B-BCDB90B287E2}">
      <dgm:prSe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Taxation is computed on completion</a:t>
          </a:r>
        </a:p>
      </dgm:t>
    </dgm:pt>
    <dgm:pt modelId="{65A70EC2-DE29-43DE-BEA9-01801FD51DCA}" type="parTrans" cxnId="{F74F3F1A-F637-474C-A471-78F9591D867F}">
      <dgm:prSet/>
      <dgm:spPr/>
      <dgm:t>
        <a:bodyPr/>
        <a:lstStyle/>
        <a:p>
          <a:endParaRPr lang="en-IN"/>
        </a:p>
      </dgm:t>
    </dgm:pt>
    <dgm:pt modelId="{713094C1-6AFE-417E-A545-030E7C3B69F3}" type="sibTrans" cxnId="{F74F3F1A-F637-474C-A471-78F9591D867F}">
      <dgm:prSet/>
      <dgm:spPr/>
      <dgm:t>
        <a:bodyPr/>
        <a:lstStyle/>
        <a:p>
          <a:endParaRPr lang="en-IN"/>
        </a:p>
      </dgm:t>
    </dgm:pt>
    <dgm:pt modelId="{9037462B-50DB-496E-B26D-985B8000AD5A}">
      <dgm:prSe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Possibility of loss of brought forward losses</a:t>
          </a:r>
        </a:p>
      </dgm:t>
    </dgm:pt>
    <dgm:pt modelId="{CD1FED2A-53FF-41FE-8FBB-115178E4DC53}" type="parTrans" cxnId="{A6270512-7126-457C-9B81-79EE37902E37}">
      <dgm:prSet/>
      <dgm:spPr/>
      <dgm:t>
        <a:bodyPr/>
        <a:lstStyle/>
        <a:p>
          <a:endParaRPr lang="en-IN"/>
        </a:p>
      </dgm:t>
    </dgm:pt>
    <dgm:pt modelId="{195A461D-8255-4FBC-95C8-07B72BBAEC6C}" type="sibTrans" cxnId="{A6270512-7126-457C-9B81-79EE37902E37}">
      <dgm:prSet/>
      <dgm:spPr/>
      <dgm:t>
        <a:bodyPr/>
        <a:lstStyle/>
        <a:p>
          <a:endParaRPr lang="en-IN"/>
        </a:p>
      </dgm:t>
    </dgm:pt>
    <dgm:pt modelId="{E2A55032-B2A7-48D8-A521-B15D304AAE01}">
      <dgm:prSe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Tax Authorities DO NOT appreciate this method and generally litigate</a:t>
          </a:r>
        </a:p>
      </dgm:t>
    </dgm:pt>
    <dgm:pt modelId="{3ADC4E25-72B4-48A7-933F-48E0840EC56D}" type="parTrans" cxnId="{52C5493B-EEC6-456C-9E63-EB019C548CA2}">
      <dgm:prSet/>
      <dgm:spPr/>
      <dgm:t>
        <a:bodyPr/>
        <a:lstStyle/>
        <a:p>
          <a:endParaRPr lang="en-IN"/>
        </a:p>
      </dgm:t>
    </dgm:pt>
    <dgm:pt modelId="{E61C0141-9BB7-4BAC-A07D-85A592D25662}" type="sibTrans" cxnId="{52C5493B-EEC6-456C-9E63-EB019C548CA2}">
      <dgm:prSet/>
      <dgm:spPr/>
      <dgm:t>
        <a:bodyPr/>
        <a:lstStyle/>
        <a:p>
          <a:endParaRPr lang="en-IN"/>
        </a:p>
      </dgm:t>
    </dgm:pt>
    <dgm:pt modelId="{07CA18FA-129B-4BF3-A15B-6B759E2215A1}">
      <dgm:prSe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Income is recognized based on a derived percentage</a:t>
          </a:r>
        </a:p>
      </dgm:t>
    </dgm:pt>
    <dgm:pt modelId="{0E9BC394-8E91-4A69-AD16-8B39FBC0C57D}" type="parTrans" cxnId="{92AE993D-2D6F-463A-87F1-E0CCE7EF4884}">
      <dgm:prSet/>
      <dgm:spPr/>
      <dgm:t>
        <a:bodyPr/>
        <a:lstStyle/>
        <a:p>
          <a:endParaRPr lang="en-IN"/>
        </a:p>
      </dgm:t>
    </dgm:pt>
    <dgm:pt modelId="{C4B45D2F-8678-446C-B46D-BECAEDDE3FFC}" type="sibTrans" cxnId="{92AE993D-2D6F-463A-87F1-E0CCE7EF4884}">
      <dgm:prSet/>
      <dgm:spPr/>
      <dgm:t>
        <a:bodyPr/>
        <a:lstStyle/>
        <a:p>
          <a:endParaRPr lang="en-IN"/>
        </a:p>
      </dgm:t>
    </dgm:pt>
    <dgm:pt modelId="{05017058-3BC7-4E4C-9E3E-C827506C7946}">
      <dgm:prSe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Provides fiscal consistency in the financial statements</a:t>
          </a:r>
        </a:p>
      </dgm:t>
    </dgm:pt>
    <dgm:pt modelId="{2C122893-D2AB-4122-807A-327CE3EBFFC5}" type="parTrans" cxnId="{2EC00CED-B981-475C-AE0F-073FF033651D}">
      <dgm:prSet/>
      <dgm:spPr/>
      <dgm:t>
        <a:bodyPr/>
        <a:lstStyle/>
        <a:p>
          <a:endParaRPr lang="en-IN"/>
        </a:p>
      </dgm:t>
    </dgm:pt>
    <dgm:pt modelId="{D1199BBE-0997-4319-AAC5-BC82CE74895A}" type="sibTrans" cxnId="{2EC00CED-B981-475C-AE0F-073FF033651D}">
      <dgm:prSet/>
      <dgm:spPr/>
      <dgm:t>
        <a:bodyPr/>
        <a:lstStyle/>
        <a:p>
          <a:endParaRPr lang="en-IN"/>
        </a:p>
      </dgm:t>
    </dgm:pt>
    <dgm:pt modelId="{BD4B4229-9A67-41A3-9238-E8B627D690FF}">
      <dgm:prSet/>
      <dgm:spPr/>
      <dgm:t>
        <a:bodyPr/>
        <a:lstStyle/>
        <a:p>
          <a:r>
            <a:rPr lang="en-US" smtClean="0">
              <a:latin typeface="Tahoma" panose="020B0604030504040204" pitchFamily="34" charset="0"/>
              <a:ea typeface="Tahoma" panose="020B0604030504040204" pitchFamily="34" charset="0"/>
              <a:cs typeface="Tahoma" panose="020B0604030504040204" pitchFamily="34" charset="0"/>
            </a:rPr>
            <a:t>Tax cost is apportioned over different years</a:t>
          </a:r>
          <a:endParaRPr lang="en-US" dirty="0" smtClean="0">
            <a:latin typeface="Tahoma" panose="020B0604030504040204" pitchFamily="34" charset="0"/>
            <a:ea typeface="Tahoma" panose="020B0604030504040204" pitchFamily="34" charset="0"/>
            <a:cs typeface="Tahoma" panose="020B0604030504040204" pitchFamily="34" charset="0"/>
          </a:endParaRPr>
        </a:p>
      </dgm:t>
    </dgm:pt>
    <dgm:pt modelId="{315F7D28-A6FC-4B00-B543-636C6DD7395B}" type="parTrans" cxnId="{E230BCF7-A52D-44AF-B0D4-261827CDD1B3}">
      <dgm:prSet/>
      <dgm:spPr/>
      <dgm:t>
        <a:bodyPr/>
        <a:lstStyle/>
        <a:p>
          <a:endParaRPr lang="en-IN"/>
        </a:p>
      </dgm:t>
    </dgm:pt>
    <dgm:pt modelId="{26A6AF59-6524-4874-9CFC-32F895EDFEE6}" type="sibTrans" cxnId="{E230BCF7-A52D-44AF-B0D4-261827CDD1B3}">
      <dgm:prSet/>
      <dgm:spPr/>
      <dgm:t>
        <a:bodyPr/>
        <a:lstStyle/>
        <a:p>
          <a:endParaRPr lang="en-IN"/>
        </a:p>
      </dgm:t>
    </dgm:pt>
    <dgm:pt modelId="{106CD0F1-BAF6-44CE-9485-7045FB51F02A}">
      <dgm:prSe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Facilitates raising of funds</a:t>
          </a:r>
        </a:p>
      </dgm:t>
    </dgm:pt>
    <dgm:pt modelId="{7761BC18-059E-4B19-B60B-6BA05873215F}" type="parTrans" cxnId="{F8551C45-783C-43A2-A716-6718DA620B26}">
      <dgm:prSet/>
      <dgm:spPr/>
      <dgm:t>
        <a:bodyPr/>
        <a:lstStyle/>
        <a:p>
          <a:endParaRPr lang="en-IN"/>
        </a:p>
      </dgm:t>
    </dgm:pt>
    <dgm:pt modelId="{38D30C47-B277-4D9C-B980-96D2A6B59FC4}" type="sibTrans" cxnId="{F8551C45-783C-43A2-A716-6718DA620B26}">
      <dgm:prSet/>
      <dgm:spPr/>
      <dgm:t>
        <a:bodyPr/>
        <a:lstStyle/>
        <a:p>
          <a:endParaRPr lang="en-IN"/>
        </a:p>
      </dgm:t>
    </dgm:pt>
    <dgm:pt modelId="{A3A0C543-3777-4030-B1E3-A49D2D41D25E}">
      <dgm:prSet/>
      <dgm:spPr/>
      <dgm:t>
        <a:bodyPr/>
        <a:lstStyle/>
        <a:p>
          <a:r>
            <a:rPr lang="en-US" smtClean="0">
              <a:latin typeface="Tahoma" panose="020B0604030504040204" pitchFamily="34" charset="0"/>
              <a:ea typeface="Tahoma" panose="020B0604030504040204" pitchFamily="34" charset="0"/>
              <a:cs typeface="Tahoma" panose="020B0604030504040204" pitchFamily="34" charset="0"/>
            </a:rPr>
            <a:t>Facilitates set off of brought forward losses</a:t>
          </a:r>
          <a:endParaRPr lang="en-US" dirty="0" smtClean="0">
            <a:latin typeface="Tahoma" panose="020B0604030504040204" pitchFamily="34" charset="0"/>
            <a:ea typeface="Tahoma" panose="020B0604030504040204" pitchFamily="34" charset="0"/>
            <a:cs typeface="Tahoma" panose="020B0604030504040204" pitchFamily="34" charset="0"/>
          </a:endParaRPr>
        </a:p>
      </dgm:t>
    </dgm:pt>
    <dgm:pt modelId="{408A9AE8-3ACC-4D67-B391-A612DB0F99A6}" type="parTrans" cxnId="{F394BE75-46A4-4F6B-ABBF-8EB9EE46BF7D}">
      <dgm:prSet/>
      <dgm:spPr/>
      <dgm:t>
        <a:bodyPr/>
        <a:lstStyle/>
        <a:p>
          <a:endParaRPr lang="en-IN"/>
        </a:p>
      </dgm:t>
    </dgm:pt>
    <dgm:pt modelId="{8DDB63D9-8174-440E-93D1-7E38E6B84847}" type="sibTrans" cxnId="{F394BE75-46A4-4F6B-ABBF-8EB9EE46BF7D}">
      <dgm:prSet/>
      <dgm:spPr/>
      <dgm:t>
        <a:bodyPr/>
        <a:lstStyle/>
        <a:p>
          <a:endParaRPr lang="en-IN"/>
        </a:p>
      </dgm:t>
    </dgm:pt>
    <dgm:pt modelId="{B52E3DF5-EE04-49E5-B2E0-7D4476CBF9AB}">
      <dgm:prSe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Tax Authorities appreciate this method</a:t>
          </a:r>
          <a:endParaRPr lang="en-IN" dirty="0">
            <a:latin typeface="Tahoma" panose="020B0604030504040204" pitchFamily="34" charset="0"/>
            <a:ea typeface="Tahoma" panose="020B0604030504040204" pitchFamily="34" charset="0"/>
            <a:cs typeface="Tahoma" panose="020B0604030504040204" pitchFamily="34" charset="0"/>
          </a:endParaRPr>
        </a:p>
      </dgm:t>
    </dgm:pt>
    <dgm:pt modelId="{2E6045B8-DADE-4BDC-8B34-70A72F56B267}" type="parTrans" cxnId="{381F0CAF-07B5-4F87-A981-99244C0EAF4A}">
      <dgm:prSet/>
      <dgm:spPr/>
      <dgm:t>
        <a:bodyPr/>
        <a:lstStyle/>
        <a:p>
          <a:endParaRPr lang="en-IN"/>
        </a:p>
      </dgm:t>
    </dgm:pt>
    <dgm:pt modelId="{D62620DC-4C47-458C-AEB0-2E2888C81129}" type="sibTrans" cxnId="{381F0CAF-07B5-4F87-A981-99244C0EAF4A}">
      <dgm:prSet/>
      <dgm:spPr/>
      <dgm:t>
        <a:bodyPr/>
        <a:lstStyle/>
        <a:p>
          <a:endParaRPr lang="en-IN"/>
        </a:p>
      </dgm:t>
    </dgm:pt>
    <dgm:pt modelId="{3AF9AFC3-8678-4BA5-BE04-77B27E452270}" type="pres">
      <dgm:prSet presAssocID="{A042CEEE-6E05-4200-9911-DEE3A8A79418}" presName="Name0" presStyleCnt="0">
        <dgm:presLayoutVars>
          <dgm:dir/>
          <dgm:animLvl val="lvl"/>
          <dgm:resizeHandles val="exact"/>
        </dgm:presLayoutVars>
      </dgm:prSet>
      <dgm:spPr/>
      <dgm:t>
        <a:bodyPr/>
        <a:lstStyle/>
        <a:p>
          <a:endParaRPr lang="en-IN"/>
        </a:p>
      </dgm:t>
    </dgm:pt>
    <dgm:pt modelId="{94C65172-380C-4F47-9C1F-8B3050F9685F}" type="pres">
      <dgm:prSet presAssocID="{4BBB6C49-FE51-4D44-8832-B5D3E4DE0021}" presName="composite" presStyleCnt="0"/>
      <dgm:spPr/>
    </dgm:pt>
    <dgm:pt modelId="{24B8FE1A-E997-4448-ADD8-8C5B4EA1A989}" type="pres">
      <dgm:prSet presAssocID="{4BBB6C49-FE51-4D44-8832-B5D3E4DE0021}" presName="parTx" presStyleLbl="alignNode1" presStyleIdx="0" presStyleCnt="2" custScaleY="90909">
        <dgm:presLayoutVars>
          <dgm:chMax val="0"/>
          <dgm:chPref val="0"/>
          <dgm:bulletEnabled val="1"/>
        </dgm:presLayoutVars>
      </dgm:prSet>
      <dgm:spPr/>
      <dgm:t>
        <a:bodyPr/>
        <a:lstStyle/>
        <a:p>
          <a:endParaRPr lang="en-IN"/>
        </a:p>
      </dgm:t>
    </dgm:pt>
    <dgm:pt modelId="{5DD053A9-2974-4235-A99E-F21583131B7B}" type="pres">
      <dgm:prSet presAssocID="{4BBB6C49-FE51-4D44-8832-B5D3E4DE0021}" presName="desTx" presStyleLbl="alignAccFollowNode1" presStyleIdx="0" presStyleCnt="2">
        <dgm:presLayoutVars>
          <dgm:bulletEnabled val="1"/>
        </dgm:presLayoutVars>
      </dgm:prSet>
      <dgm:spPr/>
      <dgm:t>
        <a:bodyPr/>
        <a:lstStyle/>
        <a:p>
          <a:endParaRPr lang="en-IN"/>
        </a:p>
      </dgm:t>
    </dgm:pt>
    <dgm:pt modelId="{9BF8C5EB-B4D4-41C1-B308-43532AF60959}" type="pres">
      <dgm:prSet presAssocID="{1781DB58-C9CE-450D-BDE5-2D743C6F7F2E}" presName="space" presStyleCnt="0"/>
      <dgm:spPr/>
    </dgm:pt>
    <dgm:pt modelId="{7D687298-40F8-49D6-A3B4-5B6FEF8A9DDC}" type="pres">
      <dgm:prSet presAssocID="{5F4A068D-3800-4505-944A-C862A2C63FBF}" presName="composite" presStyleCnt="0"/>
      <dgm:spPr/>
    </dgm:pt>
    <dgm:pt modelId="{143BA2D0-E1F0-40AF-A489-6407AD3DC6F9}" type="pres">
      <dgm:prSet presAssocID="{5F4A068D-3800-4505-944A-C862A2C63FBF}" presName="parTx" presStyleLbl="alignNode1" presStyleIdx="1" presStyleCnt="2">
        <dgm:presLayoutVars>
          <dgm:chMax val="0"/>
          <dgm:chPref val="0"/>
          <dgm:bulletEnabled val="1"/>
        </dgm:presLayoutVars>
      </dgm:prSet>
      <dgm:spPr/>
      <dgm:t>
        <a:bodyPr/>
        <a:lstStyle/>
        <a:p>
          <a:endParaRPr lang="en-IN"/>
        </a:p>
      </dgm:t>
    </dgm:pt>
    <dgm:pt modelId="{FCB3CE6A-9A67-43D1-B92F-44C784994F3A}" type="pres">
      <dgm:prSet presAssocID="{5F4A068D-3800-4505-944A-C862A2C63FBF}" presName="desTx" presStyleLbl="alignAccFollowNode1" presStyleIdx="1" presStyleCnt="2">
        <dgm:presLayoutVars>
          <dgm:bulletEnabled val="1"/>
        </dgm:presLayoutVars>
      </dgm:prSet>
      <dgm:spPr/>
      <dgm:t>
        <a:bodyPr/>
        <a:lstStyle/>
        <a:p>
          <a:endParaRPr lang="en-IN"/>
        </a:p>
      </dgm:t>
    </dgm:pt>
  </dgm:ptLst>
  <dgm:cxnLst>
    <dgm:cxn modelId="{8B816ED6-7707-4E08-B192-E38E1172FDDA}" type="presOf" srcId="{A3A0C543-3777-4030-B1E3-A49D2D41D25E}" destId="{FCB3CE6A-9A67-43D1-B92F-44C784994F3A}" srcOrd="0" destOrd="5" presId="urn:microsoft.com/office/officeart/2005/8/layout/hList1"/>
    <dgm:cxn modelId="{52C5493B-EEC6-456C-9E63-EB019C548CA2}" srcId="{4BBB6C49-FE51-4D44-8832-B5D3E4DE0021}" destId="{E2A55032-B2A7-48D8-A521-B15D304AAE01}" srcOrd="6" destOrd="0" parTransId="{3ADC4E25-72B4-48A7-933F-48E0840EC56D}" sibTransId="{E61C0141-9BB7-4BAC-A07D-85A592D25662}"/>
    <dgm:cxn modelId="{F74F3F1A-F637-474C-A471-78F9591D867F}" srcId="{4BBB6C49-FE51-4D44-8832-B5D3E4DE0021}" destId="{C4F3D72F-E8F9-43E9-9A1B-BCDB90B287E2}" srcOrd="4" destOrd="0" parTransId="{65A70EC2-DE29-43DE-BEA9-01801FD51DCA}" sibTransId="{713094C1-6AFE-417E-A545-030E7C3B69F3}"/>
    <dgm:cxn modelId="{F8551C45-783C-43A2-A716-6718DA620B26}" srcId="{5F4A068D-3800-4505-944A-C862A2C63FBF}" destId="{106CD0F1-BAF6-44CE-9485-7045FB51F02A}" srcOrd="4" destOrd="0" parTransId="{7761BC18-059E-4B19-B60B-6BA05873215F}" sibTransId="{38D30C47-B277-4D9C-B980-96D2A6B59FC4}"/>
    <dgm:cxn modelId="{D76045BC-9F3D-46B7-ACC3-5920632726B1}" type="presOf" srcId="{BD4B4229-9A67-41A3-9238-E8B627D690FF}" destId="{FCB3CE6A-9A67-43D1-B92F-44C784994F3A}" srcOrd="0" destOrd="3" presId="urn:microsoft.com/office/officeart/2005/8/layout/hList1"/>
    <dgm:cxn modelId="{284708BC-5EFD-46B8-B773-FA8D1DC4CD92}" srcId="{4BBB6C49-FE51-4D44-8832-B5D3E4DE0021}" destId="{92F234E7-DBAF-46C4-A026-F7FC411490F2}" srcOrd="2" destOrd="0" parTransId="{AB0F6A38-53B3-4ADC-845C-20977C3B6765}" sibTransId="{87B4589E-A3B6-40BC-8BAA-3DAEDA1EB726}"/>
    <dgm:cxn modelId="{17027E07-9B81-4571-88D6-70D9AF6CA575}" type="presOf" srcId="{C4F3D72F-E8F9-43E9-9A1B-BCDB90B287E2}" destId="{5DD053A9-2974-4235-A99E-F21583131B7B}" srcOrd="0" destOrd="4" presId="urn:microsoft.com/office/officeart/2005/8/layout/hList1"/>
    <dgm:cxn modelId="{226C9E7B-1753-4781-91BB-8F522C268168}" type="presOf" srcId="{106CD0F1-BAF6-44CE-9485-7045FB51F02A}" destId="{FCB3CE6A-9A67-43D1-B92F-44C784994F3A}" srcOrd="0" destOrd="4" presId="urn:microsoft.com/office/officeart/2005/8/layout/hList1"/>
    <dgm:cxn modelId="{2EC00CED-B981-475C-AE0F-073FF033651D}" srcId="{5F4A068D-3800-4505-944A-C862A2C63FBF}" destId="{05017058-3BC7-4E4C-9E3E-C827506C7946}" srcOrd="2" destOrd="0" parTransId="{2C122893-D2AB-4122-807A-327CE3EBFFC5}" sibTransId="{D1199BBE-0997-4319-AAC5-BC82CE74895A}"/>
    <dgm:cxn modelId="{92AE993D-2D6F-463A-87F1-E0CCE7EF4884}" srcId="{5F4A068D-3800-4505-944A-C862A2C63FBF}" destId="{07CA18FA-129B-4BF3-A15B-6B759E2215A1}" srcOrd="1" destOrd="0" parTransId="{0E9BC394-8E91-4A69-AD16-8B39FBC0C57D}" sibTransId="{C4B45D2F-8678-446C-B46D-BECAEDDE3FFC}"/>
    <dgm:cxn modelId="{819E2337-7F06-4CD7-90D4-0330CF0AA10E}" srcId="{A042CEEE-6E05-4200-9911-DEE3A8A79418}" destId="{4BBB6C49-FE51-4D44-8832-B5D3E4DE0021}" srcOrd="0" destOrd="0" parTransId="{B30FC361-5A2C-4462-949F-1D689C352ABA}" sibTransId="{1781DB58-C9CE-450D-BDE5-2D743C6F7F2E}"/>
    <dgm:cxn modelId="{F6C6D69E-C20A-494A-92CD-87E781DF85DC}" srcId="{A042CEEE-6E05-4200-9911-DEE3A8A79418}" destId="{5F4A068D-3800-4505-944A-C862A2C63FBF}" srcOrd="1" destOrd="0" parTransId="{A3F02E0B-CAB6-44FD-AA51-5EC745319410}" sibTransId="{03E37C8C-C287-48A3-B721-61F6F4D6CEDC}"/>
    <dgm:cxn modelId="{447B457A-EDD1-4A50-AF78-4545CE19DEFA}" srcId="{4BBB6C49-FE51-4D44-8832-B5D3E4DE0021}" destId="{5A3AFC1D-CB54-4CBB-95CA-DD748A850135}" srcOrd="0" destOrd="0" parTransId="{251E62BD-22DA-4E60-82E3-57D3B0605E9D}" sibTransId="{959ED02D-9523-4F74-BFE6-686ADFAA9009}"/>
    <dgm:cxn modelId="{E230BCF7-A52D-44AF-B0D4-261827CDD1B3}" srcId="{5F4A068D-3800-4505-944A-C862A2C63FBF}" destId="{BD4B4229-9A67-41A3-9238-E8B627D690FF}" srcOrd="3" destOrd="0" parTransId="{315F7D28-A6FC-4B00-B543-636C6DD7395B}" sibTransId="{26A6AF59-6524-4874-9CFC-32F895EDFEE6}"/>
    <dgm:cxn modelId="{F394BE75-46A4-4F6B-ABBF-8EB9EE46BF7D}" srcId="{5F4A068D-3800-4505-944A-C862A2C63FBF}" destId="{A3A0C543-3777-4030-B1E3-A49D2D41D25E}" srcOrd="5" destOrd="0" parTransId="{408A9AE8-3ACC-4D67-B391-A612DB0F99A6}" sibTransId="{8DDB63D9-8174-440E-93D1-7E38E6B84847}"/>
    <dgm:cxn modelId="{9FB9E138-D307-4C84-9FAE-9F1ACFB59B74}" type="presOf" srcId="{B52E3DF5-EE04-49E5-B2E0-7D4476CBF9AB}" destId="{FCB3CE6A-9A67-43D1-B92F-44C784994F3A}" srcOrd="0" destOrd="6" presId="urn:microsoft.com/office/officeart/2005/8/layout/hList1"/>
    <dgm:cxn modelId="{DF2E6740-E222-4156-9E7D-46CEDEF6659A}" type="presOf" srcId="{92F234E7-DBAF-46C4-A026-F7FC411490F2}" destId="{5DD053A9-2974-4235-A99E-F21583131B7B}" srcOrd="0" destOrd="2" presId="urn:microsoft.com/office/officeart/2005/8/layout/hList1"/>
    <dgm:cxn modelId="{9E60CB12-1F57-4088-8495-6C8A892BD2A7}" type="presOf" srcId="{4BBB6C49-FE51-4D44-8832-B5D3E4DE0021}" destId="{24B8FE1A-E997-4448-ADD8-8C5B4EA1A989}" srcOrd="0" destOrd="0" presId="urn:microsoft.com/office/officeart/2005/8/layout/hList1"/>
    <dgm:cxn modelId="{07D58E1D-212B-471F-869A-3B4CCE4099D0}" srcId="{5F4A068D-3800-4505-944A-C862A2C63FBF}" destId="{10194675-0D04-4E96-8DE8-E3CCDB1ECD01}" srcOrd="0" destOrd="0" parTransId="{AF48795C-6AC5-420A-A82E-A269339C72A6}" sibTransId="{FD50004E-1234-4FAD-876C-CCBABBDA0126}"/>
    <dgm:cxn modelId="{E0FC8582-E053-45F9-B226-4C8C1B774B5E}" type="presOf" srcId="{5A3AFC1D-CB54-4CBB-95CA-DD748A850135}" destId="{5DD053A9-2974-4235-A99E-F21583131B7B}" srcOrd="0" destOrd="0" presId="urn:microsoft.com/office/officeart/2005/8/layout/hList1"/>
    <dgm:cxn modelId="{9B2EA757-6C3F-47DD-8DDB-F793E0368419}" type="presOf" srcId="{E2A55032-B2A7-48D8-A521-B15D304AAE01}" destId="{5DD053A9-2974-4235-A99E-F21583131B7B}" srcOrd="0" destOrd="6" presId="urn:microsoft.com/office/officeart/2005/8/layout/hList1"/>
    <dgm:cxn modelId="{C53907E7-35CE-44FE-9A00-57A2DD3B933C}" type="presOf" srcId="{10194675-0D04-4E96-8DE8-E3CCDB1ECD01}" destId="{FCB3CE6A-9A67-43D1-B92F-44C784994F3A}" srcOrd="0" destOrd="0" presId="urn:microsoft.com/office/officeart/2005/8/layout/hList1"/>
    <dgm:cxn modelId="{693339B4-6E95-4107-82B9-28AC9C460F46}" type="presOf" srcId="{85217695-3921-4471-9035-01BCE56D11C7}" destId="{5DD053A9-2974-4235-A99E-F21583131B7B}" srcOrd="0" destOrd="1" presId="urn:microsoft.com/office/officeart/2005/8/layout/hList1"/>
    <dgm:cxn modelId="{766D5541-3F96-424B-BF62-52E6DF1B724C}" type="presOf" srcId="{A042CEEE-6E05-4200-9911-DEE3A8A79418}" destId="{3AF9AFC3-8678-4BA5-BE04-77B27E452270}" srcOrd="0" destOrd="0" presId="urn:microsoft.com/office/officeart/2005/8/layout/hList1"/>
    <dgm:cxn modelId="{FBEA4A32-567E-4209-841C-084609475EB3}" type="presOf" srcId="{07CA18FA-129B-4BF3-A15B-6B759E2215A1}" destId="{FCB3CE6A-9A67-43D1-B92F-44C784994F3A}" srcOrd="0" destOrd="1" presId="urn:microsoft.com/office/officeart/2005/8/layout/hList1"/>
    <dgm:cxn modelId="{F4397CF5-AD9A-4A2E-9CE0-FA84577ECC64}" type="presOf" srcId="{05017058-3BC7-4E4C-9E3E-C827506C7946}" destId="{FCB3CE6A-9A67-43D1-B92F-44C784994F3A}" srcOrd="0" destOrd="2" presId="urn:microsoft.com/office/officeart/2005/8/layout/hList1"/>
    <dgm:cxn modelId="{3C2C8688-F088-430B-B340-1C8CE6EDEADC}" type="presOf" srcId="{9037462B-50DB-496E-B26D-985B8000AD5A}" destId="{5DD053A9-2974-4235-A99E-F21583131B7B}" srcOrd="0" destOrd="5" presId="urn:microsoft.com/office/officeart/2005/8/layout/hList1"/>
    <dgm:cxn modelId="{14A85DE4-F8CA-46D9-8CEB-DFF947C6FB39}" srcId="{4BBB6C49-FE51-4D44-8832-B5D3E4DE0021}" destId="{655CEF2B-FAC8-446E-A9BE-06A618BA2893}" srcOrd="3" destOrd="0" parTransId="{B2843719-26DB-4502-B238-86BD91ADB649}" sibTransId="{0A1CBD8D-9D5E-4B64-8C26-E0176D5AFE4C}"/>
    <dgm:cxn modelId="{9A158EE0-66B4-47F9-8EE2-2472A7283D83}" type="presOf" srcId="{655CEF2B-FAC8-446E-A9BE-06A618BA2893}" destId="{5DD053A9-2974-4235-A99E-F21583131B7B}" srcOrd="0" destOrd="3" presId="urn:microsoft.com/office/officeart/2005/8/layout/hList1"/>
    <dgm:cxn modelId="{A6270512-7126-457C-9B81-79EE37902E37}" srcId="{4BBB6C49-FE51-4D44-8832-B5D3E4DE0021}" destId="{9037462B-50DB-496E-B26D-985B8000AD5A}" srcOrd="5" destOrd="0" parTransId="{CD1FED2A-53FF-41FE-8FBB-115178E4DC53}" sibTransId="{195A461D-8255-4FBC-95C8-07B72BBAEC6C}"/>
    <dgm:cxn modelId="{37151386-ECCC-4580-A729-3D3F26B3A1F9}" srcId="{4BBB6C49-FE51-4D44-8832-B5D3E4DE0021}" destId="{85217695-3921-4471-9035-01BCE56D11C7}" srcOrd="1" destOrd="0" parTransId="{D06F38FF-6D52-40D7-BD9E-202B174BF596}" sibTransId="{8320D4E9-7564-45CF-89AC-011052E1E119}"/>
    <dgm:cxn modelId="{FBE993A4-372A-43C0-A09A-FAA87FAC9331}" type="presOf" srcId="{5F4A068D-3800-4505-944A-C862A2C63FBF}" destId="{143BA2D0-E1F0-40AF-A489-6407AD3DC6F9}" srcOrd="0" destOrd="0" presId="urn:microsoft.com/office/officeart/2005/8/layout/hList1"/>
    <dgm:cxn modelId="{381F0CAF-07B5-4F87-A981-99244C0EAF4A}" srcId="{5F4A068D-3800-4505-944A-C862A2C63FBF}" destId="{B52E3DF5-EE04-49E5-B2E0-7D4476CBF9AB}" srcOrd="6" destOrd="0" parTransId="{2E6045B8-DADE-4BDC-8B34-70A72F56B267}" sibTransId="{D62620DC-4C47-458C-AEB0-2E2888C81129}"/>
    <dgm:cxn modelId="{91C90890-5A26-49C9-BE92-D3F3DC48AD48}" type="presParOf" srcId="{3AF9AFC3-8678-4BA5-BE04-77B27E452270}" destId="{94C65172-380C-4F47-9C1F-8B3050F9685F}" srcOrd="0" destOrd="0" presId="urn:microsoft.com/office/officeart/2005/8/layout/hList1"/>
    <dgm:cxn modelId="{EF7570BB-F6DD-45B4-96E4-F2FDC3353381}" type="presParOf" srcId="{94C65172-380C-4F47-9C1F-8B3050F9685F}" destId="{24B8FE1A-E997-4448-ADD8-8C5B4EA1A989}" srcOrd="0" destOrd="0" presId="urn:microsoft.com/office/officeart/2005/8/layout/hList1"/>
    <dgm:cxn modelId="{E0900378-8F85-46BA-BBC1-F49A1EB35059}" type="presParOf" srcId="{94C65172-380C-4F47-9C1F-8B3050F9685F}" destId="{5DD053A9-2974-4235-A99E-F21583131B7B}" srcOrd="1" destOrd="0" presId="urn:microsoft.com/office/officeart/2005/8/layout/hList1"/>
    <dgm:cxn modelId="{E3FBCD36-E202-4B41-A06D-86F6F0673AA6}" type="presParOf" srcId="{3AF9AFC3-8678-4BA5-BE04-77B27E452270}" destId="{9BF8C5EB-B4D4-41C1-B308-43532AF60959}" srcOrd="1" destOrd="0" presId="urn:microsoft.com/office/officeart/2005/8/layout/hList1"/>
    <dgm:cxn modelId="{EEE629C3-4118-47D8-83B4-0D508CA464DC}" type="presParOf" srcId="{3AF9AFC3-8678-4BA5-BE04-77B27E452270}" destId="{7D687298-40F8-49D6-A3B4-5B6FEF8A9DDC}" srcOrd="2" destOrd="0" presId="urn:microsoft.com/office/officeart/2005/8/layout/hList1"/>
    <dgm:cxn modelId="{265AC3F6-22BC-49C2-90B1-E252B73C900E}" type="presParOf" srcId="{7D687298-40F8-49D6-A3B4-5B6FEF8A9DDC}" destId="{143BA2D0-E1F0-40AF-A489-6407AD3DC6F9}" srcOrd="0" destOrd="0" presId="urn:microsoft.com/office/officeart/2005/8/layout/hList1"/>
    <dgm:cxn modelId="{AF1AE0F2-09B6-4B8C-8B10-BA640EAA059F}" type="presParOf" srcId="{7D687298-40F8-49D6-A3B4-5B6FEF8A9DDC}" destId="{FCB3CE6A-9A67-43D1-B92F-44C784994F3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64A88D-7B36-4EE2-9F19-AD1EF41425F7}" type="doc">
      <dgm:prSet loTypeId="urn:microsoft.com/office/officeart/2005/8/layout/hierarchy1" loCatId="hierarchy" qsTypeId="urn:microsoft.com/office/officeart/2005/8/quickstyle/simple1" qsCatId="simple" csTypeId="urn:microsoft.com/office/officeart/2005/8/colors/accent2_1" csCatId="accent2" phldr="1"/>
      <dgm:spPr/>
      <dgm:t>
        <a:bodyPr/>
        <a:lstStyle/>
        <a:p>
          <a:endParaRPr lang="en-IN"/>
        </a:p>
      </dgm:t>
    </dgm:pt>
    <dgm:pt modelId="{0F477385-115C-42FA-83A1-FA272F396D30}">
      <dgm:prSet phldrT="[Tex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Types</a:t>
          </a:r>
          <a:endParaRPr lang="en-IN" sz="1400" dirty="0">
            <a:latin typeface="Tahoma" panose="020B0604030504040204" pitchFamily="34" charset="0"/>
            <a:ea typeface="Tahoma" panose="020B0604030504040204" pitchFamily="34" charset="0"/>
            <a:cs typeface="Tahoma" panose="020B0604030504040204" pitchFamily="34" charset="0"/>
          </a:endParaRPr>
        </a:p>
      </dgm:t>
    </dgm:pt>
    <dgm:pt modelId="{E4030A76-4955-4CE2-A261-E9624C6BE505}" type="parTrans" cxnId="{869DB5A8-599A-4552-8D21-E7E79AFC3188}">
      <dgm:prSet/>
      <dgm:spPr/>
      <dgm:t>
        <a:bodyPr/>
        <a:lstStyle/>
        <a:p>
          <a:endParaRPr lang="en-IN" sz="2000">
            <a:latin typeface="Tahoma" panose="020B0604030504040204" pitchFamily="34" charset="0"/>
            <a:ea typeface="Tahoma" panose="020B0604030504040204" pitchFamily="34" charset="0"/>
            <a:cs typeface="Tahoma" panose="020B0604030504040204" pitchFamily="34" charset="0"/>
          </a:endParaRPr>
        </a:p>
      </dgm:t>
    </dgm:pt>
    <dgm:pt modelId="{BA139543-DA3B-440C-8AEB-D0664D745242}" type="sibTrans" cxnId="{869DB5A8-599A-4552-8D21-E7E79AFC3188}">
      <dgm:prSet/>
      <dgm:spPr/>
      <dgm:t>
        <a:bodyPr/>
        <a:lstStyle/>
        <a:p>
          <a:endParaRPr lang="en-IN" sz="2000">
            <a:latin typeface="Tahoma" panose="020B0604030504040204" pitchFamily="34" charset="0"/>
            <a:ea typeface="Tahoma" panose="020B0604030504040204" pitchFamily="34" charset="0"/>
            <a:cs typeface="Tahoma" panose="020B0604030504040204" pitchFamily="34" charset="0"/>
          </a:endParaRPr>
        </a:p>
      </dgm:t>
    </dgm:pt>
    <dgm:pt modelId="{89367F5F-B3D5-44CB-A96E-B164174F4F48}">
      <dgm:prSet phldrT="[Tex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Purchase and Sale of property and land/Plotting projects</a:t>
          </a:r>
          <a:endParaRPr lang="en-IN" sz="1400" dirty="0">
            <a:latin typeface="Tahoma" panose="020B0604030504040204" pitchFamily="34" charset="0"/>
            <a:ea typeface="Tahoma" panose="020B0604030504040204" pitchFamily="34" charset="0"/>
            <a:cs typeface="Tahoma" panose="020B0604030504040204" pitchFamily="34" charset="0"/>
          </a:endParaRPr>
        </a:p>
      </dgm:t>
    </dgm:pt>
    <dgm:pt modelId="{BDE2DD77-1BDF-43E0-80C0-F020C32AA7FB}" type="parTrans" cxnId="{B56FF674-3D41-4868-948E-D5D69F86F110}">
      <dgm:prSet/>
      <dgm:spPr/>
      <dgm:t>
        <a:bodyPr/>
        <a:lstStyle/>
        <a:p>
          <a:endParaRPr lang="en-IN" sz="2000">
            <a:latin typeface="Tahoma" panose="020B0604030504040204" pitchFamily="34" charset="0"/>
            <a:ea typeface="Tahoma" panose="020B0604030504040204" pitchFamily="34" charset="0"/>
            <a:cs typeface="Tahoma" panose="020B0604030504040204" pitchFamily="34" charset="0"/>
          </a:endParaRPr>
        </a:p>
      </dgm:t>
    </dgm:pt>
    <dgm:pt modelId="{71C50A24-A44C-48F7-888B-234410C462B8}" type="sibTrans" cxnId="{B56FF674-3D41-4868-948E-D5D69F86F110}">
      <dgm:prSet/>
      <dgm:spPr/>
      <dgm:t>
        <a:bodyPr/>
        <a:lstStyle/>
        <a:p>
          <a:endParaRPr lang="en-IN" sz="2000">
            <a:latin typeface="Tahoma" panose="020B0604030504040204" pitchFamily="34" charset="0"/>
            <a:ea typeface="Tahoma" panose="020B0604030504040204" pitchFamily="34" charset="0"/>
            <a:cs typeface="Tahoma" panose="020B0604030504040204" pitchFamily="34" charset="0"/>
          </a:endParaRPr>
        </a:p>
      </dgm:t>
    </dgm:pt>
    <dgm:pt modelId="{31AB97E8-4078-4126-A28E-3C2A8DEF34E2}">
      <dgm:prSet phldrT="[Tex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Construction and development of land</a:t>
          </a:r>
          <a:endParaRPr lang="en-IN" sz="1400" dirty="0">
            <a:latin typeface="Tahoma" panose="020B0604030504040204" pitchFamily="34" charset="0"/>
            <a:ea typeface="Tahoma" panose="020B0604030504040204" pitchFamily="34" charset="0"/>
            <a:cs typeface="Tahoma" panose="020B0604030504040204" pitchFamily="34" charset="0"/>
          </a:endParaRPr>
        </a:p>
      </dgm:t>
    </dgm:pt>
    <dgm:pt modelId="{680F3A0B-DADF-4028-84F8-F326862117F5}" type="parTrans" cxnId="{AC3AAFD6-D613-4D93-853B-F178DC2B33DB}">
      <dgm:prSet/>
      <dgm:spPr/>
      <dgm:t>
        <a:bodyPr/>
        <a:lstStyle/>
        <a:p>
          <a:endParaRPr lang="en-IN" sz="2000">
            <a:latin typeface="Tahoma" panose="020B0604030504040204" pitchFamily="34" charset="0"/>
            <a:ea typeface="Tahoma" panose="020B0604030504040204" pitchFamily="34" charset="0"/>
            <a:cs typeface="Tahoma" panose="020B0604030504040204" pitchFamily="34" charset="0"/>
          </a:endParaRPr>
        </a:p>
      </dgm:t>
    </dgm:pt>
    <dgm:pt modelId="{7E4CF9FF-2481-4907-9CB3-50118B8672A4}" type="sibTrans" cxnId="{AC3AAFD6-D613-4D93-853B-F178DC2B33DB}">
      <dgm:prSet/>
      <dgm:spPr/>
      <dgm:t>
        <a:bodyPr/>
        <a:lstStyle/>
        <a:p>
          <a:endParaRPr lang="en-IN" sz="2000">
            <a:latin typeface="Tahoma" panose="020B0604030504040204" pitchFamily="34" charset="0"/>
            <a:ea typeface="Tahoma" panose="020B0604030504040204" pitchFamily="34" charset="0"/>
            <a:cs typeface="Tahoma" panose="020B0604030504040204" pitchFamily="34" charset="0"/>
          </a:endParaRPr>
        </a:p>
      </dgm:t>
    </dgm:pt>
    <dgm:pt modelId="{BBD0D8B9-FCD4-48EC-AC53-56FFAF014B02}">
      <dgm:prSet phldrT="[Tex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Renting and leasing</a:t>
          </a:r>
          <a:endParaRPr lang="en-IN" sz="1400" dirty="0">
            <a:latin typeface="Tahoma" panose="020B0604030504040204" pitchFamily="34" charset="0"/>
            <a:ea typeface="Tahoma" panose="020B0604030504040204" pitchFamily="34" charset="0"/>
            <a:cs typeface="Tahoma" panose="020B0604030504040204" pitchFamily="34" charset="0"/>
          </a:endParaRPr>
        </a:p>
      </dgm:t>
    </dgm:pt>
    <dgm:pt modelId="{85DAB12D-5759-4F2D-9846-062CDDD39A75}" type="parTrans" cxnId="{37A160B1-8D03-4604-AEF0-7E3D346A4FDB}">
      <dgm:prSet/>
      <dgm:spPr/>
      <dgm:t>
        <a:bodyPr/>
        <a:lstStyle/>
        <a:p>
          <a:endParaRPr lang="en-IN" sz="2000">
            <a:latin typeface="Tahoma" panose="020B0604030504040204" pitchFamily="34" charset="0"/>
            <a:ea typeface="Tahoma" panose="020B0604030504040204" pitchFamily="34" charset="0"/>
            <a:cs typeface="Tahoma" panose="020B0604030504040204" pitchFamily="34" charset="0"/>
          </a:endParaRPr>
        </a:p>
      </dgm:t>
    </dgm:pt>
    <dgm:pt modelId="{22DA18E1-A0D8-496A-B66B-B23AEE0F5A29}" type="sibTrans" cxnId="{37A160B1-8D03-4604-AEF0-7E3D346A4FDB}">
      <dgm:prSet/>
      <dgm:spPr/>
      <dgm:t>
        <a:bodyPr/>
        <a:lstStyle/>
        <a:p>
          <a:endParaRPr lang="en-IN" sz="2000">
            <a:latin typeface="Tahoma" panose="020B0604030504040204" pitchFamily="34" charset="0"/>
            <a:ea typeface="Tahoma" panose="020B0604030504040204" pitchFamily="34" charset="0"/>
            <a:cs typeface="Tahoma" panose="020B0604030504040204" pitchFamily="34" charset="0"/>
          </a:endParaRPr>
        </a:p>
      </dgm:t>
    </dgm:pt>
    <dgm:pt modelId="{4735F23D-8D59-4E90-9051-BC196885ED07}">
      <dgm:prSet custT="1"/>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Sale and Construction Contract</a:t>
          </a:r>
          <a:endParaRPr lang="en-IN" sz="1400" dirty="0">
            <a:latin typeface="Tahoma" panose="020B0604030504040204" pitchFamily="34" charset="0"/>
            <a:ea typeface="Tahoma" panose="020B0604030504040204" pitchFamily="34" charset="0"/>
            <a:cs typeface="Tahoma" panose="020B0604030504040204" pitchFamily="34" charset="0"/>
          </a:endParaRPr>
        </a:p>
      </dgm:t>
    </dgm:pt>
    <dgm:pt modelId="{80907476-5A26-4F3A-900B-A1DB4B07CD61}" type="parTrans" cxnId="{2C0A0895-91DD-4383-9D5B-80CDD6D9D3AB}">
      <dgm:prSet/>
      <dgm:spPr/>
      <dgm:t>
        <a:bodyPr/>
        <a:lstStyle/>
        <a:p>
          <a:endParaRPr lang="en-IN" sz="2000">
            <a:latin typeface="Tahoma" panose="020B0604030504040204" pitchFamily="34" charset="0"/>
            <a:ea typeface="Tahoma" panose="020B0604030504040204" pitchFamily="34" charset="0"/>
            <a:cs typeface="Tahoma" panose="020B0604030504040204" pitchFamily="34" charset="0"/>
          </a:endParaRPr>
        </a:p>
      </dgm:t>
    </dgm:pt>
    <dgm:pt modelId="{B0CA07F9-DA97-4752-98C2-BA66E9EB5385}" type="sibTrans" cxnId="{2C0A0895-91DD-4383-9D5B-80CDD6D9D3AB}">
      <dgm:prSet/>
      <dgm:spPr/>
      <dgm:t>
        <a:bodyPr/>
        <a:lstStyle/>
        <a:p>
          <a:endParaRPr lang="en-IN" sz="2000">
            <a:latin typeface="Tahoma" panose="020B0604030504040204" pitchFamily="34" charset="0"/>
            <a:ea typeface="Tahoma" panose="020B0604030504040204" pitchFamily="34" charset="0"/>
            <a:cs typeface="Tahoma" panose="020B0604030504040204" pitchFamily="34" charset="0"/>
          </a:endParaRPr>
        </a:p>
      </dgm:t>
    </dgm:pt>
    <dgm:pt modelId="{0C0338CE-110C-4AF0-9ADD-49047B16347D}">
      <dgm:prSet custT="1"/>
      <dgm:spPr/>
      <dgm:t>
        <a:bodyPr/>
        <a:lstStyle/>
        <a:p>
          <a:r>
            <a:rPr lang="en-IN" sz="1400" dirty="0" smtClean="0">
              <a:latin typeface="Tahoma" panose="020B0604030504040204" pitchFamily="34" charset="0"/>
              <a:ea typeface="Tahoma" panose="020B0604030504040204" pitchFamily="34" charset="0"/>
              <a:cs typeface="Tahoma" panose="020B0604030504040204" pitchFamily="34" charset="0"/>
            </a:rPr>
            <a:t>Joint Development agreement</a:t>
          </a:r>
          <a:endParaRPr lang="en-IN" sz="1400" dirty="0">
            <a:latin typeface="Tahoma" panose="020B0604030504040204" pitchFamily="34" charset="0"/>
            <a:ea typeface="Tahoma" panose="020B0604030504040204" pitchFamily="34" charset="0"/>
            <a:cs typeface="Tahoma" panose="020B0604030504040204" pitchFamily="34" charset="0"/>
          </a:endParaRPr>
        </a:p>
      </dgm:t>
    </dgm:pt>
    <dgm:pt modelId="{1D2A8516-2686-4ADD-B49A-AB45BAF00AF2}" type="parTrans" cxnId="{7D827C51-01F6-47D7-B08A-992590950A72}">
      <dgm:prSet/>
      <dgm:spPr/>
      <dgm:t>
        <a:bodyPr/>
        <a:lstStyle/>
        <a:p>
          <a:endParaRPr lang="en-IN" sz="2000">
            <a:latin typeface="Tahoma" panose="020B0604030504040204" pitchFamily="34" charset="0"/>
            <a:ea typeface="Tahoma" panose="020B0604030504040204" pitchFamily="34" charset="0"/>
            <a:cs typeface="Tahoma" panose="020B0604030504040204" pitchFamily="34" charset="0"/>
          </a:endParaRPr>
        </a:p>
      </dgm:t>
    </dgm:pt>
    <dgm:pt modelId="{71EEE0DC-584B-40C5-814F-ABD9186EED6B}" type="sibTrans" cxnId="{7D827C51-01F6-47D7-B08A-992590950A72}">
      <dgm:prSet/>
      <dgm:spPr/>
      <dgm:t>
        <a:bodyPr/>
        <a:lstStyle/>
        <a:p>
          <a:endParaRPr lang="en-IN" sz="2000">
            <a:latin typeface="Tahoma" panose="020B0604030504040204" pitchFamily="34" charset="0"/>
            <a:ea typeface="Tahoma" panose="020B0604030504040204" pitchFamily="34" charset="0"/>
            <a:cs typeface="Tahoma" panose="020B0604030504040204" pitchFamily="34" charset="0"/>
          </a:endParaRPr>
        </a:p>
      </dgm:t>
    </dgm:pt>
    <dgm:pt modelId="{29FE3EAB-4E4B-4B97-9D6D-D63D2FB0B10B}">
      <dgm:prSet custT="1"/>
      <dgm:spPr/>
      <dgm:t>
        <a:bodyPr/>
        <a:lstStyle/>
        <a:p>
          <a:r>
            <a:rPr lang="en-IN" sz="1400" dirty="0" smtClean="0">
              <a:latin typeface="Tahoma" panose="020B0604030504040204" pitchFamily="34" charset="0"/>
              <a:ea typeface="Tahoma" panose="020B0604030504040204" pitchFamily="34" charset="0"/>
              <a:cs typeface="Tahoma" panose="020B0604030504040204" pitchFamily="34" charset="0"/>
            </a:rPr>
            <a:t>Joint Venture</a:t>
          </a:r>
          <a:endParaRPr lang="en-IN" sz="1400" dirty="0">
            <a:latin typeface="Tahoma" panose="020B0604030504040204" pitchFamily="34" charset="0"/>
            <a:ea typeface="Tahoma" panose="020B0604030504040204" pitchFamily="34" charset="0"/>
            <a:cs typeface="Tahoma" panose="020B0604030504040204" pitchFamily="34" charset="0"/>
          </a:endParaRPr>
        </a:p>
      </dgm:t>
    </dgm:pt>
    <dgm:pt modelId="{44D5588E-4032-4FAC-AFD3-9BE1247959C8}" type="parTrans" cxnId="{1A046DCF-4D73-473D-AACD-B51C03EA075D}">
      <dgm:prSet/>
      <dgm:spPr/>
      <dgm:t>
        <a:bodyPr/>
        <a:lstStyle/>
        <a:p>
          <a:endParaRPr lang="en-IN" sz="2000"/>
        </a:p>
      </dgm:t>
    </dgm:pt>
    <dgm:pt modelId="{2CA550E6-E1EF-44DC-8A37-24093DAC6EBE}" type="sibTrans" cxnId="{1A046DCF-4D73-473D-AACD-B51C03EA075D}">
      <dgm:prSet/>
      <dgm:spPr/>
      <dgm:t>
        <a:bodyPr/>
        <a:lstStyle/>
        <a:p>
          <a:endParaRPr lang="en-IN" sz="2000"/>
        </a:p>
      </dgm:t>
    </dgm:pt>
    <dgm:pt modelId="{41A433FC-394B-42B1-A946-B8B8BDE8E56F}">
      <dgm:prSet phldrT="[Text]" custT="1"/>
      <dgm:spPr/>
      <dgm:t>
        <a:bodyPr/>
        <a:lstStyle/>
        <a:p>
          <a:r>
            <a:rPr lang="en-IN" sz="1400" dirty="0" smtClean="0">
              <a:latin typeface="Tahoma" panose="020B0604030504040204" pitchFamily="34" charset="0"/>
              <a:ea typeface="Tahoma" panose="020B0604030504040204" pitchFamily="34" charset="0"/>
              <a:cs typeface="Tahoma" panose="020B0604030504040204" pitchFamily="34" charset="0"/>
            </a:rPr>
            <a:t>Real Estate Investment Trusts</a:t>
          </a:r>
          <a:endParaRPr lang="en-IN" sz="1400" dirty="0">
            <a:latin typeface="Tahoma" panose="020B0604030504040204" pitchFamily="34" charset="0"/>
            <a:ea typeface="Tahoma" panose="020B0604030504040204" pitchFamily="34" charset="0"/>
            <a:cs typeface="Tahoma" panose="020B0604030504040204" pitchFamily="34" charset="0"/>
          </a:endParaRPr>
        </a:p>
      </dgm:t>
    </dgm:pt>
    <dgm:pt modelId="{91DBAC49-5AFC-41DC-90D7-8DE25020C41A}" type="parTrans" cxnId="{10E49D3F-D923-4F7A-A19F-14FEA6E71B20}">
      <dgm:prSet/>
      <dgm:spPr/>
      <dgm:t>
        <a:bodyPr/>
        <a:lstStyle/>
        <a:p>
          <a:endParaRPr lang="en-IN"/>
        </a:p>
      </dgm:t>
    </dgm:pt>
    <dgm:pt modelId="{A541F8D5-0346-43A3-B907-9F01AB3E1847}" type="sibTrans" cxnId="{10E49D3F-D923-4F7A-A19F-14FEA6E71B20}">
      <dgm:prSet/>
      <dgm:spPr/>
      <dgm:t>
        <a:bodyPr/>
        <a:lstStyle/>
        <a:p>
          <a:endParaRPr lang="en-IN"/>
        </a:p>
      </dgm:t>
    </dgm:pt>
    <dgm:pt modelId="{3D9AAF0A-4E75-4B06-B537-B0829C213637}" type="pres">
      <dgm:prSet presAssocID="{AA64A88D-7B36-4EE2-9F19-AD1EF41425F7}" presName="hierChild1" presStyleCnt="0">
        <dgm:presLayoutVars>
          <dgm:chPref val="1"/>
          <dgm:dir/>
          <dgm:animOne val="branch"/>
          <dgm:animLvl val="lvl"/>
          <dgm:resizeHandles/>
        </dgm:presLayoutVars>
      </dgm:prSet>
      <dgm:spPr/>
      <dgm:t>
        <a:bodyPr/>
        <a:lstStyle/>
        <a:p>
          <a:endParaRPr lang="en-IN"/>
        </a:p>
      </dgm:t>
    </dgm:pt>
    <dgm:pt modelId="{0B9869EF-F74E-482A-9A9C-D869A80A906C}" type="pres">
      <dgm:prSet presAssocID="{0F477385-115C-42FA-83A1-FA272F396D30}" presName="hierRoot1" presStyleCnt="0"/>
      <dgm:spPr/>
    </dgm:pt>
    <dgm:pt modelId="{5A61A4D3-5949-47CD-A152-31B64CDFF3C6}" type="pres">
      <dgm:prSet presAssocID="{0F477385-115C-42FA-83A1-FA272F396D30}" presName="composite" presStyleCnt="0"/>
      <dgm:spPr/>
    </dgm:pt>
    <dgm:pt modelId="{1743F6DD-AB74-4FE7-84BB-1912CA410499}" type="pres">
      <dgm:prSet presAssocID="{0F477385-115C-42FA-83A1-FA272F396D30}" presName="background" presStyleLbl="node0" presStyleIdx="0" presStyleCnt="1"/>
      <dgm:spPr/>
    </dgm:pt>
    <dgm:pt modelId="{9BAE5748-F209-4D39-A3F6-E2B0F91CB1C8}" type="pres">
      <dgm:prSet presAssocID="{0F477385-115C-42FA-83A1-FA272F396D30}" presName="text" presStyleLbl="fgAcc0" presStyleIdx="0" presStyleCnt="1">
        <dgm:presLayoutVars>
          <dgm:chPref val="3"/>
        </dgm:presLayoutVars>
      </dgm:prSet>
      <dgm:spPr/>
      <dgm:t>
        <a:bodyPr/>
        <a:lstStyle/>
        <a:p>
          <a:endParaRPr lang="en-IN"/>
        </a:p>
      </dgm:t>
    </dgm:pt>
    <dgm:pt modelId="{0580726C-436D-4D51-9BA5-ED818F103CA6}" type="pres">
      <dgm:prSet presAssocID="{0F477385-115C-42FA-83A1-FA272F396D30}" presName="hierChild2" presStyleCnt="0"/>
      <dgm:spPr/>
    </dgm:pt>
    <dgm:pt modelId="{D27B74B0-B456-414F-BD47-0444A87FFE89}" type="pres">
      <dgm:prSet presAssocID="{BDE2DD77-1BDF-43E0-80C0-F020C32AA7FB}" presName="Name10" presStyleLbl="parChTrans1D2" presStyleIdx="0" presStyleCnt="3"/>
      <dgm:spPr/>
      <dgm:t>
        <a:bodyPr/>
        <a:lstStyle/>
        <a:p>
          <a:endParaRPr lang="en-IN"/>
        </a:p>
      </dgm:t>
    </dgm:pt>
    <dgm:pt modelId="{DC7BB006-82F6-4EF7-886C-35E43E4C2E28}" type="pres">
      <dgm:prSet presAssocID="{89367F5F-B3D5-44CB-A96E-B164174F4F48}" presName="hierRoot2" presStyleCnt="0"/>
      <dgm:spPr/>
    </dgm:pt>
    <dgm:pt modelId="{F3B50F50-C7F2-43D6-ACD1-19BB1756B5B1}" type="pres">
      <dgm:prSet presAssocID="{89367F5F-B3D5-44CB-A96E-B164174F4F48}" presName="composite2" presStyleCnt="0"/>
      <dgm:spPr/>
    </dgm:pt>
    <dgm:pt modelId="{BB799A47-D3D3-4ADA-A97E-B6C051D75E40}" type="pres">
      <dgm:prSet presAssocID="{89367F5F-B3D5-44CB-A96E-B164174F4F48}" presName="background2" presStyleLbl="node2" presStyleIdx="0" presStyleCnt="3"/>
      <dgm:spPr/>
    </dgm:pt>
    <dgm:pt modelId="{B0237ACA-C703-4EEC-A4D0-70870154C561}" type="pres">
      <dgm:prSet presAssocID="{89367F5F-B3D5-44CB-A96E-B164174F4F48}" presName="text2" presStyleLbl="fgAcc2" presStyleIdx="0" presStyleCnt="3" custScaleX="189937">
        <dgm:presLayoutVars>
          <dgm:chPref val="3"/>
        </dgm:presLayoutVars>
      </dgm:prSet>
      <dgm:spPr/>
      <dgm:t>
        <a:bodyPr/>
        <a:lstStyle/>
        <a:p>
          <a:endParaRPr lang="en-IN"/>
        </a:p>
      </dgm:t>
    </dgm:pt>
    <dgm:pt modelId="{4728FD07-FF82-42E1-8E43-ACD45C94653B}" type="pres">
      <dgm:prSet presAssocID="{89367F5F-B3D5-44CB-A96E-B164174F4F48}" presName="hierChild3" presStyleCnt="0"/>
      <dgm:spPr/>
    </dgm:pt>
    <dgm:pt modelId="{D8A507C1-18F2-4EC7-A2CC-9F2482854C9E}" type="pres">
      <dgm:prSet presAssocID="{680F3A0B-DADF-4028-84F8-F326862117F5}" presName="Name10" presStyleLbl="parChTrans1D2" presStyleIdx="1" presStyleCnt="3"/>
      <dgm:spPr/>
      <dgm:t>
        <a:bodyPr/>
        <a:lstStyle/>
        <a:p>
          <a:endParaRPr lang="en-IN"/>
        </a:p>
      </dgm:t>
    </dgm:pt>
    <dgm:pt modelId="{ED8D6D36-AEB8-495A-9929-F5B97E9F2279}" type="pres">
      <dgm:prSet presAssocID="{31AB97E8-4078-4126-A28E-3C2A8DEF34E2}" presName="hierRoot2" presStyleCnt="0"/>
      <dgm:spPr/>
    </dgm:pt>
    <dgm:pt modelId="{9BEA0963-C34C-4632-9DD9-D4B653E11990}" type="pres">
      <dgm:prSet presAssocID="{31AB97E8-4078-4126-A28E-3C2A8DEF34E2}" presName="composite2" presStyleCnt="0"/>
      <dgm:spPr/>
    </dgm:pt>
    <dgm:pt modelId="{269652E7-13BA-475B-BC01-61196DA366D2}" type="pres">
      <dgm:prSet presAssocID="{31AB97E8-4078-4126-A28E-3C2A8DEF34E2}" presName="background2" presStyleLbl="node2" presStyleIdx="1" presStyleCnt="3"/>
      <dgm:spPr/>
    </dgm:pt>
    <dgm:pt modelId="{0FE3B196-E6FA-4F79-B2AA-76B9F5CC904A}" type="pres">
      <dgm:prSet presAssocID="{31AB97E8-4078-4126-A28E-3C2A8DEF34E2}" presName="text2" presStyleLbl="fgAcc2" presStyleIdx="1" presStyleCnt="3" custScaleX="148989" custLinFactNeighborX="1538" custLinFactNeighborY="-1137">
        <dgm:presLayoutVars>
          <dgm:chPref val="3"/>
        </dgm:presLayoutVars>
      </dgm:prSet>
      <dgm:spPr/>
      <dgm:t>
        <a:bodyPr/>
        <a:lstStyle/>
        <a:p>
          <a:endParaRPr lang="en-IN"/>
        </a:p>
      </dgm:t>
    </dgm:pt>
    <dgm:pt modelId="{7CBD7265-8493-4E8A-ABA1-9B2313EF74E1}" type="pres">
      <dgm:prSet presAssocID="{31AB97E8-4078-4126-A28E-3C2A8DEF34E2}" presName="hierChild3" presStyleCnt="0"/>
      <dgm:spPr/>
    </dgm:pt>
    <dgm:pt modelId="{30525FFB-54EB-4530-B998-5C5C4B29ACC8}" type="pres">
      <dgm:prSet presAssocID="{80907476-5A26-4F3A-900B-A1DB4B07CD61}" presName="Name17" presStyleLbl="parChTrans1D3" presStyleIdx="0" presStyleCnt="4"/>
      <dgm:spPr/>
      <dgm:t>
        <a:bodyPr/>
        <a:lstStyle/>
        <a:p>
          <a:endParaRPr lang="en-IN"/>
        </a:p>
      </dgm:t>
    </dgm:pt>
    <dgm:pt modelId="{2C9A1709-6E85-48A3-8A51-E44D597DF4FB}" type="pres">
      <dgm:prSet presAssocID="{4735F23D-8D59-4E90-9051-BC196885ED07}" presName="hierRoot3" presStyleCnt="0"/>
      <dgm:spPr/>
    </dgm:pt>
    <dgm:pt modelId="{5EC74D34-6EB3-4294-963A-A8DD78CA15A2}" type="pres">
      <dgm:prSet presAssocID="{4735F23D-8D59-4E90-9051-BC196885ED07}" presName="composite3" presStyleCnt="0"/>
      <dgm:spPr/>
    </dgm:pt>
    <dgm:pt modelId="{95B7920D-A6DD-452E-914D-CC5E348A92D2}" type="pres">
      <dgm:prSet presAssocID="{4735F23D-8D59-4E90-9051-BC196885ED07}" presName="background3" presStyleLbl="node3" presStyleIdx="0" presStyleCnt="4"/>
      <dgm:spPr/>
    </dgm:pt>
    <dgm:pt modelId="{9F6D1FA6-7396-44EF-8D21-5FF766067731}" type="pres">
      <dgm:prSet presAssocID="{4735F23D-8D59-4E90-9051-BC196885ED07}" presName="text3" presStyleLbl="fgAcc3" presStyleIdx="0" presStyleCnt="4" custScaleX="113516">
        <dgm:presLayoutVars>
          <dgm:chPref val="3"/>
        </dgm:presLayoutVars>
      </dgm:prSet>
      <dgm:spPr/>
      <dgm:t>
        <a:bodyPr/>
        <a:lstStyle/>
        <a:p>
          <a:endParaRPr lang="en-IN"/>
        </a:p>
      </dgm:t>
    </dgm:pt>
    <dgm:pt modelId="{9D509820-3D08-4763-98E7-DD858B21E4C2}" type="pres">
      <dgm:prSet presAssocID="{4735F23D-8D59-4E90-9051-BC196885ED07}" presName="hierChild4" presStyleCnt="0"/>
      <dgm:spPr/>
    </dgm:pt>
    <dgm:pt modelId="{9F2E3B71-4294-4304-8A06-D2F6A155EBAD}" type="pres">
      <dgm:prSet presAssocID="{1D2A8516-2686-4ADD-B49A-AB45BAF00AF2}" presName="Name17" presStyleLbl="parChTrans1D3" presStyleIdx="1" presStyleCnt="4"/>
      <dgm:spPr/>
      <dgm:t>
        <a:bodyPr/>
        <a:lstStyle/>
        <a:p>
          <a:endParaRPr lang="en-IN"/>
        </a:p>
      </dgm:t>
    </dgm:pt>
    <dgm:pt modelId="{D7CEA48E-7D75-45E1-8DA1-2C2C413CE4C1}" type="pres">
      <dgm:prSet presAssocID="{0C0338CE-110C-4AF0-9ADD-49047B16347D}" presName="hierRoot3" presStyleCnt="0"/>
      <dgm:spPr/>
    </dgm:pt>
    <dgm:pt modelId="{A527D2BF-A9EC-4123-942D-469D0997682B}" type="pres">
      <dgm:prSet presAssocID="{0C0338CE-110C-4AF0-9ADD-49047B16347D}" presName="composite3" presStyleCnt="0"/>
      <dgm:spPr/>
    </dgm:pt>
    <dgm:pt modelId="{40A16157-B9AF-4C87-8B99-5D0B9E40ED3C}" type="pres">
      <dgm:prSet presAssocID="{0C0338CE-110C-4AF0-9ADD-49047B16347D}" presName="background3" presStyleLbl="node3" presStyleIdx="1" presStyleCnt="4"/>
      <dgm:spPr/>
    </dgm:pt>
    <dgm:pt modelId="{66911ABA-30C3-4A53-824D-30417C3DDB55}" type="pres">
      <dgm:prSet presAssocID="{0C0338CE-110C-4AF0-9ADD-49047B16347D}" presName="text3" presStyleLbl="fgAcc3" presStyleIdx="1" presStyleCnt="4" custScaleX="108509">
        <dgm:presLayoutVars>
          <dgm:chPref val="3"/>
        </dgm:presLayoutVars>
      </dgm:prSet>
      <dgm:spPr/>
      <dgm:t>
        <a:bodyPr/>
        <a:lstStyle/>
        <a:p>
          <a:endParaRPr lang="en-IN"/>
        </a:p>
      </dgm:t>
    </dgm:pt>
    <dgm:pt modelId="{F48470CB-5A4E-4183-BA57-6ABD024E4BB3}" type="pres">
      <dgm:prSet presAssocID="{0C0338CE-110C-4AF0-9ADD-49047B16347D}" presName="hierChild4" presStyleCnt="0"/>
      <dgm:spPr/>
    </dgm:pt>
    <dgm:pt modelId="{8C5AF859-F5C8-4E45-9E76-A82CFB6AE410}" type="pres">
      <dgm:prSet presAssocID="{44D5588E-4032-4FAC-AFD3-9BE1247959C8}" presName="Name17" presStyleLbl="parChTrans1D3" presStyleIdx="2" presStyleCnt="4"/>
      <dgm:spPr/>
      <dgm:t>
        <a:bodyPr/>
        <a:lstStyle/>
        <a:p>
          <a:endParaRPr lang="en-IN"/>
        </a:p>
      </dgm:t>
    </dgm:pt>
    <dgm:pt modelId="{79A5FAC1-1028-4616-87BE-80572A435662}" type="pres">
      <dgm:prSet presAssocID="{29FE3EAB-4E4B-4B97-9D6D-D63D2FB0B10B}" presName="hierRoot3" presStyleCnt="0"/>
      <dgm:spPr/>
    </dgm:pt>
    <dgm:pt modelId="{113FD0D7-38BA-43AB-91DD-A5D86107C29A}" type="pres">
      <dgm:prSet presAssocID="{29FE3EAB-4E4B-4B97-9D6D-D63D2FB0B10B}" presName="composite3" presStyleCnt="0"/>
      <dgm:spPr/>
    </dgm:pt>
    <dgm:pt modelId="{97B69B67-3DAB-4C68-A3AE-4FF1D421D4DA}" type="pres">
      <dgm:prSet presAssocID="{29FE3EAB-4E4B-4B97-9D6D-D63D2FB0B10B}" presName="background3" presStyleLbl="node3" presStyleIdx="2" presStyleCnt="4"/>
      <dgm:spPr/>
    </dgm:pt>
    <dgm:pt modelId="{C7ADCE8C-61BA-4BA1-8C88-0584D448A271}" type="pres">
      <dgm:prSet presAssocID="{29FE3EAB-4E4B-4B97-9D6D-D63D2FB0B10B}" presName="text3" presStyleLbl="fgAcc3" presStyleIdx="2" presStyleCnt="4">
        <dgm:presLayoutVars>
          <dgm:chPref val="3"/>
        </dgm:presLayoutVars>
      </dgm:prSet>
      <dgm:spPr/>
      <dgm:t>
        <a:bodyPr/>
        <a:lstStyle/>
        <a:p>
          <a:endParaRPr lang="en-IN"/>
        </a:p>
      </dgm:t>
    </dgm:pt>
    <dgm:pt modelId="{5E503DAA-2EA6-44F0-8063-5F5F7D43576D}" type="pres">
      <dgm:prSet presAssocID="{29FE3EAB-4E4B-4B97-9D6D-D63D2FB0B10B}" presName="hierChild4" presStyleCnt="0"/>
      <dgm:spPr/>
    </dgm:pt>
    <dgm:pt modelId="{80B5225B-F52B-4133-A857-F61F577A59A7}" type="pres">
      <dgm:prSet presAssocID="{85DAB12D-5759-4F2D-9846-062CDDD39A75}" presName="Name10" presStyleLbl="parChTrans1D2" presStyleIdx="2" presStyleCnt="3"/>
      <dgm:spPr/>
      <dgm:t>
        <a:bodyPr/>
        <a:lstStyle/>
        <a:p>
          <a:endParaRPr lang="en-IN"/>
        </a:p>
      </dgm:t>
    </dgm:pt>
    <dgm:pt modelId="{3DB321F7-861E-4F6F-B77C-5BE9BF95FCA5}" type="pres">
      <dgm:prSet presAssocID="{BBD0D8B9-FCD4-48EC-AC53-56FFAF014B02}" presName="hierRoot2" presStyleCnt="0"/>
      <dgm:spPr/>
    </dgm:pt>
    <dgm:pt modelId="{E3B2B267-7061-4E22-A3DD-EC1D56A82538}" type="pres">
      <dgm:prSet presAssocID="{BBD0D8B9-FCD4-48EC-AC53-56FFAF014B02}" presName="composite2" presStyleCnt="0"/>
      <dgm:spPr/>
    </dgm:pt>
    <dgm:pt modelId="{07870CD9-123F-4E23-9D7A-CF93F46DBB6C}" type="pres">
      <dgm:prSet presAssocID="{BBD0D8B9-FCD4-48EC-AC53-56FFAF014B02}" presName="background2" presStyleLbl="node2" presStyleIdx="2" presStyleCnt="3"/>
      <dgm:spPr/>
    </dgm:pt>
    <dgm:pt modelId="{7714302A-A334-4CFB-87B6-AED0888FD546}" type="pres">
      <dgm:prSet presAssocID="{BBD0D8B9-FCD4-48EC-AC53-56FFAF014B02}" presName="text2" presStyleLbl="fgAcc2" presStyleIdx="2" presStyleCnt="3">
        <dgm:presLayoutVars>
          <dgm:chPref val="3"/>
        </dgm:presLayoutVars>
      </dgm:prSet>
      <dgm:spPr/>
      <dgm:t>
        <a:bodyPr/>
        <a:lstStyle/>
        <a:p>
          <a:endParaRPr lang="en-IN"/>
        </a:p>
      </dgm:t>
    </dgm:pt>
    <dgm:pt modelId="{6FDE037A-26E9-43E8-9418-D4EAA2992B5C}" type="pres">
      <dgm:prSet presAssocID="{BBD0D8B9-FCD4-48EC-AC53-56FFAF014B02}" presName="hierChild3" presStyleCnt="0"/>
      <dgm:spPr/>
    </dgm:pt>
    <dgm:pt modelId="{C2889C65-7B2F-4DA7-8A54-73A7859495FE}" type="pres">
      <dgm:prSet presAssocID="{91DBAC49-5AFC-41DC-90D7-8DE25020C41A}" presName="Name17" presStyleLbl="parChTrans1D3" presStyleIdx="3" presStyleCnt="4"/>
      <dgm:spPr/>
      <dgm:t>
        <a:bodyPr/>
        <a:lstStyle/>
        <a:p>
          <a:endParaRPr lang="en-IN"/>
        </a:p>
      </dgm:t>
    </dgm:pt>
    <dgm:pt modelId="{BD04B851-CB75-479D-88CC-DD3C3CDB0112}" type="pres">
      <dgm:prSet presAssocID="{41A433FC-394B-42B1-A946-B8B8BDE8E56F}" presName="hierRoot3" presStyleCnt="0"/>
      <dgm:spPr/>
    </dgm:pt>
    <dgm:pt modelId="{A9F55A1B-B6C3-4746-B0E8-D990C14F9437}" type="pres">
      <dgm:prSet presAssocID="{41A433FC-394B-42B1-A946-B8B8BDE8E56F}" presName="composite3" presStyleCnt="0"/>
      <dgm:spPr/>
    </dgm:pt>
    <dgm:pt modelId="{EA5F4A13-0DA6-4FFA-8B74-ED97C72C345F}" type="pres">
      <dgm:prSet presAssocID="{41A433FC-394B-42B1-A946-B8B8BDE8E56F}" presName="background3" presStyleLbl="node3" presStyleIdx="3" presStyleCnt="4"/>
      <dgm:spPr/>
    </dgm:pt>
    <dgm:pt modelId="{4C415A9F-5F95-4BF2-BEC2-60A53C478DF0}" type="pres">
      <dgm:prSet presAssocID="{41A433FC-394B-42B1-A946-B8B8BDE8E56F}" presName="text3" presStyleLbl="fgAcc3" presStyleIdx="3" presStyleCnt="4">
        <dgm:presLayoutVars>
          <dgm:chPref val="3"/>
        </dgm:presLayoutVars>
      </dgm:prSet>
      <dgm:spPr/>
      <dgm:t>
        <a:bodyPr/>
        <a:lstStyle/>
        <a:p>
          <a:endParaRPr lang="en-IN"/>
        </a:p>
      </dgm:t>
    </dgm:pt>
    <dgm:pt modelId="{8DE24393-24BF-418D-84E4-CBD1330E8AA1}" type="pres">
      <dgm:prSet presAssocID="{41A433FC-394B-42B1-A946-B8B8BDE8E56F}" presName="hierChild4" presStyleCnt="0"/>
      <dgm:spPr/>
    </dgm:pt>
  </dgm:ptLst>
  <dgm:cxnLst>
    <dgm:cxn modelId="{7D827C51-01F6-47D7-B08A-992590950A72}" srcId="{31AB97E8-4078-4126-A28E-3C2A8DEF34E2}" destId="{0C0338CE-110C-4AF0-9ADD-49047B16347D}" srcOrd="1" destOrd="0" parTransId="{1D2A8516-2686-4ADD-B49A-AB45BAF00AF2}" sibTransId="{71EEE0DC-584B-40C5-814F-ABD9186EED6B}"/>
    <dgm:cxn modelId="{869DB5A8-599A-4552-8D21-E7E79AFC3188}" srcId="{AA64A88D-7B36-4EE2-9F19-AD1EF41425F7}" destId="{0F477385-115C-42FA-83A1-FA272F396D30}" srcOrd="0" destOrd="0" parTransId="{E4030A76-4955-4CE2-A261-E9624C6BE505}" sibTransId="{BA139543-DA3B-440C-8AEB-D0664D745242}"/>
    <dgm:cxn modelId="{B56FF674-3D41-4868-948E-D5D69F86F110}" srcId="{0F477385-115C-42FA-83A1-FA272F396D30}" destId="{89367F5F-B3D5-44CB-A96E-B164174F4F48}" srcOrd="0" destOrd="0" parTransId="{BDE2DD77-1BDF-43E0-80C0-F020C32AA7FB}" sibTransId="{71C50A24-A44C-48F7-888B-234410C462B8}"/>
    <dgm:cxn modelId="{CDF16CF1-7F82-4AB3-A3AE-08B39A731D89}" type="presOf" srcId="{91DBAC49-5AFC-41DC-90D7-8DE25020C41A}" destId="{C2889C65-7B2F-4DA7-8A54-73A7859495FE}" srcOrd="0" destOrd="0" presId="urn:microsoft.com/office/officeart/2005/8/layout/hierarchy1"/>
    <dgm:cxn modelId="{57C570AD-FBF3-40AF-ABEE-64CA1F204F58}" type="presOf" srcId="{89367F5F-B3D5-44CB-A96E-B164174F4F48}" destId="{B0237ACA-C703-4EEC-A4D0-70870154C561}" srcOrd="0" destOrd="0" presId="urn:microsoft.com/office/officeart/2005/8/layout/hierarchy1"/>
    <dgm:cxn modelId="{9FD0200D-7C99-4FD0-A75D-6DB386AFCD43}" type="presOf" srcId="{4735F23D-8D59-4E90-9051-BC196885ED07}" destId="{9F6D1FA6-7396-44EF-8D21-5FF766067731}" srcOrd="0" destOrd="0" presId="urn:microsoft.com/office/officeart/2005/8/layout/hierarchy1"/>
    <dgm:cxn modelId="{01E37FAA-1992-45F1-85A8-2194C5879575}" type="presOf" srcId="{80907476-5A26-4F3A-900B-A1DB4B07CD61}" destId="{30525FFB-54EB-4530-B998-5C5C4B29ACC8}" srcOrd="0" destOrd="0" presId="urn:microsoft.com/office/officeart/2005/8/layout/hierarchy1"/>
    <dgm:cxn modelId="{658C620F-5FE5-4C28-AFF7-B22DACD8EED7}" type="presOf" srcId="{44D5588E-4032-4FAC-AFD3-9BE1247959C8}" destId="{8C5AF859-F5C8-4E45-9E76-A82CFB6AE410}" srcOrd="0" destOrd="0" presId="urn:microsoft.com/office/officeart/2005/8/layout/hierarchy1"/>
    <dgm:cxn modelId="{37A160B1-8D03-4604-AEF0-7E3D346A4FDB}" srcId="{0F477385-115C-42FA-83A1-FA272F396D30}" destId="{BBD0D8B9-FCD4-48EC-AC53-56FFAF014B02}" srcOrd="2" destOrd="0" parTransId="{85DAB12D-5759-4F2D-9846-062CDDD39A75}" sibTransId="{22DA18E1-A0D8-496A-B66B-B23AEE0F5A29}"/>
    <dgm:cxn modelId="{F06E24CE-A487-4825-9D17-03A06413CF41}" type="presOf" srcId="{AA64A88D-7B36-4EE2-9F19-AD1EF41425F7}" destId="{3D9AAF0A-4E75-4B06-B537-B0829C213637}" srcOrd="0" destOrd="0" presId="urn:microsoft.com/office/officeart/2005/8/layout/hierarchy1"/>
    <dgm:cxn modelId="{8E3523F9-847A-4CEC-B04E-6A5B55171C31}" type="presOf" srcId="{BBD0D8B9-FCD4-48EC-AC53-56FFAF014B02}" destId="{7714302A-A334-4CFB-87B6-AED0888FD546}" srcOrd="0" destOrd="0" presId="urn:microsoft.com/office/officeart/2005/8/layout/hierarchy1"/>
    <dgm:cxn modelId="{FF284928-3FC2-44E1-99FE-3E7C18F0CEBA}" type="presOf" srcId="{29FE3EAB-4E4B-4B97-9D6D-D63D2FB0B10B}" destId="{C7ADCE8C-61BA-4BA1-8C88-0584D448A271}" srcOrd="0" destOrd="0" presId="urn:microsoft.com/office/officeart/2005/8/layout/hierarchy1"/>
    <dgm:cxn modelId="{1A046DCF-4D73-473D-AACD-B51C03EA075D}" srcId="{31AB97E8-4078-4126-A28E-3C2A8DEF34E2}" destId="{29FE3EAB-4E4B-4B97-9D6D-D63D2FB0B10B}" srcOrd="2" destOrd="0" parTransId="{44D5588E-4032-4FAC-AFD3-9BE1247959C8}" sibTransId="{2CA550E6-E1EF-44DC-8A37-24093DAC6EBE}"/>
    <dgm:cxn modelId="{74EEE793-6041-4353-B0FC-8E26EDE11D5F}" type="presOf" srcId="{41A433FC-394B-42B1-A946-B8B8BDE8E56F}" destId="{4C415A9F-5F95-4BF2-BEC2-60A53C478DF0}" srcOrd="0" destOrd="0" presId="urn:microsoft.com/office/officeart/2005/8/layout/hierarchy1"/>
    <dgm:cxn modelId="{86393AC6-7805-4D82-AE53-F939207F38A1}" type="presOf" srcId="{1D2A8516-2686-4ADD-B49A-AB45BAF00AF2}" destId="{9F2E3B71-4294-4304-8A06-D2F6A155EBAD}" srcOrd="0" destOrd="0" presId="urn:microsoft.com/office/officeart/2005/8/layout/hierarchy1"/>
    <dgm:cxn modelId="{2C0A0895-91DD-4383-9D5B-80CDD6D9D3AB}" srcId="{31AB97E8-4078-4126-A28E-3C2A8DEF34E2}" destId="{4735F23D-8D59-4E90-9051-BC196885ED07}" srcOrd="0" destOrd="0" parTransId="{80907476-5A26-4F3A-900B-A1DB4B07CD61}" sibTransId="{B0CA07F9-DA97-4752-98C2-BA66E9EB5385}"/>
    <dgm:cxn modelId="{7FC33842-0BA9-4831-BFB7-C78DE2CAED7C}" type="presOf" srcId="{0C0338CE-110C-4AF0-9ADD-49047B16347D}" destId="{66911ABA-30C3-4A53-824D-30417C3DDB55}" srcOrd="0" destOrd="0" presId="urn:microsoft.com/office/officeart/2005/8/layout/hierarchy1"/>
    <dgm:cxn modelId="{10E49D3F-D923-4F7A-A19F-14FEA6E71B20}" srcId="{BBD0D8B9-FCD4-48EC-AC53-56FFAF014B02}" destId="{41A433FC-394B-42B1-A946-B8B8BDE8E56F}" srcOrd="0" destOrd="0" parTransId="{91DBAC49-5AFC-41DC-90D7-8DE25020C41A}" sibTransId="{A541F8D5-0346-43A3-B907-9F01AB3E1847}"/>
    <dgm:cxn modelId="{AC3AAFD6-D613-4D93-853B-F178DC2B33DB}" srcId="{0F477385-115C-42FA-83A1-FA272F396D30}" destId="{31AB97E8-4078-4126-A28E-3C2A8DEF34E2}" srcOrd="1" destOrd="0" parTransId="{680F3A0B-DADF-4028-84F8-F326862117F5}" sibTransId="{7E4CF9FF-2481-4907-9CB3-50118B8672A4}"/>
    <dgm:cxn modelId="{A527FD39-965F-4E98-AB4E-00E5F1FE6314}" type="presOf" srcId="{BDE2DD77-1BDF-43E0-80C0-F020C32AA7FB}" destId="{D27B74B0-B456-414F-BD47-0444A87FFE89}" srcOrd="0" destOrd="0" presId="urn:microsoft.com/office/officeart/2005/8/layout/hierarchy1"/>
    <dgm:cxn modelId="{FFC191E5-DE17-4B5A-BD8B-B925A1CA2F2D}" type="presOf" srcId="{85DAB12D-5759-4F2D-9846-062CDDD39A75}" destId="{80B5225B-F52B-4133-A857-F61F577A59A7}" srcOrd="0" destOrd="0" presId="urn:microsoft.com/office/officeart/2005/8/layout/hierarchy1"/>
    <dgm:cxn modelId="{6CF8DB5D-A461-4493-B50C-84533C915B07}" type="presOf" srcId="{680F3A0B-DADF-4028-84F8-F326862117F5}" destId="{D8A507C1-18F2-4EC7-A2CC-9F2482854C9E}" srcOrd="0" destOrd="0" presId="urn:microsoft.com/office/officeart/2005/8/layout/hierarchy1"/>
    <dgm:cxn modelId="{8958B3A2-C284-4904-9F9D-0DA0C2620BB3}" type="presOf" srcId="{0F477385-115C-42FA-83A1-FA272F396D30}" destId="{9BAE5748-F209-4D39-A3F6-E2B0F91CB1C8}" srcOrd="0" destOrd="0" presId="urn:microsoft.com/office/officeart/2005/8/layout/hierarchy1"/>
    <dgm:cxn modelId="{0E021CF0-68D3-4200-AA6A-DEF209A47B3E}" type="presOf" srcId="{31AB97E8-4078-4126-A28E-3C2A8DEF34E2}" destId="{0FE3B196-E6FA-4F79-B2AA-76B9F5CC904A}" srcOrd="0" destOrd="0" presId="urn:microsoft.com/office/officeart/2005/8/layout/hierarchy1"/>
    <dgm:cxn modelId="{77CB8D8B-1347-4B26-806E-EB16824A881B}" type="presParOf" srcId="{3D9AAF0A-4E75-4B06-B537-B0829C213637}" destId="{0B9869EF-F74E-482A-9A9C-D869A80A906C}" srcOrd="0" destOrd="0" presId="urn:microsoft.com/office/officeart/2005/8/layout/hierarchy1"/>
    <dgm:cxn modelId="{E2C226E6-E41F-4126-8998-80DD80AAA9EF}" type="presParOf" srcId="{0B9869EF-F74E-482A-9A9C-D869A80A906C}" destId="{5A61A4D3-5949-47CD-A152-31B64CDFF3C6}" srcOrd="0" destOrd="0" presId="urn:microsoft.com/office/officeart/2005/8/layout/hierarchy1"/>
    <dgm:cxn modelId="{24F2A793-A5EB-4C23-919C-3C287B03EB06}" type="presParOf" srcId="{5A61A4D3-5949-47CD-A152-31B64CDFF3C6}" destId="{1743F6DD-AB74-4FE7-84BB-1912CA410499}" srcOrd="0" destOrd="0" presId="urn:microsoft.com/office/officeart/2005/8/layout/hierarchy1"/>
    <dgm:cxn modelId="{9B425133-2BF6-48AA-AA6D-FB8DCB76FA4F}" type="presParOf" srcId="{5A61A4D3-5949-47CD-A152-31B64CDFF3C6}" destId="{9BAE5748-F209-4D39-A3F6-E2B0F91CB1C8}" srcOrd="1" destOrd="0" presId="urn:microsoft.com/office/officeart/2005/8/layout/hierarchy1"/>
    <dgm:cxn modelId="{CAC47BB9-0388-4C97-B329-DEE370D653EA}" type="presParOf" srcId="{0B9869EF-F74E-482A-9A9C-D869A80A906C}" destId="{0580726C-436D-4D51-9BA5-ED818F103CA6}" srcOrd="1" destOrd="0" presId="urn:microsoft.com/office/officeart/2005/8/layout/hierarchy1"/>
    <dgm:cxn modelId="{189FAD6D-A796-4F26-A21A-A2C5D86E0ECA}" type="presParOf" srcId="{0580726C-436D-4D51-9BA5-ED818F103CA6}" destId="{D27B74B0-B456-414F-BD47-0444A87FFE89}" srcOrd="0" destOrd="0" presId="urn:microsoft.com/office/officeart/2005/8/layout/hierarchy1"/>
    <dgm:cxn modelId="{6DBCB364-9B1E-408C-82E6-4A3B9DF52DCC}" type="presParOf" srcId="{0580726C-436D-4D51-9BA5-ED818F103CA6}" destId="{DC7BB006-82F6-4EF7-886C-35E43E4C2E28}" srcOrd="1" destOrd="0" presId="urn:microsoft.com/office/officeart/2005/8/layout/hierarchy1"/>
    <dgm:cxn modelId="{CECB6AEF-6557-4667-AD8B-19A90551AFE3}" type="presParOf" srcId="{DC7BB006-82F6-4EF7-886C-35E43E4C2E28}" destId="{F3B50F50-C7F2-43D6-ACD1-19BB1756B5B1}" srcOrd="0" destOrd="0" presId="urn:microsoft.com/office/officeart/2005/8/layout/hierarchy1"/>
    <dgm:cxn modelId="{29C23FE1-B8E5-4EF7-8F8A-8EE197978AC2}" type="presParOf" srcId="{F3B50F50-C7F2-43D6-ACD1-19BB1756B5B1}" destId="{BB799A47-D3D3-4ADA-A97E-B6C051D75E40}" srcOrd="0" destOrd="0" presId="urn:microsoft.com/office/officeart/2005/8/layout/hierarchy1"/>
    <dgm:cxn modelId="{7654A54E-13C7-4C65-ABAF-8776CE2DB565}" type="presParOf" srcId="{F3B50F50-C7F2-43D6-ACD1-19BB1756B5B1}" destId="{B0237ACA-C703-4EEC-A4D0-70870154C561}" srcOrd="1" destOrd="0" presId="urn:microsoft.com/office/officeart/2005/8/layout/hierarchy1"/>
    <dgm:cxn modelId="{FB2F6864-296A-49D5-9E0B-1C13898A65ED}" type="presParOf" srcId="{DC7BB006-82F6-4EF7-886C-35E43E4C2E28}" destId="{4728FD07-FF82-42E1-8E43-ACD45C94653B}" srcOrd="1" destOrd="0" presId="urn:microsoft.com/office/officeart/2005/8/layout/hierarchy1"/>
    <dgm:cxn modelId="{DC09CF03-92D0-450F-BE67-349E927ED432}" type="presParOf" srcId="{0580726C-436D-4D51-9BA5-ED818F103CA6}" destId="{D8A507C1-18F2-4EC7-A2CC-9F2482854C9E}" srcOrd="2" destOrd="0" presId="urn:microsoft.com/office/officeart/2005/8/layout/hierarchy1"/>
    <dgm:cxn modelId="{6FCF942F-3D96-4A0D-9B4E-42B89973E1DF}" type="presParOf" srcId="{0580726C-436D-4D51-9BA5-ED818F103CA6}" destId="{ED8D6D36-AEB8-495A-9929-F5B97E9F2279}" srcOrd="3" destOrd="0" presId="urn:microsoft.com/office/officeart/2005/8/layout/hierarchy1"/>
    <dgm:cxn modelId="{79273C97-1A1A-4A58-B0A6-D31CEE38F7F1}" type="presParOf" srcId="{ED8D6D36-AEB8-495A-9929-F5B97E9F2279}" destId="{9BEA0963-C34C-4632-9DD9-D4B653E11990}" srcOrd="0" destOrd="0" presId="urn:microsoft.com/office/officeart/2005/8/layout/hierarchy1"/>
    <dgm:cxn modelId="{43B820D1-1F67-4CED-B9CE-BD76B93A7315}" type="presParOf" srcId="{9BEA0963-C34C-4632-9DD9-D4B653E11990}" destId="{269652E7-13BA-475B-BC01-61196DA366D2}" srcOrd="0" destOrd="0" presId="urn:microsoft.com/office/officeart/2005/8/layout/hierarchy1"/>
    <dgm:cxn modelId="{122C75E3-0FD7-492B-8B38-807645500F47}" type="presParOf" srcId="{9BEA0963-C34C-4632-9DD9-D4B653E11990}" destId="{0FE3B196-E6FA-4F79-B2AA-76B9F5CC904A}" srcOrd="1" destOrd="0" presId="urn:microsoft.com/office/officeart/2005/8/layout/hierarchy1"/>
    <dgm:cxn modelId="{50FE7B96-E4F7-4770-9A55-C55C91BE1DF0}" type="presParOf" srcId="{ED8D6D36-AEB8-495A-9929-F5B97E9F2279}" destId="{7CBD7265-8493-4E8A-ABA1-9B2313EF74E1}" srcOrd="1" destOrd="0" presId="urn:microsoft.com/office/officeart/2005/8/layout/hierarchy1"/>
    <dgm:cxn modelId="{5B5D241E-5F63-491B-A7B7-551DE1D44590}" type="presParOf" srcId="{7CBD7265-8493-4E8A-ABA1-9B2313EF74E1}" destId="{30525FFB-54EB-4530-B998-5C5C4B29ACC8}" srcOrd="0" destOrd="0" presId="urn:microsoft.com/office/officeart/2005/8/layout/hierarchy1"/>
    <dgm:cxn modelId="{318E7246-BBFC-400F-B870-19240269E2CF}" type="presParOf" srcId="{7CBD7265-8493-4E8A-ABA1-9B2313EF74E1}" destId="{2C9A1709-6E85-48A3-8A51-E44D597DF4FB}" srcOrd="1" destOrd="0" presId="urn:microsoft.com/office/officeart/2005/8/layout/hierarchy1"/>
    <dgm:cxn modelId="{7CC608CB-8FAB-411D-8653-0CE96977E953}" type="presParOf" srcId="{2C9A1709-6E85-48A3-8A51-E44D597DF4FB}" destId="{5EC74D34-6EB3-4294-963A-A8DD78CA15A2}" srcOrd="0" destOrd="0" presId="urn:microsoft.com/office/officeart/2005/8/layout/hierarchy1"/>
    <dgm:cxn modelId="{BFC9CA18-62CF-4070-93A2-516DF2FEA438}" type="presParOf" srcId="{5EC74D34-6EB3-4294-963A-A8DD78CA15A2}" destId="{95B7920D-A6DD-452E-914D-CC5E348A92D2}" srcOrd="0" destOrd="0" presId="urn:microsoft.com/office/officeart/2005/8/layout/hierarchy1"/>
    <dgm:cxn modelId="{5BB56D94-923D-4B93-8BA0-73947A7806FA}" type="presParOf" srcId="{5EC74D34-6EB3-4294-963A-A8DD78CA15A2}" destId="{9F6D1FA6-7396-44EF-8D21-5FF766067731}" srcOrd="1" destOrd="0" presId="urn:microsoft.com/office/officeart/2005/8/layout/hierarchy1"/>
    <dgm:cxn modelId="{BA8384D0-7F2B-4F08-BFB0-AF1EBF4B53FF}" type="presParOf" srcId="{2C9A1709-6E85-48A3-8A51-E44D597DF4FB}" destId="{9D509820-3D08-4763-98E7-DD858B21E4C2}" srcOrd="1" destOrd="0" presId="urn:microsoft.com/office/officeart/2005/8/layout/hierarchy1"/>
    <dgm:cxn modelId="{39F0AF51-A4A8-4ABC-8517-91C3885BA2F0}" type="presParOf" srcId="{7CBD7265-8493-4E8A-ABA1-9B2313EF74E1}" destId="{9F2E3B71-4294-4304-8A06-D2F6A155EBAD}" srcOrd="2" destOrd="0" presId="urn:microsoft.com/office/officeart/2005/8/layout/hierarchy1"/>
    <dgm:cxn modelId="{D2C1E537-676B-44F4-A378-50E0D20EF480}" type="presParOf" srcId="{7CBD7265-8493-4E8A-ABA1-9B2313EF74E1}" destId="{D7CEA48E-7D75-45E1-8DA1-2C2C413CE4C1}" srcOrd="3" destOrd="0" presId="urn:microsoft.com/office/officeart/2005/8/layout/hierarchy1"/>
    <dgm:cxn modelId="{BA485E7F-A51F-45A5-B933-274F287BAE0E}" type="presParOf" srcId="{D7CEA48E-7D75-45E1-8DA1-2C2C413CE4C1}" destId="{A527D2BF-A9EC-4123-942D-469D0997682B}" srcOrd="0" destOrd="0" presId="urn:microsoft.com/office/officeart/2005/8/layout/hierarchy1"/>
    <dgm:cxn modelId="{94739C05-F6EA-4A3C-A79A-FE67FB426D18}" type="presParOf" srcId="{A527D2BF-A9EC-4123-942D-469D0997682B}" destId="{40A16157-B9AF-4C87-8B99-5D0B9E40ED3C}" srcOrd="0" destOrd="0" presId="urn:microsoft.com/office/officeart/2005/8/layout/hierarchy1"/>
    <dgm:cxn modelId="{940F3B37-54A5-453B-A723-3A4BE5B2824B}" type="presParOf" srcId="{A527D2BF-A9EC-4123-942D-469D0997682B}" destId="{66911ABA-30C3-4A53-824D-30417C3DDB55}" srcOrd="1" destOrd="0" presId="urn:microsoft.com/office/officeart/2005/8/layout/hierarchy1"/>
    <dgm:cxn modelId="{F504310B-709D-4F8F-8328-361E15FDD53C}" type="presParOf" srcId="{D7CEA48E-7D75-45E1-8DA1-2C2C413CE4C1}" destId="{F48470CB-5A4E-4183-BA57-6ABD024E4BB3}" srcOrd="1" destOrd="0" presId="urn:microsoft.com/office/officeart/2005/8/layout/hierarchy1"/>
    <dgm:cxn modelId="{C7773DEA-1D05-4D4B-A0FB-08283D5A3649}" type="presParOf" srcId="{7CBD7265-8493-4E8A-ABA1-9B2313EF74E1}" destId="{8C5AF859-F5C8-4E45-9E76-A82CFB6AE410}" srcOrd="4" destOrd="0" presId="urn:microsoft.com/office/officeart/2005/8/layout/hierarchy1"/>
    <dgm:cxn modelId="{6E6E5457-B452-4E1F-A9BA-3FD6DE3E0B2B}" type="presParOf" srcId="{7CBD7265-8493-4E8A-ABA1-9B2313EF74E1}" destId="{79A5FAC1-1028-4616-87BE-80572A435662}" srcOrd="5" destOrd="0" presId="urn:microsoft.com/office/officeart/2005/8/layout/hierarchy1"/>
    <dgm:cxn modelId="{095495CB-47EE-400D-B566-2655B981781C}" type="presParOf" srcId="{79A5FAC1-1028-4616-87BE-80572A435662}" destId="{113FD0D7-38BA-43AB-91DD-A5D86107C29A}" srcOrd="0" destOrd="0" presId="urn:microsoft.com/office/officeart/2005/8/layout/hierarchy1"/>
    <dgm:cxn modelId="{CDDCE15F-EE84-439C-9BC3-EDD697A07C64}" type="presParOf" srcId="{113FD0D7-38BA-43AB-91DD-A5D86107C29A}" destId="{97B69B67-3DAB-4C68-A3AE-4FF1D421D4DA}" srcOrd="0" destOrd="0" presId="urn:microsoft.com/office/officeart/2005/8/layout/hierarchy1"/>
    <dgm:cxn modelId="{D595B98B-F160-48F3-BDA4-ADE698334A15}" type="presParOf" srcId="{113FD0D7-38BA-43AB-91DD-A5D86107C29A}" destId="{C7ADCE8C-61BA-4BA1-8C88-0584D448A271}" srcOrd="1" destOrd="0" presId="urn:microsoft.com/office/officeart/2005/8/layout/hierarchy1"/>
    <dgm:cxn modelId="{E432A488-89EC-4C11-8E68-11F92A39E85C}" type="presParOf" srcId="{79A5FAC1-1028-4616-87BE-80572A435662}" destId="{5E503DAA-2EA6-44F0-8063-5F5F7D43576D}" srcOrd="1" destOrd="0" presId="urn:microsoft.com/office/officeart/2005/8/layout/hierarchy1"/>
    <dgm:cxn modelId="{82659625-7D49-4331-8CE3-ABE38D086CC4}" type="presParOf" srcId="{0580726C-436D-4D51-9BA5-ED818F103CA6}" destId="{80B5225B-F52B-4133-A857-F61F577A59A7}" srcOrd="4" destOrd="0" presId="urn:microsoft.com/office/officeart/2005/8/layout/hierarchy1"/>
    <dgm:cxn modelId="{5DA7F639-09B8-4935-B231-55C31CE8FA1F}" type="presParOf" srcId="{0580726C-436D-4D51-9BA5-ED818F103CA6}" destId="{3DB321F7-861E-4F6F-B77C-5BE9BF95FCA5}" srcOrd="5" destOrd="0" presId="urn:microsoft.com/office/officeart/2005/8/layout/hierarchy1"/>
    <dgm:cxn modelId="{B6452135-BCB3-41A4-AC5E-196426216931}" type="presParOf" srcId="{3DB321F7-861E-4F6F-B77C-5BE9BF95FCA5}" destId="{E3B2B267-7061-4E22-A3DD-EC1D56A82538}" srcOrd="0" destOrd="0" presId="urn:microsoft.com/office/officeart/2005/8/layout/hierarchy1"/>
    <dgm:cxn modelId="{4153136B-06B1-470D-A759-4A8534DB2FB7}" type="presParOf" srcId="{E3B2B267-7061-4E22-A3DD-EC1D56A82538}" destId="{07870CD9-123F-4E23-9D7A-CF93F46DBB6C}" srcOrd="0" destOrd="0" presId="urn:microsoft.com/office/officeart/2005/8/layout/hierarchy1"/>
    <dgm:cxn modelId="{5F79F9AB-D05E-49A9-BB98-A443563D4EDB}" type="presParOf" srcId="{E3B2B267-7061-4E22-A3DD-EC1D56A82538}" destId="{7714302A-A334-4CFB-87B6-AED0888FD546}" srcOrd="1" destOrd="0" presId="urn:microsoft.com/office/officeart/2005/8/layout/hierarchy1"/>
    <dgm:cxn modelId="{3F9FB27A-0E37-4BF5-B90C-36A954A798E6}" type="presParOf" srcId="{3DB321F7-861E-4F6F-B77C-5BE9BF95FCA5}" destId="{6FDE037A-26E9-43E8-9418-D4EAA2992B5C}" srcOrd="1" destOrd="0" presId="urn:microsoft.com/office/officeart/2005/8/layout/hierarchy1"/>
    <dgm:cxn modelId="{0886C177-4FE2-4A1B-9C26-64707335AEC0}" type="presParOf" srcId="{6FDE037A-26E9-43E8-9418-D4EAA2992B5C}" destId="{C2889C65-7B2F-4DA7-8A54-73A7859495FE}" srcOrd="0" destOrd="0" presId="urn:microsoft.com/office/officeart/2005/8/layout/hierarchy1"/>
    <dgm:cxn modelId="{2FB2E9D1-D294-4739-BBA2-7EB47F6D1912}" type="presParOf" srcId="{6FDE037A-26E9-43E8-9418-D4EAA2992B5C}" destId="{BD04B851-CB75-479D-88CC-DD3C3CDB0112}" srcOrd="1" destOrd="0" presId="urn:microsoft.com/office/officeart/2005/8/layout/hierarchy1"/>
    <dgm:cxn modelId="{AE06E542-2AB9-4FAD-8726-631E879150A4}" type="presParOf" srcId="{BD04B851-CB75-479D-88CC-DD3C3CDB0112}" destId="{A9F55A1B-B6C3-4746-B0E8-D990C14F9437}" srcOrd="0" destOrd="0" presId="urn:microsoft.com/office/officeart/2005/8/layout/hierarchy1"/>
    <dgm:cxn modelId="{497F5074-6972-4329-9B14-48AFE28A6348}" type="presParOf" srcId="{A9F55A1B-B6C3-4746-B0E8-D990C14F9437}" destId="{EA5F4A13-0DA6-4FFA-8B74-ED97C72C345F}" srcOrd="0" destOrd="0" presId="urn:microsoft.com/office/officeart/2005/8/layout/hierarchy1"/>
    <dgm:cxn modelId="{1ABD8B34-8073-4419-873A-D029C26731C5}" type="presParOf" srcId="{A9F55A1B-B6C3-4746-B0E8-D990C14F9437}" destId="{4C415A9F-5F95-4BF2-BEC2-60A53C478DF0}" srcOrd="1" destOrd="0" presId="urn:microsoft.com/office/officeart/2005/8/layout/hierarchy1"/>
    <dgm:cxn modelId="{6390A134-ED59-42C6-9820-FEFF1BE44631}" type="presParOf" srcId="{BD04B851-CB75-479D-88CC-DD3C3CDB0112}" destId="{8DE24393-24BF-418D-84E4-CBD1330E8AA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98A67E-4B02-4CAF-ADEC-42378C0360AB}" type="doc">
      <dgm:prSet loTypeId="urn:microsoft.com/office/officeart/2005/8/layout/cycle2" loCatId="cycle" qsTypeId="urn:microsoft.com/office/officeart/2005/8/quickstyle/simple1" qsCatId="simple" csTypeId="urn:microsoft.com/office/officeart/2005/8/colors/accent2_1" csCatId="accent2" phldr="1"/>
      <dgm:spPr/>
      <dgm:t>
        <a:bodyPr/>
        <a:lstStyle/>
        <a:p>
          <a:endParaRPr lang="en-IN"/>
        </a:p>
      </dgm:t>
    </dgm:pt>
    <dgm:pt modelId="{175FEC7D-E484-4214-98D2-2C962651691D}">
      <dgm:prSet phldrT="[Text]"/>
      <dgm:spPr/>
      <dgm:t>
        <a:bodyPr/>
        <a:lstStyle/>
        <a:p>
          <a:r>
            <a:rPr lang="en-US" dirty="0" smtClean="0"/>
            <a:t>Developer</a:t>
          </a:r>
          <a:endParaRPr lang="en-IN" dirty="0"/>
        </a:p>
      </dgm:t>
    </dgm:pt>
    <dgm:pt modelId="{C96A15A6-96A1-480D-8167-73CFC531AA8F}" type="parTrans" cxnId="{C8008DF2-A70F-4C29-901A-0FFD9C2D8A79}">
      <dgm:prSet/>
      <dgm:spPr/>
      <dgm:t>
        <a:bodyPr/>
        <a:lstStyle/>
        <a:p>
          <a:endParaRPr lang="en-IN"/>
        </a:p>
      </dgm:t>
    </dgm:pt>
    <dgm:pt modelId="{E6623FA7-0C07-4AB7-99CB-747442F64471}" type="sibTrans" cxnId="{C8008DF2-A70F-4C29-901A-0FFD9C2D8A79}">
      <dgm:prSet/>
      <dgm:spPr/>
      <dgm:t>
        <a:bodyPr/>
        <a:lstStyle/>
        <a:p>
          <a:r>
            <a:rPr lang="en-US" dirty="0" smtClean="0"/>
            <a:t>Development Activity</a:t>
          </a:r>
          <a:endParaRPr lang="en-IN" dirty="0"/>
        </a:p>
      </dgm:t>
    </dgm:pt>
    <dgm:pt modelId="{FBDCB416-4BAF-4710-A407-450F5E95E3CD}">
      <dgm:prSet phldrT="[Text]"/>
      <dgm:spPr/>
      <dgm:t>
        <a:bodyPr/>
        <a:lstStyle/>
        <a:p>
          <a:r>
            <a:rPr lang="en-US" dirty="0" smtClean="0"/>
            <a:t>Land Owner</a:t>
          </a:r>
          <a:endParaRPr lang="en-IN" dirty="0"/>
        </a:p>
      </dgm:t>
    </dgm:pt>
    <dgm:pt modelId="{C2404866-DD9A-4112-A737-2245BB778772}" type="parTrans" cxnId="{3848D9FB-05A0-49B8-89C7-9E4BB0BAE7DF}">
      <dgm:prSet/>
      <dgm:spPr/>
      <dgm:t>
        <a:bodyPr/>
        <a:lstStyle/>
        <a:p>
          <a:endParaRPr lang="en-IN"/>
        </a:p>
      </dgm:t>
    </dgm:pt>
    <dgm:pt modelId="{B420E2A5-0130-4C14-B143-56CA6600FAB0}" type="sibTrans" cxnId="{3848D9FB-05A0-49B8-89C7-9E4BB0BAE7DF}">
      <dgm:prSet/>
      <dgm:spPr/>
      <dgm:t>
        <a:bodyPr/>
        <a:lstStyle/>
        <a:p>
          <a:r>
            <a:rPr lang="en-US" dirty="0" smtClean="0"/>
            <a:t>Transfer of development right</a:t>
          </a:r>
          <a:endParaRPr lang="en-IN" dirty="0"/>
        </a:p>
      </dgm:t>
    </dgm:pt>
    <dgm:pt modelId="{93A0A36D-6476-43DC-9589-84E6F0B476A3}" type="pres">
      <dgm:prSet presAssocID="{1498A67E-4B02-4CAF-ADEC-42378C0360AB}" presName="cycle" presStyleCnt="0">
        <dgm:presLayoutVars>
          <dgm:dir/>
          <dgm:resizeHandles val="exact"/>
        </dgm:presLayoutVars>
      </dgm:prSet>
      <dgm:spPr/>
      <dgm:t>
        <a:bodyPr/>
        <a:lstStyle/>
        <a:p>
          <a:endParaRPr lang="en-IN"/>
        </a:p>
      </dgm:t>
    </dgm:pt>
    <dgm:pt modelId="{F8A622AB-3AAE-476D-B4F5-BD5A551540A3}" type="pres">
      <dgm:prSet presAssocID="{175FEC7D-E484-4214-98D2-2C962651691D}" presName="node" presStyleLbl="node1" presStyleIdx="0" presStyleCnt="2" custScaleX="78807" custScaleY="67993">
        <dgm:presLayoutVars>
          <dgm:bulletEnabled val="1"/>
        </dgm:presLayoutVars>
      </dgm:prSet>
      <dgm:spPr/>
      <dgm:t>
        <a:bodyPr/>
        <a:lstStyle/>
        <a:p>
          <a:endParaRPr lang="en-IN"/>
        </a:p>
      </dgm:t>
    </dgm:pt>
    <dgm:pt modelId="{4927FE24-F876-42AA-9DDB-B03D29BC98ED}" type="pres">
      <dgm:prSet presAssocID="{E6623FA7-0C07-4AB7-99CB-747442F64471}" presName="sibTrans" presStyleLbl="sibTrans2D1" presStyleIdx="0" presStyleCnt="2" custAng="21569059" custScaleX="198307" custLinFactNeighborX="8076" custLinFactNeighborY="-41684"/>
      <dgm:spPr/>
      <dgm:t>
        <a:bodyPr/>
        <a:lstStyle/>
        <a:p>
          <a:endParaRPr lang="en-IN"/>
        </a:p>
      </dgm:t>
    </dgm:pt>
    <dgm:pt modelId="{6D6D52BC-B274-403E-93DC-BCEFD4A9A82C}" type="pres">
      <dgm:prSet presAssocID="{E6623FA7-0C07-4AB7-99CB-747442F64471}" presName="connectorText" presStyleLbl="sibTrans2D1" presStyleIdx="0" presStyleCnt="2"/>
      <dgm:spPr/>
      <dgm:t>
        <a:bodyPr/>
        <a:lstStyle/>
        <a:p>
          <a:endParaRPr lang="en-IN"/>
        </a:p>
      </dgm:t>
    </dgm:pt>
    <dgm:pt modelId="{1C2A10D1-F671-43F8-A387-CCD1E8AC7ACF}" type="pres">
      <dgm:prSet presAssocID="{FBDCB416-4BAF-4710-A407-450F5E95E3CD}" presName="node" presStyleLbl="node1" presStyleIdx="1" presStyleCnt="2" custScaleX="76200" custScaleY="60166">
        <dgm:presLayoutVars>
          <dgm:bulletEnabled val="1"/>
        </dgm:presLayoutVars>
      </dgm:prSet>
      <dgm:spPr/>
      <dgm:t>
        <a:bodyPr/>
        <a:lstStyle/>
        <a:p>
          <a:endParaRPr lang="en-IN"/>
        </a:p>
      </dgm:t>
    </dgm:pt>
    <dgm:pt modelId="{A28C78D4-270B-48D0-B2E9-462241BA0BD5}" type="pres">
      <dgm:prSet presAssocID="{B420E2A5-0130-4C14-B143-56CA6600FAB0}" presName="sibTrans" presStyleLbl="sibTrans2D1" presStyleIdx="1" presStyleCnt="2" custAng="30941" custScaleX="195536" custLinFactNeighborX="2032" custLinFactNeighborY="22837"/>
      <dgm:spPr/>
      <dgm:t>
        <a:bodyPr/>
        <a:lstStyle/>
        <a:p>
          <a:endParaRPr lang="en-IN"/>
        </a:p>
      </dgm:t>
    </dgm:pt>
    <dgm:pt modelId="{AF5E6289-0A7C-4559-9FF1-366E30AE3A0A}" type="pres">
      <dgm:prSet presAssocID="{B420E2A5-0130-4C14-B143-56CA6600FAB0}" presName="connectorText" presStyleLbl="sibTrans2D1" presStyleIdx="1" presStyleCnt="2"/>
      <dgm:spPr/>
      <dgm:t>
        <a:bodyPr/>
        <a:lstStyle/>
        <a:p>
          <a:endParaRPr lang="en-IN"/>
        </a:p>
      </dgm:t>
    </dgm:pt>
  </dgm:ptLst>
  <dgm:cxnLst>
    <dgm:cxn modelId="{3848D9FB-05A0-49B8-89C7-9E4BB0BAE7DF}" srcId="{1498A67E-4B02-4CAF-ADEC-42378C0360AB}" destId="{FBDCB416-4BAF-4710-A407-450F5E95E3CD}" srcOrd="1" destOrd="0" parTransId="{C2404866-DD9A-4112-A737-2245BB778772}" sibTransId="{B420E2A5-0130-4C14-B143-56CA6600FAB0}"/>
    <dgm:cxn modelId="{6C699894-1A99-4415-BB31-F6F873DBF9CA}" type="presOf" srcId="{1498A67E-4B02-4CAF-ADEC-42378C0360AB}" destId="{93A0A36D-6476-43DC-9589-84E6F0B476A3}" srcOrd="0" destOrd="0" presId="urn:microsoft.com/office/officeart/2005/8/layout/cycle2"/>
    <dgm:cxn modelId="{900E2CF7-D42E-4859-A6E6-B8BC6588AFBE}" type="presOf" srcId="{FBDCB416-4BAF-4710-A407-450F5E95E3CD}" destId="{1C2A10D1-F671-43F8-A387-CCD1E8AC7ACF}" srcOrd="0" destOrd="0" presId="urn:microsoft.com/office/officeart/2005/8/layout/cycle2"/>
    <dgm:cxn modelId="{A3D4B53B-B62B-420C-B7A3-3A5E1A3A5890}" type="presOf" srcId="{B420E2A5-0130-4C14-B143-56CA6600FAB0}" destId="{AF5E6289-0A7C-4559-9FF1-366E30AE3A0A}" srcOrd="1" destOrd="0" presId="urn:microsoft.com/office/officeart/2005/8/layout/cycle2"/>
    <dgm:cxn modelId="{7967EC63-6A66-404D-9EB8-DD3B82718F77}" type="presOf" srcId="{175FEC7D-E484-4214-98D2-2C962651691D}" destId="{F8A622AB-3AAE-476D-B4F5-BD5A551540A3}" srcOrd="0" destOrd="0" presId="urn:microsoft.com/office/officeart/2005/8/layout/cycle2"/>
    <dgm:cxn modelId="{9DADB329-E548-46BD-A864-6B5467E75F7D}" type="presOf" srcId="{E6623FA7-0C07-4AB7-99CB-747442F64471}" destId="{4927FE24-F876-42AA-9DDB-B03D29BC98ED}" srcOrd="0" destOrd="0" presId="urn:microsoft.com/office/officeart/2005/8/layout/cycle2"/>
    <dgm:cxn modelId="{36F437EB-3AD6-477B-BC3A-60042E6DB793}" type="presOf" srcId="{B420E2A5-0130-4C14-B143-56CA6600FAB0}" destId="{A28C78D4-270B-48D0-B2E9-462241BA0BD5}" srcOrd="0" destOrd="0" presId="urn:microsoft.com/office/officeart/2005/8/layout/cycle2"/>
    <dgm:cxn modelId="{C8008DF2-A70F-4C29-901A-0FFD9C2D8A79}" srcId="{1498A67E-4B02-4CAF-ADEC-42378C0360AB}" destId="{175FEC7D-E484-4214-98D2-2C962651691D}" srcOrd="0" destOrd="0" parTransId="{C96A15A6-96A1-480D-8167-73CFC531AA8F}" sibTransId="{E6623FA7-0C07-4AB7-99CB-747442F64471}"/>
    <dgm:cxn modelId="{E5649587-34C9-46A1-AAC4-2932FDBB3D98}" type="presOf" srcId="{E6623FA7-0C07-4AB7-99CB-747442F64471}" destId="{6D6D52BC-B274-403E-93DC-BCEFD4A9A82C}" srcOrd="1" destOrd="0" presId="urn:microsoft.com/office/officeart/2005/8/layout/cycle2"/>
    <dgm:cxn modelId="{7A83402B-02FE-4C7A-BDDE-54AF8D2EF4F0}" type="presParOf" srcId="{93A0A36D-6476-43DC-9589-84E6F0B476A3}" destId="{F8A622AB-3AAE-476D-B4F5-BD5A551540A3}" srcOrd="0" destOrd="0" presId="urn:microsoft.com/office/officeart/2005/8/layout/cycle2"/>
    <dgm:cxn modelId="{E1A09238-6970-489C-A7FF-7E0A83A22722}" type="presParOf" srcId="{93A0A36D-6476-43DC-9589-84E6F0B476A3}" destId="{4927FE24-F876-42AA-9DDB-B03D29BC98ED}" srcOrd="1" destOrd="0" presId="urn:microsoft.com/office/officeart/2005/8/layout/cycle2"/>
    <dgm:cxn modelId="{E2FC4680-E53F-4AC5-ABF2-4360DA39552B}" type="presParOf" srcId="{4927FE24-F876-42AA-9DDB-B03D29BC98ED}" destId="{6D6D52BC-B274-403E-93DC-BCEFD4A9A82C}" srcOrd="0" destOrd="0" presId="urn:microsoft.com/office/officeart/2005/8/layout/cycle2"/>
    <dgm:cxn modelId="{216DB6D3-66CC-4A92-8EB3-473A61B5CC94}" type="presParOf" srcId="{93A0A36D-6476-43DC-9589-84E6F0B476A3}" destId="{1C2A10D1-F671-43F8-A387-CCD1E8AC7ACF}" srcOrd="2" destOrd="0" presId="urn:microsoft.com/office/officeart/2005/8/layout/cycle2"/>
    <dgm:cxn modelId="{CBD7637E-6888-4AE1-9B5E-A4FD314CA895}" type="presParOf" srcId="{93A0A36D-6476-43DC-9589-84E6F0B476A3}" destId="{A28C78D4-270B-48D0-B2E9-462241BA0BD5}" srcOrd="3" destOrd="0" presId="urn:microsoft.com/office/officeart/2005/8/layout/cycle2"/>
    <dgm:cxn modelId="{1FD62B0C-6019-4F11-9902-7936134F7C4D}" type="presParOf" srcId="{A28C78D4-270B-48D0-B2E9-462241BA0BD5}" destId="{AF5E6289-0A7C-4559-9FF1-366E30AE3A0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98A67E-4B02-4CAF-ADEC-42378C0360AB}" type="doc">
      <dgm:prSet loTypeId="urn:microsoft.com/office/officeart/2005/8/layout/cycle1" loCatId="cycle" qsTypeId="urn:microsoft.com/office/officeart/2005/8/quickstyle/simple1" qsCatId="simple" csTypeId="urn:microsoft.com/office/officeart/2005/8/colors/accent2_1" csCatId="accent2" phldr="1"/>
      <dgm:spPr/>
      <dgm:t>
        <a:bodyPr/>
        <a:lstStyle/>
        <a:p>
          <a:endParaRPr lang="en-IN"/>
        </a:p>
      </dgm:t>
    </dgm:pt>
    <dgm:pt modelId="{175FEC7D-E484-4214-98D2-2C962651691D}">
      <dgm:prSet phldrT="[Tex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Contractor/ Developer</a:t>
          </a:r>
          <a:endParaRPr lang="en-IN" dirty="0">
            <a:latin typeface="Tahoma" panose="020B0604030504040204" pitchFamily="34" charset="0"/>
            <a:ea typeface="Tahoma" panose="020B0604030504040204" pitchFamily="34" charset="0"/>
            <a:cs typeface="Tahoma" panose="020B0604030504040204" pitchFamily="34" charset="0"/>
          </a:endParaRPr>
        </a:p>
      </dgm:t>
    </dgm:pt>
    <dgm:pt modelId="{C96A15A6-96A1-480D-8167-73CFC531AA8F}" type="parTrans" cxnId="{C8008DF2-A70F-4C29-901A-0FFD9C2D8A79}">
      <dgm:prSet/>
      <dgm:spPr/>
      <dgm:t>
        <a:bodyPr/>
        <a:lstStyle/>
        <a:p>
          <a:endParaRPr lang="en-IN"/>
        </a:p>
      </dgm:t>
    </dgm:pt>
    <dgm:pt modelId="{E6623FA7-0C07-4AB7-99CB-747442F64471}" type="sibTrans" cxnId="{C8008DF2-A70F-4C29-901A-0FFD9C2D8A79}">
      <dgm:prSet/>
      <dgm:spPr/>
    </dgm:pt>
    <dgm:pt modelId="{FBDCB416-4BAF-4710-A407-450F5E95E3CD}">
      <dgm:prSet phldrT="[Tex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Landowner</a:t>
          </a:r>
          <a:endParaRPr lang="en-IN" dirty="0">
            <a:latin typeface="Tahoma" panose="020B0604030504040204" pitchFamily="34" charset="0"/>
            <a:ea typeface="Tahoma" panose="020B0604030504040204" pitchFamily="34" charset="0"/>
            <a:cs typeface="Tahoma" panose="020B0604030504040204" pitchFamily="34" charset="0"/>
          </a:endParaRPr>
        </a:p>
      </dgm:t>
    </dgm:pt>
    <dgm:pt modelId="{C2404866-DD9A-4112-A737-2245BB778772}" type="parTrans" cxnId="{3848D9FB-05A0-49B8-89C7-9E4BB0BAE7DF}">
      <dgm:prSet/>
      <dgm:spPr/>
      <dgm:t>
        <a:bodyPr/>
        <a:lstStyle/>
        <a:p>
          <a:endParaRPr lang="en-IN"/>
        </a:p>
      </dgm:t>
    </dgm:pt>
    <dgm:pt modelId="{B420E2A5-0130-4C14-B143-56CA6600FAB0}" type="sibTrans" cxnId="{3848D9FB-05A0-49B8-89C7-9E4BB0BAE7DF}">
      <dgm:prSet/>
      <dgm:spPr/>
    </dgm:pt>
    <dgm:pt modelId="{C79F2717-68E8-48C9-982A-0173511EB41E}" type="pres">
      <dgm:prSet presAssocID="{1498A67E-4B02-4CAF-ADEC-42378C0360AB}" presName="cycle" presStyleCnt="0">
        <dgm:presLayoutVars>
          <dgm:dir/>
          <dgm:resizeHandles val="exact"/>
        </dgm:presLayoutVars>
      </dgm:prSet>
      <dgm:spPr/>
      <dgm:t>
        <a:bodyPr/>
        <a:lstStyle/>
        <a:p>
          <a:endParaRPr lang="en-IN"/>
        </a:p>
      </dgm:t>
    </dgm:pt>
    <dgm:pt modelId="{4356D28C-89A5-41EB-9781-15E440606B97}" type="pres">
      <dgm:prSet presAssocID="{175FEC7D-E484-4214-98D2-2C962651691D}" presName="dummy" presStyleCnt="0"/>
      <dgm:spPr/>
    </dgm:pt>
    <dgm:pt modelId="{36A5A860-221E-4013-8B93-84262A336E32}" type="pres">
      <dgm:prSet presAssocID="{175FEC7D-E484-4214-98D2-2C962651691D}" presName="node" presStyleLbl="revTx" presStyleIdx="0" presStyleCnt="2">
        <dgm:presLayoutVars>
          <dgm:bulletEnabled val="1"/>
        </dgm:presLayoutVars>
      </dgm:prSet>
      <dgm:spPr/>
      <dgm:t>
        <a:bodyPr/>
        <a:lstStyle/>
        <a:p>
          <a:endParaRPr lang="en-IN"/>
        </a:p>
      </dgm:t>
    </dgm:pt>
    <dgm:pt modelId="{6F62DA4C-18F3-4B29-A1E3-CEB046AC5964}" type="pres">
      <dgm:prSet presAssocID="{E6623FA7-0C07-4AB7-99CB-747442F64471}" presName="sibTrans" presStyleLbl="node1" presStyleIdx="0" presStyleCnt="2"/>
      <dgm:spPr/>
      <dgm:t>
        <a:bodyPr/>
        <a:lstStyle/>
        <a:p>
          <a:endParaRPr lang="en-IN"/>
        </a:p>
      </dgm:t>
    </dgm:pt>
    <dgm:pt modelId="{A38B6744-F9CF-4C5A-8A07-850852C5DCAF}" type="pres">
      <dgm:prSet presAssocID="{FBDCB416-4BAF-4710-A407-450F5E95E3CD}" presName="dummy" presStyleCnt="0"/>
      <dgm:spPr/>
    </dgm:pt>
    <dgm:pt modelId="{91F1690C-4AE0-465A-905E-B40E765CF8BF}" type="pres">
      <dgm:prSet presAssocID="{FBDCB416-4BAF-4710-A407-450F5E95E3CD}" presName="node" presStyleLbl="revTx" presStyleIdx="1" presStyleCnt="2">
        <dgm:presLayoutVars>
          <dgm:bulletEnabled val="1"/>
        </dgm:presLayoutVars>
      </dgm:prSet>
      <dgm:spPr/>
      <dgm:t>
        <a:bodyPr/>
        <a:lstStyle/>
        <a:p>
          <a:endParaRPr lang="en-IN"/>
        </a:p>
      </dgm:t>
    </dgm:pt>
    <dgm:pt modelId="{4962D961-9D7D-4917-8626-F55ED7577D87}" type="pres">
      <dgm:prSet presAssocID="{B420E2A5-0130-4C14-B143-56CA6600FAB0}" presName="sibTrans" presStyleLbl="node1" presStyleIdx="1" presStyleCnt="2"/>
      <dgm:spPr/>
      <dgm:t>
        <a:bodyPr/>
        <a:lstStyle/>
        <a:p>
          <a:endParaRPr lang="en-IN"/>
        </a:p>
      </dgm:t>
    </dgm:pt>
  </dgm:ptLst>
  <dgm:cxnLst>
    <dgm:cxn modelId="{078325E0-CC9A-4851-BDF3-30F65BC2E8C6}" type="presOf" srcId="{E6623FA7-0C07-4AB7-99CB-747442F64471}" destId="{6F62DA4C-18F3-4B29-A1E3-CEB046AC5964}" srcOrd="0" destOrd="0" presId="urn:microsoft.com/office/officeart/2005/8/layout/cycle1"/>
    <dgm:cxn modelId="{03BC3270-60F3-4492-819A-505FAE9EF809}" type="presOf" srcId="{1498A67E-4B02-4CAF-ADEC-42378C0360AB}" destId="{C79F2717-68E8-48C9-982A-0173511EB41E}" srcOrd="0" destOrd="0" presId="urn:microsoft.com/office/officeart/2005/8/layout/cycle1"/>
    <dgm:cxn modelId="{6EA2135E-9F9B-4A39-9D8E-AC3A69BA296F}" type="presOf" srcId="{175FEC7D-E484-4214-98D2-2C962651691D}" destId="{36A5A860-221E-4013-8B93-84262A336E32}" srcOrd="0" destOrd="0" presId="urn:microsoft.com/office/officeart/2005/8/layout/cycle1"/>
    <dgm:cxn modelId="{2C6CA9D3-C4D9-4C3F-ABF8-AC8D8BD8EABC}" type="presOf" srcId="{FBDCB416-4BAF-4710-A407-450F5E95E3CD}" destId="{91F1690C-4AE0-465A-905E-B40E765CF8BF}" srcOrd="0" destOrd="0" presId="urn:microsoft.com/office/officeart/2005/8/layout/cycle1"/>
    <dgm:cxn modelId="{213A60A1-3995-4745-9096-5A5EE7BCA811}" type="presOf" srcId="{B420E2A5-0130-4C14-B143-56CA6600FAB0}" destId="{4962D961-9D7D-4917-8626-F55ED7577D87}" srcOrd="0" destOrd="0" presId="urn:microsoft.com/office/officeart/2005/8/layout/cycle1"/>
    <dgm:cxn modelId="{3848D9FB-05A0-49B8-89C7-9E4BB0BAE7DF}" srcId="{1498A67E-4B02-4CAF-ADEC-42378C0360AB}" destId="{FBDCB416-4BAF-4710-A407-450F5E95E3CD}" srcOrd="1" destOrd="0" parTransId="{C2404866-DD9A-4112-A737-2245BB778772}" sibTransId="{B420E2A5-0130-4C14-B143-56CA6600FAB0}"/>
    <dgm:cxn modelId="{C8008DF2-A70F-4C29-901A-0FFD9C2D8A79}" srcId="{1498A67E-4B02-4CAF-ADEC-42378C0360AB}" destId="{175FEC7D-E484-4214-98D2-2C962651691D}" srcOrd="0" destOrd="0" parTransId="{C96A15A6-96A1-480D-8167-73CFC531AA8F}" sibTransId="{E6623FA7-0C07-4AB7-99CB-747442F64471}"/>
    <dgm:cxn modelId="{7C028E7B-30A9-44D9-B9B5-67B61247A2EF}" type="presParOf" srcId="{C79F2717-68E8-48C9-982A-0173511EB41E}" destId="{4356D28C-89A5-41EB-9781-15E440606B97}" srcOrd="0" destOrd="0" presId="urn:microsoft.com/office/officeart/2005/8/layout/cycle1"/>
    <dgm:cxn modelId="{C1F89E3D-5B05-4973-B50F-4D313867EB4B}" type="presParOf" srcId="{C79F2717-68E8-48C9-982A-0173511EB41E}" destId="{36A5A860-221E-4013-8B93-84262A336E32}" srcOrd="1" destOrd="0" presId="urn:microsoft.com/office/officeart/2005/8/layout/cycle1"/>
    <dgm:cxn modelId="{BADDB6DB-9BF3-454E-9BED-6E57D0335F9E}" type="presParOf" srcId="{C79F2717-68E8-48C9-982A-0173511EB41E}" destId="{6F62DA4C-18F3-4B29-A1E3-CEB046AC5964}" srcOrd="2" destOrd="0" presId="urn:microsoft.com/office/officeart/2005/8/layout/cycle1"/>
    <dgm:cxn modelId="{1D0B1A7E-1E0C-4BA1-BB35-0D9104C03E0D}" type="presParOf" srcId="{C79F2717-68E8-48C9-982A-0173511EB41E}" destId="{A38B6744-F9CF-4C5A-8A07-850852C5DCAF}" srcOrd="3" destOrd="0" presId="urn:microsoft.com/office/officeart/2005/8/layout/cycle1"/>
    <dgm:cxn modelId="{5FBE83F7-4F75-4383-B520-7F21DE71A5BC}" type="presParOf" srcId="{C79F2717-68E8-48C9-982A-0173511EB41E}" destId="{91F1690C-4AE0-465A-905E-B40E765CF8BF}" srcOrd="4" destOrd="0" presId="urn:microsoft.com/office/officeart/2005/8/layout/cycle1"/>
    <dgm:cxn modelId="{0A6AC42C-1405-4673-9467-62210F4F2791}" type="presParOf" srcId="{C79F2717-68E8-48C9-982A-0173511EB41E}" destId="{4962D961-9D7D-4917-8626-F55ED7577D87}"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1AAE0A-2EC7-4B7A-942C-40EFF70EE37B}"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IN"/>
        </a:p>
      </dgm:t>
    </dgm:pt>
    <dgm:pt modelId="{180021DE-F46C-4346-8AA2-8AFDEC9C2E9B}">
      <dgm:prSet custT="1"/>
      <dgm:spPr/>
      <dgm:t>
        <a:bodyPr anchor="t"/>
        <a:lstStyle/>
        <a:p>
          <a:pPr algn="ctr" rtl="0">
            <a:lnSpc>
              <a:spcPct val="150000"/>
            </a:lnSpc>
          </a:pPr>
          <a:endParaRPr lang="en-IN" sz="2400" dirty="0" smtClean="0">
            <a:latin typeface="Tahoma" panose="020B0604030504040204" pitchFamily="34" charset="0"/>
            <a:ea typeface="Tahoma" panose="020B0604030504040204" pitchFamily="34" charset="0"/>
            <a:cs typeface="Tahoma" panose="020B0604030504040204" pitchFamily="34" charset="0"/>
          </a:endParaRPr>
        </a:p>
        <a:p>
          <a:pPr algn="ctr" rtl="0">
            <a:lnSpc>
              <a:spcPct val="150000"/>
            </a:lnSpc>
          </a:pPr>
          <a:endParaRPr lang="en-IN" sz="2400" dirty="0" smtClean="0">
            <a:latin typeface="Tahoma" panose="020B0604030504040204" pitchFamily="34" charset="0"/>
            <a:ea typeface="Tahoma" panose="020B0604030504040204" pitchFamily="34" charset="0"/>
            <a:cs typeface="Tahoma" panose="020B0604030504040204" pitchFamily="34" charset="0"/>
          </a:endParaRPr>
        </a:p>
        <a:p>
          <a:pPr algn="ctr" rtl="0">
            <a:lnSpc>
              <a:spcPct val="150000"/>
            </a:lnSpc>
          </a:pPr>
          <a:r>
            <a:rPr lang="en-IN" sz="2400" dirty="0" smtClean="0">
              <a:latin typeface="Tahoma" panose="020B0604030504040204" pitchFamily="34" charset="0"/>
              <a:ea typeface="Tahoma" panose="020B0604030504040204" pitchFamily="34" charset="0"/>
              <a:cs typeface="Tahoma" panose="020B0604030504040204" pitchFamily="34" charset="0"/>
            </a:rPr>
            <a:t>Joint Venture (JV)</a:t>
          </a:r>
          <a:endParaRPr lang="en-IN" sz="2400" dirty="0">
            <a:latin typeface="Tahoma" panose="020B0604030504040204" pitchFamily="34" charset="0"/>
            <a:ea typeface="Tahoma" panose="020B0604030504040204" pitchFamily="34" charset="0"/>
            <a:cs typeface="Tahoma" panose="020B0604030504040204" pitchFamily="34" charset="0"/>
          </a:endParaRPr>
        </a:p>
      </dgm:t>
    </dgm:pt>
    <dgm:pt modelId="{FE03F9E9-6CCE-46A9-B3C6-064F7962D485}" type="parTrans" cxnId="{DD3DDA99-2300-4CA9-89E5-8B5052156B8F}">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21263FA2-C46D-4A12-B3DC-DBA206654002}" type="sibTrans" cxnId="{DD3DDA99-2300-4CA9-89E5-8B5052156B8F}">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B1B15DA1-8E4D-4E4E-AE1A-54B6DB9C9C81}">
      <dgm:prSet custT="1"/>
      <dgm:spPr/>
      <dgm:t>
        <a:bodyPr/>
        <a:lstStyle/>
        <a:p>
          <a:pPr rtl="0"/>
          <a:r>
            <a:rPr lang="en-US" sz="1800" b="0" i="0" dirty="0" smtClean="0">
              <a:latin typeface="Tahoma" panose="020B0604030504040204" pitchFamily="34" charset="0"/>
              <a:ea typeface="Tahoma" panose="020B0604030504040204" pitchFamily="34" charset="0"/>
              <a:cs typeface="Tahoma" panose="020B0604030504040204" pitchFamily="34" charset="0"/>
            </a:rPr>
            <a:t>A business arrangement wherein two or more parties agree to pool their resources to achieve a common business objective. </a:t>
          </a:r>
          <a:endParaRPr lang="en-IN" sz="1800" b="0" i="0" dirty="0">
            <a:latin typeface="Tahoma" panose="020B0604030504040204" pitchFamily="34" charset="0"/>
            <a:ea typeface="Tahoma" panose="020B0604030504040204" pitchFamily="34" charset="0"/>
            <a:cs typeface="Tahoma" panose="020B0604030504040204" pitchFamily="34" charset="0"/>
          </a:endParaRPr>
        </a:p>
      </dgm:t>
    </dgm:pt>
    <dgm:pt modelId="{4BA30149-EF13-48CB-B255-DEDC9C9742DC}" type="parTrans" cxnId="{1103EBF7-5114-44B7-BEA7-B465008531F4}">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80E8E7DB-61A0-4A45-855A-7DDF90676638}" type="sibTrans" cxnId="{1103EBF7-5114-44B7-BEA7-B465008531F4}">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63B7B393-EBCF-4032-8B2A-D70594F99C29}">
      <dgm:prSet custT="1"/>
      <dgm:spPr/>
      <dgm:t>
        <a:bodyPr/>
        <a:lstStyle/>
        <a:p>
          <a:pPr rtl="0"/>
          <a:r>
            <a:rPr lang="en-US" sz="1800" b="0" i="0" dirty="0" smtClean="0">
              <a:latin typeface="Tahoma" panose="020B0604030504040204" pitchFamily="34" charset="0"/>
              <a:ea typeface="Tahoma" panose="020B0604030504040204" pitchFamily="34" charset="0"/>
              <a:cs typeface="Tahoma" panose="020B0604030504040204" pitchFamily="34" charset="0"/>
            </a:rPr>
            <a:t>All the parties retain some control over an entity and have a defined set of activities to be executed.</a:t>
          </a:r>
          <a:endParaRPr lang="en-IN" sz="1800" dirty="0">
            <a:latin typeface="Tahoma" panose="020B0604030504040204" pitchFamily="34" charset="0"/>
            <a:ea typeface="Tahoma" panose="020B0604030504040204" pitchFamily="34" charset="0"/>
            <a:cs typeface="Tahoma" panose="020B0604030504040204" pitchFamily="34" charset="0"/>
          </a:endParaRPr>
        </a:p>
      </dgm:t>
    </dgm:pt>
    <dgm:pt modelId="{8E1A17C2-BDD7-4123-BB82-CC72CA4C07D0}" type="parTrans" cxnId="{3E8D6A10-9B38-4DE3-8811-A0A6C6E57CEA}">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453F7DAD-6B40-4CF8-8EE8-5803F4FE2C2E}" type="sibTrans" cxnId="{3E8D6A10-9B38-4DE3-8811-A0A6C6E57CEA}">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C8EF4737-6A94-42D4-9259-84425A657C77}">
      <dgm:prSet custT="1"/>
      <dgm:spPr/>
      <dgm:t>
        <a:bodyPr/>
        <a:lstStyle/>
        <a:p>
          <a:pPr rtl="0"/>
          <a:r>
            <a:rPr lang="en-US" sz="1800" dirty="0" smtClean="0">
              <a:latin typeface="Tahoma" panose="020B0604030504040204" pitchFamily="34" charset="0"/>
              <a:ea typeface="Tahoma" panose="020B0604030504040204" pitchFamily="34" charset="0"/>
              <a:cs typeface="Tahoma" panose="020B0604030504040204" pitchFamily="34" charset="0"/>
            </a:rPr>
            <a:t>The developer and investor(s) enter a JV agreement to capture the rights and obligations of parties to the agreement.</a:t>
          </a:r>
          <a:endParaRPr lang="en-IN" sz="1800" dirty="0">
            <a:latin typeface="Tahoma" panose="020B0604030504040204" pitchFamily="34" charset="0"/>
            <a:ea typeface="Tahoma" panose="020B0604030504040204" pitchFamily="34" charset="0"/>
            <a:cs typeface="Tahoma" panose="020B0604030504040204" pitchFamily="34" charset="0"/>
          </a:endParaRPr>
        </a:p>
      </dgm:t>
    </dgm:pt>
    <dgm:pt modelId="{09E49442-4B4E-40D5-911E-3BFA10938A2F}" type="parTrans" cxnId="{89122FA2-15A7-4E69-8ADB-518034AF1C63}">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4F2A78B1-BEC7-4EF7-8A97-81AD4EA7B8E7}" type="sibTrans" cxnId="{89122FA2-15A7-4E69-8ADB-518034AF1C63}">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F7F6A865-600E-453A-A807-1D480060921C}">
      <dgm:prSet custT="1"/>
      <dgm:spPr/>
      <dgm:t>
        <a:bodyPr/>
        <a:lstStyle/>
        <a:p>
          <a:pPr rtl="0"/>
          <a:r>
            <a:rPr lang="en-US" sz="1800" dirty="0" smtClean="0">
              <a:latin typeface="Tahoma" panose="020B0604030504040204" pitchFamily="34" charset="0"/>
              <a:ea typeface="Tahoma" panose="020B0604030504040204" pitchFamily="34" charset="0"/>
              <a:cs typeface="Tahoma" panose="020B0604030504040204" pitchFamily="34" charset="0"/>
            </a:rPr>
            <a:t>Pooling of resources, as shown involves the formation of a JV entity (either company or LLP) in which the real estate assets are contributed by the developer and funding is provided by an investor(s).</a:t>
          </a:r>
          <a:endParaRPr lang="en-IN" sz="1800" dirty="0">
            <a:latin typeface="Tahoma" panose="020B0604030504040204" pitchFamily="34" charset="0"/>
            <a:ea typeface="Tahoma" panose="020B0604030504040204" pitchFamily="34" charset="0"/>
            <a:cs typeface="Tahoma" panose="020B0604030504040204" pitchFamily="34" charset="0"/>
          </a:endParaRPr>
        </a:p>
      </dgm:t>
    </dgm:pt>
    <dgm:pt modelId="{276EF571-2C36-43BE-A88F-26EC3C5A1754}" type="parTrans" cxnId="{1309C164-6FD1-4D59-B6E4-25EB18B08899}">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8CC951E4-E296-4234-9E8E-FDE842BCC4E8}" type="sibTrans" cxnId="{1309C164-6FD1-4D59-B6E4-25EB18B08899}">
      <dgm:prSet/>
      <dgm:spPr/>
      <dgm:t>
        <a:bodyPr/>
        <a:lstStyle/>
        <a:p>
          <a:endParaRPr lang="en-IN">
            <a:latin typeface="Tahoma" panose="020B0604030504040204" pitchFamily="34" charset="0"/>
            <a:ea typeface="Tahoma" panose="020B0604030504040204" pitchFamily="34" charset="0"/>
            <a:cs typeface="Tahoma" panose="020B0604030504040204" pitchFamily="34" charset="0"/>
          </a:endParaRPr>
        </a:p>
      </dgm:t>
    </dgm:pt>
    <dgm:pt modelId="{76D21F15-D7B5-4E99-8327-E70851262C73}" type="pres">
      <dgm:prSet presAssocID="{881AAE0A-2EC7-4B7A-942C-40EFF70EE37B}" presName="vert0" presStyleCnt="0">
        <dgm:presLayoutVars>
          <dgm:dir/>
          <dgm:animOne val="branch"/>
          <dgm:animLvl val="lvl"/>
        </dgm:presLayoutVars>
      </dgm:prSet>
      <dgm:spPr/>
      <dgm:t>
        <a:bodyPr/>
        <a:lstStyle/>
        <a:p>
          <a:endParaRPr lang="en-IN"/>
        </a:p>
      </dgm:t>
    </dgm:pt>
    <dgm:pt modelId="{BB3B72CC-6272-43EE-97E8-27B72CDA07B9}" type="pres">
      <dgm:prSet presAssocID="{180021DE-F46C-4346-8AA2-8AFDEC9C2E9B}" presName="thickLine" presStyleLbl="alignNode1" presStyleIdx="0" presStyleCnt="1"/>
      <dgm:spPr/>
      <dgm:t>
        <a:bodyPr/>
        <a:lstStyle/>
        <a:p>
          <a:endParaRPr lang="en-IN"/>
        </a:p>
      </dgm:t>
    </dgm:pt>
    <dgm:pt modelId="{6FF56DE3-705F-4588-8DD8-F991E2455281}" type="pres">
      <dgm:prSet presAssocID="{180021DE-F46C-4346-8AA2-8AFDEC9C2E9B}" presName="horz1" presStyleCnt="0"/>
      <dgm:spPr/>
      <dgm:t>
        <a:bodyPr/>
        <a:lstStyle/>
        <a:p>
          <a:endParaRPr lang="en-IN"/>
        </a:p>
      </dgm:t>
    </dgm:pt>
    <dgm:pt modelId="{DB7137B4-0F38-40D7-BF32-B1CF9159EED0}" type="pres">
      <dgm:prSet presAssocID="{180021DE-F46C-4346-8AA2-8AFDEC9C2E9B}" presName="tx1" presStyleLbl="revTx" presStyleIdx="0" presStyleCnt="5" custScaleX="152765" custScaleY="100098"/>
      <dgm:spPr/>
      <dgm:t>
        <a:bodyPr/>
        <a:lstStyle/>
        <a:p>
          <a:endParaRPr lang="en-IN"/>
        </a:p>
      </dgm:t>
    </dgm:pt>
    <dgm:pt modelId="{DFDC257A-38B0-4E07-A46D-6D79E3407663}" type="pres">
      <dgm:prSet presAssocID="{180021DE-F46C-4346-8AA2-8AFDEC9C2E9B}" presName="vert1" presStyleCnt="0"/>
      <dgm:spPr/>
      <dgm:t>
        <a:bodyPr/>
        <a:lstStyle/>
        <a:p>
          <a:endParaRPr lang="en-IN"/>
        </a:p>
      </dgm:t>
    </dgm:pt>
    <dgm:pt modelId="{90EB3591-EEC1-4F60-9F6C-BF0A086002EF}" type="pres">
      <dgm:prSet presAssocID="{B1B15DA1-8E4D-4E4E-AE1A-54B6DB9C9C81}" presName="vertSpace2a" presStyleCnt="0"/>
      <dgm:spPr/>
      <dgm:t>
        <a:bodyPr/>
        <a:lstStyle/>
        <a:p>
          <a:endParaRPr lang="en-IN"/>
        </a:p>
      </dgm:t>
    </dgm:pt>
    <dgm:pt modelId="{F4A00EB0-FB08-4A54-BDC9-5CEA6C02FBDE}" type="pres">
      <dgm:prSet presAssocID="{B1B15DA1-8E4D-4E4E-AE1A-54B6DB9C9C81}" presName="horz2" presStyleCnt="0"/>
      <dgm:spPr/>
      <dgm:t>
        <a:bodyPr/>
        <a:lstStyle/>
        <a:p>
          <a:endParaRPr lang="en-IN"/>
        </a:p>
      </dgm:t>
    </dgm:pt>
    <dgm:pt modelId="{19081132-2331-4A3B-822E-4C9F444DE1B7}" type="pres">
      <dgm:prSet presAssocID="{B1B15DA1-8E4D-4E4E-AE1A-54B6DB9C9C81}" presName="horzSpace2" presStyleCnt="0"/>
      <dgm:spPr/>
      <dgm:t>
        <a:bodyPr/>
        <a:lstStyle/>
        <a:p>
          <a:endParaRPr lang="en-IN"/>
        </a:p>
      </dgm:t>
    </dgm:pt>
    <dgm:pt modelId="{B439AEC5-3BEE-4A64-86CB-CA04B6312A2B}" type="pres">
      <dgm:prSet presAssocID="{B1B15DA1-8E4D-4E4E-AE1A-54B6DB9C9C81}" presName="tx2" presStyleLbl="revTx" presStyleIdx="1" presStyleCnt="5"/>
      <dgm:spPr/>
      <dgm:t>
        <a:bodyPr/>
        <a:lstStyle/>
        <a:p>
          <a:endParaRPr lang="en-IN"/>
        </a:p>
      </dgm:t>
    </dgm:pt>
    <dgm:pt modelId="{30091925-10FA-4EAC-AD4C-288C3B4257E7}" type="pres">
      <dgm:prSet presAssocID="{B1B15DA1-8E4D-4E4E-AE1A-54B6DB9C9C81}" presName="vert2" presStyleCnt="0"/>
      <dgm:spPr/>
      <dgm:t>
        <a:bodyPr/>
        <a:lstStyle/>
        <a:p>
          <a:endParaRPr lang="en-IN"/>
        </a:p>
      </dgm:t>
    </dgm:pt>
    <dgm:pt modelId="{3564FA86-F0DD-4153-83EB-D6D0806848B4}" type="pres">
      <dgm:prSet presAssocID="{B1B15DA1-8E4D-4E4E-AE1A-54B6DB9C9C81}" presName="thinLine2b" presStyleLbl="callout" presStyleIdx="0" presStyleCnt="4"/>
      <dgm:spPr/>
      <dgm:t>
        <a:bodyPr/>
        <a:lstStyle/>
        <a:p>
          <a:endParaRPr lang="en-IN"/>
        </a:p>
      </dgm:t>
    </dgm:pt>
    <dgm:pt modelId="{AEF46267-DBF9-43EA-8300-A9D133FBE79D}" type="pres">
      <dgm:prSet presAssocID="{B1B15DA1-8E4D-4E4E-AE1A-54B6DB9C9C81}" presName="vertSpace2b" presStyleCnt="0"/>
      <dgm:spPr/>
      <dgm:t>
        <a:bodyPr/>
        <a:lstStyle/>
        <a:p>
          <a:endParaRPr lang="en-IN"/>
        </a:p>
      </dgm:t>
    </dgm:pt>
    <dgm:pt modelId="{3D1A2EFC-0692-4F7A-A683-2411865D1398}" type="pres">
      <dgm:prSet presAssocID="{63B7B393-EBCF-4032-8B2A-D70594F99C29}" presName="horz2" presStyleCnt="0"/>
      <dgm:spPr/>
      <dgm:t>
        <a:bodyPr/>
        <a:lstStyle/>
        <a:p>
          <a:endParaRPr lang="en-IN"/>
        </a:p>
      </dgm:t>
    </dgm:pt>
    <dgm:pt modelId="{CE6301D2-FE96-4896-9210-95C08EC56C70}" type="pres">
      <dgm:prSet presAssocID="{63B7B393-EBCF-4032-8B2A-D70594F99C29}" presName="horzSpace2" presStyleCnt="0"/>
      <dgm:spPr/>
      <dgm:t>
        <a:bodyPr/>
        <a:lstStyle/>
        <a:p>
          <a:endParaRPr lang="en-IN"/>
        </a:p>
      </dgm:t>
    </dgm:pt>
    <dgm:pt modelId="{09628BBE-5E3A-441F-B659-47E3C347E68B}" type="pres">
      <dgm:prSet presAssocID="{63B7B393-EBCF-4032-8B2A-D70594F99C29}" presName="tx2" presStyleLbl="revTx" presStyleIdx="2" presStyleCnt="5"/>
      <dgm:spPr/>
      <dgm:t>
        <a:bodyPr/>
        <a:lstStyle/>
        <a:p>
          <a:endParaRPr lang="en-IN"/>
        </a:p>
      </dgm:t>
    </dgm:pt>
    <dgm:pt modelId="{9D0A2348-FF1E-45A0-9D8D-62319D3BB933}" type="pres">
      <dgm:prSet presAssocID="{63B7B393-EBCF-4032-8B2A-D70594F99C29}" presName="vert2" presStyleCnt="0"/>
      <dgm:spPr/>
      <dgm:t>
        <a:bodyPr/>
        <a:lstStyle/>
        <a:p>
          <a:endParaRPr lang="en-IN"/>
        </a:p>
      </dgm:t>
    </dgm:pt>
    <dgm:pt modelId="{125DE618-B8B7-4CBF-B11C-B9087711A1ED}" type="pres">
      <dgm:prSet presAssocID="{63B7B393-EBCF-4032-8B2A-D70594F99C29}" presName="thinLine2b" presStyleLbl="callout" presStyleIdx="1" presStyleCnt="4"/>
      <dgm:spPr/>
      <dgm:t>
        <a:bodyPr/>
        <a:lstStyle/>
        <a:p>
          <a:endParaRPr lang="en-IN"/>
        </a:p>
      </dgm:t>
    </dgm:pt>
    <dgm:pt modelId="{5D6E2F68-C486-4D6C-AAF3-70E9B00158FA}" type="pres">
      <dgm:prSet presAssocID="{63B7B393-EBCF-4032-8B2A-D70594F99C29}" presName="vertSpace2b" presStyleCnt="0"/>
      <dgm:spPr/>
      <dgm:t>
        <a:bodyPr/>
        <a:lstStyle/>
        <a:p>
          <a:endParaRPr lang="en-IN"/>
        </a:p>
      </dgm:t>
    </dgm:pt>
    <dgm:pt modelId="{9FFA841A-DA5B-47DA-94B9-CBE63118C7CC}" type="pres">
      <dgm:prSet presAssocID="{F7F6A865-600E-453A-A807-1D480060921C}" presName="horz2" presStyleCnt="0"/>
      <dgm:spPr/>
      <dgm:t>
        <a:bodyPr/>
        <a:lstStyle/>
        <a:p>
          <a:endParaRPr lang="en-IN"/>
        </a:p>
      </dgm:t>
    </dgm:pt>
    <dgm:pt modelId="{69EB209C-CB95-45DD-BA8A-20D61562D185}" type="pres">
      <dgm:prSet presAssocID="{F7F6A865-600E-453A-A807-1D480060921C}" presName="horzSpace2" presStyleCnt="0"/>
      <dgm:spPr/>
      <dgm:t>
        <a:bodyPr/>
        <a:lstStyle/>
        <a:p>
          <a:endParaRPr lang="en-IN"/>
        </a:p>
      </dgm:t>
    </dgm:pt>
    <dgm:pt modelId="{A7D1AA5F-ECD1-45E5-9260-D34001801532}" type="pres">
      <dgm:prSet presAssocID="{F7F6A865-600E-453A-A807-1D480060921C}" presName="tx2" presStyleLbl="revTx" presStyleIdx="3" presStyleCnt="5"/>
      <dgm:spPr/>
      <dgm:t>
        <a:bodyPr/>
        <a:lstStyle/>
        <a:p>
          <a:endParaRPr lang="en-IN"/>
        </a:p>
      </dgm:t>
    </dgm:pt>
    <dgm:pt modelId="{6F91B483-961B-4600-9CF7-8D17763E2ED7}" type="pres">
      <dgm:prSet presAssocID="{F7F6A865-600E-453A-A807-1D480060921C}" presName="vert2" presStyleCnt="0"/>
      <dgm:spPr/>
      <dgm:t>
        <a:bodyPr/>
        <a:lstStyle/>
        <a:p>
          <a:endParaRPr lang="en-IN"/>
        </a:p>
      </dgm:t>
    </dgm:pt>
    <dgm:pt modelId="{4C8E04B7-BCBA-466C-8D50-4EED44418CBE}" type="pres">
      <dgm:prSet presAssocID="{F7F6A865-600E-453A-A807-1D480060921C}" presName="thinLine2b" presStyleLbl="callout" presStyleIdx="2" presStyleCnt="4"/>
      <dgm:spPr/>
      <dgm:t>
        <a:bodyPr/>
        <a:lstStyle/>
        <a:p>
          <a:endParaRPr lang="en-IN"/>
        </a:p>
      </dgm:t>
    </dgm:pt>
    <dgm:pt modelId="{3BB688FF-B02B-43C3-BE44-BA3D3C25B2BF}" type="pres">
      <dgm:prSet presAssocID="{F7F6A865-600E-453A-A807-1D480060921C}" presName="vertSpace2b" presStyleCnt="0"/>
      <dgm:spPr/>
      <dgm:t>
        <a:bodyPr/>
        <a:lstStyle/>
        <a:p>
          <a:endParaRPr lang="en-IN"/>
        </a:p>
      </dgm:t>
    </dgm:pt>
    <dgm:pt modelId="{E98A37CC-349B-47AC-BA99-D010BEAB61E1}" type="pres">
      <dgm:prSet presAssocID="{C8EF4737-6A94-42D4-9259-84425A657C77}" presName="horz2" presStyleCnt="0"/>
      <dgm:spPr/>
      <dgm:t>
        <a:bodyPr/>
        <a:lstStyle/>
        <a:p>
          <a:endParaRPr lang="en-IN"/>
        </a:p>
      </dgm:t>
    </dgm:pt>
    <dgm:pt modelId="{A72A618B-7C83-4CA3-AEA1-17E94451CA6A}" type="pres">
      <dgm:prSet presAssocID="{C8EF4737-6A94-42D4-9259-84425A657C77}" presName="horzSpace2" presStyleCnt="0"/>
      <dgm:spPr/>
      <dgm:t>
        <a:bodyPr/>
        <a:lstStyle/>
        <a:p>
          <a:endParaRPr lang="en-IN"/>
        </a:p>
      </dgm:t>
    </dgm:pt>
    <dgm:pt modelId="{51769272-7ECA-40D0-84AB-990074E25544}" type="pres">
      <dgm:prSet presAssocID="{C8EF4737-6A94-42D4-9259-84425A657C77}" presName="tx2" presStyleLbl="revTx" presStyleIdx="4" presStyleCnt="5"/>
      <dgm:spPr/>
      <dgm:t>
        <a:bodyPr/>
        <a:lstStyle/>
        <a:p>
          <a:endParaRPr lang="en-IN"/>
        </a:p>
      </dgm:t>
    </dgm:pt>
    <dgm:pt modelId="{45D0772C-B28B-48AB-93D6-3B3BBC0D3C9D}" type="pres">
      <dgm:prSet presAssocID="{C8EF4737-6A94-42D4-9259-84425A657C77}" presName="vert2" presStyleCnt="0"/>
      <dgm:spPr/>
      <dgm:t>
        <a:bodyPr/>
        <a:lstStyle/>
        <a:p>
          <a:endParaRPr lang="en-IN"/>
        </a:p>
      </dgm:t>
    </dgm:pt>
    <dgm:pt modelId="{9E832134-72ED-4103-8284-4B632298C0DD}" type="pres">
      <dgm:prSet presAssocID="{C8EF4737-6A94-42D4-9259-84425A657C77}" presName="thinLine2b" presStyleLbl="callout" presStyleIdx="3" presStyleCnt="4"/>
      <dgm:spPr/>
      <dgm:t>
        <a:bodyPr/>
        <a:lstStyle/>
        <a:p>
          <a:endParaRPr lang="en-IN"/>
        </a:p>
      </dgm:t>
    </dgm:pt>
    <dgm:pt modelId="{AF62F349-668C-4EB6-81B3-390414DD8E56}" type="pres">
      <dgm:prSet presAssocID="{C8EF4737-6A94-42D4-9259-84425A657C77}" presName="vertSpace2b" presStyleCnt="0"/>
      <dgm:spPr/>
      <dgm:t>
        <a:bodyPr/>
        <a:lstStyle/>
        <a:p>
          <a:endParaRPr lang="en-IN"/>
        </a:p>
      </dgm:t>
    </dgm:pt>
  </dgm:ptLst>
  <dgm:cxnLst>
    <dgm:cxn modelId="{3E8D6A10-9B38-4DE3-8811-A0A6C6E57CEA}" srcId="{180021DE-F46C-4346-8AA2-8AFDEC9C2E9B}" destId="{63B7B393-EBCF-4032-8B2A-D70594F99C29}" srcOrd="1" destOrd="0" parTransId="{8E1A17C2-BDD7-4123-BB82-CC72CA4C07D0}" sibTransId="{453F7DAD-6B40-4CF8-8EE8-5803F4FE2C2E}"/>
    <dgm:cxn modelId="{EB84CDB3-CE05-40D5-A8D1-63DC2DEFCD27}" type="presOf" srcId="{180021DE-F46C-4346-8AA2-8AFDEC9C2E9B}" destId="{DB7137B4-0F38-40D7-BF32-B1CF9159EED0}" srcOrd="0" destOrd="0" presId="urn:microsoft.com/office/officeart/2008/layout/LinedList"/>
    <dgm:cxn modelId="{8BEBB720-4319-469F-A663-51293C09BD9F}" type="presOf" srcId="{63B7B393-EBCF-4032-8B2A-D70594F99C29}" destId="{09628BBE-5E3A-441F-B659-47E3C347E68B}" srcOrd="0" destOrd="0" presId="urn:microsoft.com/office/officeart/2008/layout/LinedList"/>
    <dgm:cxn modelId="{0EEF1679-65AD-4282-93A9-B5F8EBC74B46}" type="presOf" srcId="{881AAE0A-2EC7-4B7A-942C-40EFF70EE37B}" destId="{76D21F15-D7B5-4E99-8327-E70851262C73}" srcOrd="0" destOrd="0" presId="urn:microsoft.com/office/officeart/2008/layout/LinedList"/>
    <dgm:cxn modelId="{DBB1090D-A772-44E2-90DA-16B21DBBB461}" type="presOf" srcId="{B1B15DA1-8E4D-4E4E-AE1A-54B6DB9C9C81}" destId="{B439AEC5-3BEE-4A64-86CB-CA04B6312A2B}" srcOrd="0" destOrd="0" presId="urn:microsoft.com/office/officeart/2008/layout/LinedList"/>
    <dgm:cxn modelId="{1309C164-6FD1-4D59-B6E4-25EB18B08899}" srcId="{180021DE-F46C-4346-8AA2-8AFDEC9C2E9B}" destId="{F7F6A865-600E-453A-A807-1D480060921C}" srcOrd="2" destOrd="0" parTransId="{276EF571-2C36-43BE-A88F-26EC3C5A1754}" sibTransId="{8CC951E4-E296-4234-9E8E-FDE842BCC4E8}"/>
    <dgm:cxn modelId="{B11D7592-A99B-42DE-95A0-A4CE6BDBB9A5}" type="presOf" srcId="{C8EF4737-6A94-42D4-9259-84425A657C77}" destId="{51769272-7ECA-40D0-84AB-990074E25544}" srcOrd="0" destOrd="0" presId="urn:microsoft.com/office/officeart/2008/layout/LinedList"/>
    <dgm:cxn modelId="{89122FA2-15A7-4E69-8ADB-518034AF1C63}" srcId="{180021DE-F46C-4346-8AA2-8AFDEC9C2E9B}" destId="{C8EF4737-6A94-42D4-9259-84425A657C77}" srcOrd="3" destOrd="0" parTransId="{09E49442-4B4E-40D5-911E-3BFA10938A2F}" sibTransId="{4F2A78B1-BEC7-4EF7-8A97-81AD4EA7B8E7}"/>
    <dgm:cxn modelId="{1103EBF7-5114-44B7-BEA7-B465008531F4}" srcId="{180021DE-F46C-4346-8AA2-8AFDEC9C2E9B}" destId="{B1B15DA1-8E4D-4E4E-AE1A-54B6DB9C9C81}" srcOrd="0" destOrd="0" parTransId="{4BA30149-EF13-48CB-B255-DEDC9C9742DC}" sibTransId="{80E8E7DB-61A0-4A45-855A-7DDF90676638}"/>
    <dgm:cxn modelId="{14E3D20D-44D8-4E8B-96F0-A406A9867512}" type="presOf" srcId="{F7F6A865-600E-453A-A807-1D480060921C}" destId="{A7D1AA5F-ECD1-45E5-9260-D34001801532}" srcOrd="0" destOrd="0" presId="urn:microsoft.com/office/officeart/2008/layout/LinedList"/>
    <dgm:cxn modelId="{DD3DDA99-2300-4CA9-89E5-8B5052156B8F}" srcId="{881AAE0A-2EC7-4B7A-942C-40EFF70EE37B}" destId="{180021DE-F46C-4346-8AA2-8AFDEC9C2E9B}" srcOrd="0" destOrd="0" parTransId="{FE03F9E9-6CCE-46A9-B3C6-064F7962D485}" sibTransId="{21263FA2-C46D-4A12-B3DC-DBA206654002}"/>
    <dgm:cxn modelId="{4BBBFD70-63C6-450B-A58D-D33D75AD9639}" type="presParOf" srcId="{76D21F15-D7B5-4E99-8327-E70851262C73}" destId="{BB3B72CC-6272-43EE-97E8-27B72CDA07B9}" srcOrd="0" destOrd="0" presId="urn:microsoft.com/office/officeart/2008/layout/LinedList"/>
    <dgm:cxn modelId="{CA1898FF-A557-4F48-AD07-DD7018BC2602}" type="presParOf" srcId="{76D21F15-D7B5-4E99-8327-E70851262C73}" destId="{6FF56DE3-705F-4588-8DD8-F991E2455281}" srcOrd="1" destOrd="0" presId="urn:microsoft.com/office/officeart/2008/layout/LinedList"/>
    <dgm:cxn modelId="{FFD67180-993F-484F-A147-1066423C7FB8}" type="presParOf" srcId="{6FF56DE3-705F-4588-8DD8-F991E2455281}" destId="{DB7137B4-0F38-40D7-BF32-B1CF9159EED0}" srcOrd="0" destOrd="0" presId="urn:microsoft.com/office/officeart/2008/layout/LinedList"/>
    <dgm:cxn modelId="{E9F97C02-CD19-4F5E-8AC7-930D941681E2}" type="presParOf" srcId="{6FF56DE3-705F-4588-8DD8-F991E2455281}" destId="{DFDC257A-38B0-4E07-A46D-6D79E3407663}" srcOrd="1" destOrd="0" presId="urn:microsoft.com/office/officeart/2008/layout/LinedList"/>
    <dgm:cxn modelId="{7D0F5DD6-FE03-46F7-AD58-03AA50F7C951}" type="presParOf" srcId="{DFDC257A-38B0-4E07-A46D-6D79E3407663}" destId="{90EB3591-EEC1-4F60-9F6C-BF0A086002EF}" srcOrd="0" destOrd="0" presId="urn:microsoft.com/office/officeart/2008/layout/LinedList"/>
    <dgm:cxn modelId="{32DD9698-3E0D-47A5-985E-11A180E5A9E8}" type="presParOf" srcId="{DFDC257A-38B0-4E07-A46D-6D79E3407663}" destId="{F4A00EB0-FB08-4A54-BDC9-5CEA6C02FBDE}" srcOrd="1" destOrd="0" presId="urn:microsoft.com/office/officeart/2008/layout/LinedList"/>
    <dgm:cxn modelId="{E1639B42-219A-4537-A9AE-059563D54413}" type="presParOf" srcId="{F4A00EB0-FB08-4A54-BDC9-5CEA6C02FBDE}" destId="{19081132-2331-4A3B-822E-4C9F444DE1B7}" srcOrd="0" destOrd="0" presId="urn:microsoft.com/office/officeart/2008/layout/LinedList"/>
    <dgm:cxn modelId="{8F5E2E8F-12B5-41A7-8EAA-A644409B2E34}" type="presParOf" srcId="{F4A00EB0-FB08-4A54-BDC9-5CEA6C02FBDE}" destId="{B439AEC5-3BEE-4A64-86CB-CA04B6312A2B}" srcOrd="1" destOrd="0" presId="urn:microsoft.com/office/officeart/2008/layout/LinedList"/>
    <dgm:cxn modelId="{AC5E19BA-5C56-4273-8975-62F118441E0E}" type="presParOf" srcId="{F4A00EB0-FB08-4A54-BDC9-5CEA6C02FBDE}" destId="{30091925-10FA-4EAC-AD4C-288C3B4257E7}" srcOrd="2" destOrd="0" presId="urn:microsoft.com/office/officeart/2008/layout/LinedList"/>
    <dgm:cxn modelId="{2BABC6B5-C6B9-4D68-8587-0975D8AAB7FD}" type="presParOf" srcId="{DFDC257A-38B0-4E07-A46D-6D79E3407663}" destId="{3564FA86-F0DD-4153-83EB-D6D0806848B4}" srcOrd="2" destOrd="0" presId="urn:microsoft.com/office/officeart/2008/layout/LinedList"/>
    <dgm:cxn modelId="{DD19530D-3DB9-4443-AD19-3E4D19E67D4E}" type="presParOf" srcId="{DFDC257A-38B0-4E07-A46D-6D79E3407663}" destId="{AEF46267-DBF9-43EA-8300-A9D133FBE79D}" srcOrd="3" destOrd="0" presId="urn:microsoft.com/office/officeart/2008/layout/LinedList"/>
    <dgm:cxn modelId="{EE8C02EC-785E-4562-8BF1-1E84786405FE}" type="presParOf" srcId="{DFDC257A-38B0-4E07-A46D-6D79E3407663}" destId="{3D1A2EFC-0692-4F7A-A683-2411865D1398}" srcOrd="4" destOrd="0" presId="urn:microsoft.com/office/officeart/2008/layout/LinedList"/>
    <dgm:cxn modelId="{493463DF-EF04-4CAB-AE9C-5A38801CDDF9}" type="presParOf" srcId="{3D1A2EFC-0692-4F7A-A683-2411865D1398}" destId="{CE6301D2-FE96-4896-9210-95C08EC56C70}" srcOrd="0" destOrd="0" presId="urn:microsoft.com/office/officeart/2008/layout/LinedList"/>
    <dgm:cxn modelId="{8D7C78B1-A1C7-4469-960D-C93466CC20CF}" type="presParOf" srcId="{3D1A2EFC-0692-4F7A-A683-2411865D1398}" destId="{09628BBE-5E3A-441F-B659-47E3C347E68B}" srcOrd="1" destOrd="0" presId="urn:microsoft.com/office/officeart/2008/layout/LinedList"/>
    <dgm:cxn modelId="{3C01EC4D-C7C6-4EA1-A542-FCBE6ECD9AAB}" type="presParOf" srcId="{3D1A2EFC-0692-4F7A-A683-2411865D1398}" destId="{9D0A2348-FF1E-45A0-9D8D-62319D3BB933}" srcOrd="2" destOrd="0" presId="urn:microsoft.com/office/officeart/2008/layout/LinedList"/>
    <dgm:cxn modelId="{756E6E6F-5BD1-4089-A628-063FF1405415}" type="presParOf" srcId="{DFDC257A-38B0-4E07-A46D-6D79E3407663}" destId="{125DE618-B8B7-4CBF-B11C-B9087711A1ED}" srcOrd="5" destOrd="0" presId="urn:microsoft.com/office/officeart/2008/layout/LinedList"/>
    <dgm:cxn modelId="{D4D5A7ED-6ECE-4304-9FB8-552999F16EF0}" type="presParOf" srcId="{DFDC257A-38B0-4E07-A46D-6D79E3407663}" destId="{5D6E2F68-C486-4D6C-AAF3-70E9B00158FA}" srcOrd="6" destOrd="0" presId="urn:microsoft.com/office/officeart/2008/layout/LinedList"/>
    <dgm:cxn modelId="{DE39A3EB-7961-472A-9C32-15AD221715CD}" type="presParOf" srcId="{DFDC257A-38B0-4E07-A46D-6D79E3407663}" destId="{9FFA841A-DA5B-47DA-94B9-CBE63118C7CC}" srcOrd="7" destOrd="0" presId="urn:microsoft.com/office/officeart/2008/layout/LinedList"/>
    <dgm:cxn modelId="{4C5BB7D1-61C7-4140-90A8-8FFE961F33EB}" type="presParOf" srcId="{9FFA841A-DA5B-47DA-94B9-CBE63118C7CC}" destId="{69EB209C-CB95-45DD-BA8A-20D61562D185}" srcOrd="0" destOrd="0" presId="urn:microsoft.com/office/officeart/2008/layout/LinedList"/>
    <dgm:cxn modelId="{8600C4C0-D849-45E4-B2D7-2F86904DED8E}" type="presParOf" srcId="{9FFA841A-DA5B-47DA-94B9-CBE63118C7CC}" destId="{A7D1AA5F-ECD1-45E5-9260-D34001801532}" srcOrd="1" destOrd="0" presId="urn:microsoft.com/office/officeart/2008/layout/LinedList"/>
    <dgm:cxn modelId="{8F4830B6-5B3E-4792-8F5E-934F98C9960A}" type="presParOf" srcId="{9FFA841A-DA5B-47DA-94B9-CBE63118C7CC}" destId="{6F91B483-961B-4600-9CF7-8D17763E2ED7}" srcOrd="2" destOrd="0" presId="urn:microsoft.com/office/officeart/2008/layout/LinedList"/>
    <dgm:cxn modelId="{680A7046-70E4-4E4A-8F6F-32A8C9B4FF1E}" type="presParOf" srcId="{DFDC257A-38B0-4E07-A46D-6D79E3407663}" destId="{4C8E04B7-BCBA-466C-8D50-4EED44418CBE}" srcOrd="8" destOrd="0" presId="urn:microsoft.com/office/officeart/2008/layout/LinedList"/>
    <dgm:cxn modelId="{CACAAA58-45BC-4612-986B-D31B15F25CD3}" type="presParOf" srcId="{DFDC257A-38B0-4E07-A46D-6D79E3407663}" destId="{3BB688FF-B02B-43C3-BE44-BA3D3C25B2BF}" srcOrd="9" destOrd="0" presId="urn:microsoft.com/office/officeart/2008/layout/LinedList"/>
    <dgm:cxn modelId="{0C8AFB36-DFB3-4ACC-9F28-84D4CC60FED2}" type="presParOf" srcId="{DFDC257A-38B0-4E07-A46D-6D79E3407663}" destId="{E98A37CC-349B-47AC-BA99-D010BEAB61E1}" srcOrd="10" destOrd="0" presId="urn:microsoft.com/office/officeart/2008/layout/LinedList"/>
    <dgm:cxn modelId="{F2A336CF-BBE7-4285-8FAC-41B4D81F11E3}" type="presParOf" srcId="{E98A37CC-349B-47AC-BA99-D010BEAB61E1}" destId="{A72A618B-7C83-4CA3-AEA1-17E94451CA6A}" srcOrd="0" destOrd="0" presId="urn:microsoft.com/office/officeart/2008/layout/LinedList"/>
    <dgm:cxn modelId="{642D54ED-D9DD-4D22-9A33-C866685C5D16}" type="presParOf" srcId="{E98A37CC-349B-47AC-BA99-D010BEAB61E1}" destId="{51769272-7ECA-40D0-84AB-990074E25544}" srcOrd="1" destOrd="0" presId="urn:microsoft.com/office/officeart/2008/layout/LinedList"/>
    <dgm:cxn modelId="{50577FEB-6703-4659-8170-0CF144C43DCA}" type="presParOf" srcId="{E98A37CC-349B-47AC-BA99-D010BEAB61E1}" destId="{45D0772C-B28B-48AB-93D6-3B3BBC0D3C9D}" srcOrd="2" destOrd="0" presId="urn:microsoft.com/office/officeart/2008/layout/LinedList"/>
    <dgm:cxn modelId="{9DD102F5-CD9C-4D6D-AD2D-F1D7D856AB50}" type="presParOf" srcId="{DFDC257A-38B0-4E07-A46D-6D79E3407663}" destId="{9E832134-72ED-4103-8284-4B632298C0DD}" srcOrd="11" destOrd="0" presId="urn:microsoft.com/office/officeart/2008/layout/LinedList"/>
    <dgm:cxn modelId="{918B8151-492A-4FFF-A827-6FCCD70F25B5}" type="presParOf" srcId="{DFDC257A-38B0-4E07-A46D-6D79E3407663}" destId="{AF62F349-668C-4EB6-81B3-390414DD8E56}"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B72CC-6272-43EE-97E8-27B72CDA07B9}">
      <dsp:nvSpPr>
        <dsp:cNvPr id="0" name=""/>
        <dsp:cNvSpPr/>
      </dsp:nvSpPr>
      <dsp:spPr>
        <a:xfrm>
          <a:off x="0" y="230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7137B4-0F38-40D7-BF32-B1CF9159EED0}">
      <dsp:nvSpPr>
        <dsp:cNvPr id="0" name=""/>
        <dsp:cNvSpPr/>
      </dsp:nvSpPr>
      <dsp:spPr>
        <a:xfrm>
          <a:off x="0" y="2304"/>
          <a:ext cx="2103120" cy="4714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150000"/>
            </a:lnSpc>
            <a:spcBef>
              <a:spcPct val="0"/>
            </a:spcBef>
            <a:spcAft>
              <a:spcPct val="35000"/>
            </a:spcAft>
          </a:pPr>
          <a:r>
            <a:rPr lang="en-IN" sz="2400" kern="1200" dirty="0" smtClean="0">
              <a:latin typeface="Tahoma" panose="020B0604030504040204" pitchFamily="34" charset="0"/>
              <a:ea typeface="Tahoma" panose="020B0604030504040204" pitchFamily="34" charset="0"/>
              <a:cs typeface="Tahoma" panose="020B0604030504040204" pitchFamily="34" charset="0"/>
            </a:rPr>
            <a:t>What is a Real Estate transaction?</a:t>
          </a:r>
          <a:endParaRPr lang="en-IN" sz="2400" kern="1200" dirty="0">
            <a:latin typeface="Tahoma" panose="020B0604030504040204" pitchFamily="34" charset="0"/>
            <a:ea typeface="Tahoma" panose="020B0604030504040204" pitchFamily="34" charset="0"/>
            <a:cs typeface="Tahoma" panose="020B0604030504040204" pitchFamily="34" charset="0"/>
          </a:endParaRPr>
        </a:p>
      </dsp:txBody>
      <dsp:txXfrm>
        <a:off x="0" y="2304"/>
        <a:ext cx="2103120" cy="4714874"/>
      </dsp:txXfrm>
    </dsp:sp>
    <dsp:sp modelId="{B439AEC5-3BEE-4A64-86CB-CA04B6312A2B}">
      <dsp:nvSpPr>
        <dsp:cNvPr id="0" name=""/>
        <dsp:cNvSpPr/>
      </dsp:nvSpPr>
      <dsp:spPr>
        <a:xfrm>
          <a:off x="2260854" y="46736"/>
          <a:ext cx="8254746" cy="888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latin typeface="Tahoma" panose="020B0604030504040204" pitchFamily="34" charset="0"/>
              <a:ea typeface="Tahoma" panose="020B0604030504040204" pitchFamily="34" charset="0"/>
              <a:cs typeface="Tahoma" panose="020B0604030504040204" pitchFamily="34" charset="0"/>
            </a:rPr>
            <a:t>Real estate transaction refers to the buying, selling, or transferring of ownership or rights of a property, which could be a piece of land, a building, or any other immovable property.</a:t>
          </a:r>
          <a:endParaRPr lang="en-IN" sz="1800" kern="1200" dirty="0">
            <a:latin typeface="Tahoma" panose="020B0604030504040204" pitchFamily="34" charset="0"/>
            <a:ea typeface="Tahoma" panose="020B0604030504040204" pitchFamily="34" charset="0"/>
            <a:cs typeface="Tahoma" panose="020B0604030504040204" pitchFamily="34" charset="0"/>
          </a:endParaRPr>
        </a:p>
      </dsp:txBody>
      <dsp:txXfrm>
        <a:off x="2260854" y="46736"/>
        <a:ext cx="8254746" cy="888643"/>
      </dsp:txXfrm>
    </dsp:sp>
    <dsp:sp modelId="{3564FA86-F0DD-4153-83EB-D6D0806848B4}">
      <dsp:nvSpPr>
        <dsp:cNvPr id="0" name=""/>
        <dsp:cNvSpPr/>
      </dsp:nvSpPr>
      <dsp:spPr>
        <a:xfrm>
          <a:off x="2103120" y="935379"/>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628BBE-5E3A-441F-B659-47E3C347E68B}">
      <dsp:nvSpPr>
        <dsp:cNvPr id="0" name=""/>
        <dsp:cNvSpPr/>
      </dsp:nvSpPr>
      <dsp:spPr>
        <a:xfrm>
          <a:off x="2260854" y="979812"/>
          <a:ext cx="8254746" cy="888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latin typeface="Tahoma" panose="020B0604030504040204" pitchFamily="34" charset="0"/>
              <a:ea typeface="Tahoma" panose="020B0604030504040204" pitchFamily="34" charset="0"/>
              <a:cs typeface="Tahoma" panose="020B0604030504040204" pitchFamily="34" charset="0"/>
            </a:rPr>
            <a:t>It involves the exchange of money, property, and legal rights.</a:t>
          </a:r>
          <a:endParaRPr lang="en-IN" sz="1800" kern="1200" dirty="0">
            <a:latin typeface="Tahoma" panose="020B0604030504040204" pitchFamily="34" charset="0"/>
            <a:ea typeface="Tahoma" panose="020B0604030504040204" pitchFamily="34" charset="0"/>
            <a:cs typeface="Tahoma" panose="020B0604030504040204" pitchFamily="34" charset="0"/>
          </a:endParaRPr>
        </a:p>
      </dsp:txBody>
      <dsp:txXfrm>
        <a:off x="2260854" y="979812"/>
        <a:ext cx="8254746" cy="888643"/>
      </dsp:txXfrm>
    </dsp:sp>
    <dsp:sp modelId="{125DE618-B8B7-4CBF-B11C-B9087711A1ED}">
      <dsp:nvSpPr>
        <dsp:cNvPr id="0" name=""/>
        <dsp:cNvSpPr/>
      </dsp:nvSpPr>
      <dsp:spPr>
        <a:xfrm>
          <a:off x="2103120" y="1868455"/>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D1AA5F-ECD1-45E5-9260-D34001801532}">
      <dsp:nvSpPr>
        <dsp:cNvPr id="0" name=""/>
        <dsp:cNvSpPr/>
      </dsp:nvSpPr>
      <dsp:spPr>
        <a:xfrm>
          <a:off x="2260854" y="1912887"/>
          <a:ext cx="8254746" cy="888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latin typeface="Tahoma" panose="020B0604030504040204" pitchFamily="34" charset="0"/>
              <a:ea typeface="Tahoma" panose="020B0604030504040204" pitchFamily="34" charset="0"/>
              <a:cs typeface="Tahoma" panose="020B0604030504040204" pitchFamily="34" charset="0"/>
            </a:rPr>
            <a:t>Parties involved- buyers, sellers, and real estate agents.</a:t>
          </a:r>
          <a:r>
            <a:rPr lang="en-US" sz="2500" kern="1200" dirty="0" smtClean="0">
              <a:latin typeface="Tahoma" panose="020B0604030504040204" pitchFamily="34" charset="0"/>
              <a:ea typeface="Tahoma" panose="020B0604030504040204" pitchFamily="34" charset="0"/>
              <a:cs typeface="Tahoma" panose="020B0604030504040204" pitchFamily="34" charset="0"/>
            </a:rPr>
            <a:t> </a:t>
          </a:r>
          <a:endParaRPr lang="en-IN" sz="2500" kern="1200" dirty="0">
            <a:latin typeface="Tahoma" panose="020B0604030504040204" pitchFamily="34" charset="0"/>
            <a:ea typeface="Tahoma" panose="020B0604030504040204" pitchFamily="34" charset="0"/>
            <a:cs typeface="Tahoma" panose="020B0604030504040204" pitchFamily="34" charset="0"/>
          </a:endParaRPr>
        </a:p>
      </dsp:txBody>
      <dsp:txXfrm>
        <a:off x="2260854" y="1912887"/>
        <a:ext cx="8254746" cy="888643"/>
      </dsp:txXfrm>
    </dsp:sp>
    <dsp:sp modelId="{4C8E04B7-BCBA-466C-8D50-4EED44418CBE}">
      <dsp:nvSpPr>
        <dsp:cNvPr id="0" name=""/>
        <dsp:cNvSpPr/>
      </dsp:nvSpPr>
      <dsp:spPr>
        <a:xfrm>
          <a:off x="2103120" y="2801530"/>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769272-7ECA-40D0-84AB-990074E25544}">
      <dsp:nvSpPr>
        <dsp:cNvPr id="0" name=""/>
        <dsp:cNvSpPr/>
      </dsp:nvSpPr>
      <dsp:spPr>
        <a:xfrm>
          <a:off x="2260854" y="2845962"/>
          <a:ext cx="8254746" cy="888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latin typeface="Tahoma" panose="020B0604030504040204" pitchFamily="34" charset="0"/>
              <a:ea typeface="Tahoma" panose="020B0604030504040204" pitchFamily="34" charset="0"/>
              <a:cs typeface="Tahoma" panose="020B0604030504040204" pitchFamily="34" charset="0"/>
            </a:rPr>
            <a:t>Real estate transactions can be complex and involve a variety of legal, financial, and regulatory requirements.</a:t>
          </a:r>
        </a:p>
        <a:p>
          <a:pPr lvl="0" algn="l" defTabSz="800100" rtl="0">
            <a:lnSpc>
              <a:spcPct val="90000"/>
            </a:lnSpc>
            <a:spcBef>
              <a:spcPct val="0"/>
            </a:spcBef>
            <a:spcAft>
              <a:spcPct val="35000"/>
            </a:spcAft>
          </a:pPr>
          <a:endParaRPr lang="en-IN" sz="1800" kern="1200" dirty="0">
            <a:latin typeface="Tahoma" panose="020B0604030504040204" pitchFamily="34" charset="0"/>
            <a:ea typeface="Tahoma" panose="020B0604030504040204" pitchFamily="34" charset="0"/>
            <a:cs typeface="Tahoma" panose="020B0604030504040204" pitchFamily="34" charset="0"/>
          </a:endParaRPr>
        </a:p>
      </dsp:txBody>
      <dsp:txXfrm>
        <a:off x="2260854" y="2845962"/>
        <a:ext cx="8254746" cy="888643"/>
      </dsp:txXfrm>
    </dsp:sp>
    <dsp:sp modelId="{9E832134-72ED-4103-8284-4B632298C0DD}">
      <dsp:nvSpPr>
        <dsp:cNvPr id="0" name=""/>
        <dsp:cNvSpPr/>
      </dsp:nvSpPr>
      <dsp:spPr>
        <a:xfrm>
          <a:off x="2103120" y="3734606"/>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27D05E-121E-4198-B458-4C874A7D148E}">
      <dsp:nvSpPr>
        <dsp:cNvPr id="0" name=""/>
        <dsp:cNvSpPr/>
      </dsp:nvSpPr>
      <dsp:spPr>
        <a:xfrm>
          <a:off x="2260854" y="3779038"/>
          <a:ext cx="8254746" cy="888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latin typeface="Tahoma" panose="020B0604030504040204" pitchFamily="34" charset="0"/>
              <a:ea typeface="Tahoma" panose="020B0604030504040204" pitchFamily="34" charset="0"/>
              <a:cs typeface="Tahoma" panose="020B0604030504040204" pitchFamily="34" charset="0"/>
            </a:rPr>
            <a:t>The Real estate sector is on a continuous rise and has evolved with time to expand the ambit of real estate transactions into various forms such as Joint Development Agreements, Joint Ventures, etc. </a:t>
          </a:r>
          <a:endParaRPr lang="en-IN" sz="1800" kern="1200" dirty="0">
            <a:latin typeface="Tahoma" panose="020B0604030504040204" pitchFamily="34" charset="0"/>
            <a:ea typeface="Tahoma" panose="020B0604030504040204" pitchFamily="34" charset="0"/>
            <a:cs typeface="Tahoma" panose="020B0604030504040204" pitchFamily="34" charset="0"/>
          </a:endParaRPr>
        </a:p>
      </dsp:txBody>
      <dsp:txXfrm>
        <a:off x="2260854" y="3779038"/>
        <a:ext cx="8254746" cy="888643"/>
      </dsp:txXfrm>
    </dsp:sp>
    <dsp:sp modelId="{56CB7AF4-DAD5-4E88-8BD3-30AF5B73A2D7}">
      <dsp:nvSpPr>
        <dsp:cNvPr id="0" name=""/>
        <dsp:cNvSpPr/>
      </dsp:nvSpPr>
      <dsp:spPr>
        <a:xfrm>
          <a:off x="2103120" y="4667681"/>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B72CC-6272-43EE-97E8-27B72CDA07B9}">
      <dsp:nvSpPr>
        <dsp:cNvPr id="0" name=""/>
        <dsp:cNvSpPr/>
      </dsp:nvSpPr>
      <dsp:spPr>
        <a:xfrm>
          <a:off x="0" y="2300"/>
          <a:ext cx="10746198"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7137B4-0F38-40D7-BF32-B1CF9159EED0}">
      <dsp:nvSpPr>
        <dsp:cNvPr id="0" name=""/>
        <dsp:cNvSpPr/>
      </dsp:nvSpPr>
      <dsp:spPr>
        <a:xfrm>
          <a:off x="0" y="2300"/>
          <a:ext cx="2969065" cy="4714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0">
            <a:lnSpc>
              <a:spcPct val="150000"/>
            </a:lnSpc>
            <a:spcBef>
              <a:spcPct val="0"/>
            </a:spcBef>
            <a:spcAft>
              <a:spcPct val="35000"/>
            </a:spcAft>
          </a:pPr>
          <a:endParaRPr lang="en-IN" sz="2400" kern="1200" dirty="0" smtClean="0">
            <a:latin typeface="Tahoma" panose="020B0604030504040204" pitchFamily="34" charset="0"/>
            <a:ea typeface="Tahoma" panose="020B0604030504040204" pitchFamily="34" charset="0"/>
            <a:cs typeface="Tahoma" panose="020B0604030504040204" pitchFamily="34" charset="0"/>
          </a:endParaRPr>
        </a:p>
        <a:p>
          <a:pPr lvl="0" algn="ctr" defTabSz="1066800" rtl="0">
            <a:lnSpc>
              <a:spcPct val="150000"/>
            </a:lnSpc>
            <a:spcBef>
              <a:spcPct val="0"/>
            </a:spcBef>
            <a:spcAft>
              <a:spcPct val="35000"/>
            </a:spcAft>
          </a:pPr>
          <a:endParaRPr lang="en-IN" sz="2400" kern="1200" dirty="0" smtClean="0">
            <a:latin typeface="Tahoma" panose="020B0604030504040204" pitchFamily="34" charset="0"/>
            <a:ea typeface="Tahoma" panose="020B0604030504040204" pitchFamily="34" charset="0"/>
            <a:cs typeface="Tahoma" panose="020B0604030504040204" pitchFamily="34" charset="0"/>
          </a:endParaRPr>
        </a:p>
        <a:p>
          <a:pPr lvl="0" algn="ctr" defTabSz="1066800" rtl="0">
            <a:lnSpc>
              <a:spcPct val="150000"/>
            </a:lnSpc>
            <a:spcBef>
              <a:spcPct val="0"/>
            </a:spcBef>
            <a:spcAft>
              <a:spcPct val="35000"/>
            </a:spcAft>
          </a:pPr>
          <a:r>
            <a:rPr lang="en-IN" sz="2400" kern="1200" dirty="0" smtClean="0">
              <a:latin typeface="Tahoma" panose="020B0604030504040204" pitchFamily="34" charset="0"/>
              <a:ea typeface="Tahoma" panose="020B0604030504040204" pitchFamily="34" charset="0"/>
              <a:cs typeface="Tahoma" panose="020B0604030504040204" pitchFamily="34" charset="0"/>
            </a:rPr>
            <a:t>Joint Venture (JV)</a:t>
          </a:r>
          <a:endParaRPr lang="en-IN" sz="2400" kern="1200" dirty="0">
            <a:latin typeface="Tahoma" panose="020B0604030504040204" pitchFamily="34" charset="0"/>
            <a:ea typeface="Tahoma" panose="020B0604030504040204" pitchFamily="34" charset="0"/>
            <a:cs typeface="Tahoma" panose="020B0604030504040204" pitchFamily="34" charset="0"/>
          </a:endParaRPr>
        </a:p>
      </dsp:txBody>
      <dsp:txXfrm>
        <a:off x="0" y="2300"/>
        <a:ext cx="2969065" cy="4714881"/>
      </dsp:txXfrm>
    </dsp:sp>
    <dsp:sp modelId="{B439AEC5-3BEE-4A64-86CB-CA04B6312A2B}">
      <dsp:nvSpPr>
        <dsp:cNvPr id="0" name=""/>
        <dsp:cNvSpPr/>
      </dsp:nvSpPr>
      <dsp:spPr>
        <a:xfrm>
          <a:off x="3114831" y="66354"/>
          <a:ext cx="7628436" cy="217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0" i="0" kern="1200" dirty="0" smtClean="0">
              <a:latin typeface="Tahoma" panose="020B0604030504040204" pitchFamily="34" charset="0"/>
              <a:ea typeface="Tahoma" panose="020B0604030504040204" pitchFamily="34" charset="0"/>
              <a:cs typeface="Tahoma" panose="020B0604030504040204" pitchFamily="34" charset="0"/>
            </a:rPr>
            <a:t>Following types of Joint Ventures are generally seen:</a:t>
          </a:r>
        </a:p>
        <a:p>
          <a:pPr lvl="0" algn="l" defTabSz="800100" rtl="0">
            <a:lnSpc>
              <a:spcPct val="90000"/>
            </a:lnSpc>
            <a:spcBef>
              <a:spcPct val="0"/>
            </a:spcBef>
            <a:spcAft>
              <a:spcPct val="35000"/>
            </a:spcAft>
          </a:pPr>
          <a:r>
            <a:rPr lang="en-US" sz="1800" b="0" i="0" kern="1200" dirty="0" smtClean="0">
              <a:latin typeface="Tahoma" panose="020B0604030504040204" pitchFamily="34" charset="0"/>
              <a:ea typeface="Tahoma" panose="020B0604030504040204" pitchFamily="34" charset="0"/>
              <a:cs typeface="Tahoma" panose="020B0604030504040204" pitchFamily="34" charset="0"/>
            </a:rPr>
            <a:t>1. Joint Development Agreement</a:t>
          </a:r>
        </a:p>
        <a:p>
          <a:pPr lvl="0" algn="l" defTabSz="800100" rtl="0">
            <a:lnSpc>
              <a:spcPct val="90000"/>
            </a:lnSpc>
            <a:spcBef>
              <a:spcPct val="0"/>
            </a:spcBef>
            <a:spcAft>
              <a:spcPct val="35000"/>
            </a:spcAft>
          </a:pPr>
          <a:r>
            <a:rPr lang="en-US" sz="1800" b="0" i="0" kern="1200" dirty="0" smtClean="0">
              <a:latin typeface="Tahoma" panose="020B0604030504040204" pitchFamily="34" charset="0"/>
              <a:ea typeface="Tahoma" panose="020B0604030504040204" pitchFamily="34" charset="0"/>
              <a:cs typeface="Tahoma" panose="020B0604030504040204" pitchFamily="34" charset="0"/>
            </a:rPr>
            <a:t>2. Construction Contract</a:t>
          </a:r>
        </a:p>
        <a:p>
          <a:pPr lvl="0" algn="l" defTabSz="800100" rtl="0">
            <a:lnSpc>
              <a:spcPct val="90000"/>
            </a:lnSpc>
            <a:spcBef>
              <a:spcPct val="0"/>
            </a:spcBef>
            <a:spcAft>
              <a:spcPct val="35000"/>
            </a:spcAft>
          </a:pPr>
          <a:r>
            <a:rPr lang="en-US" sz="1800" b="0" i="0" kern="1200" dirty="0" smtClean="0">
              <a:latin typeface="Tahoma" panose="020B0604030504040204" pitchFamily="34" charset="0"/>
              <a:ea typeface="Tahoma" panose="020B0604030504040204" pitchFamily="34" charset="0"/>
              <a:cs typeface="Tahoma" panose="020B0604030504040204" pitchFamily="34" charset="0"/>
            </a:rPr>
            <a:t>3. Formation of a separate entity</a:t>
          </a:r>
        </a:p>
        <a:p>
          <a:pPr lvl="0" algn="l" defTabSz="800100" rtl="0">
            <a:lnSpc>
              <a:spcPct val="90000"/>
            </a:lnSpc>
            <a:spcBef>
              <a:spcPct val="0"/>
            </a:spcBef>
            <a:spcAft>
              <a:spcPct val="35000"/>
            </a:spcAft>
          </a:pPr>
          <a:r>
            <a:rPr lang="en-US" sz="1800" b="0" i="0" kern="1200" dirty="0" smtClean="0">
              <a:latin typeface="Tahoma" panose="020B0604030504040204" pitchFamily="34" charset="0"/>
              <a:ea typeface="Tahoma" panose="020B0604030504040204" pitchFamily="34" charset="0"/>
              <a:cs typeface="Tahoma" panose="020B0604030504040204" pitchFamily="34" charset="0"/>
            </a:rPr>
            <a:t> </a:t>
          </a:r>
          <a:endParaRPr lang="en-IN" sz="1800" b="0" i="0" kern="1200" dirty="0">
            <a:latin typeface="Tahoma" panose="020B0604030504040204" pitchFamily="34" charset="0"/>
            <a:ea typeface="Tahoma" panose="020B0604030504040204" pitchFamily="34" charset="0"/>
            <a:cs typeface="Tahoma" panose="020B0604030504040204" pitchFamily="34" charset="0"/>
          </a:endParaRPr>
        </a:p>
      </dsp:txBody>
      <dsp:txXfrm>
        <a:off x="3114831" y="66354"/>
        <a:ext cx="7628436" cy="2171722"/>
      </dsp:txXfrm>
    </dsp:sp>
    <dsp:sp modelId="{3564FA86-F0DD-4153-83EB-D6D0806848B4}">
      <dsp:nvSpPr>
        <dsp:cNvPr id="0" name=""/>
        <dsp:cNvSpPr/>
      </dsp:nvSpPr>
      <dsp:spPr>
        <a:xfrm>
          <a:off x="2969065" y="2238076"/>
          <a:ext cx="77742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628BBE-5E3A-441F-B659-47E3C347E68B}">
      <dsp:nvSpPr>
        <dsp:cNvPr id="0" name=""/>
        <dsp:cNvSpPr/>
      </dsp:nvSpPr>
      <dsp:spPr>
        <a:xfrm>
          <a:off x="3114831" y="2302129"/>
          <a:ext cx="7628436" cy="2343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0" i="0" kern="1200" dirty="0" smtClean="0">
              <a:latin typeface="Tahoma" panose="020B0604030504040204" pitchFamily="34" charset="0"/>
              <a:ea typeface="Tahoma" panose="020B0604030504040204" pitchFamily="34" charset="0"/>
              <a:cs typeface="Tahoma" panose="020B0604030504040204" pitchFamily="34" charset="0"/>
            </a:rPr>
            <a:t>The various entities in which a Joint Venture can be undertaken :</a:t>
          </a:r>
        </a:p>
        <a:p>
          <a:pPr lvl="0" algn="l" defTabSz="800100" rtl="0">
            <a:lnSpc>
              <a:spcPct val="90000"/>
            </a:lnSpc>
            <a:spcBef>
              <a:spcPct val="0"/>
            </a:spcBef>
            <a:spcAft>
              <a:spcPct val="35000"/>
            </a:spcAft>
          </a:pPr>
          <a:r>
            <a:rPr lang="en-US" sz="1800" b="0" i="0" kern="1200" dirty="0" smtClean="0">
              <a:latin typeface="Tahoma" panose="020B0604030504040204" pitchFamily="34" charset="0"/>
              <a:ea typeface="Tahoma" panose="020B0604030504040204" pitchFamily="34" charset="0"/>
              <a:cs typeface="Tahoma" panose="020B0604030504040204" pitchFamily="34" charset="0"/>
            </a:rPr>
            <a:t>1. Firm/ Limited Liability Partnership</a:t>
          </a:r>
        </a:p>
        <a:p>
          <a:pPr lvl="0" algn="l" defTabSz="800100" rtl="0">
            <a:lnSpc>
              <a:spcPct val="90000"/>
            </a:lnSpc>
            <a:spcBef>
              <a:spcPct val="0"/>
            </a:spcBef>
            <a:spcAft>
              <a:spcPct val="35000"/>
            </a:spcAft>
          </a:pPr>
          <a:r>
            <a:rPr lang="en-US" sz="1800" b="0" i="0" kern="1200" dirty="0" smtClean="0">
              <a:latin typeface="Tahoma" panose="020B0604030504040204" pitchFamily="34" charset="0"/>
              <a:ea typeface="Tahoma" panose="020B0604030504040204" pitchFamily="34" charset="0"/>
              <a:cs typeface="Tahoma" panose="020B0604030504040204" pitchFamily="34" charset="0"/>
            </a:rPr>
            <a:t>2. Company</a:t>
          </a:r>
        </a:p>
        <a:p>
          <a:pPr lvl="0" algn="l" defTabSz="800100" rtl="0">
            <a:lnSpc>
              <a:spcPct val="90000"/>
            </a:lnSpc>
            <a:spcBef>
              <a:spcPct val="0"/>
            </a:spcBef>
            <a:spcAft>
              <a:spcPct val="35000"/>
            </a:spcAft>
          </a:pPr>
          <a:r>
            <a:rPr lang="en-US" sz="1800" b="0" i="0" kern="1200" dirty="0" smtClean="0">
              <a:latin typeface="Tahoma" panose="020B0604030504040204" pitchFamily="34" charset="0"/>
              <a:ea typeface="Tahoma" panose="020B0604030504040204" pitchFamily="34" charset="0"/>
              <a:cs typeface="Tahoma" panose="020B0604030504040204" pitchFamily="34" charset="0"/>
            </a:rPr>
            <a:t>3. Association of Persons</a:t>
          </a:r>
        </a:p>
        <a:p>
          <a:pPr lvl="0" algn="l" defTabSz="800100" rtl="0">
            <a:lnSpc>
              <a:spcPct val="90000"/>
            </a:lnSpc>
            <a:spcBef>
              <a:spcPct val="0"/>
            </a:spcBef>
            <a:spcAft>
              <a:spcPct val="35000"/>
            </a:spcAft>
          </a:pPr>
          <a:endParaRPr lang="en-IN" sz="1800" kern="1200" dirty="0">
            <a:latin typeface="Tahoma" panose="020B0604030504040204" pitchFamily="34" charset="0"/>
            <a:ea typeface="Tahoma" panose="020B0604030504040204" pitchFamily="34" charset="0"/>
            <a:cs typeface="Tahoma" panose="020B0604030504040204" pitchFamily="34" charset="0"/>
          </a:endParaRPr>
        </a:p>
      </dsp:txBody>
      <dsp:txXfrm>
        <a:off x="3114831" y="2302129"/>
        <a:ext cx="7628436" cy="2343820"/>
      </dsp:txXfrm>
    </dsp:sp>
    <dsp:sp modelId="{125DE618-B8B7-4CBF-B11C-B9087711A1ED}">
      <dsp:nvSpPr>
        <dsp:cNvPr id="0" name=""/>
        <dsp:cNvSpPr/>
      </dsp:nvSpPr>
      <dsp:spPr>
        <a:xfrm>
          <a:off x="2969065" y="4645950"/>
          <a:ext cx="77742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8A6EC-CB5C-4F2F-8CE7-9AFF7EE3FD55}">
      <dsp:nvSpPr>
        <dsp:cNvPr id="0" name=""/>
        <dsp:cNvSpPr/>
      </dsp:nvSpPr>
      <dsp:spPr>
        <a:xfrm>
          <a:off x="1477061" y="0"/>
          <a:ext cx="977243" cy="977243"/>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61E44AA-10E9-4ED2-9B3B-1948DDCE623C}">
      <dsp:nvSpPr>
        <dsp:cNvPr id="0" name=""/>
        <dsp:cNvSpPr/>
      </dsp:nvSpPr>
      <dsp:spPr>
        <a:xfrm>
          <a:off x="1574786" y="97724"/>
          <a:ext cx="781794" cy="781794"/>
        </a:xfrm>
        <a:prstGeom prst="chord">
          <a:avLst>
            <a:gd name="adj1" fmla="val 0"/>
            <a:gd name="adj2" fmla="val 108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40B7A23-7624-44B5-A26B-C92A028B1278}">
      <dsp:nvSpPr>
        <dsp:cNvPr id="0" name=""/>
        <dsp:cNvSpPr/>
      </dsp:nvSpPr>
      <dsp:spPr>
        <a:xfrm>
          <a:off x="2657897" y="977243"/>
          <a:ext cx="2891012" cy="411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just" defTabSz="711200">
            <a:lnSpc>
              <a:spcPct val="90000"/>
            </a:lnSpc>
            <a:spcBef>
              <a:spcPct val="0"/>
            </a:spcBef>
            <a:spcAft>
              <a:spcPct val="35000"/>
            </a:spcAft>
          </a:pPr>
          <a:r>
            <a:rPr lang="en-IN" sz="1600" kern="1200" dirty="0" smtClean="0">
              <a:latin typeface="Tahoma" panose="020B0604030504040204" pitchFamily="34" charset="0"/>
              <a:ea typeface="Tahoma" panose="020B0604030504040204" pitchFamily="34" charset="0"/>
              <a:cs typeface="Tahoma" panose="020B0604030504040204" pitchFamily="34" charset="0"/>
            </a:rPr>
            <a:t>Applicable when </a:t>
          </a:r>
          <a:r>
            <a:rPr lang="en-IN" sz="1600" kern="1200" dirty="0" err="1" smtClean="0">
              <a:latin typeface="Tahoma" panose="020B0604030504040204" pitchFamily="34" charset="0"/>
              <a:ea typeface="Tahoma" panose="020B0604030504040204" pitchFamily="34" charset="0"/>
              <a:cs typeface="Tahoma" panose="020B0604030504040204" pitchFamily="34" charset="0"/>
            </a:rPr>
            <a:t>Assessee</a:t>
          </a:r>
          <a:r>
            <a:rPr lang="en-IN" sz="1600" kern="1200" dirty="0" smtClean="0">
              <a:latin typeface="Tahoma" panose="020B0604030504040204" pitchFamily="34" charset="0"/>
              <a:ea typeface="Tahoma" panose="020B0604030504040204" pitchFamily="34" charset="0"/>
              <a:cs typeface="Tahoma" panose="020B0604030504040204" pitchFamily="34" charset="0"/>
            </a:rPr>
            <a:t> is engaged in business of real estate</a:t>
          </a:r>
          <a:endParaRPr lang="en-IN" sz="1600" kern="1200" dirty="0">
            <a:latin typeface="Tahoma" panose="020B0604030504040204" pitchFamily="34" charset="0"/>
            <a:ea typeface="Tahoma" panose="020B0604030504040204" pitchFamily="34" charset="0"/>
            <a:cs typeface="Tahoma" panose="020B0604030504040204" pitchFamily="34" charset="0"/>
          </a:endParaRPr>
        </a:p>
        <a:p>
          <a:pPr lvl="0" algn="just" defTabSz="711200">
            <a:lnSpc>
              <a:spcPct val="90000"/>
            </a:lnSpc>
            <a:spcBef>
              <a:spcPct val="0"/>
            </a:spcBef>
            <a:spcAft>
              <a:spcPct val="35000"/>
            </a:spcAft>
          </a:pPr>
          <a:endParaRPr lang="en-IN" sz="1600" kern="1200" dirty="0" smtClean="0">
            <a:latin typeface="Tahoma" panose="020B0604030504040204" pitchFamily="34" charset="0"/>
            <a:ea typeface="Tahoma" panose="020B0604030504040204" pitchFamily="34" charset="0"/>
            <a:cs typeface="Tahoma" panose="020B0604030504040204" pitchFamily="34" charset="0"/>
          </a:endParaRPr>
        </a:p>
        <a:p>
          <a:pPr lvl="0" algn="just" defTabSz="711200">
            <a:lnSpc>
              <a:spcPct val="90000"/>
            </a:lnSpc>
            <a:spcBef>
              <a:spcPct val="0"/>
            </a:spcBef>
            <a:spcAft>
              <a:spcPct val="35000"/>
            </a:spcAft>
          </a:pPr>
          <a:r>
            <a:rPr lang="en-US" sz="1600" b="1" kern="1200" dirty="0" smtClean="0">
              <a:latin typeface="Tahoma" panose="020B0604030504040204" pitchFamily="34" charset="0"/>
              <a:ea typeface="Tahoma" panose="020B0604030504040204" pitchFamily="34" charset="0"/>
              <a:cs typeface="Tahoma" panose="020B0604030504040204" pitchFamily="34" charset="0"/>
            </a:rPr>
            <a:t>Nature of activities, intention of parties, risk undertaken</a:t>
          </a:r>
          <a:r>
            <a:rPr lang="en-US" sz="1600" kern="1200" dirty="0" smtClean="0">
              <a:latin typeface="Tahoma" panose="020B0604030504040204" pitchFamily="34" charset="0"/>
              <a:ea typeface="Tahoma" panose="020B0604030504040204" pitchFamily="34" charset="0"/>
              <a:cs typeface="Tahoma" panose="020B0604030504040204" pitchFamily="34" charset="0"/>
            </a:rPr>
            <a:t>, etc. are some of the factors which would determine whether </a:t>
          </a:r>
          <a:r>
            <a:rPr lang="en-US" sz="1600" kern="1200" dirty="0" err="1" smtClean="0">
              <a:latin typeface="Tahoma" panose="020B0604030504040204" pitchFamily="34" charset="0"/>
              <a:ea typeface="Tahoma" panose="020B0604030504040204" pitchFamily="34" charset="0"/>
              <a:cs typeface="Tahoma" panose="020B0604030504040204" pitchFamily="34" charset="0"/>
            </a:rPr>
            <a:t>Assessee</a:t>
          </a:r>
          <a:r>
            <a:rPr lang="en-US" sz="1600" kern="1200" dirty="0" smtClean="0">
              <a:latin typeface="Tahoma" panose="020B0604030504040204" pitchFamily="34" charset="0"/>
              <a:ea typeface="Tahoma" panose="020B0604030504040204" pitchFamily="34" charset="0"/>
              <a:cs typeface="Tahoma" panose="020B0604030504040204" pitchFamily="34" charset="0"/>
            </a:rPr>
            <a:t> is engaged in ‘Business’ or asset held as ‘Capital Asset’</a:t>
          </a:r>
        </a:p>
        <a:p>
          <a:pPr lvl="0" algn="just" defTabSz="711200">
            <a:lnSpc>
              <a:spcPct val="90000"/>
            </a:lnSpc>
            <a:spcBef>
              <a:spcPct val="0"/>
            </a:spcBef>
            <a:spcAft>
              <a:spcPct val="35000"/>
            </a:spcAft>
          </a:pPr>
          <a:r>
            <a:rPr lang="en-US" sz="1600" kern="1200" dirty="0" smtClean="0">
              <a:latin typeface="Tahoma" panose="020B0604030504040204" pitchFamily="34" charset="0"/>
              <a:ea typeface="Tahoma" panose="020B0604030504040204" pitchFamily="34" charset="0"/>
              <a:cs typeface="Tahoma" panose="020B0604030504040204" pitchFamily="34" charset="0"/>
            </a:rPr>
            <a:t>Even a single transaction can be treated as Business</a:t>
          </a:r>
        </a:p>
      </dsp:txBody>
      <dsp:txXfrm>
        <a:off x="2657897" y="977243"/>
        <a:ext cx="2891012" cy="4112566"/>
      </dsp:txXfrm>
    </dsp:sp>
    <dsp:sp modelId="{3CF2FF11-44A6-4DD6-B95E-B45DCF5B3BCF}">
      <dsp:nvSpPr>
        <dsp:cNvPr id="0" name=""/>
        <dsp:cNvSpPr/>
      </dsp:nvSpPr>
      <dsp:spPr>
        <a:xfrm>
          <a:off x="2657897" y="0"/>
          <a:ext cx="2891012" cy="977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73660" rIns="73660" bIns="73660" numCol="1" spcCol="1270" anchor="b" anchorCtr="0">
          <a:noAutofit/>
        </a:bodyPr>
        <a:lstStyle/>
        <a:p>
          <a:pPr lvl="0" algn="l" defTabSz="1289050">
            <a:lnSpc>
              <a:spcPct val="90000"/>
            </a:lnSpc>
            <a:spcBef>
              <a:spcPct val="0"/>
            </a:spcBef>
            <a:spcAft>
              <a:spcPct val="35000"/>
            </a:spcAft>
          </a:pPr>
          <a:r>
            <a:rPr lang="en-IN" sz="2900" kern="1200" dirty="0" smtClean="0">
              <a:latin typeface="Tahoma" panose="020B0604030504040204" pitchFamily="34" charset="0"/>
              <a:ea typeface="Tahoma" panose="020B0604030504040204" pitchFamily="34" charset="0"/>
              <a:cs typeface="Tahoma" panose="020B0604030504040204" pitchFamily="34" charset="0"/>
            </a:rPr>
            <a:t>Business Income</a:t>
          </a:r>
          <a:endParaRPr lang="en-IN" sz="2900" kern="1200" dirty="0">
            <a:latin typeface="Tahoma" panose="020B0604030504040204" pitchFamily="34" charset="0"/>
            <a:ea typeface="Tahoma" panose="020B0604030504040204" pitchFamily="34" charset="0"/>
            <a:cs typeface="Tahoma" panose="020B0604030504040204" pitchFamily="34" charset="0"/>
          </a:endParaRPr>
        </a:p>
      </dsp:txBody>
      <dsp:txXfrm>
        <a:off x="2657897" y="0"/>
        <a:ext cx="2891012" cy="977243"/>
      </dsp:txXfrm>
    </dsp:sp>
    <dsp:sp modelId="{0CF784EF-88D2-478A-988B-2A2852E5C5B0}">
      <dsp:nvSpPr>
        <dsp:cNvPr id="0" name=""/>
        <dsp:cNvSpPr/>
      </dsp:nvSpPr>
      <dsp:spPr>
        <a:xfrm>
          <a:off x="5752502" y="0"/>
          <a:ext cx="977243" cy="977243"/>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704253E-DF50-4D96-B266-5E3F5BBE3BE1}">
      <dsp:nvSpPr>
        <dsp:cNvPr id="0" name=""/>
        <dsp:cNvSpPr/>
      </dsp:nvSpPr>
      <dsp:spPr>
        <a:xfrm>
          <a:off x="5850226" y="97724"/>
          <a:ext cx="781794" cy="781794"/>
        </a:xfrm>
        <a:prstGeom prst="chord">
          <a:avLst>
            <a:gd name="adj1" fmla="val 16200000"/>
            <a:gd name="adj2" fmla="val 162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2D92137-6871-4C19-BF7B-EB1E6AF26466}">
      <dsp:nvSpPr>
        <dsp:cNvPr id="0" name=""/>
        <dsp:cNvSpPr/>
      </dsp:nvSpPr>
      <dsp:spPr>
        <a:xfrm>
          <a:off x="6933338" y="977243"/>
          <a:ext cx="2891012" cy="411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l" defTabSz="711200">
            <a:lnSpc>
              <a:spcPct val="90000"/>
            </a:lnSpc>
            <a:spcBef>
              <a:spcPct val="0"/>
            </a:spcBef>
            <a:spcAft>
              <a:spcPct val="35000"/>
            </a:spcAft>
          </a:pPr>
          <a:r>
            <a:rPr lang="en-US" sz="1600" kern="1200" dirty="0" smtClean="0">
              <a:latin typeface="Tahoma" panose="020B0604030504040204" pitchFamily="34" charset="0"/>
              <a:ea typeface="Tahoma" panose="020B0604030504040204" pitchFamily="34" charset="0"/>
              <a:cs typeface="Tahoma" panose="020B0604030504040204" pitchFamily="34" charset="0"/>
            </a:rPr>
            <a:t>Applicable when asset held as capital asset</a:t>
          </a:r>
          <a:endParaRPr lang="en-IN" sz="1600" kern="1200" dirty="0">
            <a:latin typeface="Tahoma" panose="020B0604030504040204" pitchFamily="34" charset="0"/>
            <a:ea typeface="Tahoma" panose="020B0604030504040204" pitchFamily="34" charset="0"/>
            <a:cs typeface="Tahoma" panose="020B0604030504040204" pitchFamily="34" charset="0"/>
          </a:endParaRPr>
        </a:p>
        <a:p>
          <a:pPr lvl="0" algn="l" defTabSz="711200">
            <a:lnSpc>
              <a:spcPct val="90000"/>
            </a:lnSpc>
            <a:spcBef>
              <a:spcPct val="0"/>
            </a:spcBef>
            <a:spcAft>
              <a:spcPct val="35000"/>
            </a:spcAft>
          </a:pPr>
          <a:r>
            <a:rPr lang="en-IN" sz="1600" b="1" kern="1200" smtClean="0">
              <a:latin typeface="Tahoma" panose="020B0604030504040204" pitchFamily="34" charset="0"/>
              <a:ea typeface="Tahoma" panose="020B0604030504040204" pitchFamily="34" charset="0"/>
              <a:cs typeface="Tahoma" panose="020B0604030504040204" pitchFamily="34" charset="0"/>
            </a:rPr>
            <a:t>Short term capital gain</a:t>
          </a:r>
        </a:p>
        <a:p>
          <a:pPr lvl="0" algn="l" defTabSz="711200">
            <a:lnSpc>
              <a:spcPct val="90000"/>
            </a:lnSpc>
            <a:spcBef>
              <a:spcPct val="0"/>
            </a:spcBef>
            <a:spcAft>
              <a:spcPct val="35000"/>
            </a:spcAft>
          </a:pPr>
          <a:r>
            <a:rPr lang="en-IN" sz="1600" kern="1200" smtClean="0">
              <a:latin typeface="Tahoma" panose="020B0604030504040204" pitchFamily="34" charset="0"/>
              <a:ea typeface="Tahoma" panose="020B0604030504040204" pitchFamily="34" charset="0"/>
              <a:cs typeface="Tahoma" panose="020B0604030504040204" pitchFamily="34" charset="0"/>
            </a:rPr>
            <a:t>Property held as Investment for less than 36months</a:t>
          </a:r>
        </a:p>
        <a:p>
          <a:pPr lvl="0" algn="l" defTabSz="711200">
            <a:lnSpc>
              <a:spcPct val="90000"/>
            </a:lnSpc>
            <a:spcBef>
              <a:spcPct val="0"/>
            </a:spcBef>
            <a:spcAft>
              <a:spcPct val="35000"/>
            </a:spcAft>
          </a:pPr>
          <a:r>
            <a:rPr lang="en-IN" sz="1600" kern="1200" smtClean="0">
              <a:latin typeface="Tahoma" panose="020B0604030504040204" pitchFamily="34" charset="0"/>
              <a:ea typeface="Tahoma" panose="020B0604030504040204" pitchFamily="34" charset="0"/>
              <a:cs typeface="Tahoma" panose="020B0604030504040204" pitchFamily="34" charset="0"/>
            </a:rPr>
            <a:t>Taxable at slab rates without Indexation benefit</a:t>
          </a:r>
        </a:p>
        <a:p>
          <a:pPr lvl="0" algn="l" defTabSz="711200">
            <a:lnSpc>
              <a:spcPct val="90000"/>
            </a:lnSpc>
            <a:spcBef>
              <a:spcPct val="0"/>
            </a:spcBef>
            <a:spcAft>
              <a:spcPct val="35000"/>
            </a:spcAft>
          </a:pPr>
          <a:r>
            <a:rPr lang="en-IN" sz="1600" b="1" kern="1200" smtClean="0">
              <a:latin typeface="Tahoma" panose="020B0604030504040204" pitchFamily="34" charset="0"/>
              <a:ea typeface="Tahoma" panose="020B0604030504040204" pitchFamily="34" charset="0"/>
              <a:cs typeface="Tahoma" panose="020B0604030504040204" pitchFamily="34" charset="0"/>
            </a:rPr>
            <a:t>Long term capital gain</a:t>
          </a:r>
        </a:p>
        <a:p>
          <a:pPr lvl="0" algn="l" defTabSz="711200">
            <a:lnSpc>
              <a:spcPct val="90000"/>
            </a:lnSpc>
            <a:spcBef>
              <a:spcPct val="0"/>
            </a:spcBef>
            <a:spcAft>
              <a:spcPct val="35000"/>
            </a:spcAft>
          </a:pPr>
          <a:r>
            <a:rPr lang="en-IN" sz="1600" kern="1200" smtClean="0">
              <a:latin typeface="Tahoma" panose="020B0604030504040204" pitchFamily="34" charset="0"/>
              <a:ea typeface="Tahoma" panose="020B0604030504040204" pitchFamily="34" charset="0"/>
              <a:cs typeface="Tahoma" panose="020B0604030504040204" pitchFamily="34" charset="0"/>
            </a:rPr>
            <a:t>Property held as Investment for more than 36 months</a:t>
          </a:r>
        </a:p>
        <a:p>
          <a:pPr lvl="0" algn="l" defTabSz="711200">
            <a:lnSpc>
              <a:spcPct val="90000"/>
            </a:lnSpc>
            <a:spcBef>
              <a:spcPct val="0"/>
            </a:spcBef>
            <a:spcAft>
              <a:spcPct val="35000"/>
            </a:spcAft>
          </a:pPr>
          <a:r>
            <a:rPr lang="en-IN" sz="1600" kern="1200" smtClean="0">
              <a:latin typeface="Tahoma" panose="020B0604030504040204" pitchFamily="34" charset="0"/>
              <a:ea typeface="Tahoma" panose="020B0604030504040204" pitchFamily="34" charset="0"/>
              <a:cs typeface="Tahoma" panose="020B0604030504040204" pitchFamily="34" charset="0"/>
            </a:rPr>
            <a:t>Taxable at 20% with indexation benefit is available</a:t>
          </a:r>
          <a:endParaRPr lang="en-IN" sz="1600" kern="1200" dirty="0">
            <a:latin typeface="Tahoma" panose="020B0604030504040204" pitchFamily="34" charset="0"/>
            <a:ea typeface="Tahoma" panose="020B0604030504040204" pitchFamily="34" charset="0"/>
            <a:cs typeface="Tahoma" panose="020B0604030504040204" pitchFamily="34" charset="0"/>
          </a:endParaRPr>
        </a:p>
      </dsp:txBody>
      <dsp:txXfrm>
        <a:off x="6933338" y="977243"/>
        <a:ext cx="2891012" cy="4112566"/>
      </dsp:txXfrm>
    </dsp:sp>
    <dsp:sp modelId="{EF4E0CC3-7E4A-4415-973B-03EA2A0D3387}">
      <dsp:nvSpPr>
        <dsp:cNvPr id="0" name=""/>
        <dsp:cNvSpPr/>
      </dsp:nvSpPr>
      <dsp:spPr>
        <a:xfrm>
          <a:off x="6933338" y="0"/>
          <a:ext cx="2891012" cy="977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73660" rIns="73660" bIns="73660" numCol="1" spcCol="1270" anchor="b" anchorCtr="0">
          <a:noAutofit/>
        </a:bodyPr>
        <a:lstStyle/>
        <a:p>
          <a:pPr lvl="0" algn="l" defTabSz="1289050">
            <a:lnSpc>
              <a:spcPct val="90000"/>
            </a:lnSpc>
            <a:spcBef>
              <a:spcPct val="0"/>
            </a:spcBef>
            <a:spcAft>
              <a:spcPct val="35000"/>
            </a:spcAft>
          </a:pPr>
          <a:r>
            <a:rPr lang="en-IN" sz="2900" kern="1200" smtClean="0">
              <a:latin typeface="Tahoma" panose="020B0604030504040204" pitchFamily="34" charset="0"/>
              <a:ea typeface="Tahoma" panose="020B0604030504040204" pitchFamily="34" charset="0"/>
              <a:cs typeface="Tahoma" panose="020B0604030504040204" pitchFamily="34" charset="0"/>
            </a:rPr>
            <a:t>Capital Gain</a:t>
          </a:r>
          <a:endParaRPr lang="en-IN" sz="2900" kern="1200" dirty="0">
            <a:latin typeface="Tahoma" panose="020B0604030504040204" pitchFamily="34" charset="0"/>
            <a:ea typeface="Tahoma" panose="020B0604030504040204" pitchFamily="34" charset="0"/>
            <a:cs typeface="Tahoma" panose="020B0604030504040204" pitchFamily="34" charset="0"/>
          </a:endParaRPr>
        </a:p>
      </dsp:txBody>
      <dsp:txXfrm>
        <a:off x="6933338" y="0"/>
        <a:ext cx="2891012" cy="9772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C268E-4108-43A8-9DB3-D3243A30E801}">
      <dsp:nvSpPr>
        <dsp:cNvPr id="0" name=""/>
        <dsp:cNvSpPr/>
      </dsp:nvSpPr>
      <dsp:spPr>
        <a:xfrm>
          <a:off x="1437628" y="0"/>
          <a:ext cx="958041" cy="95804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4C8913-3389-42D1-BA0D-E6F3D7320980}">
      <dsp:nvSpPr>
        <dsp:cNvPr id="0" name=""/>
        <dsp:cNvSpPr/>
      </dsp:nvSpPr>
      <dsp:spPr>
        <a:xfrm>
          <a:off x="1533433" y="95804"/>
          <a:ext cx="766432" cy="766432"/>
        </a:xfrm>
        <a:prstGeom prst="chord">
          <a:avLst>
            <a:gd name="adj1" fmla="val 0"/>
            <a:gd name="adj2" fmla="val 108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D88C0C-5DD2-437E-AD48-1D68CD437332}">
      <dsp:nvSpPr>
        <dsp:cNvPr id="0" name=""/>
        <dsp:cNvSpPr/>
      </dsp:nvSpPr>
      <dsp:spPr>
        <a:xfrm>
          <a:off x="2595261" y="958041"/>
          <a:ext cx="2834204" cy="4031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just" defTabSz="889000">
            <a:lnSpc>
              <a:spcPct val="90000"/>
            </a:lnSpc>
            <a:spcBef>
              <a:spcPct val="0"/>
            </a:spcBef>
            <a:spcAft>
              <a:spcPct val="35000"/>
            </a:spcAft>
          </a:pPr>
          <a:r>
            <a:rPr lang="en-US" sz="2000" kern="1200" dirty="0" smtClean="0">
              <a:latin typeface="Tahoma" panose="020B0604030504040204" pitchFamily="34" charset="0"/>
              <a:ea typeface="Tahoma" panose="020B0604030504040204" pitchFamily="34" charset="0"/>
              <a:cs typeface="Tahoma" panose="020B0604030504040204" pitchFamily="34" charset="0"/>
            </a:rPr>
            <a:t>Rental income earned where renting is not the business of the </a:t>
          </a:r>
          <a:r>
            <a:rPr lang="en-US" sz="2000" kern="1200" dirty="0" err="1" smtClean="0">
              <a:latin typeface="Tahoma" panose="020B0604030504040204" pitchFamily="34" charset="0"/>
              <a:ea typeface="Tahoma" panose="020B0604030504040204" pitchFamily="34" charset="0"/>
              <a:cs typeface="Tahoma" panose="020B0604030504040204" pitchFamily="34" charset="0"/>
            </a:rPr>
            <a:t>Assessee</a:t>
          </a:r>
          <a:r>
            <a:rPr lang="en-US" sz="2000" kern="1200" dirty="0" smtClean="0">
              <a:latin typeface="Tahoma" panose="020B0604030504040204" pitchFamily="34" charset="0"/>
              <a:ea typeface="Tahoma" panose="020B0604030504040204" pitchFamily="34" charset="0"/>
              <a:cs typeface="Tahoma" panose="020B0604030504040204" pitchFamily="34" charset="0"/>
            </a:rPr>
            <a:t> would be taxed under IHP </a:t>
          </a:r>
        </a:p>
        <a:p>
          <a:pPr lvl="0" algn="just" defTabSz="889000">
            <a:lnSpc>
              <a:spcPct val="90000"/>
            </a:lnSpc>
            <a:spcBef>
              <a:spcPct val="0"/>
            </a:spcBef>
            <a:spcAft>
              <a:spcPct val="35000"/>
            </a:spcAft>
          </a:pPr>
          <a:endParaRPr lang="en-IN" sz="2000" b="0" kern="1200" dirty="0" smtClean="0">
            <a:latin typeface="Tahoma" panose="020B0604030504040204" pitchFamily="34" charset="0"/>
            <a:ea typeface="Tahoma" panose="020B0604030504040204" pitchFamily="34" charset="0"/>
            <a:cs typeface="Tahoma" panose="020B0604030504040204" pitchFamily="34" charset="0"/>
          </a:endParaRPr>
        </a:p>
        <a:p>
          <a:pPr lvl="0" algn="just" defTabSz="889000">
            <a:lnSpc>
              <a:spcPct val="90000"/>
            </a:lnSpc>
            <a:spcBef>
              <a:spcPct val="0"/>
            </a:spcBef>
            <a:spcAft>
              <a:spcPct val="35000"/>
            </a:spcAft>
          </a:pPr>
          <a:r>
            <a:rPr lang="en-US" sz="2000" kern="1200" dirty="0" smtClean="0">
              <a:latin typeface="Tahoma" panose="020B0604030504040204" pitchFamily="34" charset="0"/>
              <a:ea typeface="Tahoma" panose="020B0604030504040204" pitchFamily="34" charset="0"/>
              <a:cs typeface="Tahoma" panose="020B0604030504040204" pitchFamily="34" charset="0"/>
            </a:rPr>
            <a:t>Object clause plays an important role in determining the nature of income- </a:t>
          </a:r>
          <a:r>
            <a:rPr lang="en-IN" sz="2000" b="1" kern="1200" dirty="0" smtClean="0">
              <a:solidFill>
                <a:srgbClr val="2D4164"/>
              </a:solidFill>
              <a:latin typeface="Tahoma" panose="020B0604030504040204" pitchFamily="34" charset="0"/>
              <a:ea typeface="Tahoma" panose="020B0604030504040204" pitchFamily="34" charset="0"/>
              <a:cs typeface="Tahoma" panose="020B0604030504040204" pitchFamily="34" charset="0"/>
            </a:rPr>
            <a:t>373 ITR 673 (SC) Chennai Properties &amp; Investment Ltd</a:t>
          </a:r>
        </a:p>
      </dsp:txBody>
      <dsp:txXfrm>
        <a:off x="2595261" y="958041"/>
        <a:ext cx="2834204" cy="4031755"/>
      </dsp:txXfrm>
    </dsp:sp>
    <dsp:sp modelId="{43F96779-D091-4B9C-BFCA-8C449EC1D1F7}">
      <dsp:nvSpPr>
        <dsp:cNvPr id="0" name=""/>
        <dsp:cNvSpPr/>
      </dsp:nvSpPr>
      <dsp:spPr>
        <a:xfrm>
          <a:off x="2595261" y="0"/>
          <a:ext cx="2834204" cy="958041"/>
        </a:xfrm>
        <a:prstGeom prst="rect">
          <a:avLst/>
        </a:prstGeom>
        <a:solidFill>
          <a:srgbClr val="F1A045"/>
        </a:soli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3660" tIns="73660" rIns="73660" bIns="73660" numCol="1" spcCol="1270" anchor="b" anchorCtr="0">
          <a:noAutofit/>
        </a:bodyPr>
        <a:lstStyle/>
        <a:p>
          <a:pPr lvl="0" algn="l" defTabSz="1289050">
            <a:lnSpc>
              <a:spcPct val="90000"/>
            </a:lnSpc>
            <a:spcBef>
              <a:spcPct val="0"/>
            </a:spcBef>
            <a:spcAft>
              <a:spcPct val="35000"/>
            </a:spcAft>
          </a:pPr>
          <a:r>
            <a:rPr lang="en-IN" sz="29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Income from house property</a:t>
          </a:r>
          <a:endParaRPr lang="en-IN" sz="290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2595261" y="0"/>
        <a:ext cx="2834204" cy="958041"/>
      </dsp:txXfrm>
    </dsp:sp>
    <dsp:sp modelId="{5F30542F-D3D5-4D0A-B6C5-B53F0D4C27C3}">
      <dsp:nvSpPr>
        <dsp:cNvPr id="0" name=""/>
        <dsp:cNvSpPr/>
      </dsp:nvSpPr>
      <dsp:spPr>
        <a:xfrm>
          <a:off x="5629058" y="0"/>
          <a:ext cx="958041" cy="95804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DF8D45-5530-46A4-B7EA-806FAD2FFB19}">
      <dsp:nvSpPr>
        <dsp:cNvPr id="0" name=""/>
        <dsp:cNvSpPr/>
      </dsp:nvSpPr>
      <dsp:spPr>
        <a:xfrm>
          <a:off x="5724862" y="95804"/>
          <a:ext cx="766432" cy="766432"/>
        </a:xfrm>
        <a:prstGeom prst="chord">
          <a:avLst>
            <a:gd name="adj1" fmla="val 16200000"/>
            <a:gd name="adj2" fmla="val 162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A32E0E-DD6F-4321-B35B-489BC4962387}">
      <dsp:nvSpPr>
        <dsp:cNvPr id="0" name=""/>
        <dsp:cNvSpPr/>
      </dsp:nvSpPr>
      <dsp:spPr>
        <a:xfrm>
          <a:off x="6786691" y="958041"/>
          <a:ext cx="2834204" cy="4031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l" defTabSz="889000">
            <a:lnSpc>
              <a:spcPct val="90000"/>
            </a:lnSpc>
            <a:spcBef>
              <a:spcPct val="0"/>
            </a:spcBef>
            <a:spcAft>
              <a:spcPct val="35000"/>
            </a:spcAft>
          </a:pPr>
          <a:r>
            <a:rPr lang="en-US" sz="2000" b="0" kern="1200" dirty="0" smtClean="0">
              <a:latin typeface="Tahoma" panose="020B0604030504040204" pitchFamily="34" charset="0"/>
              <a:ea typeface="Tahoma" panose="020B0604030504040204" pitchFamily="34" charset="0"/>
              <a:cs typeface="Tahoma" panose="020B0604030504040204" pitchFamily="34" charset="0"/>
            </a:rPr>
            <a:t>Residuary head of income</a:t>
          </a:r>
        </a:p>
        <a:p>
          <a:pPr lvl="0" algn="l" defTabSz="889000">
            <a:lnSpc>
              <a:spcPct val="90000"/>
            </a:lnSpc>
            <a:spcBef>
              <a:spcPct val="0"/>
            </a:spcBef>
            <a:spcAft>
              <a:spcPct val="35000"/>
            </a:spcAft>
          </a:pPr>
          <a:endParaRPr lang="en-IN" sz="2000" b="0" kern="1200" dirty="0">
            <a:latin typeface="Tahoma" panose="020B0604030504040204" pitchFamily="34" charset="0"/>
            <a:ea typeface="Tahoma" panose="020B0604030504040204" pitchFamily="34" charset="0"/>
            <a:cs typeface="Tahoma" panose="020B0604030504040204" pitchFamily="34" charset="0"/>
          </a:endParaRPr>
        </a:p>
        <a:p>
          <a:pPr lvl="0" algn="l" defTabSz="889000">
            <a:lnSpc>
              <a:spcPct val="90000"/>
            </a:lnSpc>
            <a:spcBef>
              <a:spcPct val="0"/>
            </a:spcBef>
            <a:spcAft>
              <a:spcPct val="35000"/>
            </a:spcAft>
          </a:pPr>
          <a:r>
            <a:rPr lang="en-IN" sz="2000" b="0" kern="1200" dirty="0" smtClean="0">
              <a:latin typeface="Tahoma" panose="020B0604030504040204" pitchFamily="34" charset="0"/>
              <a:ea typeface="Tahoma" panose="020B0604030504040204" pitchFamily="34" charset="0"/>
              <a:cs typeface="Tahoma" panose="020B0604030504040204" pitchFamily="34" charset="0"/>
            </a:rPr>
            <a:t>Where immovable property is purchased for consideration less than stamp duty value the provisions of gift are applicable</a:t>
          </a:r>
          <a:endParaRPr lang="en-IN" sz="2000" b="0" kern="1200" dirty="0">
            <a:latin typeface="Tahoma" panose="020B0604030504040204" pitchFamily="34" charset="0"/>
            <a:ea typeface="Tahoma" panose="020B0604030504040204" pitchFamily="34" charset="0"/>
            <a:cs typeface="Tahoma" panose="020B0604030504040204" pitchFamily="34" charset="0"/>
          </a:endParaRPr>
        </a:p>
      </dsp:txBody>
      <dsp:txXfrm>
        <a:off x="6786691" y="958041"/>
        <a:ext cx="2834204" cy="4031755"/>
      </dsp:txXfrm>
    </dsp:sp>
    <dsp:sp modelId="{7BEEACEE-971C-42C1-B336-2A7DF2D9BB65}">
      <dsp:nvSpPr>
        <dsp:cNvPr id="0" name=""/>
        <dsp:cNvSpPr/>
      </dsp:nvSpPr>
      <dsp:spPr>
        <a:xfrm>
          <a:off x="6786691" y="0"/>
          <a:ext cx="2834204" cy="958041"/>
        </a:xfrm>
        <a:prstGeom prst="rect">
          <a:avLst/>
        </a:prstGeom>
        <a:solidFill>
          <a:srgbClr val="F1A045"/>
        </a:soli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3660" tIns="73660" rIns="73660" bIns="73660" numCol="1" spcCol="1270" anchor="b" anchorCtr="0">
          <a:noAutofit/>
        </a:bodyPr>
        <a:lstStyle/>
        <a:p>
          <a:pPr lvl="0" algn="l" defTabSz="1289050">
            <a:lnSpc>
              <a:spcPct val="90000"/>
            </a:lnSpc>
            <a:spcBef>
              <a:spcPct val="0"/>
            </a:spcBef>
            <a:spcAft>
              <a:spcPct val="35000"/>
            </a:spcAft>
          </a:pPr>
          <a:r>
            <a:rPr lang="en-IN" sz="29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Income from other sources</a:t>
          </a:r>
          <a:endParaRPr lang="en-IN" sz="290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6786691" y="0"/>
        <a:ext cx="2834204" cy="9580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F0F7C-5733-4E80-9F41-776FD11D8E88}">
      <dsp:nvSpPr>
        <dsp:cNvPr id="0" name=""/>
        <dsp:cNvSpPr/>
      </dsp:nvSpPr>
      <dsp:spPr>
        <a:xfrm>
          <a:off x="1186328" y="0"/>
          <a:ext cx="904702" cy="90470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D7CE83-2696-43D2-82F2-5206791311C0}">
      <dsp:nvSpPr>
        <dsp:cNvPr id="0" name=""/>
        <dsp:cNvSpPr/>
      </dsp:nvSpPr>
      <dsp:spPr>
        <a:xfrm>
          <a:off x="1276798" y="90470"/>
          <a:ext cx="723761" cy="723761"/>
        </a:xfrm>
        <a:prstGeom prst="chord">
          <a:avLst>
            <a:gd name="adj1" fmla="val 0"/>
            <a:gd name="adj2" fmla="val 108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889FB9-37B7-4ED2-8DAF-F2F262ABECE0}">
      <dsp:nvSpPr>
        <dsp:cNvPr id="0" name=""/>
        <dsp:cNvSpPr/>
      </dsp:nvSpPr>
      <dsp:spPr>
        <a:xfrm>
          <a:off x="2279510" y="904702"/>
          <a:ext cx="2676411" cy="3807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800100">
            <a:lnSpc>
              <a:spcPct val="90000"/>
            </a:lnSpc>
            <a:spcBef>
              <a:spcPct val="0"/>
            </a:spcBef>
            <a:spcAft>
              <a:spcPct val="35000"/>
            </a:spcAft>
          </a:pPr>
          <a:r>
            <a:rPr lang="en-IN" sz="1800" kern="1200" dirty="0" smtClean="0">
              <a:latin typeface="Tahoma" panose="020B0604030504040204" pitchFamily="34" charset="0"/>
              <a:ea typeface="Tahoma" panose="020B0604030504040204" pitchFamily="34" charset="0"/>
              <a:cs typeface="Tahoma" panose="020B0604030504040204" pitchFamily="34" charset="0"/>
            </a:rPr>
            <a:t>• </a:t>
          </a:r>
          <a:r>
            <a:rPr lang="en-US" sz="1800" kern="1200" dirty="0" smtClean="0">
              <a:latin typeface="Tahoma" panose="020B0604030504040204" pitchFamily="34" charset="0"/>
              <a:ea typeface="Tahoma" panose="020B0604030504040204" pitchFamily="34" charset="0"/>
              <a:cs typeface="Tahoma" panose="020B0604030504040204" pitchFamily="34" charset="0"/>
            </a:rPr>
            <a:t>Applies to transfer of immovable property </a:t>
          </a:r>
          <a:r>
            <a:rPr lang="en-IN" sz="1800" kern="1200" dirty="0" smtClean="0">
              <a:latin typeface="Tahoma" panose="020B0604030504040204" pitchFamily="34" charset="0"/>
              <a:ea typeface="Tahoma" panose="020B0604030504040204" pitchFamily="34" charset="0"/>
              <a:cs typeface="Tahoma" panose="020B0604030504040204" pitchFamily="34" charset="0"/>
            </a:rPr>
            <a:t>being a </a:t>
          </a:r>
          <a:r>
            <a:rPr lang="en-IN" sz="1800" b="1" kern="1200" dirty="0" smtClean="0">
              <a:solidFill>
                <a:srgbClr val="002060"/>
              </a:solidFill>
              <a:latin typeface="Tahoma" panose="020B0604030504040204" pitchFamily="34" charset="0"/>
              <a:ea typeface="Tahoma" panose="020B0604030504040204" pitchFamily="34" charset="0"/>
              <a:cs typeface="Tahoma" panose="020B0604030504040204" pitchFamily="34" charset="0"/>
            </a:rPr>
            <a:t>Capital Asset</a:t>
          </a:r>
        </a:p>
        <a:p>
          <a:pPr lvl="0" algn="just" defTabSz="800100">
            <a:lnSpc>
              <a:spcPct val="90000"/>
            </a:lnSpc>
            <a:spcBef>
              <a:spcPct val="0"/>
            </a:spcBef>
            <a:spcAft>
              <a:spcPct val="35000"/>
            </a:spcAft>
          </a:pPr>
          <a:endParaRPr lang="en-IN" sz="1600" b="1" kern="12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lvl="0" algn="just" defTabSz="800100">
            <a:lnSpc>
              <a:spcPct val="90000"/>
            </a:lnSpc>
            <a:spcBef>
              <a:spcPct val="0"/>
            </a:spcBef>
            <a:spcAft>
              <a:spcPct val="35000"/>
            </a:spcAft>
          </a:pPr>
          <a:r>
            <a:rPr lang="en-IN" sz="1800" kern="1200" dirty="0" smtClean="0">
              <a:latin typeface="Tahoma" panose="020B0604030504040204" pitchFamily="34" charset="0"/>
              <a:ea typeface="Tahoma" panose="020B0604030504040204" pitchFamily="34" charset="0"/>
              <a:cs typeface="Tahoma" panose="020B0604030504040204" pitchFamily="34" charset="0"/>
            </a:rPr>
            <a:t>• </a:t>
          </a:r>
          <a:r>
            <a:rPr lang="en-US" sz="1800" kern="1200" dirty="0" smtClean="0">
              <a:latin typeface="Tahoma" panose="020B0604030504040204" pitchFamily="34" charset="0"/>
              <a:ea typeface="Tahoma" panose="020B0604030504040204" pitchFamily="34" charset="0"/>
              <a:cs typeface="Tahoma" panose="020B0604030504040204" pitchFamily="34" charset="0"/>
            </a:rPr>
            <a:t>The stamp duty valuation to be considered as full value of consideration if the sale consideration is lower than the </a:t>
          </a:r>
          <a:r>
            <a:rPr lang="en-IN" sz="1800" kern="1200" dirty="0" smtClean="0">
              <a:latin typeface="Tahoma" panose="020B0604030504040204" pitchFamily="34" charset="0"/>
              <a:ea typeface="Tahoma" panose="020B0604030504040204" pitchFamily="34" charset="0"/>
              <a:cs typeface="Tahoma" panose="020B0604030504040204" pitchFamily="34" charset="0"/>
            </a:rPr>
            <a:t>stamp duty value</a:t>
          </a:r>
        </a:p>
        <a:p>
          <a:pPr lvl="0" algn="l" defTabSz="800100">
            <a:lnSpc>
              <a:spcPct val="90000"/>
            </a:lnSpc>
            <a:spcBef>
              <a:spcPct val="0"/>
            </a:spcBef>
            <a:spcAft>
              <a:spcPct val="35000"/>
            </a:spcAft>
          </a:pPr>
          <a:endParaRPr lang="en-IN" sz="1600" kern="1200" dirty="0" smtClean="0">
            <a:latin typeface="Tahoma" panose="020B0604030504040204" pitchFamily="34" charset="0"/>
            <a:ea typeface="Tahoma" panose="020B0604030504040204" pitchFamily="34" charset="0"/>
            <a:cs typeface="Tahoma" panose="020B0604030504040204" pitchFamily="34" charset="0"/>
          </a:endParaRPr>
        </a:p>
        <a:p>
          <a:pPr lvl="0" algn="l" defTabSz="800100">
            <a:lnSpc>
              <a:spcPct val="90000"/>
            </a:lnSpc>
            <a:spcBef>
              <a:spcPct val="0"/>
            </a:spcBef>
            <a:spcAft>
              <a:spcPct val="35000"/>
            </a:spcAft>
          </a:pPr>
          <a:endParaRPr lang="en-IN" sz="1600" kern="1200" dirty="0">
            <a:latin typeface="Tahoma" panose="020B0604030504040204" pitchFamily="34" charset="0"/>
            <a:ea typeface="Tahoma" panose="020B0604030504040204" pitchFamily="34" charset="0"/>
            <a:cs typeface="Tahoma" panose="020B0604030504040204" pitchFamily="34" charset="0"/>
          </a:endParaRPr>
        </a:p>
      </dsp:txBody>
      <dsp:txXfrm>
        <a:off x="2279510" y="904702"/>
        <a:ext cx="2676411" cy="3807289"/>
      </dsp:txXfrm>
    </dsp:sp>
    <dsp:sp modelId="{D8876E32-2FA6-43E8-ACD5-C944433370AC}">
      <dsp:nvSpPr>
        <dsp:cNvPr id="0" name=""/>
        <dsp:cNvSpPr/>
      </dsp:nvSpPr>
      <dsp:spPr>
        <a:xfrm>
          <a:off x="2279510" y="0"/>
          <a:ext cx="2676411" cy="904702"/>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83820" tIns="83820" rIns="83820" bIns="83820" numCol="1" spcCol="1270" anchor="b" anchorCtr="0">
          <a:noAutofit/>
        </a:bodyPr>
        <a:lstStyle/>
        <a:p>
          <a:pPr lvl="0" algn="l" defTabSz="1466850">
            <a:lnSpc>
              <a:spcPct val="90000"/>
            </a:lnSpc>
            <a:spcBef>
              <a:spcPct val="0"/>
            </a:spcBef>
            <a:spcAft>
              <a:spcPct val="35000"/>
            </a:spcAft>
          </a:pPr>
          <a:r>
            <a:rPr lang="en-IN" sz="33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Section 50C</a:t>
          </a:r>
          <a:endParaRPr lang="en-IN" sz="330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2279510" y="0"/>
        <a:ext cx="2676411" cy="904702"/>
      </dsp:txXfrm>
    </dsp:sp>
    <dsp:sp modelId="{69E241A2-3FE1-4481-92BC-D73CC5267F2B}">
      <dsp:nvSpPr>
        <dsp:cNvPr id="0" name=""/>
        <dsp:cNvSpPr/>
      </dsp:nvSpPr>
      <dsp:spPr>
        <a:xfrm>
          <a:off x="5144401" y="0"/>
          <a:ext cx="904702" cy="90470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17E4D6-7A42-4D0B-AD0B-F20E311B42F0}">
      <dsp:nvSpPr>
        <dsp:cNvPr id="0" name=""/>
        <dsp:cNvSpPr/>
      </dsp:nvSpPr>
      <dsp:spPr>
        <a:xfrm>
          <a:off x="5234872" y="90470"/>
          <a:ext cx="723761" cy="723761"/>
        </a:xfrm>
        <a:prstGeom prst="chord">
          <a:avLst>
            <a:gd name="adj1" fmla="val 16200000"/>
            <a:gd name="adj2" fmla="val 162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DCF264-67BB-49E0-8557-37C907DCDF29}">
      <dsp:nvSpPr>
        <dsp:cNvPr id="0" name=""/>
        <dsp:cNvSpPr/>
      </dsp:nvSpPr>
      <dsp:spPr>
        <a:xfrm>
          <a:off x="5979470" y="904702"/>
          <a:ext cx="3192637" cy="3807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l" defTabSz="711200">
            <a:lnSpc>
              <a:spcPct val="90000"/>
            </a:lnSpc>
            <a:spcBef>
              <a:spcPct val="0"/>
            </a:spcBef>
            <a:spcAft>
              <a:spcPct val="35000"/>
            </a:spcAft>
          </a:pPr>
          <a:endParaRPr lang="en-US" sz="1600" kern="1200" dirty="0" smtClean="0">
            <a:latin typeface="Tahoma" panose="020B0604030504040204" pitchFamily="34" charset="0"/>
            <a:ea typeface="Tahoma" panose="020B0604030504040204" pitchFamily="34" charset="0"/>
            <a:cs typeface="Tahoma" panose="020B0604030504040204" pitchFamily="34" charset="0"/>
          </a:endParaRPr>
        </a:p>
        <a:p>
          <a:pPr lvl="0" algn="just" defTabSz="711200">
            <a:lnSpc>
              <a:spcPct val="90000"/>
            </a:lnSpc>
            <a:spcBef>
              <a:spcPct val="0"/>
            </a:spcBef>
            <a:spcAft>
              <a:spcPct val="35000"/>
            </a:spcAft>
          </a:pPr>
          <a:r>
            <a:rPr lang="en-US" sz="1600" kern="1200" dirty="0" smtClean="0">
              <a:latin typeface="Tahoma" panose="020B0604030504040204" pitchFamily="34" charset="0"/>
              <a:ea typeface="Tahoma" panose="020B0604030504040204" pitchFamily="34" charset="0"/>
              <a:cs typeface="Tahoma" panose="020B0604030504040204" pitchFamily="34" charset="0"/>
            </a:rPr>
            <a:t/>
          </a:r>
          <a:br>
            <a:rPr lang="en-US" sz="1600" kern="1200" dirty="0" smtClean="0">
              <a:latin typeface="Tahoma" panose="020B0604030504040204" pitchFamily="34" charset="0"/>
              <a:ea typeface="Tahoma" panose="020B0604030504040204" pitchFamily="34" charset="0"/>
              <a:cs typeface="Tahoma" panose="020B0604030504040204" pitchFamily="34" charset="0"/>
            </a:rPr>
          </a:br>
          <a:r>
            <a:rPr lang="en-US" sz="1800" kern="1200" dirty="0" smtClean="0">
              <a:latin typeface="Tahoma" panose="020B0604030504040204" pitchFamily="34" charset="0"/>
              <a:ea typeface="Tahoma" panose="020B0604030504040204" pitchFamily="34" charset="0"/>
              <a:cs typeface="Tahoma" panose="020B0604030504040204" pitchFamily="34" charset="0"/>
            </a:rPr>
            <a:t>• Applies to transfer of immovable property</a:t>
          </a:r>
          <a:br>
            <a:rPr lang="en-US" sz="1800" kern="1200" dirty="0" smtClean="0">
              <a:latin typeface="Tahoma" panose="020B0604030504040204" pitchFamily="34" charset="0"/>
              <a:ea typeface="Tahoma" panose="020B0604030504040204" pitchFamily="34" charset="0"/>
              <a:cs typeface="Tahoma" panose="020B0604030504040204" pitchFamily="34" charset="0"/>
            </a:rPr>
          </a:br>
          <a:r>
            <a:rPr lang="en-US" sz="1800" kern="1200" dirty="0" smtClean="0">
              <a:latin typeface="Tahoma" panose="020B0604030504040204" pitchFamily="34" charset="0"/>
              <a:ea typeface="Tahoma" panose="020B0604030504040204" pitchFamily="34" charset="0"/>
              <a:cs typeface="Tahoma" panose="020B0604030504040204" pitchFamily="34" charset="0"/>
            </a:rPr>
            <a:t>held as </a:t>
          </a:r>
          <a:r>
            <a:rPr lang="en-US" sz="1800" b="1" kern="1200" dirty="0" smtClean="0">
              <a:solidFill>
                <a:srgbClr val="002060"/>
              </a:solidFill>
              <a:latin typeface="Tahoma" panose="020B0604030504040204" pitchFamily="34" charset="0"/>
              <a:ea typeface="Tahoma" panose="020B0604030504040204" pitchFamily="34" charset="0"/>
              <a:cs typeface="Tahoma" panose="020B0604030504040204" pitchFamily="34" charset="0"/>
            </a:rPr>
            <a:t>stock-in-trade</a:t>
          </a:r>
        </a:p>
        <a:p>
          <a:pPr lvl="0" algn="just" defTabSz="711200">
            <a:lnSpc>
              <a:spcPct val="90000"/>
            </a:lnSpc>
            <a:spcBef>
              <a:spcPct val="0"/>
            </a:spcBef>
            <a:spcAft>
              <a:spcPct val="35000"/>
            </a:spcAft>
          </a:pPr>
          <a:r>
            <a:rPr lang="en-US" sz="1600" kern="1200" dirty="0" smtClean="0">
              <a:latin typeface="Tahoma" panose="020B0604030504040204" pitchFamily="34" charset="0"/>
              <a:ea typeface="Tahoma" panose="020B0604030504040204" pitchFamily="34" charset="0"/>
              <a:cs typeface="Tahoma" panose="020B0604030504040204" pitchFamily="34" charset="0"/>
            </a:rPr>
            <a:t/>
          </a:r>
          <a:br>
            <a:rPr lang="en-US" sz="1600" kern="1200" dirty="0" smtClean="0">
              <a:latin typeface="Tahoma" panose="020B0604030504040204" pitchFamily="34" charset="0"/>
              <a:ea typeface="Tahoma" panose="020B0604030504040204" pitchFamily="34" charset="0"/>
              <a:cs typeface="Tahoma" panose="020B0604030504040204" pitchFamily="34" charset="0"/>
            </a:rPr>
          </a:br>
          <a:r>
            <a:rPr lang="en-US" sz="1800" kern="1200" dirty="0" smtClean="0">
              <a:latin typeface="Tahoma" panose="020B0604030504040204" pitchFamily="34" charset="0"/>
              <a:ea typeface="Tahoma" panose="020B0604030504040204" pitchFamily="34" charset="0"/>
              <a:cs typeface="Tahoma" panose="020B0604030504040204" pitchFamily="34" charset="0"/>
            </a:rPr>
            <a:t>• The stamp duty valuation to be considered as full value of consideration if the sale consideration is lower than the stamp duty valuation</a:t>
          </a:r>
          <a:endParaRPr lang="en-IN" sz="1800" kern="1200" dirty="0" smtClean="0">
            <a:latin typeface="Tahoma" panose="020B0604030504040204" pitchFamily="34" charset="0"/>
            <a:ea typeface="Tahoma" panose="020B0604030504040204" pitchFamily="34" charset="0"/>
            <a:cs typeface="Tahoma" panose="020B0604030504040204" pitchFamily="34" charset="0"/>
          </a:endParaRPr>
        </a:p>
        <a:p>
          <a:pPr lvl="0" algn="l" defTabSz="711200">
            <a:lnSpc>
              <a:spcPct val="90000"/>
            </a:lnSpc>
            <a:spcBef>
              <a:spcPct val="0"/>
            </a:spcBef>
            <a:spcAft>
              <a:spcPct val="35000"/>
            </a:spcAft>
          </a:pPr>
          <a:endParaRPr lang="en-IN" sz="1400" kern="1200" dirty="0">
            <a:latin typeface="Tahoma" panose="020B0604030504040204" pitchFamily="34" charset="0"/>
            <a:ea typeface="Tahoma" panose="020B0604030504040204" pitchFamily="34" charset="0"/>
            <a:cs typeface="Tahoma" panose="020B0604030504040204" pitchFamily="34" charset="0"/>
          </a:endParaRPr>
        </a:p>
      </dsp:txBody>
      <dsp:txXfrm>
        <a:off x="5979470" y="904702"/>
        <a:ext cx="3192637" cy="3807289"/>
      </dsp:txXfrm>
    </dsp:sp>
    <dsp:sp modelId="{984C1E67-AC7B-4643-8E23-C07B5615B89A}">
      <dsp:nvSpPr>
        <dsp:cNvPr id="0" name=""/>
        <dsp:cNvSpPr/>
      </dsp:nvSpPr>
      <dsp:spPr>
        <a:xfrm>
          <a:off x="6237583" y="0"/>
          <a:ext cx="2676411" cy="904702"/>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83820" tIns="83820" rIns="83820" bIns="83820" numCol="1" spcCol="1270" anchor="b" anchorCtr="0">
          <a:noAutofit/>
        </a:bodyPr>
        <a:lstStyle/>
        <a:p>
          <a:pPr lvl="0" algn="l" defTabSz="1466850">
            <a:lnSpc>
              <a:spcPct val="90000"/>
            </a:lnSpc>
            <a:spcBef>
              <a:spcPct val="0"/>
            </a:spcBef>
            <a:spcAft>
              <a:spcPct val="35000"/>
            </a:spcAft>
          </a:pPr>
          <a:r>
            <a:rPr lang="en-US" sz="33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Section 43CA</a:t>
          </a:r>
          <a:endParaRPr lang="en-IN" sz="330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6237583" y="0"/>
        <a:ext cx="2676411" cy="9047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FE1A-E997-4448-ADD8-8C5B4EA1A989}">
      <dsp:nvSpPr>
        <dsp:cNvPr id="0" name=""/>
        <dsp:cNvSpPr/>
      </dsp:nvSpPr>
      <dsp:spPr>
        <a:xfrm>
          <a:off x="47" y="388653"/>
          <a:ext cx="4553117" cy="47127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latin typeface="Tahoma" panose="020B0604030504040204" pitchFamily="34" charset="0"/>
              <a:ea typeface="Tahoma" panose="020B0604030504040204" pitchFamily="34" charset="0"/>
              <a:cs typeface="Tahoma" panose="020B0604030504040204" pitchFamily="34" charset="0"/>
            </a:rPr>
            <a:t>Project Completion Method </a:t>
          </a:r>
          <a:endParaRPr lang="en-IN" sz="1800" kern="1200" dirty="0"/>
        </a:p>
      </dsp:txBody>
      <dsp:txXfrm>
        <a:off x="47" y="388653"/>
        <a:ext cx="4553117" cy="471272"/>
      </dsp:txXfrm>
    </dsp:sp>
    <dsp:sp modelId="{5DD053A9-2974-4235-A99E-F21583131B7B}">
      <dsp:nvSpPr>
        <dsp:cNvPr id="0" name=""/>
        <dsp:cNvSpPr/>
      </dsp:nvSpPr>
      <dsp:spPr>
        <a:xfrm>
          <a:off x="47" y="836361"/>
          <a:ext cx="4553117" cy="3789472"/>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Tahoma" panose="020B0604030504040204" pitchFamily="34" charset="0"/>
              <a:ea typeface="Tahoma" panose="020B0604030504040204" pitchFamily="34" charset="0"/>
              <a:cs typeface="Tahoma" panose="020B0604030504040204" pitchFamily="34" charset="0"/>
            </a:rPr>
            <a:t>Revenue is recognized on completion of</a:t>
          </a:r>
          <a:br>
            <a:rPr lang="en-US" sz="1800" kern="1200" dirty="0" smtClean="0">
              <a:latin typeface="Tahoma" panose="020B0604030504040204" pitchFamily="34" charset="0"/>
              <a:ea typeface="Tahoma" panose="020B0604030504040204" pitchFamily="34" charset="0"/>
              <a:cs typeface="Tahoma" panose="020B0604030504040204" pitchFamily="34" charset="0"/>
            </a:rPr>
          </a:br>
          <a:r>
            <a:rPr lang="en-US" sz="1800" kern="1200" dirty="0" smtClean="0">
              <a:latin typeface="Tahoma" panose="020B0604030504040204" pitchFamily="34" charset="0"/>
              <a:ea typeface="Tahoma" panose="020B0604030504040204" pitchFamily="34" charset="0"/>
              <a:cs typeface="Tahoma" panose="020B0604030504040204" pitchFamily="34" charset="0"/>
            </a:rPr>
            <a:t>project</a:t>
          </a:r>
          <a:endParaRPr lang="en-IN" sz="1800" kern="1200" dirty="0"/>
        </a:p>
        <a:p>
          <a:pPr marL="171450" lvl="1" indent="-171450" algn="l" defTabSz="800100">
            <a:lnSpc>
              <a:spcPct val="90000"/>
            </a:lnSpc>
            <a:spcBef>
              <a:spcPct val="0"/>
            </a:spcBef>
            <a:spcAft>
              <a:spcPct val="15000"/>
            </a:spcAft>
            <a:buChar char="••"/>
          </a:pPr>
          <a:r>
            <a:rPr lang="en-US" sz="18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No fiscal consistency on year on year basis</a:t>
          </a:r>
        </a:p>
        <a:p>
          <a:pPr marL="171450" lvl="1" indent="-171450" algn="l" defTabSz="800100">
            <a:lnSpc>
              <a:spcPct val="90000"/>
            </a:lnSpc>
            <a:spcBef>
              <a:spcPct val="0"/>
            </a:spcBef>
            <a:spcAft>
              <a:spcPct val="15000"/>
            </a:spcAft>
            <a:buChar char="••"/>
          </a:pPr>
          <a:r>
            <a:rPr lang="en-US" sz="1800" kern="1200" dirty="0" smtClean="0">
              <a:latin typeface="Tahoma" panose="020B0604030504040204" pitchFamily="34" charset="0"/>
              <a:ea typeface="Tahoma" panose="020B0604030504040204" pitchFamily="34" charset="0"/>
              <a:cs typeface="Tahoma" panose="020B0604030504040204" pitchFamily="34" charset="0"/>
            </a:rPr>
            <a:t>Income is recognized on actual basis and is not based on estimates/percentage</a:t>
          </a:r>
        </a:p>
        <a:p>
          <a:pPr marL="171450" lvl="1" indent="-171450" algn="l" defTabSz="800100">
            <a:lnSpc>
              <a:spcPct val="90000"/>
            </a:lnSpc>
            <a:spcBef>
              <a:spcPct val="0"/>
            </a:spcBef>
            <a:spcAft>
              <a:spcPct val="15000"/>
            </a:spcAft>
            <a:buChar char="••"/>
          </a:pPr>
          <a:r>
            <a:rPr lang="en-US" sz="1800" kern="1200" dirty="0" smtClean="0">
              <a:latin typeface="Tahoma" panose="020B0604030504040204" pitchFamily="34" charset="0"/>
              <a:ea typeface="Tahoma" panose="020B0604030504040204" pitchFamily="34" charset="0"/>
              <a:cs typeface="Tahoma" panose="020B0604030504040204" pitchFamily="34" charset="0"/>
            </a:rPr>
            <a:t>Impacts ability to raise funds or avail credit facilities</a:t>
          </a:r>
        </a:p>
        <a:p>
          <a:pPr marL="171450" lvl="1" indent="-171450" algn="l" defTabSz="800100">
            <a:lnSpc>
              <a:spcPct val="90000"/>
            </a:lnSpc>
            <a:spcBef>
              <a:spcPct val="0"/>
            </a:spcBef>
            <a:spcAft>
              <a:spcPct val="15000"/>
            </a:spcAft>
            <a:buChar char="••"/>
          </a:pPr>
          <a:r>
            <a:rPr lang="en-US" sz="1800" kern="1200" dirty="0" smtClean="0">
              <a:latin typeface="Tahoma" panose="020B0604030504040204" pitchFamily="34" charset="0"/>
              <a:ea typeface="Tahoma" panose="020B0604030504040204" pitchFamily="34" charset="0"/>
              <a:cs typeface="Tahoma" panose="020B0604030504040204" pitchFamily="34" charset="0"/>
            </a:rPr>
            <a:t>Taxation is computed on completion</a:t>
          </a:r>
        </a:p>
        <a:p>
          <a:pPr marL="171450" lvl="1" indent="-171450" algn="l" defTabSz="800100">
            <a:lnSpc>
              <a:spcPct val="90000"/>
            </a:lnSpc>
            <a:spcBef>
              <a:spcPct val="0"/>
            </a:spcBef>
            <a:spcAft>
              <a:spcPct val="15000"/>
            </a:spcAft>
            <a:buChar char="••"/>
          </a:pPr>
          <a:r>
            <a:rPr lang="en-US" sz="1800" kern="1200" dirty="0" smtClean="0">
              <a:latin typeface="Tahoma" panose="020B0604030504040204" pitchFamily="34" charset="0"/>
              <a:ea typeface="Tahoma" panose="020B0604030504040204" pitchFamily="34" charset="0"/>
              <a:cs typeface="Tahoma" panose="020B0604030504040204" pitchFamily="34" charset="0"/>
            </a:rPr>
            <a:t>Possibility of loss of brought forward losses</a:t>
          </a:r>
        </a:p>
        <a:p>
          <a:pPr marL="171450" lvl="1" indent="-171450" algn="l" defTabSz="800100">
            <a:lnSpc>
              <a:spcPct val="90000"/>
            </a:lnSpc>
            <a:spcBef>
              <a:spcPct val="0"/>
            </a:spcBef>
            <a:spcAft>
              <a:spcPct val="15000"/>
            </a:spcAft>
            <a:buChar char="••"/>
          </a:pPr>
          <a:r>
            <a:rPr lang="en-US" sz="1800" kern="1200" dirty="0" smtClean="0">
              <a:latin typeface="Tahoma" panose="020B0604030504040204" pitchFamily="34" charset="0"/>
              <a:ea typeface="Tahoma" panose="020B0604030504040204" pitchFamily="34" charset="0"/>
              <a:cs typeface="Tahoma" panose="020B0604030504040204" pitchFamily="34" charset="0"/>
            </a:rPr>
            <a:t>Tax Authorities DO NOT appreciate this method and generally litigate</a:t>
          </a:r>
        </a:p>
      </dsp:txBody>
      <dsp:txXfrm>
        <a:off x="47" y="836361"/>
        <a:ext cx="4553117" cy="3789472"/>
      </dsp:txXfrm>
    </dsp:sp>
    <dsp:sp modelId="{143BA2D0-E1F0-40AF-A489-6407AD3DC6F9}">
      <dsp:nvSpPr>
        <dsp:cNvPr id="0" name=""/>
        <dsp:cNvSpPr/>
      </dsp:nvSpPr>
      <dsp:spPr>
        <a:xfrm>
          <a:off x="5190601" y="353307"/>
          <a:ext cx="4553117" cy="5184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latin typeface="Tahoma" panose="020B0604030504040204" pitchFamily="34" charset="0"/>
              <a:ea typeface="Tahoma" panose="020B0604030504040204" pitchFamily="34" charset="0"/>
              <a:cs typeface="Tahoma" panose="020B0604030504040204" pitchFamily="34" charset="0"/>
            </a:rPr>
            <a:t>Percentage completion method</a:t>
          </a:r>
          <a:endParaRPr lang="en-IN" sz="1800" kern="1200" dirty="0"/>
        </a:p>
      </dsp:txBody>
      <dsp:txXfrm>
        <a:off x="5190601" y="353307"/>
        <a:ext cx="4553117" cy="518400"/>
      </dsp:txXfrm>
    </dsp:sp>
    <dsp:sp modelId="{FCB3CE6A-9A67-43D1-B92F-44C784994F3A}">
      <dsp:nvSpPr>
        <dsp:cNvPr id="0" name=""/>
        <dsp:cNvSpPr/>
      </dsp:nvSpPr>
      <dsp:spPr>
        <a:xfrm>
          <a:off x="5190601" y="871707"/>
          <a:ext cx="4553117" cy="3789472"/>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Tahoma" panose="020B0604030504040204" pitchFamily="34" charset="0"/>
              <a:ea typeface="Tahoma" panose="020B0604030504040204" pitchFamily="34" charset="0"/>
              <a:cs typeface="Tahoma" panose="020B0604030504040204" pitchFamily="34" charset="0"/>
            </a:rPr>
            <a:t>Revenue is recognized on year on year basis based on progress of development</a:t>
          </a:r>
          <a:endParaRPr lang="en-IN" sz="1800" kern="1200" dirty="0"/>
        </a:p>
        <a:p>
          <a:pPr marL="171450" lvl="1" indent="-171450" algn="l" defTabSz="800100">
            <a:lnSpc>
              <a:spcPct val="90000"/>
            </a:lnSpc>
            <a:spcBef>
              <a:spcPct val="0"/>
            </a:spcBef>
            <a:spcAft>
              <a:spcPct val="15000"/>
            </a:spcAft>
            <a:buChar char="••"/>
          </a:pPr>
          <a:r>
            <a:rPr lang="en-US" sz="1800" kern="1200" dirty="0" smtClean="0">
              <a:latin typeface="Tahoma" panose="020B0604030504040204" pitchFamily="34" charset="0"/>
              <a:ea typeface="Tahoma" panose="020B0604030504040204" pitchFamily="34" charset="0"/>
              <a:cs typeface="Tahoma" panose="020B0604030504040204" pitchFamily="34" charset="0"/>
            </a:rPr>
            <a:t>Income is recognized based on a derived percentage</a:t>
          </a:r>
        </a:p>
        <a:p>
          <a:pPr marL="171450" lvl="1" indent="-171450" algn="l" defTabSz="800100">
            <a:lnSpc>
              <a:spcPct val="90000"/>
            </a:lnSpc>
            <a:spcBef>
              <a:spcPct val="0"/>
            </a:spcBef>
            <a:spcAft>
              <a:spcPct val="15000"/>
            </a:spcAft>
            <a:buChar char="••"/>
          </a:pPr>
          <a:r>
            <a:rPr lang="en-US" sz="1800" kern="1200" dirty="0" smtClean="0">
              <a:latin typeface="Tahoma" panose="020B0604030504040204" pitchFamily="34" charset="0"/>
              <a:ea typeface="Tahoma" panose="020B0604030504040204" pitchFamily="34" charset="0"/>
              <a:cs typeface="Tahoma" panose="020B0604030504040204" pitchFamily="34" charset="0"/>
            </a:rPr>
            <a:t>Provides fiscal consistency in the financial statements</a:t>
          </a:r>
        </a:p>
        <a:p>
          <a:pPr marL="171450" lvl="1" indent="-171450" algn="l" defTabSz="800100">
            <a:lnSpc>
              <a:spcPct val="90000"/>
            </a:lnSpc>
            <a:spcBef>
              <a:spcPct val="0"/>
            </a:spcBef>
            <a:spcAft>
              <a:spcPct val="15000"/>
            </a:spcAft>
            <a:buChar char="••"/>
          </a:pPr>
          <a:r>
            <a:rPr lang="en-US" sz="1800" kern="1200" smtClean="0">
              <a:latin typeface="Tahoma" panose="020B0604030504040204" pitchFamily="34" charset="0"/>
              <a:ea typeface="Tahoma" panose="020B0604030504040204" pitchFamily="34" charset="0"/>
              <a:cs typeface="Tahoma" panose="020B0604030504040204" pitchFamily="34" charset="0"/>
            </a:rPr>
            <a:t>Tax cost is apportioned over different years</a:t>
          </a:r>
          <a:endParaRPr lang="en-US" sz="1800" kern="1200" dirty="0" smtClean="0">
            <a:latin typeface="Tahoma" panose="020B0604030504040204" pitchFamily="34" charset="0"/>
            <a:ea typeface="Tahoma" panose="020B0604030504040204" pitchFamily="34" charset="0"/>
            <a:cs typeface="Tahoma" panose="020B0604030504040204" pitchFamily="34" charset="0"/>
          </a:endParaRPr>
        </a:p>
        <a:p>
          <a:pPr marL="171450" lvl="1" indent="-171450" algn="l" defTabSz="800100">
            <a:lnSpc>
              <a:spcPct val="90000"/>
            </a:lnSpc>
            <a:spcBef>
              <a:spcPct val="0"/>
            </a:spcBef>
            <a:spcAft>
              <a:spcPct val="15000"/>
            </a:spcAft>
            <a:buChar char="••"/>
          </a:pPr>
          <a:r>
            <a:rPr lang="en-US" sz="1800" kern="1200" dirty="0" smtClean="0">
              <a:latin typeface="Tahoma" panose="020B0604030504040204" pitchFamily="34" charset="0"/>
              <a:ea typeface="Tahoma" panose="020B0604030504040204" pitchFamily="34" charset="0"/>
              <a:cs typeface="Tahoma" panose="020B0604030504040204" pitchFamily="34" charset="0"/>
            </a:rPr>
            <a:t>Facilitates raising of funds</a:t>
          </a:r>
        </a:p>
        <a:p>
          <a:pPr marL="171450" lvl="1" indent="-171450" algn="l" defTabSz="800100">
            <a:lnSpc>
              <a:spcPct val="90000"/>
            </a:lnSpc>
            <a:spcBef>
              <a:spcPct val="0"/>
            </a:spcBef>
            <a:spcAft>
              <a:spcPct val="15000"/>
            </a:spcAft>
            <a:buChar char="••"/>
          </a:pPr>
          <a:r>
            <a:rPr lang="en-US" sz="1800" kern="1200" smtClean="0">
              <a:latin typeface="Tahoma" panose="020B0604030504040204" pitchFamily="34" charset="0"/>
              <a:ea typeface="Tahoma" panose="020B0604030504040204" pitchFamily="34" charset="0"/>
              <a:cs typeface="Tahoma" panose="020B0604030504040204" pitchFamily="34" charset="0"/>
            </a:rPr>
            <a:t>Facilitates set off of brought forward losses</a:t>
          </a:r>
          <a:endParaRPr lang="en-US" sz="1800" kern="1200" dirty="0" smtClean="0">
            <a:latin typeface="Tahoma" panose="020B0604030504040204" pitchFamily="34" charset="0"/>
            <a:ea typeface="Tahoma" panose="020B0604030504040204" pitchFamily="34" charset="0"/>
            <a:cs typeface="Tahoma" panose="020B0604030504040204" pitchFamily="34" charset="0"/>
          </a:endParaRPr>
        </a:p>
        <a:p>
          <a:pPr marL="171450" lvl="1" indent="-171450" algn="l" defTabSz="800100">
            <a:lnSpc>
              <a:spcPct val="90000"/>
            </a:lnSpc>
            <a:spcBef>
              <a:spcPct val="0"/>
            </a:spcBef>
            <a:spcAft>
              <a:spcPct val="15000"/>
            </a:spcAft>
            <a:buChar char="••"/>
          </a:pPr>
          <a:r>
            <a:rPr lang="en-US" sz="1800" kern="1200" dirty="0" smtClean="0">
              <a:latin typeface="Tahoma" panose="020B0604030504040204" pitchFamily="34" charset="0"/>
              <a:ea typeface="Tahoma" panose="020B0604030504040204" pitchFamily="34" charset="0"/>
              <a:cs typeface="Tahoma" panose="020B0604030504040204" pitchFamily="34" charset="0"/>
            </a:rPr>
            <a:t>Tax Authorities appreciate this method</a:t>
          </a:r>
          <a:endParaRPr lang="en-IN" sz="1800" kern="1200" dirty="0">
            <a:latin typeface="Tahoma" panose="020B0604030504040204" pitchFamily="34" charset="0"/>
            <a:ea typeface="Tahoma" panose="020B0604030504040204" pitchFamily="34" charset="0"/>
            <a:cs typeface="Tahoma" panose="020B0604030504040204" pitchFamily="34" charset="0"/>
          </a:endParaRPr>
        </a:p>
      </dsp:txBody>
      <dsp:txXfrm>
        <a:off x="5190601" y="871707"/>
        <a:ext cx="4553117" cy="37894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89C65-7B2F-4DA7-8A54-73A7859495FE}">
      <dsp:nvSpPr>
        <dsp:cNvPr id="0" name=""/>
        <dsp:cNvSpPr/>
      </dsp:nvSpPr>
      <dsp:spPr>
        <a:xfrm>
          <a:off x="8287446" y="2955874"/>
          <a:ext cx="91440" cy="446906"/>
        </a:xfrm>
        <a:custGeom>
          <a:avLst/>
          <a:gdLst/>
          <a:ahLst/>
          <a:cxnLst/>
          <a:rect l="0" t="0" r="0" b="0"/>
          <a:pathLst>
            <a:path>
              <a:moveTo>
                <a:pt x="45720" y="0"/>
              </a:moveTo>
              <a:lnTo>
                <a:pt x="45720" y="446906"/>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B5225B-F52B-4133-A857-F61F577A59A7}">
      <dsp:nvSpPr>
        <dsp:cNvPr id="0" name=""/>
        <dsp:cNvSpPr/>
      </dsp:nvSpPr>
      <dsp:spPr>
        <a:xfrm>
          <a:off x="4552179" y="1533201"/>
          <a:ext cx="3780986" cy="446906"/>
        </a:xfrm>
        <a:custGeom>
          <a:avLst/>
          <a:gdLst/>
          <a:ahLst/>
          <a:cxnLst/>
          <a:rect l="0" t="0" r="0" b="0"/>
          <a:pathLst>
            <a:path>
              <a:moveTo>
                <a:pt x="0" y="0"/>
              </a:moveTo>
              <a:lnTo>
                <a:pt x="0" y="304553"/>
              </a:lnTo>
              <a:lnTo>
                <a:pt x="3780986" y="304553"/>
              </a:lnTo>
              <a:lnTo>
                <a:pt x="3780986" y="44690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5AF859-F5C8-4E45-9E76-A82CFB6AE410}">
      <dsp:nvSpPr>
        <dsp:cNvPr id="0" name=""/>
        <dsp:cNvSpPr/>
      </dsp:nvSpPr>
      <dsp:spPr>
        <a:xfrm>
          <a:off x="4431344" y="2944780"/>
          <a:ext cx="2023705" cy="458000"/>
        </a:xfrm>
        <a:custGeom>
          <a:avLst/>
          <a:gdLst/>
          <a:ahLst/>
          <a:cxnLst/>
          <a:rect l="0" t="0" r="0" b="0"/>
          <a:pathLst>
            <a:path>
              <a:moveTo>
                <a:pt x="0" y="0"/>
              </a:moveTo>
              <a:lnTo>
                <a:pt x="0" y="315648"/>
              </a:lnTo>
              <a:lnTo>
                <a:pt x="2023705" y="315648"/>
              </a:lnTo>
              <a:lnTo>
                <a:pt x="2023705" y="45800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2E3B71-4294-4304-8A06-D2F6A155EBAD}">
      <dsp:nvSpPr>
        <dsp:cNvPr id="0" name=""/>
        <dsp:cNvSpPr/>
      </dsp:nvSpPr>
      <dsp:spPr>
        <a:xfrm>
          <a:off x="4385624" y="2944780"/>
          <a:ext cx="91440" cy="458000"/>
        </a:xfrm>
        <a:custGeom>
          <a:avLst/>
          <a:gdLst/>
          <a:ahLst/>
          <a:cxnLst/>
          <a:rect l="0" t="0" r="0" b="0"/>
          <a:pathLst>
            <a:path>
              <a:moveTo>
                <a:pt x="45720" y="0"/>
              </a:moveTo>
              <a:lnTo>
                <a:pt x="45720" y="315648"/>
              </a:lnTo>
              <a:lnTo>
                <a:pt x="125932" y="315648"/>
              </a:lnTo>
              <a:lnTo>
                <a:pt x="125932" y="45800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525FFB-54EB-4530-B998-5C5C4B29ACC8}">
      <dsp:nvSpPr>
        <dsp:cNvPr id="0" name=""/>
        <dsp:cNvSpPr/>
      </dsp:nvSpPr>
      <dsp:spPr>
        <a:xfrm>
          <a:off x="2464217" y="2944780"/>
          <a:ext cx="1967126" cy="458000"/>
        </a:xfrm>
        <a:custGeom>
          <a:avLst/>
          <a:gdLst/>
          <a:ahLst/>
          <a:cxnLst/>
          <a:rect l="0" t="0" r="0" b="0"/>
          <a:pathLst>
            <a:path>
              <a:moveTo>
                <a:pt x="1967126" y="0"/>
              </a:moveTo>
              <a:lnTo>
                <a:pt x="1967126" y="315648"/>
              </a:lnTo>
              <a:lnTo>
                <a:pt x="0" y="315648"/>
              </a:lnTo>
              <a:lnTo>
                <a:pt x="0" y="45800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A507C1-18F2-4EC7-A2CC-9F2482854C9E}">
      <dsp:nvSpPr>
        <dsp:cNvPr id="0" name=""/>
        <dsp:cNvSpPr/>
      </dsp:nvSpPr>
      <dsp:spPr>
        <a:xfrm>
          <a:off x="4431344" y="1533201"/>
          <a:ext cx="120835" cy="435811"/>
        </a:xfrm>
        <a:custGeom>
          <a:avLst/>
          <a:gdLst/>
          <a:ahLst/>
          <a:cxnLst/>
          <a:rect l="0" t="0" r="0" b="0"/>
          <a:pathLst>
            <a:path>
              <a:moveTo>
                <a:pt x="120835" y="0"/>
              </a:moveTo>
              <a:lnTo>
                <a:pt x="120835" y="293459"/>
              </a:lnTo>
              <a:lnTo>
                <a:pt x="0" y="293459"/>
              </a:lnTo>
              <a:lnTo>
                <a:pt x="0" y="43581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7B74B0-B456-414F-BD47-0444A87FFE89}">
      <dsp:nvSpPr>
        <dsp:cNvPr id="0" name=""/>
        <dsp:cNvSpPr/>
      </dsp:nvSpPr>
      <dsp:spPr>
        <a:xfrm>
          <a:off x="1462197" y="1533201"/>
          <a:ext cx="3089982" cy="446906"/>
        </a:xfrm>
        <a:custGeom>
          <a:avLst/>
          <a:gdLst/>
          <a:ahLst/>
          <a:cxnLst/>
          <a:rect l="0" t="0" r="0" b="0"/>
          <a:pathLst>
            <a:path>
              <a:moveTo>
                <a:pt x="3089982" y="0"/>
              </a:moveTo>
              <a:lnTo>
                <a:pt x="3089982" y="304553"/>
              </a:lnTo>
              <a:lnTo>
                <a:pt x="0" y="304553"/>
              </a:lnTo>
              <a:lnTo>
                <a:pt x="0" y="44690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43F6DD-AB74-4FE7-84BB-1912CA410499}">
      <dsp:nvSpPr>
        <dsp:cNvPr id="0" name=""/>
        <dsp:cNvSpPr/>
      </dsp:nvSpPr>
      <dsp:spPr>
        <a:xfrm>
          <a:off x="3783859" y="557434"/>
          <a:ext cx="1536640" cy="97576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AE5748-F209-4D39-A3F6-E2B0F91CB1C8}">
      <dsp:nvSpPr>
        <dsp:cNvPr id="0" name=""/>
        <dsp:cNvSpPr/>
      </dsp:nvSpPr>
      <dsp:spPr>
        <a:xfrm>
          <a:off x="3954597" y="719635"/>
          <a:ext cx="1536640" cy="97576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Tahoma" panose="020B0604030504040204" pitchFamily="34" charset="0"/>
              <a:ea typeface="Tahoma" panose="020B0604030504040204" pitchFamily="34" charset="0"/>
              <a:cs typeface="Tahoma" panose="020B0604030504040204" pitchFamily="34" charset="0"/>
            </a:rPr>
            <a:t>Types</a:t>
          </a:r>
          <a:endParaRPr lang="en-IN" sz="1400" kern="1200" dirty="0">
            <a:latin typeface="Tahoma" panose="020B0604030504040204" pitchFamily="34" charset="0"/>
            <a:ea typeface="Tahoma" panose="020B0604030504040204" pitchFamily="34" charset="0"/>
            <a:cs typeface="Tahoma" panose="020B0604030504040204" pitchFamily="34" charset="0"/>
          </a:endParaRPr>
        </a:p>
      </dsp:txBody>
      <dsp:txXfrm>
        <a:off x="3983176" y="748214"/>
        <a:ext cx="1479482" cy="918608"/>
      </dsp:txXfrm>
    </dsp:sp>
    <dsp:sp modelId="{BB799A47-D3D3-4ADA-A97E-B6C051D75E40}">
      <dsp:nvSpPr>
        <dsp:cNvPr id="0" name=""/>
        <dsp:cNvSpPr/>
      </dsp:nvSpPr>
      <dsp:spPr>
        <a:xfrm>
          <a:off x="2872" y="1980107"/>
          <a:ext cx="2918649" cy="97576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237ACA-C703-4EEC-A4D0-70870154C561}">
      <dsp:nvSpPr>
        <dsp:cNvPr id="0" name=""/>
        <dsp:cNvSpPr/>
      </dsp:nvSpPr>
      <dsp:spPr>
        <a:xfrm>
          <a:off x="173610" y="2142308"/>
          <a:ext cx="2918649" cy="97576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Tahoma" panose="020B0604030504040204" pitchFamily="34" charset="0"/>
              <a:ea typeface="Tahoma" panose="020B0604030504040204" pitchFamily="34" charset="0"/>
              <a:cs typeface="Tahoma" panose="020B0604030504040204" pitchFamily="34" charset="0"/>
            </a:rPr>
            <a:t>Purchase and Sale of property and land/Plotting projects</a:t>
          </a:r>
          <a:endParaRPr lang="en-IN" sz="1400" kern="1200" dirty="0">
            <a:latin typeface="Tahoma" panose="020B0604030504040204" pitchFamily="34" charset="0"/>
            <a:ea typeface="Tahoma" panose="020B0604030504040204" pitchFamily="34" charset="0"/>
            <a:cs typeface="Tahoma" panose="020B0604030504040204" pitchFamily="34" charset="0"/>
          </a:endParaRPr>
        </a:p>
      </dsp:txBody>
      <dsp:txXfrm>
        <a:off x="202189" y="2170887"/>
        <a:ext cx="2861491" cy="918608"/>
      </dsp:txXfrm>
    </dsp:sp>
    <dsp:sp modelId="{269652E7-13BA-475B-BC01-61196DA366D2}">
      <dsp:nvSpPr>
        <dsp:cNvPr id="0" name=""/>
        <dsp:cNvSpPr/>
      </dsp:nvSpPr>
      <dsp:spPr>
        <a:xfrm>
          <a:off x="3286631" y="1969013"/>
          <a:ext cx="2289425" cy="97576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3B196-E6FA-4F79-B2AA-76B9F5CC904A}">
      <dsp:nvSpPr>
        <dsp:cNvPr id="0" name=""/>
        <dsp:cNvSpPr/>
      </dsp:nvSpPr>
      <dsp:spPr>
        <a:xfrm>
          <a:off x="3457369" y="2131214"/>
          <a:ext cx="2289425" cy="97576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Tahoma" panose="020B0604030504040204" pitchFamily="34" charset="0"/>
              <a:ea typeface="Tahoma" panose="020B0604030504040204" pitchFamily="34" charset="0"/>
              <a:cs typeface="Tahoma" panose="020B0604030504040204" pitchFamily="34" charset="0"/>
            </a:rPr>
            <a:t>Construction and development of land</a:t>
          </a:r>
          <a:endParaRPr lang="en-IN" sz="1400" kern="1200" dirty="0">
            <a:latin typeface="Tahoma" panose="020B0604030504040204" pitchFamily="34" charset="0"/>
            <a:ea typeface="Tahoma" panose="020B0604030504040204" pitchFamily="34" charset="0"/>
            <a:cs typeface="Tahoma" panose="020B0604030504040204" pitchFamily="34" charset="0"/>
          </a:endParaRPr>
        </a:p>
      </dsp:txBody>
      <dsp:txXfrm>
        <a:off x="3485948" y="2159793"/>
        <a:ext cx="2232267" cy="918608"/>
      </dsp:txXfrm>
    </dsp:sp>
    <dsp:sp modelId="{95B7920D-A6DD-452E-914D-CC5E348A92D2}">
      <dsp:nvSpPr>
        <dsp:cNvPr id="0" name=""/>
        <dsp:cNvSpPr/>
      </dsp:nvSpPr>
      <dsp:spPr>
        <a:xfrm>
          <a:off x="1592051" y="3402780"/>
          <a:ext cx="1744333" cy="97576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D1FA6-7396-44EF-8D21-5FF766067731}">
      <dsp:nvSpPr>
        <dsp:cNvPr id="0" name=""/>
        <dsp:cNvSpPr/>
      </dsp:nvSpPr>
      <dsp:spPr>
        <a:xfrm>
          <a:off x="1762788" y="3564981"/>
          <a:ext cx="1744333" cy="97576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Tahoma" panose="020B0604030504040204" pitchFamily="34" charset="0"/>
              <a:ea typeface="Tahoma" panose="020B0604030504040204" pitchFamily="34" charset="0"/>
              <a:cs typeface="Tahoma" panose="020B0604030504040204" pitchFamily="34" charset="0"/>
            </a:rPr>
            <a:t>Sale and Construction Contract</a:t>
          </a:r>
          <a:endParaRPr lang="en-IN" sz="1400" kern="1200" dirty="0">
            <a:latin typeface="Tahoma" panose="020B0604030504040204" pitchFamily="34" charset="0"/>
            <a:ea typeface="Tahoma" panose="020B0604030504040204" pitchFamily="34" charset="0"/>
            <a:cs typeface="Tahoma" panose="020B0604030504040204" pitchFamily="34" charset="0"/>
          </a:endParaRPr>
        </a:p>
      </dsp:txBody>
      <dsp:txXfrm>
        <a:off x="1791367" y="3593560"/>
        <a:ext cx="1687175" cy="918608"/>
      </dsp:txXfrm>
    </dsp:sp>
    <dsp:sp modelId="{40A16157-B9AF-4C87-8B99-5D0B9E40ED3C}">
      <dsp:nvSpPr>
        <dsp:cNvPr id="0" name=""/>
        <dsp:cNvSpPr/>
      </dsp:nvSpPr>
      <dsp:spPr>
        <a:xfrm>
          <a:off x="3677859" y="3402780"/>
          <a:ext cx="1667393" cy="97576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911ABA-30C3-4A53-824D-30417C3DDB55}">
      <dsp:nvSpPr>
        <dsp:cNvPr id="0" name=""/>
        <dsp:cNvSpPr/>
      </dsp:nvSpPr>
      <dsp:spPr>
        <a:xfrm>
          <a:off x="3848597" y="3564981"/>
          <a:ext cx="1667393" cy="97576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latin typeface="Tahoma" panose="020B0604030504040204" pitchFamily="34" charset="0"/>
              <a:ea typeface="Tahoma" panose="020B0604030504040204" pitchFamily="34" charset="0"/>
              <a:cs typeface="Tahoma" panose="020B0604030504040204" pitchFamily="34" charset="0"/>
            </a:rPr>
            <a:t>Joint Development agreement</a:t>
          </a:r>
          <a:endParaRPr lang="en-IN" sz="1400" kern="1200" dirty="0">
            <a:latin typeface="Tahoma" panose="020B0604030504040204" pitchFamily="34" charset="0"/>
            <a:ea typeface="Tahoma" panose="020B0604030504040204" pitchFamily="34" charset="0"/>
            <a:cs typeface="Tahoma" panose="020B0604030504040204" pitchFamily="34" charset="0"/>
          </a:endParaRPr>
        </a:p>
      </dsp:txBody>
      <dsp:txXfrm>
        <a:off x="3877176" y="3593560"/>
        <a:ext cx="1610235" cy="918608"/>
      </dsp:txXfrm>
    </dsp:sp>
    <dsp:sp modelId="{97B69B67-3DAB-4C68-A3AE-4FF1D421D4DA}">
      <dsp:nvSpPr>
        <dsp:cNvPr id="0" name=""/>
        <dsp:cNvSpPr/>
      </dsp:nvSpPr>
      <dsp:spPr>
        <a:xfrm>
          <a:off x="5686729" y="3402780"/>
          <a:ext cx="1536640" cy="97576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ADCE8C-61BA-4BA1-8C88-0584D448A271}">
      <dsp:nvSpPr>
        <dsp:cNvPr id="0" name=""/>
        <dsp:cNvSpPr/>
      </dsp:nvSpPr>
      <dsp:spPr>
        <a:xfrm>
          <a:off x="5857467" y="3564981"/>
          <a:ext cx="1536640" cy="97576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latin typeface="Tahoma" panose="020B0604030504040204" pitchFamily="34" charset="0"/>
              <a:ea typeface="Tahoma" panose="020B0604030504040204" pitchFamily="34" charset="0"/>
              <a:cs typeface="Tahoma" panose="020B0604030504040204" pitchFamily="34" charset="0"/>
            </a:rPr>
            <a:t>Joint Venture</a:t>
          </a:r>
          <a:endParaRPr lang="en-IN" sz="1400" kern="1200" dirty="0">
            <a:latin typeface="Tahoma" panose="020B0604030504040204" pitchFamily="34" charset="0"/>
            <a:ea typeface="Tahoma" panose="020B0604030504040204" pitchFamily="34" charset="0"/>
            <a:cs typeface="Tahoma" panose="020B0604030504040204" pitchFamily="34" charset="0"/>
          </a:endParaRPr>
        </a:p>
      </dsp:txBody>
      <dsp:txXfrm>
        <a:off x="5886046" y="3593560"/>
        <a:ext cx="1479482" cy="918608"/>
      </dsp:txXfrm>
    </dsp:sp>
    <dsp:sp modelId="{07870CD9-123F-4E23-9D7A-CF93F46DBB6C}">
      <dsp:nvSpPr>
        <dsp:cNvPr id="0" name=""/>
        <dsp:cNvSpPr/>
      </dsp:nvSpPr>
      <dsp:spPr>
        <a:xfrm>
          <a:off x="7564845" y="1980107"/>
          <a:ext cx="1536640" cy="97576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4302A-A334-4CFB-87B6-AED0888FD546}">
      <dsp:nvSpPr>
        <dsp:cNvPr id="0" name=""/>
        <dsp:cNvSpPr/>
      </dsp:nvSpPr>
      <dsp:spPr>
        <a:xfrm>
          <a:off x="7735583" y="2142308"/>
          <a:ext cx="1536640" cy="97576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Tahoma" panose="020B0604030504040204" pitchFamily="34" charset="0"/>
              <a:ea typeface="Tahoma" panose="020B0604030504040204" pitchFamily="34" charset="0"/>
              <a:cs typeface="Tahoma" panose="020B0604030504040204" pitchFamily="34" charset="0"/>
            </a:rPr>
            <a:t>Renting and leasing</a:t>
          </a:r>
          <a:endParaRPr lang="en-IN" sz="1400" kern="1200" dirty="0">
            <a:latin typeface="Tahoma" panose="020B0604030504040204" pitchFamily="34" charset="0"/>
            <a:ea typeface="Tahoma" panose="020B0604030504040204" pitchFamily="34" charset="0"/>
            <a:cs typeface="Tahoma" panose="020B0604030504040204" pitchFamily="34" charset="0"/>
          </a:endParaRPr>
        </a:p>
      </dsp:txBody>
      <dsp:txXfrm>
        <a:off x="7764162" y="2170887"/>
        <a:ext cx="1479482" cy="918608"/>
      </dsp:txXfrm>
    </dsp:sp>
    <dsp:sp modelId="{EA5F4A13-0DA6-4FFA-8B74-ED97C72C345F}">
      <dsp:nvSpPr>
        <dsp:cNvPr id="0" name=""/>
        <dsp:cNvSpPr/>
      </dsp:nvSpPr>
      <dsp:spPr>
        <a:xfrm>
          <a:off x="7564845" y="3402780"/>
          <a:ext cx="1536640" cy="97576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415A9F-5F95-4BF2-BEC2-60A53C478DF0}">
      <dsp:nvSpPr>
        <dsp:cNvPr id="0" name=""/>
        <dsp:cNvSpPr/>
      </dsp:nvSpPr>
      <dsp:spPr>
        <a:xfrm>
          <a:off x="7735583" y="3564981"/>
          <a:ext cx="1536640" cy="97576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smtClean="0">
              <a:latin typeface="Tahoma" panose="020B0604030504040204" pitchFamily="34" charset="0"/>
              <a:ea typeface="Tahoma" panose="020B0604030504040204" pitchFamily="34" charset="0"/>
              <a:cs typeface="Tahoma" panose="020B0604030504040204" pitchFamily="34" charset="0"/>
            </a:rPr>
            <a:t>Real Estate Investment Trusts</a:t>
          </a:r>
          <a:endParaRPr lang="en-IN" sz="1400" kern="1200" dirty="0">
            <a:latin typeface="Tahoma" panose="020B0604030504040204" pitchFamily="34" charset="0"/>
            <a:ea typeface="Tahoma" panose="020B0604030504040204" pitchFamily="34" charset="0"/>
            <a:cs typeface="Tahoma" panose="020B0604030504040204" pitchFamily="34" charset="0"/>
          </a:endParaRPr>
        </a:p>
      </dsp:txBody>
      <dsp:txXfrm>
        <a:off x="7764162" y="3593560"/>
        <a:ext cx="1479482" cy="9186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622AB-3AAE-476D-B4F5-BD5A551540A3}">
      <dsp:nvSpPr>
        <dsp:cNvPr id="0" name=""/>
        <dsp:cNvSpPr/>
      </dsp:nvSpPr>
      <dsp:spPr>
        <a:xfrm>
          <a:off x="471816" y="1485107"/>
          <a:ext cx="2238102" cy="193098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Developer</a:t>
          </a:r>
          <a:endParaRPr lang="en-IN" sz="2800" kern="1200" dirty="0"/>
        </a:p>
      </dsp:txBody>
      <dsp:txXfrm>
        <a:off x="799578" y="1767893"/>
        <a:ext cx="1582578" cy="1365414"/>
      </dsp:txXfrm>
    </dsp:sp>
    <dsp:sp modelId="{4927FE24-F876-42AA-9DDB-B03D29BC98ED}">
      <dsp:nvSpPr>
        <dsp:cNvPr id="0" name=""/>
        <dsp:cNvSpPr/>
      </dsp:nvSpPr>
      <dsp:spPr>
        <a:xfrm rot="11">
          <a:off x="1889431" y="507214"/>
          <a:ext cx="3894163" cy="95849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Development Activity</a:t>
          </a:r>
          <a:endParaRPr lang="en-IN" sz="2300" kern="1200" dirty="0"/>
        </a:p>
      </dsp:txBody>
      <dsp:txXfrm>
        <a:off x="1889431" y="698912"/>
        <a:ext cx="3606615" cy="575096"/>
      </dsp:txXfrm>
    </dsp:sp>
    <dsp:sp modelId="{1C2A10D1-F671-43F8-A387-CCD1E8AC7ACF}">
      <dsp:nvSpPr>
        <dsp:cNvPr id="0" name=""/>
        <dsp:cNvSpPr/>
      </dsp:nvSpPr>
      <dsp:spPr>
        <a:xfrm>
          <a:off x="4775420" y="1596249"/>
          <a:ext cx="2164063" cy="170870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Land Owner</a:t>
          </a:r>
          <a:endParaRPr lang="en-IN" sz="2800" kern="1200" dirty="0"/>
        </a:p>
      </dsp:txBody>
      <dsp:txXfrm>
        <a:off x="5092340" y="1846482"/>
        <a:ext cx="1530223" cy="1208235"/>
      </dsp:txXfrm>
    </dsp:sp>
    <dsp:sp modelId="{A28C78D4-270B-48D0-B2E9-462241BA0BD5}">
      <dsp:nvSpPr>
        <dsp:cNvPr id="0" name=""/>
        <dsp:cNvSpPr/>
      </dsp:nvSpPr>
      <dsp:spPr>
        <a:xfrm rot="10799989">
          <a:off x="1909100" y="3253845"/>
          <a:ext cx="3839749" cy="95849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Transfer of development right</a:t>
          </a:r>
          <a:endParaRPr lang="en-IN" sz="2300" kern="1200" dirty="0"/>
        </a:p>
      </dsp:txBody>
      <dsp:txXfrm rot="10800000">
        <a:off x="2196648" y="3445543"/>
        <a:ext cx="3552201" cy="5750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5A860-221E-4013-8B93-84262A336E32}">
      <dsp:nvSpPr>
        <dsp:cNvPr id="0" name=""/>
        <dsp:cNvSpPr/>
      </dsp:nvSpPr>
      <dsp:spPr>
        <a:xfrm>
          <a:off x="5929057" y="968155"/>
          <a:ext cx="1832840" cy="1832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latin typeface="Tahoma" panose="020B0604030504040204" pitchFamily="34" charset="0"/>
              <a:ea typeface="Tahoma" panose="020B0604030504040204" pitchFamily="34" charset="0"/>
              <a:cs typeface="Tahoma" panose="020B0604030504040204" pitchFamily="34" charset="0"/>
            </a:rPr>
            <a:t>Contractor/ Developer</a:t>
          </a:r>
          <a:endParaRPr lang="en-IN" sz="2700" kern="1200" dirty="0">
            <a:latin typeface="Tahoma" panose="020B0604030504040204" pitchFamily="34" charset="0"/>
            <a:ea typeface="Tahoma" panose="020B0604030504040204" pitchFamily="34" charset="0"/>
            <a:cs typeface="Tahoma" panose="020B0604030504040204" pitchFamily="34" charset="0"/>
          </a:endParaRPr>
        </a:p>
      </dsp:txBody>
      <dsp:txXfrm>
        <a:off x="5929057" y="968155"/>
        <a:ext cx="1832840" cy="1832840"/>
      </dsp:txXfrm>
    </dsp:sp>
    <dsp:sp modelId="{6F62DA4C-18F3-4B29-A1E3-CEB046AC5964}">
      <dsp:nvSpPr>
        <dsp:cNvPr id="0" name=""/>
        <dsp:cNvSpPr/>
      </dsp:nvSpPr>
      <dsp:spPr>
        <a:xfrm>
          <a:off x="3461513" y="-999"/>
          <a:ext cx="3771151" cy="3771151"/>
        </a:xfrm>
        <a:prstGeom prst="circularArrow">
          <a:avLst>
            <a:gd name="adj1" fmla="val 9477"/>
            <a:gd name="adj2" fmla="val 684455"/>
            <a:gd name="adj3" fmla="val 7853211"/>
            <a:gd name="adj4" fmla="val 2262334"/>
            <a:gd name="adj5" fmla="val 11057"/>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F1690C-4AE0-465A-905E-B40E765CF8BF}">
      <dsp:nvSpPr>
        <dsp:cNvPr id="0" name=""/>
        <dsp:cNvSpPr/>
      </dsp:nvSpPr>
      <dsp:spPr>
        <a:xfrm>
          <a:off x="2932280" y="968155"/>
          <a:ext cx="1832840" cy="1832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latin typeface="Tahoma" panose="020B0604030504040204" pitchFamily="34" charset="0"/>
              <a:ea typeface="Tahoma" panose="020B0604030504040204" pitchFamily="34" charset="0"/>
              <a:cs typeface="Tahoma" panose="020B0604030504040204" pitchFamily="34" charset="0"/>
            </a:rPr>
            <a:t>Landowner</a:t>
          </a:r>
          <a:endParaRPr lang="en-IN" sz="2700" kern="1200" dirty="0">
            <a:latin typeface="Tahoma" panose="020B0604030504040204" pitchFamily="34" charset="0"/>
            <a:ea typeface="Tahoma" panose="020B0604030504040204" pitchFamily="34" charset="0"/>
            <a:cs typeface="Tahoma" panose="020B0604030504040204" pitchFamily="34" charset="0"/>
          </a:endParaRPr>
        </a:p>
      </dsp:txBody>
      <dsp:txXfrm>
        <a:off x="2932280" y="968155"/>
        <a:ext cx="1832840" cy="1832840"/>
      </dsp:txXfrm>
    </dsp:sp>
    <dsp:sp modelId="{4962D961-9D7D-4917-8626-F55ED7577D87}">
      <dsp:nvSpPr>
        <dsp:cNvPr id="0" name=""/>
        <dsp:cNvSpPr/>
      </dsp:nvSpPr>
      <dsp:spPr>
        <a:xfrm>
          <a:off x="3461513" y="-999"/>
          <a:ext cx="3771151" cy="3771151"/>
        </a:xfrm>
        <a:prstGeom prst="circularArrow">
          <a:avLst>
            <a:gd name="adj1" fmla="val 9477"/>
            <a:gd name="adj2" fmla="val 684455"/>
            <a:gd name="adj3" fmla="val 18653211"/>
            <a:gd name="adj4" fmla="val 13062334"/>
            <a:gd name="adj5" fmla="val 11057"/>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B72CC-6272-43EE-97E8-27B72CDA07B9}">
      <dsp:nvSpPr>
        <dsp:cNvPr id="0" name=""/>
        <dsp:cNvSpPr/>
      </dsp:nvSpPr>
      <dsp:spPr>
        <a:xfrm>
          <a:off x="0" y="2300"/>
          <a:ext cx="10746198"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7137B4-0F38-40D7-BF32-B1CF9159EED0}">
      <dsp:nvSpPr>
        <dsp:cNvPr id="0" name=""/>
        <dsp:cNvSpPr/>
      </dsp:nvSpPr>
      <dsp:spPr>
        <a:xfrm>
          <a:off x="0" y="2300"/>
          <a:ext cx="2969065" cy="4714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0">
            <a:lnSpc>
              <a:spcPct val="150000"/>
            </a:lnSpc>
            <a:spcBef>
              <a:spcPct val="0"/>
            </a:spcBef>
            <a:spcAft>
              <a:spcPct val="35000"/>
            </a:spcAft>
          </a:pPr>
          <a:endParaRPr lang="en-IN" sz="2400" kern="1200" dirty="0" smtClean="0">
            <a:latin typeface="Tahoma" panose="020B0604030504040204" pitchFamily="34" charset="0"/>
            <a:ea typeface="Tahoma" panose="020B0604030504040204" pitchFamily="34" charset="0"/>
            <a:cs typeface="Tahoma" panose="020B0604030504040204" pitchFamily="34" charset="0"/>
          </a:endParaRPr>
        </a:p>
        <a:p>
          <a:pPr lvl="0" algn="ctr" defTabSz="1066800" rtl="0">
            <a:lnSpc>
              <a:spcPct val="150000"/>
            </a:lnSpc>
            <a:spcBef>
              <a:spcPct val="0"/>
            </a:spcBef>
            <a:spcAft>
              <a:spcPct val="35000"/>
            </a:spcAft>
          </a:pPr>
          <a:endParaRPr lang="en-IN" sz="2400" kern="1200" dirty="0" smtClean="0">
            <a:latin typeface="Tahoma" panose="020B0604030504040204" pitchFamily="34" charset="0"/>
            <a:ea typeface="Tahoma" panose="020B0604030504040204" pitchFamily="34" charset="0"/>
            <a:cs typeface="Tahoma" panose="020B0604030504040204" pitchFamily="34" charset="0"/>
          </a:endParaRPr>
        </a:p>
        <a:p>
          <a:pPr lvl="0" algn="ctr" defTabSz="1066800" rtl="0">
            <a:lnSpc>
              <a:spcPct val="150000"/>
            </a:lnSpc>
            <a:spcBef>
              <a:spcPct val="0"/>
            </a:spcBef>
            <a:spcAft>
              <a:spcPct val="35000"/>
            </a:spcAft>
          </a:pPr>
          <a:r>
            <a:rPr lang="en-IN" sz="2400" kern="1200" dirty="0" smtClean="0">
              <a:latin typeface="Tahoma" panose="020B0604030504040204" pitchFamily="34" charset="0"/>
              <a:ea typeface="Tahoma" panose="020B0604030504040204" pitchFamily="34" charset="0"/>
              <a:cs typeface="Tahoma" panose="020B0604030504040204" pitchFamily="34" charset="0"/>
            </a:rPr>
            <a:t>Joint Venture (JV)</a:t>
          </a:r>
          <a:endParaRPr lang="en-IN" sz="2400" kern="1200" dirty="0">
            <a:latin typeface="Tahoma" panose="020B0604030504040204" pitchFamily="34" charset="0"/>
            <a:ea typeface="Tahoma" panose="020B0604030504040204" pitchFamily="34" charset="0"/>
            <a:cs typeface="Tahoma" panose="020B0604030504040204" pitchFamily="34" charset="0"/>
          </a:endParaRPr>
        </a:p>
      </dsp:txBody>
      <dsp:txXfrm>
        <a:off x="0" y="2300"/>
        <a:ext cx="2969065" cy="4714881"/>
      </dsp:txXfrm>
    </dsp:sp>
    <dsp:sp modelId="{B439AEC5-3BEE-4A64-86CB-CA04B6312A2B}">
      <dsp:nvSpPr>
        <dsp:cNvPr id="0" name=""/>
        <dsp:cNvSpPr/>
      </dsp:nvSpPr>
      <dsp:spPr>
        <a:xfrm>
          <a:off x="3114831" y="57671"/>
          <a:ext cx="7628436" cy="1107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0" i="0" kern="1200" dirty="0" smtClean="0">
              <a:latin typeface="Tahoma" panose="020B0604030504040204" pitchFamily="34" charset="0"/>
              <a:ea typeface="Tahoma" panose="020B0604030504040204" pitchFamily="34" charset="0"/>
              <a:cs typeface="Tahoma" panose="020B0604030504040204" pitchFamily="34" charset="0"/>
            </a:rPr>
            <a:t>A business arrangement wherein two or more parties agree to pool their resources to achieve a common business objective. </a:t>
          </a:r>
          <a:endParaRPr lang="en-IN" sz="1800" b="0" i="0" kern="1200" dirty="0">
            <a:latin typeface="Tahoma" panose="020B0604030504040204" pitchFamily="34" charset="0"/>
            <a:ea typeface="Tahoma" panose="020B0604030504040204" pitchFamily="34" charset="0"/>
            <a:cs typeface="Tahoma" panose="020B0604030504040204" pitchFamily="34" charset="0"/>
          </a:endParaRPr>
        </a:p>
      </dsp:txBody>
      <dsp:txXfrm>
        <a:off x="3114831" y="57671"/>
        <a:ext cx="7628436" cy="1107418"/>
      </dsp:txXfrm>
    </dsp:sp>
    <dsp:sp modelId="{3564FA86-F0DD-4153-83EB-D6D0806848B4}">
      <dsp:nvSpPr>
        <dsp:cNvPr id="0" name=""/>
        <dsp:cNvSpPr/>
      </dsp:nvSpPr>
      <dsp:spPr>
        <a:xfrm>
          <a:off x="2969065" y="1165090"/>
          <a:ext cx="77742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628BBE-5E3A-441F-B659-47E3C347E68B}">
      <dsp:nvSpPr>
        <dsp:cNvPr id="0" name=""/>
        <dsp:cNvSpPr/>
      </dsp:nvSpPr>
      <dsp:spPr>
        <a:xfrm>
          <a:off x="3114831" y="1220460"/>
          <a:ext cx="7628436" cy="1107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0" i="0" kern="1200" dirty="0" smtClean="0">
              <a:latin typeface="Tahoma" panose="020B0604030504040204" pitchFamily="34" charset="0"/>
              <a:ea typeface="Tahoma" panose="020B0604030504040204" pitchFamily="34" charset="0"/>
              <a:cs typeface="Tahoma" panose="020B0604030504040204" pitchFamily="34" charset="0"/>
            </a:rPr>
            <a:t>All the parties retain some control over an entity and have a defined set of activities to be executed.</a:t>
          </a:r>
          <a:endParaRPr lang="en-IN" sz="1800" kern="1200" dirty="0">
            <a:latin typeface="Tahoma" panose="020B0604030504040204" pitchFamily="34" charset="0"/>
            <a:ea typeface="Tahoma" panose="020B0604030504040204" pitchFamily="34" charset="0"/>
            <a:cs typeface="Tahoma" panose="020B0604030504040204" pitchFamily="34" charset="0"/>
          </a:endParaRPr>
        </a:p>
      </dsp:txBody>
      <dsp:txXfrm>
        <a:off x="3114831" y="1220460"/>
        <a:ext cx="7628436" cy="1107418"/>
      </dsp:txXfrm>
    </dsp:sp>
    <dsp:sp modelId="{125DE618-B8B7-4CBF-B11C-B9087711A1ED}">
      <dsp:nvSpPr>
        <dsp:cNvPr id="0" name=""/>
        <dsp:cNvSpPr/>
      </dsp:nvSpPr>
      <dsp:spPr>
        <a:xfrm>
          <a:off x="2969065" y="2327879"/>
          <a:ext cx="77742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D1AA5F-ECD1-45E5-9260-D34001801532}">
      <dsp:nvSpPr>
        <dsp:cNvPr id="0" name=""/>
        <dsp:cNvSpPr/>
      </dsp:nvSpPr>
      <dsp:spPr>
        <a:xfrm>
          <a:off x="3114831" y="2383250"/>
          <a:ext cx="7628436" cy="1107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latin typeface="Tahoma" panose="020B0604030504040204" pitchFamily="34" charset="0"/>
              <a:ea typeface="Tahoma" panose="020B0604030504040204" pitchFamily="34" charset="0"/>
              <a:cs typeface="Tahoma" panose="020B0604030504040204" pitchFamily="34" charset="0"/>
            </a:rPr>
            <a:t>Pooling of resources, as shown involves the formation of a JV entity (either company or LLP) in which the real estate assets are contributed by the developer and funding is provided by an investor(s).</a:t>
          </a:r>
          <a:endParaRPr lang="en-IN" sz="1800" kern="1200" dirty="0">
            <a:latin typeface="Tahoma" panose="020B0604030504040204" pitchFamily="34" charset="0"/>
            <a:ea typeface="Tahoma" panose="020B0604030504040204" pitchFamily="34" charset="0"/>
            <a:cs typeface="Tahoma" panose="020B0604030504040204" pitchFamily="34" charset="0"/>
          </a:endParaRPr>
        </a:p>
      </dsp:txBody>
      <dsp:txXfrm>
        <a:off x="3114831" y="2383250"/>
        <a:ext cx="7628436" cy="1107418"/>
      </dsp:txXfrm>
    </dsp:sp>
    <dsp:sp modelId="{4C8E04B7-BCBA-466C-8D50-4EED44418CBE}">
      <dsp:nvSpPr>
        <dsp:cNvPr id="0" name=""/>
        <dsp:cNvSpPr/>
      </dsp:nvSpPr>
      <dsp:spPr>
        <a:xfrm>
          <a:off x="2969065" y="3490668"/>
          <a:ext cx="77742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769272-7ECA-40D0-84AB-990074E25544}">
      <dsp:nvSpPr>
        <dsp:cNvPr id="0" name=""/>
        <dsp:cNvSpPr/>
      </dsp:nvSpPr>
      <dsp:spPr>
        <a:xfrm>
          <a:off x="3114831" y="3546039"/>
          <a:ext cx="7628436" cy="1107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latin typeface="Tahoma" panose="020B0604030504040204" pitchFamily="34" charset="0"/>
              <a:ea typeface="Tahoma" panose="020B0604030504040204" pitchFamily="34" charset="0"/>
              <a:cs typeface="Tahoma" panose="020B0604030504040204" pitchFamily="34" charset="0"/>
            </a:rPr>
            <a:t>The developer and investor(s) enter a JV agreement to capture the rights and obligations of parties to the agreement.</a:t>
          </a:r>
          <a:endParaRPr lang="en-IN" sz="1800" kern="1200" dirty="0">
            <a:latin typeface="Tahoma" panose="020B0604030504040204" pitchFamily="34" charset="0"/>
            <a:ea typeface="Tahoma" panose="020B0604030504040204" pitchFamily="34" charset="0"/>
            <a:cs typeface="Tahoma" panose="020B0604030504040204" pitchFamily="34" charset="0"/>
          </a:endParaRPr>
        </a:p>
      </dsp:txBody>
      <dsp:txXfrm>
        <a:off x="3114831" y="3546039"/>
        <a:ext cx="7628436" cy="1107418"/>
      </dsp:txXfrm>
    </dsp:sp>
    <dsp:sp modelId="{9E832134-72ED-4103-8284-4B632298C0DD}">
      <dsp:nvSpPr>
        <dsp:cNvPr id="0" name=""/>
        <dsp:cNvSpPr/>
      </dsp:nvSpPr>
      <dsp:spPr>
        <a:xfrm>
          <a:off x="2969065" y="4653457"/>
          <a:ext cx="77742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64F6B-5567-4F33-BEE5-0044A173ECE7}" type="datetimeFigureOut">
              <a:rPr lang="en-IN" smtClean="0"/>
              <a:t>12-05-2023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34324-05BF-4C97-A664-A225BA3E14AE}" type="slidenum">
              <a:rPr lang="en-IN" smtClean="0"/>
              <a:t>‹#›</a:t>
            </a:fld>
            <a:endParaRPr lang="en-IN"/>
          </a:p>
        </p:txBody>
      </p:sp>
    </p:spTree>
    <p:extLst>
      <p:ext uri="{BB962C8B-B14F-4D97-AF65-F5344CB8AC3E}">
        <p14:creationId xmlns:p14="http://schemas.microsoft.com/office/powerpoint/2010/main" val="3374650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AF34324-05BF-4C97-A664-A225BA3E14AE}" type="slidenum">
              <a:rPr lang="en-IN" smtClean="0"/>
              <a:t>3</a:t>
            </a:fld>
            <a:endParaRPr lang="en-IN"/>
          </a:p>
        </p:txBody>
      </p:sp>
    </p:spTree>
    <p:extLst>
      <p:ext uri="{BB962C8B-B14F-4D97-AF65-F5344CB8AC3E}">
        <p14:creationId xmlns:p14="http://schemas.microsoft.com/office/powerpoint/2010/main" val="92875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u="none" strike="noStrike" kern="1200" baseline="0" dirty="0" smtClean="0">
                <a:solidFill>
                  <a:schemeClr val="tx1"/>
                </a:solidFill>
                <a:latin typeface="+mn-lt"/>
                <a:ea typeface="+mn-ea"/>
                <a:cs typeface="+mn-cs"/>
              </a:rPr>
              <a:t>Memorandum </a:t>
            </a:r>
            <a:r>
              <a:rPr lang="en-IN" sz="1200" b="1" i="0" u="none" strike="noStrike" kern="1200" baseline="0" dirty="0" err="1" smtClean="0">
                <a:solidFill>
                  <a:schemeClr val="tx1"/>
                </a:solidFill>
                <a:latin typeface="+mn-lt"/>
                <a:ea typeface="+mn-ea"/>
                <a:cs typeface="+mn-cs"/>
              </a:rPr>
              <a:t>pg</a:t>
            </a:r>
            <a:r>
              <a:rPr lang="en-IN" sz="1200" b="1" i="0" u="none" strike="noStrike" kern="1200" baseline="0" dirty="0" smtClean="0">
                <a:solidFill>
                  <a:schemeClr val="tx1"/>
                </a:solidFill>
                <a:latin typeface="+mn-lt"/>
                <a:ea typeface="+mn-ea"/>
                <a:cs typeface="+mn-cs"/>
              </a:rPr>
              <a:t> no. 33</a:t>
            </a:r>
          </a:p>
          <a:p>
            <a:r>
              <a:rPr lang="en-IN" sz="1200" b="1" i="0" u="none" strike="noStrike" kern="1200" baseline="0" dirty="0" smtClean="0">
                <a:solidFill>
                  <a:schemeClr val="tx1"/>
                </a:solidFill>
                <a:latin typeface="+mn-lt"/>
                <a:ea typeface="+mn-ea"/>
                <a:cs typeface="+mn-cs"/>
              </a:rPr>
              <a:t>Clause 31</a:t>
            </a:r>
            <a:endParaRPr lang="en-IN" b="1" dirty="0"/>
          </a:p>
        </p:txBody>
      </p:sp>
      <p:sp>
        <p:nvSpPr>
          <p:cNvPr id="4" name="Slide Number Placeholder 3"/>
          <p:cNvSpPr>
            <a:spLocks noGrp="1"/>
          </p:cNvSpPr>
          <p:nvPr>
            <p:ph type="sldNum" sz="quarter" idx="10"/>
          </p:nvPr>
        </p:nvSpPr>
        <p:spPr/>
        <p:txBody>
          <a:bodyPr/>
          <a:lstStyle/>
          <a:p>
            <a:fld id="{1BC8A5C9-198E-4F3A-9CB6-F1C5A2CD642B}" type="slidenum">
              <a:rPr lang="en-IN" smtClean="0"/>
              <a:t>20</a:t>
            </a:fld>
            <a:endParaRPr lang="en-IN"/>
          </a:p>
        </p:txBody>
      </p:sp>
    </p:spTree>
    <p:extLst>
      <p:ext uri="{BB962C8B-B14F-4D97-AF65-F5344CB8AC3E}">
        <p14:creationId xmlns:p14="http://schemas.microsoft.com/office/powerpoint/2010/main" val="1730858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3C95EEC-1E5D-43A1-AC43-EBF90D0A167F}" type="datetimeFigureOut">
              <a:rPr lang="en-IN" smtClean="0"/>
              <a:t>12-05-2023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172B08-A21F-43CB-B9C7-3178A2ACDADF}" type="slidenum">
              <a:rPr lang="en-IN" smtClean="0"/>
              <a:t>‹#›</a:t>
            </a:fld>
            <a:endParaRPr lang="en-IN"/>
          </a:p>
        </p:txBody>
      </p:sp>
    </p:spTree>
    <p:extLst>
      <p:ext uri="{BB962C8B-B14F-4D97-AF65-F5344CB8AC3E}">
        <p14:creationId xmlns:p14="http://schemas.microsoft.com/office/powerpoint/2010/main" val="185952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3C95EEC-1E5D-43A1-AC43-EBF90D0A167F}" type="datetimeFigureOut">
              <a:rPr lang="en-IN" smtClean="0"/>
              <a:t>12-05-2023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172B08-A21F-43CB-B9C7-3178A2ACDADF}" type="slidenum">
              <a:rPr lang="en-IN" smtClean="0"/>
              <a:t>‹#›</a:t>
            </a:fld>
            <a:endParaRPr lang="en-IN"/>
          </a:p>
        </p:txBody>
      </p:sp>
    </p:spTree>
    <p:extLst>
      <p:ext uri="{BB962C8B-B14F-4D97-AF65-F5344CB8AC3E}">
        <p14:creationId xmlns:p14="http://schemas.microsoft.com/office/powerpoint/2010/main" val="2702929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3C95EEC-1E5D-43A1-AC43-EBF90D0A167F}" type="datetimeFigureOut">
              <a:rPr lang="en-IN" smtClean="0"/>
              <a:t>12-05-2023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172B08-A21F-43CB-B9C7-3178A2ACDADF}" type="slidenum">
              <a:rPr lang="en-IN" smtClean="0"/>
              <a:t>‹#›</a:t>
            </a:fld>
            <a:endParaRPr lang="en-IN"/>
          </a:p>
        </p:txBody>
      </p:sp>
    </p:spTree>
    <p:extLst>
      <p:ext uri="{BB962C8B-B14F-4D97-AF65-F5344CB8AC3E}">
        <p14:creationId xmlns:p14="http://schemas.microsoft.com/office/powerpoint/2010/main" val="128795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3C95EEC-1E5D-43A1-AC43-EBF90D0A167F}" type="datetimeFigureOut">
              <a:rPr lang="en-IN" smtClean="0"/>
              <a:t>12-05-2023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172B08-A21F-43CB-B9C7-3178A2ACDADF}" type="slidenum">
              <a:rPr lang="en-IN" smtClean="0"/>
              <a:t>‹#›</a:t>
            </a:fld>
            <a:endParaRPr lang="en-IN"/>
          </a:p>
        </p:txBody>
      </p:sp>
    </p:spTree>
    <p:extLst>
      <p:ext uri="{BB962C8B-B14F-4D97-AF65-F5344CB8AC3E}">
        <p14:creationId xmlns:p14="http://schemas.microsoft.com/office/powerpoint/2010/main" val="174652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C95EEC-1E5D-43A1-AC43-EBF90D0A167F}" type="datetimeFigureOut">
              <a:rPr lang="en-IN" smtClean="0"/>
              <a:t>12-05-2023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0172B08-A21F-43CB-B9C7-3178A2ACDADF}" type="slidenum">
              <a:rPr lang="en-IN" smtClean="0"/>
              <a:t>‹#›</a:t>
            </a:fld>
            <a:endParaRPr lang="en-IN"/>
          </a:p>
        </p:txBody>
      </p:sp>
    </p:spTree>
    <p:extLst>
      <p:ext uri="{BB962C8B-B14F-4D97-AF65-F5344CB8AC3E}">
        <p14:creationId xmlns:p14="http://schemas.microsoft.com/office/powerpoint/2010/main" val="209062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3C95EEC-1E5D-43A1-AC43-EBF90D0A167F}" type="datetimeFigureOut">
              <a:rPr lang="en-IN" smtClean="0"/>
              <a:t>12-05-2023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0172B08-A21F-43CB-B9C7-3178A2ACDADF}" type="slidenum">
              <a:rPr lang="en-IN" smtClean="0"/>
              <a:t>‹#›</a:t>
            </a:fld>
            <a:endParaRPr lang="en-IN"/>
          </a:p>
        </p:txBody>
      </p:sp>
    </p:spTree>
    <p:extLst>
      <p:ext uri="{BB962C8B-B14F-4D97-AF65-F5344CB8AC3E}">
        <p14:creationId xmlns:p14="http://schemas.microsoft.com/office/powerpoint/2010/main" val="1642783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3C95EEC-1E5D-43A1-AC43-EBF90D0A167F}" type="datetimeFigureOut">
              <a:rPr lang="en-IN" smtClean="0"/>
              <a:t>12-05-2023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0172B08-A21F-43CB-B9C7-3178A2ACDADF}" type="slidenum">
              <a:rPr lang="en-IN" smtClean="0"/>
              <a:t>‹#›</a:t>
            </a:fld>
            <a:endParaRPr lang="en-IN"/>
          </a:p>
        </p:txBody>
      </p:sp>
    </p:spTree>
    <p:extLst>
      <p:ext uri="{BB962C8B-B14F-4D97-AF65-F5344CB8AC3E}">
        <p14:creationId xmlns:p14="http://schemas.microsoft.com/office/powerpoint/2010/main" val="189781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3C95EEC-1E5D-43A1-AC43-EBF90D0A167F}" type="datetimeFigureOut">
              <a:rPr lang="en-IN" smtClean="0"/>
              <a:t>12-05-2023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0172B08-A21F-43CB-B9C7-3178A2ACDADF}" type="slidenum">
              <a:rPr lang="en-IN" smtClean="0"/>
              <a:t>‹#›</a:t>
            </a:fld>
            <a:endParaRPr lang="en-IN"/>
          </a:p>
        </p:txBody>
      </p:sp>
    </p:spTree>
    <p:extLst>
      <p:ext uri="{BB962C8B-B14F-4D97-AF65-F5344CB8AC3E}">
        <p14:creationId xmlns:p14="http://schemas.microsoft.com/office/powerpoint/2010/main" val="2362134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95EEC-1E5D-43A1-AC43-EBF90D0A167F}" type="datetimeFigureOut">
              <a:rPr lang="en-IN" smtClean="0"/>
              <a:t>12-05-2023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0172B08-A21F-43CB-B9C7-3178A2ACDADF}" type="slidenum">
              <a:rPr lang="en-IN" smtClean="0"/>
              <a:t>‹#›</a:t>
            </a:fld>
            <a:endParaRPr lang="en-IN"/>
          </a:p>
        </p:txBody>
      </p:sp>
    </p:spTree>
    <p:extLst>
      <p:ext uri="{BB962C8B-B14F-4D97-AF65-F5344CB8AC3E}">
        <p14:creationId xmlns:p14="http://schemas.microsoft.com/office/powerpoint/2010/main" val="226948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95EEC-1E5D-43A1-AC43-EBF90D0A167F}" type="datetimeFigureOut">
              <a:rPr lang="en-IN" smtClean="0"/>
              <a:t>12-05-2023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0172B08-A21F-43CB-B9C7-3178A2ACDADF}" type="slidenum">
              <a:rPr lang="en-IN" smtClean="0"/>
              <a:t>‹#›</a:t>
            </a:fld>
            <a:endParaRPr lang="en-IN"/>
          </a:p>
        </p:txBody>
      </p:sp>
    </p:spTree>
    <p:extLst>
      <p:ext uri="{BB962C8B-B14F-4D97-AF65-F5344CB8AC3E}">
        <p14:creationId xmlns:p14="http://schemas.microsoft.com/office/powerpoint/2010/main" val="2402022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95EEC-1E5D-43A1-AC43-EBF90D0A167F}" type="datetimeFigureOut">
              <a:rPr lang="en-IN" smtClean="0"/>
              <a:t>12-05-2023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0172B08-A21F-43CB-B9C7-3178A2ACDADF}" type="slidenum">
              <a:rPr lang="en-IN" smtClean="0"/>
              <a:t>‹#›</a:t>
            </a:fld>
            <a:endParaRPr lang="en-IN"/>
          </a:p>
        </p:txBody>
      </p:sp>
    </p:spTree>
    <p:extLst>
      <p:ext uri="{BB962C8B-B14F-4D97-AF65-F5344CB8AC3E}">
        <p14:creationId xmlns:p14="http://schemas.microsoft.com/office/powerpoint/2010/main" val="1122360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95EEC-1E5D-43A1-AC43-EBF90D0A167F}" type="datetimeFigureOut">
              <a:rPr lang="en-IN" smtClean="0"/>
              <a:t>12-05-2023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72B08-A21F-43CB-B9C7-3178A2ACDADF}" type="slidenum">
              <a:rPr lang="en-IN" smtClean="0"/>
              <a:t>‹#›</a:t>
            </a:fld>
            <a:endParaRPr lang="en-IN"/>
          </a:p>
        </p:txBody>
      </p:sp>
    </p:spTree>
    <p:extLst>
      <p:ext uri="{BB962C8B-B14F-4D97-AF65-F5344CB8AC3E}">
        <p14:creationId xmlns:p14="http://schemas.microsoft.com/office/powerpoint/2010/main" val="1133466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726440" y="2428726"/>
            <a:ext cx="10739120" cy="2000548"/>
          </a:xfrm>
          <a:prstGeom prst="rect">
            <a:avLst/>
          </a:prstGeom>
          <a:noFill/>
        </p:spPr>
        <p:txBody>
          <a:bodyPr wrap="square" rtlCol="0">
            <a:spAutoFit/>
          </a:bodyPr>
          <a:lstStyle/>
          <a:p>
            <a:pPr algn="ctr"/>
            <a:r>
              <a:rPr lang="en-IN" sz="62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Taxation of Real Estate Transaction</a:t>
            </a:r>
            <a:endParaRPr lang="en-IN" sz="62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p:nvPr/>
        </p:nvPicPr>
        <p:blipFill rotWithShape="1">
          <a:blip r:embed="rId3">
            <a:extLst>
              <a:ext uri="{28A0092B-C50C-407E-A947-70E740481C1C}">
                <a14:useLocalDpi xmlns:a14="http://schemas.microsoft.com/office/drawing/2010/main" val="0"/>
              </a:ext>
            </a:extLst>
          </a:blip>
          <a:srcRect l="62750" t="83739"/>
          <a:stretch/>
        </p:blipFill>
        <p:spPr>
          <a:xfrm>
            <a:off x="10190480" y="5770879"/>
            <a:ext cx="1904508" cy="1087121"/>
          </a:xfrm>
          <a:prstGeom prst="rect">
            <a:avLst/>
          </a:prstGeom>
        </p:spPr>
      </p:pic>
    </p:spTree>
    <p:extLst>
      <p:ext uri="{BB962C8B-B14F-4D97-AF65-F5344CB8AC3E}">
        <p14:creationId xmlns:p14="http://schemas.microsoft.com/office/powerpoint/2010/main" val="3806232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22" y="-10519"/>
            <a:ext cx="12192000" cy="6858000"/>
          </a:xfrm>
          <a:prstGeom prst="rect">
            <a:avLst/>
          </a:prstGeom>
        </p:spPr>
      </p:pic>
      <p:sp>
        <p:nvSpPr>
          <p:cNvPr id="6" name="TextBox 5"/>
          <p:cNvSpPr txBox="1"/>
          <p:nvPr/>
        </p:nvSpPr>
        <p:spPr>
          <a:xfrm>
            <a:off x="0" y="287698"/>
            <a:ext cx="9193161" cy="584775"/>
          </a:xfrm>
          <a:prstGeom prst="rect">
            <a:avLst/>
          </a:prstGeom>
          <a:noFill/>
        </p:spPr>
        <p:txBody>
          <a:bodyPr wrap="square" rtlCol="0">
            <a:spAutoFit/>
          </a:bodyPr>
          <a:lstStyle/>
          <a:p>
            <a:r>
              <a:rPr lang="en-IN"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Section 9B: Taxability on certain events</a:t>
            </a:r>
            <a:endParaRPr lang="en-I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17586" y="1346136"/>
            <a:ext cx="11112402" cy="326243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smtClean="0">
                <a:latin typeface="Tahoma" panose="020B0604030504040204" pitchFamily="34" charset="0"/>
                <a:ea typeface="Tahoma" panose="020B0604030504040204" pitchFamily="34" charset="0"/>
                <a:cs typeface="Tahoma" panose="020B0604030504040204" pitchFamily="34" charset="0"/>
              </a:rPr>
              <a:t>Deeming provision to tax distribution of stock-in-trade or capital asset between partners/members on dissolution/reconstitution</a:t>
            </a:r>
          </a:p>
          <a:p>
            <a:pPr marL="342900" indent="-342900" algn="jus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en-US" sz="2000" dirty="0" smtClean="0">
                <a:latin typeface="Tahoma" panose="020B0604030504040204" pitchFamily="34" charset="0"/>
                <a:ea typeface="Tahoma" panose="020B0604030504040204" pitchFamily="34" charset="0"/>
                <a:cs typeface="Tahoma" panose="020B0604030504040204" pitchFamily="34" charset="0"/>
              </a:rPr>
              <a:t>Applies to partnership firms, Limited Liability Partnerships, AOP and BOI (‘specified entity’)</a:t>
            </a:r>
          </a:p>
          <a:p>
            <a:pPr marL="342900" indent="-342900" algn="jus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en-US" sz="2000" b="1" dirty="0" smtClean="0">
                <a:solidFill>
                  <a:srgbClr val="2D4164"/>
                </a:solidFill>
                <a:latin typeface="Tahoma" panose="020B0604030504040204" pitchFamily="34" charset="0"/>
                <a:ea typeface="Tahoma" panose="020B0604030504040204" pitchFamily="34" charset="0"/>
                <a:cs typeface="Tahoma" panose="020B0604030504040204" pitchFamily="34" charset="0"/>
              </a:rPr>
              <a:t>‘Fair market value of asset’</a:t>
            </a:r>
            <a:r>
              <a:rPr lang="en-US" sz="2000" dirty="0" smtClean="0">
                <a:latin typeface="Tahoma" panose="020B0604030504040204" pitchFamily="34" charset="0"/>
                <a:ea typeface="Tahoma" panose="020B0604030504040204" pitchFamily="34" charset="0"/>
                <a:cs typeface="Tahoma" panose="020B0604030504040204" pitchFamily="34" charset="0"/>
              </a:rPr>
              <a:t> as on the date of receipt to be taxed in the hands of the specified entity.</a:t>
            </a:r>
          </a:p>
          <a:p>
            <a:pPr algn="just"/>
            <a:endParaRPr lang="en-US" sz="2200" dirty="0" smtClean="0">
              <a:latin typeface="Tahoma" panose="020B0604030504040204" pitchFamily="34" charset="0"/>
              <a:ea typeface="Tahoma" panose="020B0604030504040204" pitchFamily="34" charset="0"/>
              <a:cs typeface="Tahoma" panose="020B0604030504040204" pitchFamily="34" charset="0"/>
            </a:endParaRPr>
          </a:p>
          <a:p>
            <a:pPr algn="just"/>
            <a:endParaRPr lang="en-US" sz="2200" dirty="0">
              <a:latin typeface="Tahoma" panose="020B0604030504040204" pitchFamily="34" charset="0"/>
              <a:ea typeface="Tahoma" panose="020B0604030504040204" pitchFamily="34" charset="0"/>
              <a:cs typeface="Tahoma" panose="020B0604030504040204" pitchFamily="34" charset="0"/>
            </a:endParaRPr>
          </a:p>
          <a:p>
            <a:pPr algn="just"/>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5" name="Rounded Rectangle 4"/>
          <p:cNvSpPr/>
          <p:nvPr/>
        </p:nvSpPr>
        <p:spPr>
          <a:xfrm>
            <a:off x="2304288" y="3814756"/>
            <a:ext cx="4143375" cy="1138096"/>
          </a:xfrm>
          <a:prstGeom prst="roundRect">
            <a:avLst/>
          </a:prstGeom>
          <a:solidFill>
            <a:srgbClr val="F0934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In absence of definition of FMV for stock-in-trade, how should one determine the FMV?</a:t>
            </a:r>
            <a:endParaRPr lang="en-IN"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11171">
            <a:off x="578488" y="4305184"/>
            <a:ext cx="1739265" cy="1739265"/>
          </a:xfrm>
          <a:prstGeom prst="rect">
            <a:avLst/>
          </a:prstGeom>
        </p:spPr>
      </p:pic>
      <p:sp>
        <p:nvSpPr>
          <p:cNvPr id="8" name="Rounded Rectangle 7"/>
          <p:cNvSpPr/>
          <p:nvPr/>
        </p:nvSpPr>
        <p:spPr>
          <a:xfrm>
            <a:off x="6562344" y="4827269"/>
            <a:ext cx="4143375" cy="1138096"/>
          </a:xfrm>
          <a:prstGeom prst="roundRect">
            <a:avLst/>
          </a:prstGeom>
          <a:solidFill>
            <a:srgbClr val="F0934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Would the cost be available to partners/members on subsequent sale in absence of specific provision? </a:t>
            </a:r>
            <a:endParaRPr lang="en-IN"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93431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extBox 3"/>
          <p:cNvSpPr txBox="1"/>
          <p:nvPr/>
        </p:nvSpPr>
        <p:spPr>
          <a:xfrm>
            <a:off x="0" y="287698"/>
            <a:ext cx="9524144" cy="584775"/>
          </a:xfrm>
          <a:prstGeom prst="rect">
            <a:avLst/>
          </a:prstGeom>
          <a:noFill/>
        </p:spPr>
        <p:txBody>
          <a:bodyPr wrap="square" rtlCol="0">
            <a:spAutoFit/>
          </a:bodyPr>
          <a:lstStyle/>
          <a:p>
            <a:pPr algn="ctr"/>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Section </a:t>
            </a: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23(5) – Taxation of Notional Rental Income </a:t>
            </a:r>
            <a:endParaRPr lang="en-I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523983" y="1304818"/>
            <a:ext cx="10997458"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lnSpc>
                <a:spcPct val="150000"/>
              </a:lnSpc>
              <a:buFont typeface="Arial" panose="020B0604020202020204" pitchFamily="34" charset="0"/>
              <a:buChar char="•"/>
            </a:pPr>
            <a:r>
              <a:rPr lang="en-US" sz="1600" dirty="0" smtClean="0">
                <a:latin typeface="Tahoma" panose="020B0604030504040204" pitchFamily="34" charset="0"/>
                <a:ea typeface="Tahoma" panose="020B0604030504040204" pitchFamily="34" charset="0"/>
                <a:cs typeface="Tahoma" panose="020B0604030504040204" pitchFamily="34" charset="0"/>
              </a:rPr>
              <a:t>Stock in trade unsold for </a:t>
            </a:r>
            <a:r>
              <a:rPr lang="en-US" sz="1600" b="1" dirty="0" smtClean="0">
                <a:solidFill>
                  <a:srgbClr val="2D4164"/>
                </a:solidFill>
                <a:latin typeface="Tahoma" panose="020B0604030504040204" pitchFamily="34" charset="0"/>
                <a:ea typeface="Tahoma" panose="020B0604030504040204" pitchFamily="34" charset="0"/>
                <a:cs typeface="Tahoma" panose="020B0604030504040204" pitchFamily="34" charset="0"/>
              </a:rPr>
              <a:t>two </a:t>
            </a:r>
            <a:r>
              <a:rPr lang="en-US" sz="1600" b="1" dirty="0">
                <a:solidFill>
                  <a:srgbClr val="2D4164"/>
                </a:solidFill>
                <a:latin typeface="Tahoma" panose="020B0604030504040204" pitchFamily="34" charset="0"/>
                <a:ea typeface="Tahoma" panose="020B0604030504040204" pitchFamily="34" charset="0"/>
                <a:cs typeface="Tahoma" panose="020B0604030504040204" pitchFamily="34" charset="0"/>
              </a:rPr>
              <a:t>years </a:t>
            </a:r>
            <a:r>
              <a:rPr lang="en-US" sz="1600" dirty="0">
                <a:latin typeface="Tahoma" panose="020B0604030504040204" pitchFamily="34" charset="0"/>
                <a:ea typeface="Tahoma" panose="020B0604030504040204" pitchFamily="34" charset="0"/>
                <a:cs typeface="Tahoma" panose="020B0604030504040204" pitchFamily="34" charset="0"/>
              </a:rPr>
              <a:t>from the end of the financial year in which completion certificate is </a:t>
            </a:r>
            <a:r>
              <a:rPr lang="en-US" sz="1600" dirty="0" smtClean="0">
                <a:latin typeface="Tahoma" panose="020B0604030504040204" pitchFamily="34" charset="0"/>
                <a:ea typeface="Tahoma" panose="020B0604030504040204" pitchFamily="34" charset="0"/>
                <a:cs typeface="Tahoma" panose="020B0604030504040204" pitchFamily="34" charset="0"/>
              </a:rPr>
              <a:t>received will be taxable under IHP</a:t>
            </a:r>
          </a:p>
          <a:p>
            <a:pPr marL="285750" indent="-285750" algn="just">
              <a:lnSpc>
                <a:spcPct val="150000"/>
              </a:lnSpc>
              <a:buFont typeface="Arial" panose="020B0604020202020204" pitchFamily="34" charset="0"/>
              <a:buChar char="•"/>
            </a:pP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50000"/>
              </a:lnSpc>
              <a:buFont typeface="Arial" panose="020B0604020202020204" pitchFamily="34" charset="0"/>
              <a:buChar char="•"/>
            </a:pPr>
            <a:r>
              <a:rPr lang="en-US" sz="1600" dirty="0" smtClean="0">
                <a:latin typeface="Tahoma" panose="020B0604030504040204" pitchFamily="34" charset="0"/>
                <a:ea typeface="Tahoma" panose="020B0604030504040204" pitchFamily="34" charset="0"/>
                <a:cs typeface="Tahoma" panose="020B0604030504040204" pitchFamily="34" charset="0"/>
              </a:rPr>
              <a:t>Can one say that if the property is </a:t>
            </a:r>
            <a:r>
              <a:rPr lang="en-US" sz="1600" b="1" dirty="0" smtClean="0">
                <a:solidFill>
                  <a:srgbClr val="2D4164"/>
                </a:solidFill>
                <a:latin typeface="Tahoma" panose="020B0604030504040204" pitchFamily="34" charset="0"/>
                <a:ea typeface="Tahoma" panose="020B0604030504040204" pitchFamily="34" charset="0"/>
                <a:cs typeface="Tahoma" panose="020B0604030504040204" pitchFamily="34" charset="0"/>
              </a:rPr>
              <a:t>let out</a:t>
            </a:r>
            <a:r>
              <a:rPr lang="en-US" sz="1600" b="1" dirty="0" smtClean="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during such period then, the income received from the property shall be chargeable under the head </a:t>
            </a:r>
            <a:r>
              <a:rPr lang="en-US" sz="1600" b="1" dirty="0" smtClean="0">
                <a:solidFill>
                  <a:srgbClr val="2D4164"/>
                </a:solidFill>
                <a:latin typeface="Tahoma" panose="020B0604030504040204" pitchFamily="34" charset="0"/>
                <a:ea typeface="Tahoma" panose="020B0604030504040204" pitchFamily="34" charset="0"/>
                <a:cs typeface="Tahoma" panose="020B0604030504040204" pitchFamily="34" charset="0"/>
              </a:rPr>
              <a:t>“Income from House property”</a:t>
            </a:r>
            <a:r>
              <a:rPr lang="en-US" sz="1600" dirty="0" smtClean="0">
                <a:solidFill>
                  <a:srgbClr val="2D4164"/>
                </a:solidFill>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instead of “Profit and gains from business or profession”?</a:t>
            </a:r>
          </a:p>
          <a:p>
            <a:pPr marL="285750" indent="-285750" algn="just">
              <a:lnSpc>
                <a:spcPct val="150000"/>
              </a:lnSpc>
              <a:buFont typeface="Arial" panose="020B0604020202020204" pitchFamily="34" charset="0"/>
              <a:buChar char="•"/>
            </a:pPr>
            <a:endParaRPr lang="en-US" sz="1600" dirty="0">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50000"/>
              </a:lnSpc>
              <a:buFont typeface="Arial" panose="020B0604020202020204" pitchFamily="34" charset="0"/>
              <a:buChar char="•"/>
            </a:pPr>
            <a:r>
              <a:rPr lang="en-US" sz="1600" b="1" dirty="0" smtClean="0">
                <a:solidFill>
                  <a:srgbClr val="2D4164"/>
                </a:solidFill>
                <a:latin typeface="Tahoma" panose="020B0604030504040204" pitchFamily="34" charset="0"/>
                <a:ea typeface="Tahoma" panose="020B0604030504040204" pitchFamily="34" charset="0"/>
                <a:cs typeface="Tahoma" panose="020B0604030504040204" pitchFamily="34" charset="0"/>
              </a:rPr>
              <a:t>Interplay between section 22 and section 23(5)</a:t>
            </a:r>
            <a:r>
              <a:rPr lang="en-US" sz="1600" dirty="0" smtClean="0">
                <a:latin typeface="Tahoma" panose="020B0604030504040204" pitchFamily="34" charset="0"/>
                <a:ea typeface="Tahoma" panose="020B0604030504040204" pitchFamily="34" charset="0"/>
                <a:cs typeface="Tahoma" panose="020B0604030504040204" pitchFamily="34" charset="0"/>
              </a:rPr>
              <a:t>– whether the words ‘occupied for the purpose of business or profession’ mean only physical occupation? Whether ‘use’ of asset for business purposes would pull out the asset </a:t>
            </a:r>
            <a:r>
              <a:rPr lang="en-US" sz="1600" dirty="0">
                <a:latin typeface="Tahoma" panose="020B0604030504040204" pitchFamily="34" charset="0"/>
                <a:ea typeface="Tahoma" panose="020B0604030504040204" pitchFamily="34" charset="0"/>
                <a:cs typeface="Tahoma" panose="020B0604030504040204" pitchFamily="34" charset="0"/>
              </a:rPr>
              <a:t>from chargeability section 22 </a:t>
            </a:r>
            <a:r>
              <a:rPr lang="en-US" sz="1600" dirty="0" smtClean="0">
                <a:latin typeface="Tahoma" panose="020B0604030504040204" pitchFamily="34" charset="0"/>
                <a:ea typeface="Tahoma" panose="020B0604030504040204" pitchFamily="34" charset="0"/>
                <a:cs typeface="Tahoma" panose="020B0604030504040204" pitchFamily="34" charset="0"/>
              </a:rPr>
              <a:t>so as to not attract provisions of section 23(5)?</a:t>
            </a:r>
            <a:endParaRPr lang="en-IN" sz="1600" dirty="0">
              <a:latin typeface="Tahoma" panose="020B0604030504040204" pitchFamily="34" charset="0"/>
              <a:ea typeface="Tahoma" panose="020B0604030504040204" pitchFamily="34" charset="0"/>
              <a:cs typeface="Tahoma" panose="020B0604030504040204" pitchFamily="34" charset="0"/>
            </a:endParaRPr>
          </a:p>
        </p:txBody>
      </p:sp>
      <p:sp>
        <p:nvSpPr>
          <p:cNvPr id="2" name="Rounded Rectangle 1"/>
          <p:cNvSpPr/>
          <p:nvPr/>
        </p:nvSpPr>
        <p:spPr>
          <a:xfrm>
            <a:off x="902494" y="5402735"/>
            <a:ext cx="10387012" cy="571500"/>
          </a:xfrm>
          <a:prstGeom prst="roundRect">
            <a:avLst/>
          </a:prstGeom>
          <a:solidFill>
            <a:srgbClr val="F0934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If rental income considered as Business Income- whether depreciation allowable?</a:t>
            </a:r>
            <a:endParaRPr lang="en-IN"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43064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4288"/>
            <a:ext cx="12192000" cy="6858000"/>
          </a:xfrm>
          <a:prstGeom prst="rect">
            <a:avLst/>
          </a:prstGeom>
        </p:spPr>
      </p:pic>
      <p:sp>
        <p:nvSpPr>
          <p:cNvPr id="4" name="TextBox 3"/>
          <p:cNvSpPr txBox="1"/>
          <p:nvPr/>
        </p:nvSpPr>
        <p:spPr>
          <a:xfrm>
            <a:off x="0" y="287698"/>
            <a:ext cx="919316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Section 43CA and 50C: Deemed Consideration</a:t>
            </a:r>
            <a:endParaRPr lang="en-I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950004" y="3903044"/>
            <a:ext cx="8243157" cy="2954956"/>
          </a:xfrm>
          <a:prstGeom prst="rect">
            <a:avLst/>
          </a:prstGeom>
        </p:spPr>
        <p:txBody>
          <a:bodyPr/>
          <a:lstStyle/>
          <a:p>
            <a:pPr lvl="0">
              <a:buChar char="•"/>
            </a:pPr>
            <a:endParaRPr lang="en-IN"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Diagram 4"/>
          <p:cNvGraphicFramePr/>
          <p:nvPr>
            <p:extLst>
              <p:ext uri="{D42A27DB-BD31-4B8C-83A1-F6EECF244321}">
                <p14:modId xmlns:p14="http://schemas.microsoft.com/office/powerpoint/2010/main" val="1561771536"/>
              </p:ext>
            </p:extLst>
          </p:nvPr>
        </p:nvGraphicFramePr>
        <p:xfrm>
          <a:off x="442912" y="1160171"/>
          <a:ext cx="10358437" cy="4711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4159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extBox 3"/>
          <p:cNvSpPr txBox="1"/>
          <p:nvPr/>
        </p:nvSpPr>
        <p:spPr>
          <a:xfrm>
            <a:off x="0" y="287698"/>
            <a:ext cx="9193161" cy="584775"/>
          </a:xfrm>
          <a:prstGeom prst="rect">
            <a:avLst/>
          </a:prstGeom>
          <a:noFill/>
        </p:spPr>
        <p:txBody>
          <a:bodyPr wrap="square" rtlCol="0">
            <a:spAutoFit/>
          </a:bodyPr>
          <a:lstStyle/>
          <a:p>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Section 43CA and 50C: Deemed Consideration</a:t>
            </a:r>
            <a:endParaRPr lang="en-I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950004" y="3903044"/>
            <a:ext cx="8243157" cy="2954956"/>
          </a:xfrm>
          <a:prstGeom prst="rect">
            <a:avLst/>
          </a:prstGeom>
        </p:spPr>
        <p:txBody>
          <a:bodyPr/>
          <a:lstStyle/>
          <a:p>
            <a:pPr lvl="0">
              <a:buChar char="•"/>
            </a:pP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511277" y="1386314"/>
            <a:ext cx="11415252" cy="3785652"/>
          </a:xfrm>
          <a:prstGeom prst="rect">
            <a:avLst/>
          </a:prstGeom>
        </p:spPr>
        <p:txBody>
          <a:bodyPr wrap="square">
            <a:spAutoFit/>
          </a:bodyPr>
          <a:lstStyle/>
          <a:p>
            <a:r>
              <a:rPr lang="en-IN" sz="2000" b="1" dirty="0">
                <a:solidFill>
                  <a:srgbClr val="2D4164"/>
                </a:solidFill>
                <a:latin typeface="Tahoma" panose="020B0604030504040204" pitchFamily="34" charset="0"/>
                <a:ea typeface="Tahoma" panose="020B0604030504040204" pitchFamily="34" charset="0"/>
                <a:cs typeface="Tahoma" panose="020B0604030504040204" pitchFamily="34" charset="0"/>
              </a:rPr>
              <a:t>Applicability of sections to rights in land or </a:t>
            </a:r>
            <a:r>
              <a:rPr lang="en-IN" sz="2000" b="1" dirty="0" smtClean="0">
                <a:solidFill>
                  <a:srgbClr val="2D4164"/>
                </a:solidFill>
                <a:latin typeface="Tahoma" panose="020B0604030504040204" pitchFamily="34" charset="0"/>
                <a:ea typeface="Tahoma" panose="020B0604030504040204" pitchFamily="34" charset="0"/>
                <a:cs typeface="Tahoma" panose="020B0604030504040204" pitchFamily="34" charset="0"/>
              </a:rPr>
              <a:t>building</a:t>
            </a:r>
          </a:p>
          <a:p>
            <a:endParaRPr lang="en-IN"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
            </a:pPr>
            <a:r>
              <a:rPr lang="en-IN" sz="2000" dirty="0" smtClean="0">
                <a:latin typeface="Tahoma" panose="020B0604030504040204" pitchFamily="34" charset="0"/>
                <a:ea typeface="Tahoma" panose="020B0604030504040204" pitchFamily="34" charset="0"/>
                <a:cs typeface="Tahoma" panose="020B0604030504040204" pitchFamily="34" charset="0"/>
              </a:rPr>
              <a:t>Section </a:t>
            </a:r>
            <a:r>
              <a:rPr lang="en-IN" sz="2000" dirty="0">
                <a:latin typeface="Tahoma" panose="020B0604030504040204" pitchFamily="34" charset="0"/>
                <a:ea typeface="Tahoma" panose="020B0604030504040204" pitchFamily="34" charset="0"/>
                <a:cs typeface="Tahoma" panose="020B0604030504040204" pitchFamily="34" charset="0"/>
              </a:rPr>
              <a:t>50C and 43CA as the case may be applies to </a:t>
            </a:r>
            <a:r>
              <a:rPr lang="en-IN" sz="2000" b="1" dirty="0">
                <a:solidFill>
                  <a:srgbClr val="2D4164"/>
                </a:solidFill>
                <a:latin typeface="Tahoma" panose="020B0604030504040204" pitchFamily="34" charset="0"/>
                <a:ea typeface="Tahoma" panose="020B0604030504040204" pitchFamily="34" charset="0"/>
                <a:cs typeface="Tahoma" panose="020B0604030504040204" pitchFamily="34" charset="0"/>
              </a:rPr>
              <a:t>land or building or </a:t>
            </a:r>
            <a:r>
              <a:rPr lang="en-IN" sz="2000" b="1" dirty="0" smtClean="0">
                <a:solidFill>
                  <a:srgbClr val="2D4164"/>
                </a:solidFill>
                <a:latin typeface="Tahoma" panose="020B0604030504040204" pitchFamily="34" charset="0"/>
                <a:ea typeface="Tahoma" panose="020B0604030504040204" pitchFamily="34" charset="0"/>
                <a:cs typeface="Tahoma" panose="020B0604030504040204" pitchFamily="34" charset="0"/>
              </a:rPr>
              <a:t>both</a:t>
            </a:r>
          </a:p>
          <a:p>
            <a:pPr marL="342900" indent="-342900">
              <a:buFont typeface="Wingdings" panose="05000000000000000000" pitchFamily="2" charset="2"/>
              <a:buChar char="§"/>
            </a:pPr>
            <a:endParaRPr lang="en-IN"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
            </a:pPr>
            <a:r>
              <a:rPr lang="en-IN" sz="2000" dirty="0" smtClean="0">
                <a:latin typeface="Tahoma" panose="020B0604030504040204" pitchFamily="34" charset="0"/>
                <a:ea typeface="Tahoma" panose="020B0604030504040204" pitchFamily="34" charset="0"/>
                <a:cs typeface="Tahoma" panose="020B0604030504040204" pitchFamily="34" charset="0"/>
              </a:rPr>
              <a:t>Land </a:t>
            </a:r>
            <a:r>
              <a:rPr lang="en-IN" sz="2000" dirty="0">
                <a:latin typeface="Tahoma" panose="020B0604030504040204" pitchFamily="34" charset="0"/>
                <a:ea typeface="Tahoma" panose="020B0604030504040204" pitchFamily="34" charset="0"/>
                <a:cs typeface="Tahoma" panose="020B0604030504040204" pitchFamily="34" charset="0"/>
              </a:rPr>
              <a:t>or building v. Rights in land or </a:t>
            </a:r>
            <a:r>
              <a:rPr lang="en-IN" sz="2000" dirty="0" smtClean="0">
                <a:latin typeface="Tahoma" panose="020B0604030504040204" pitchFamily="34" charset="0"/>
                <a:ea typeface="Tahoma" panose="020B0604030504040204" pitchFamily="34" charset="0"/>
                <a:cs typeface="Tahoma" panose="020B0604030504040204" pitchFamily="34" charset="0"/>
              </a:rPr>
              <a:t>building</a:t>
            </a:r>
          </a:p>
          <a:p>
            <a:endParaRPr lang="en-IN" sz="20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IN" sz="2000" dirty="0" smtClean="0">
                <a:latin typeface="Tahoma" panose="020B0604030504040204" pitchFamily="34" charset="0"/>
                <a:ea typeface="Tahoma" panose="020B0604030504040204" pitchFamily="34" charset="0"/>
                <a:cs typeface="Tahoma" panose="020B0604030504040204" pitchFamily="34" charset="0"/>
              </a:rPr>
              <a:t>Favourable decisions stating leasehold rights are not covered by Section 43CA and 50C-</a:t>
            </a:r>
          </a:p>
          <a:p>
            <a:endParaRPr lang="en-IN"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ü"/>
            </a:pPr>
            <a:r>
              <a:rPr lang="en-IN" sz="2000" dirty="0" smtClean="0">
                <a:latin typeface="Tahoma" panose="020B0604030504040204" pitchFamily="34" charset="0"/>
                <a:ea typeface="Tahoma" panose="020B0604030504040204" pitchFamily="34" charset="0"/>
                <a:cs typeface="Tahoma" panose="020B0604030504040204" pitchFamily="34" charset="0"/>
              </a:rPr>
              <a:t>(</a:t>
            </a:r>
            <a:r>
              <a:rPr lang="en-IN" sz="2000" dirty="0">
                <a:latin typeface="Tahoma" panose="020B0604030504040204" pitchFamily="34" charset="0"/>
                <a:ea typeface="Tahoma" panose="020B0604030504040204" pitchFamily="34" charset="0"/>
                <a:cs typeface="Tahoma" panose="020B0604030504040204" pitchFamily="34" charset="0"/>
              </a:rPr>
              <a:t>2016) 389 ITR 0068 (</a:t>
            </a:r>
            <a:r>
              <a:rPr lang="en-IN" sz="2000" dirty="0" err="1">
                <a:latin typeface="Tahoma" panose="020B0604030504040204" pitchFamily="34" charset="0"/>
                <a:ea typeface="Tahoma" panose="020B0604030504040204" pitchFamily="34" charset="0"/>
                <a:cs typeface="Tahoma" panose="020B0604030504040204" pitchFamily="34" charset="0"/>
              </a:rPr>
              <a:t>Bom</a:t>
            </a:r>
            <a:r>
              <a:rPr lang="en-IN" sz="2000" dirty="0">
                <a:latin typeface="Tahoma" panose="020B0604030504040204" pitchFamily="34" charset="0"/>
                <a:ea typeface="Tahoma" panose="020B0604030504040204" pitchFamily="34" charset="0"/>
                <a:cs typeface="Tahoma" panose="020B0604030504040204" pitchFamily="34" charset="0"/>
              </a:rPr>
              <a:t>) CIT vs. Greenfield Hotels &amp; Estates </a:t>
            </a:r>
            <a:r>
              <a:rPr lang="en-IN" sz="2000" dirty="0" err="1">
                <a:latin typeface="Tahoma" panose="020B0604030504040204" pitchFamily="34" charset="0"/>
                <a:ea typeface="Tahoma" panose="020B0604030504040204" pitchFamily="34" charset="0"/>
                <a:cs typeface="Tahoma" panose="020B0604030504040204" pitchFamily="34" charset="0"/>
              </a:rPr>
              <a:t>Pvt.Ltd</a:t>
            </a:r>
            <a:r>
              <a:rPr lang="en-IN" sz="2000" dirty="0">
                <a:latin typeface="Tahoma" panose="020B0604030504040204" pitchFamily="34" charset="0"/>
                <a:ea typeface="Tahoma" panose="020B0604030504040204" pitchFamily="34" charset="0"/>
                <a:cs typeface="Tahoma" panose="020B0604030504040204" pitchFamily="34" charset="0"/>
              </a:rPr>
              <a:t>. </a:t>
            </a:r>
          </a:p>
          <a:p>
            <a:pPr marL="342900" indent="-342900">
              <a:buFont typeface="Wingdings" panose="05000000000000000000" pitchFamily="2" charset="2"/>
              <a:buChar char="ü"/>
            </a:pPr>
            <a:r>
              <a:rPr lang="en-IN" sz="2000" dirty="0" smtClean="0">
                <a:latin typeface="Tahoma" panose="020B0604030504040204" pitchFamily="34" charset="0"/>
                <a:ea typeface="Tahoma" panose="020B0604030504040204" pitchFamily="34" charset="0"/>
                <a:cs typeface="Tahoma" panose="020B0604030504040204" pitchFamily="34" charset="0"/>
              </a:rPr>
              <a:t>ITA </a:t>
            </a:r>
            <a:r>
              <a:rPr lang="en-IN" sz="2000" dirty="0">
                <a:latin typeface="Tahoma" panose="020B0604030504040204" pitchFamily="34" charset="0"/>
                <a:ea typeface="Tahoma" panose="020B0604030504040204" pitchFamily="34" charset="0"/>
                <a:cs typeface="Tahoma" panose="020B0604030504040204" pitchFamily="34" charset="0"/>
              </a:rPr>
              <a:t>No. 1821 OF 2013(</a:t>
            </a:r>
            <a:r>
              <a:rPr lang="en-IN" sz="2000" dirty="0" err="1">
                <a:latin typeface="Tahoma" panose="020B0604030504040204" pitchFamily="34" charset="0"/>
                <a:ea typeface="Tahoma" panose="020B0604030504040204" pitchFamily="34" charset="0"/>
                <a:cs typeface="Tahoma" panose="020B0604030504040204" pitchFamily="34" charset="0"/>
              </a:rPr>
              <a:t>Bom</a:t>
            </a:r>
            <a:r>
              <a:rPr lang="en-IN" sz="2000" dirty="0">
                <a:latin typeface="Tahoma" panose="020B0604030504040204" pitchFamily="34" charset="0"/>
                <a:ea typeface="Tahoma" panose="020B0604030504040204" pitchFamily="34" charset="0"/>
                <a:cs typeface="Tahoma" panose="020B0604030504040204" pitchFamily="34" charset="0"/>
              </a:rPr>
              <a:t>)(HC) CIT vs. Mr. Abdul Aziz Abdul Kadar</a:t>
            </a:r>
          </a:p>
          <a:p>
            <a:pPr marL="342900" indent="-342900">
              <a:buFont typeface="Wingdings" panose="05000000000000000000" pitchFamily="2" charset="2"/>
              <a:buChar char="ü"/>
            </a:pPr>
            <a:r>
              <a:rPr lang="en-IN" sz="2000" dirty="0" smtClean="0">
                <a:latin typeface="Tahoma" panose="020B0604030504040204" pitchFamily="34" charset="0"/>
                <a:ea typeface="Tahoma" panose="020B0604030504040204" pitchFamily="34" charset="0"/>
                <a:cs typeface="Tahoma" panose="020B0604030504040204" pitchFamily="34" charset="0"/>
              </a:rPr>
              <a:t>(</a:t>
            </a:r>
            <a:r>
              <a:rPr lang="en-IN" sz="2000" dirty="0">
                <a:latin typeface="Tahoma" panose="020B0604030504040204" pitchFamily="34" charset="0"/>
                <a:ea typeface="Tahoma" panose="020B0604030504040204" pitchFamily="34" charset="0"/>
                <a:cs typeface="Tahoma" panose="020B0604030504040204" pitchFamily="34" charset="0"/>
              </a:rPr>
              <a:t>2016) 161 ITD 0199 (Mumbai) VOLTAS LTD. vs. ITO –favour; </a:t>
            </a:r>
          </a:p>
          <a:p>
            <a:pPr marL="342900" indent="-342900">
              <a:buFont typeface="Wingdings" panose="05000000000000000000" pitchFamily="2" charset="2"/>
              <a:buChar char="ü"/>
            </a:pPr>
            <a:r>
              <a:rPr lang="en-IN" sz="2000" dirty="0" err="1" smtClean="0">
                <a:latin typeface="Tahoma" panose="020B0604030504040204" pitchFamily="34" charset="0"/>
                <a:ea typeface="Tahoma" panose="020B0604030504040204" pitchFamily="34" charset="0"/>
                <a:cs typeface="Tahoma" panose="020B0604030504040204" pitchFamily="34" charset="0"/>
              </a:rPr>
              <a:t>Kancast</a:t>
            </a:r>
            <a:r>
              <a:rPr lang="en-IN" sz="2000" dirty="0" smtClean="0">
                <a:latin typeface="Tahoma" panose="020B0604030504040204" pitchFamily="34" charset="0"/>
                <a:ea typeface="Tahoma" panose="020B0604030504040204" pitchFamily="34" charset="0"/>
                <a:cs typeface="Tahoma" panose="020B0604030504040204" pitchFamily="34" charset="0"/>
              </a:rPr>
              <a:t> </a:t>
            </a:r>
            <a:r>
              <a:rPr lang="en-IN" sz="2000" dirty="0">
                <a:latin typeface="Tahoma" panose="020B0604030504040204" pitchFamily="34" charset="0"/>
                <a:ea typeface="Tahoma" panose="020B0604030504040204" pitchFamily="34" charset="0"/>
                <a:cs typeface="Tahoma" panose="020B0604030504040204" pitchFamily="34" charset="0"/>
              </a:rPr>
              <a:t>Pvt Ltd Vs ITO 2015-TIOL-151-ITAT-PUNE</a:t>
            </a:r>
          </a:p>
        </p:txBody>
      </p:sp>
    </p:spTree>
    <p:extLst>
      <p:ext uri="{BB962C8B-B14F-4D97-AF65-F5344CB8AC3E}">
        <p14:creationId xmlns:p14="http://schemas.microsoft.com/office/powerpoint/2010/main" val="4176719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extBox 3"/>
          <p:cNvSpPr txBox="1"/>
          <p:nvPr/>
        </p:nvSpPr>
        <p:spPr>
          <a:xfrm>
            <a:off x="0" y="287698"/>
            <a:ext cx="9193161" cy="584775"/>
          </a:xfrm>
          <a:prstGeom prst="rect">
            <a:avLst/>
          </a:prstGeom>
          <a:noFill/>
        </p:spPr>
        <p:txBody>
          <a:bodyPr wrap="square" rtlCol="0">
            <a:spAutoFit/>
          </a:bodyPr>
          <a:lstStyle/>
          <a:p>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Section 43CA and 50C: Deemed Consideration</a:t>
            </a:r>
            <a:endParaRPr lang="en-I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950004" y="3903044"/>
            <a:ext cx="8243157" cy="2954956"/>
          </a:xfrm>
          <a:prstGeom prst="rect">
            <a:avLst/>
          </a:prstGeom>
        </p:spPr>
        <p:txBody>
          <a:bodyPr/>
          <a:lstStyle/>
          <a:p>
            <a:pPr lvl="0">
              <a:buChar char="•"/>
            </a:pP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388374" y="1317721"/>
            <a:ext cx="11415252" cy="3200876"/>
          </a:xfrm>
          <a:prstGeom prst="rect">
            <a:avLst/>
          </a:prstGeom>
        </p:spPr>
        <p:txBody>
          <a:bodyPr wrap="square">
            <a:spAutoFit/>
          </a:bodyPr>
          <a:lstStyle/>
          <a:p>
            <a:r>
              <a:rPr lang="en-US" sz="2000" b="1" dirty="0">
                <a:solidFill>
                  <a:srgbClr val="2D4164"/>
                </a:solidFill>
                <a:latin typeface="Tahoma" panose="020B0604030504040204" pitchFamily="34" charset="0"/>
                <a:ea typeface="Tahoma" panose="020B0604030504040204" pitchFamily="34" charset="0"/>
                <a:cs typeface="Tahoma" panose="020B0604030504040204" pitchFamily="34" charset="0"/>
              </a:rPr>
              <a:t>Applicability of section 43CA vs section </a:t>
            </a:r>
            <a:r>
              <a:rPr lang="en-US" sz="2000" b="1" dirty="0" smtClean="0">
                <a:solidFill>
                  <a:srgbClr val="2D4164"/>
                </a:solidFill>
                <a:latin typeface="Tahoma" panose="020B0604030504040204" pitchFamily="34" charset="0"/>
                <a:ea typeface="Tahoma" panose="020B0604030504040204" pitchFamily="34" charset="0"/>
                <a:cs typeface="Tahoma" panose="020B0604030504040204" pitchFamily="34" charset="0"/>
              </a:rPr>
              <a:t>44AD</a:t>
            </a:r>
          </a:p>
          <a:p>
            <a:endParaRPr lang="en-US" sz="2000" b="1" dirty="0">
              <a:solidFill>
                <a:srgbClr val="2D4164"/>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Section </a:t>
            </a:r>
            <a:r>
              <a:rPr lang="en-US" dirty="0">
                <a:latin typeface="Tahoma" panose="020B0604030504040204" pitchFamily="34" charset="0"/>
                <a:ea typeface="Tahoma" panose="020B0604030504040204" pitchFamily="34" charset="0"/>
                <a:cs typeface="Tahoma" panose="020B0604030504040204" pitchFamily="34" charset="0"/>
              </a:rPr>
              <a:t>44AD overrides only </a:t>
            </a:r>
            <a:r>
              <a:rPr lang="en-US" dirty="0" err="1">
                <a:latin typeface="Tahoma" panose="020B0604030504040204" pitchFamily="34" charset="0"/>
                <a:ea typeface="Tahoma" panose="020B0604030504040204" pitchFamily="34" charset="0"/>
                <a:cs typeface="Tahoma" panose="020B0604030504040204" pitchFamily="34" charset="0"/>
              </a:rPr>
              <a:t>upto</a:t>
            </a:r>
            <a:r>
              <a:rPr lang="en-US" dirty="0">
                <a:latin typeface="Tahoma" panose="020B0604030504040204" pitchFamily="34" charset="0"/>
                <a:ea typeface="Tahoma" panose="020B0604030504040204" pitchFamily="34" charset="0"/>
                <a:cs typeface="Tahoma" panose="020B0604030504040204" pitchFamily="34" charset="0"/>
              </a:rPr>
              <a:t> section </a:t>
            </a:r>
            <a:r>
              <a:rPr lang="en-US" dirty="0" smtClean="0">
                <a:latin typeface="Tahoma" panose="020B0604030504040204" pitchFamily="34" charset="0"/>
                <a:ea typeface="Tahoma" panose="020B0604030504040204" pitchFamily="34" charset="0"/>
                <a:cs typeface="Tahoma" panose="020B0604030504040204" pitchFamily="34" charset="0"/>
              </a:rPr>
              <a:t>43C</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Sections </a:t>
            </a:r>
            <a:r>
              <a:rPr lang="en-US" dirty="0">
                <a:latin typeface="Tahoma" panose="020B0604030504040204" pitchFamily="34" charset="0"/>
                <a:ea typeface="Tahoma" panose="020B0604030504040204" pitchFamily="34" charset="0"/>
                <a:cs typeface="Tahoma" panose="020B0604030504040204" pitchFamily="34" charset="0"/>
              </a:rPr>
              <a:t>do not mutually override each </a:t>
            </a:r>
            <a:r>
              <a:rPr lang="en-US" dirty="0" smtClean="0">
                <a:latin typeface="Tahoma" panose="020B0604030504040204" pitchFamily="34" charset="0"/>
                <a:ea typeface="Tahoma" panose="020B0604030504040204" pitchFamily="34" charset="0"/>
                <a:cs typeface="Tahoma" panose="020B0604030504040204" pitchFamily="34" charset="0"/>
              </a:rPr>
              <a:t>other</a:t>
            </a: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Section </a:t>
            </a:r>
            <a:r>
              <a:rPr lang="en-US" dirty="0">
                <a:latin typeface="Tahoma" panose="020B0604030504040204" pitchFamily="34" charset="0"/>
                <a:ea typeface="Tahoma" panose="020B0604030504040204" pitchFamily="34" charset="0"/>
                <a:cs typeface="Tahoma" panose="020B0604030504040204" pitchFamily="34" charset="0"/>
              </a:rPr>
              <a:t>44AD refers to ‘total turnover’ or ‘gross receipts</a:t>
            </a:r>
            <a:r>
              <a:rPr lang="en-US" dirty="0" smtClean="0">
                <a:latin typeface="Tahoma" panose="020B0604030504040204" pitchFamily="34" charset="0"/>
                <a:ea typeface="Tahoma" panose="020B0604030504040204" pitchFamily="34" charset="0"/>
                <a:cs typeface="Tahoma" panose="020B0604030504040204" pitchFamily="34" charset="0"/>
              </a:rPr>
              <a:t>’</a:t>
            </a:r>
          </a:p>
          <a:p>
            <a:endParaRPr lang="en-US"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Section </a:t>
            </a:r>
            <a:r>
              <a:rPr lang="en-US" dirty="0">
                <a:latin typeface="Tahoma" panose="020B0604030504040204" pitchFamily="34" charset="0"/>
                <a:ea typeface="Tahoma" panose="020B0604030504040204" pitchFamily="34" charset="0"/>
                <a:cs typeface="Tahoma" panose="020B0604030504040204" pitchFamily="34" charset="0"/>
              </a:rPr>
              <a:t>43CA provides that the SDV / guidance value shall be the full value </a:t>
            </a:r>
            <a:r>
              <a:rPr lang="en-US" dirty="0" smtClean="0">
                <a:latin typeface="Tahoma" panose="020B0604030504040204" pitchFamily="34" charset="0"/>
                <a:ea typeface="Tahoma" panose="020B0604030504040204" pitchFamily="34" charset="0"/>
                <a:cs typeface="Tahoma" panose="020B0604030504040204" pitchFamily="34" charset="0"/>
              </a:rPr>
              <a:t>consideration</a:t>
            </a:r>
          </a:p>
          <a:p>
            <a:pPr marL="285750" indent="-285750">
              <a:buFont typeface="Wingdings" panose="05000000000000000000" pitchFamily="2" charset="2"/>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Two deeming fictions operating simultaneously</a:t>
            </a:r>
            <a:endParaRPr lang="en-IN"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41326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22" y="-24807"/>
            <a:ext cx="12192000" cy="6858000"/>
          </a:xfrm>
          <a:prstGeom prst="rect">
            <a:avLst/>
          </a:prstGeom>
        </p:spPr>
      </p:pic>
      <p:sp>
        <p:nvSpPr>
          <p:cNvPr id="6" name="TextBox 5"/>
          <p:cNvSpPr txBox="1"/>
          <p:nvPr/>
        </p:nvSpPr>
        <p:spPr>
          <a:xfrm>
            <a:off x="0" y="287698"/>
            <a:ext cx="9193161" cy="461665"/>
          </a:xfrm>
          <a:prstGeom prst="rect">
            <a:avLst/>
          </a:prstGeom>
          <a:noFill/>
        </p:spPr>
        <p:txBody>
          <a:bodyPr wrap="square" rtlCol="0">
            <a:spAutoFit/>
          </a:bodyPr>
          <a:lstStyle/>
          <a:p>
            <a:r>
              <a:rPr lang="en-IN"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Section 43CB :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Computation of income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for certain industries</a:t>
            </a:r>
            <a:endParaRPr lang="en-IN"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17586" y="1346136"/>
            <a:ext cx="11112402" cy="2000548"/>
          </a:xfrm>
          <a:prstGeom prst="rect">
            <a:avLst/>
          </a:prstGeom>
          <a:noFill/>
        </p:spPr>
        <p:txBody>
          <a:bodyPr wrap="square" rtlCol="0">
            <a:spAutoFit/>
          </a:bodyPr>
          <a:lstStyle/>
          <a:p>
            <a:pPr algn="just"/>
            <a:r>
              <a:rPr lang="en-US" sz="2000" dirty="0" smtClean="0">
                <a:latin typeface="Tahoma" panose="020B0604030504040204" pitchFamily="34" charset="0"/>
                <a:ea typeface="Tahoma" panose="020B0604030504040204" pitchFamily="34" charset="0"/>
                <a:cs typeface="Tahoma" panose="020B0604030504040204" pitchFamily="34" charset="0"/>
              </a:rPr>
              <a:t>The </a:t>
            </a:r>
            <a:r>
              <a:rPr lang="en-US" sz="2000" dirty="0">
                <a:latin typeface="Tahoma" panose="020B0604030504040204" pitchFamily="34" charset="0"/>
                <a:ea typeface="Tahoma" panose="020B0604030504040204" pitchFamily="34" charset="0"/>
                <a:cs typeface="Tahoma" panose="020B0604030504040204" pitchFamily="34" charset="0"/>
              </a:rPr>
              <a:t>profits and gains arising from a </a:t>
            </a:r>
            <a:r>
              <a:rPr lang="en-US" sz="2000" b="1" dirty="0">
                <a:solidFill>
                  <a:srgbClr val="2D4164"/>
                </a:solidFill>
                <a:latin typeface="Tahoma" panose="020B0604030504040204" pitchFamily="34" charset="0"/>
                <a:ea typeface="Tahoma" panose="020B0604030504040204" pitchFamily="34" charset="0"/>
                <a:cs typeface="Tahoma" panose="020B0604030504040204" pitchFamily="34" charset="0"/>
              </a:rPr>
              <a:t>construction contract or a contract for providing services </a:t>
            </a:r>
            <a:r>
              <a:rPr lang="en-US" sz="2000" dirty="0">
                <a:latin typeface="Tahoma" panose="020B0604030504040204" pitchFamily="34" charset="0"/>
                <a:ea typeface="Tahoma" panose="020B0604030504040204" pitchFamily="34" charset="0"/>
                <a:cs typeface="Tahoma" panose="020B0604030504040204" pitchFamily="34" charset="0"/>
              </a:rPr>
              <a:t>shall be determined on the basis of </a:t>
            </a:r>
            <a:r>
              <a:rPr lang="en-US" sz="2000" b="1" dirty="0">
                <a:solidFill>
                  <a:srgbClr val="2D4164"/>
                </a:solidFill>
                <a:latin typeface="Tahoma" panose="020B0604030504040204" pitchFamily="34" charset="0"/>
                <a:ea typeface="Tahoma" panose="020B0604030504040204" pitchFamily="34" charset="0"/>
                <a:cs typeface="Tahoma" panose="020B0604030504040204" pitchFamily="34" charset="0"/>
              </a:rPr>
              <a:t>percentage of completion method </a:t>
            </a:r>
            <a:r>
              <a:rPr lang="en-US" sz="2000" dirty="0">
                <a:latin typeface="Tahoma" panose="020B0604030504040204" pitchFamily="34" charset="0"/>
                <a:ea typeface="Tahoma" panose="020B0604030504040204" pitchFamily="34" charset="0"/>
                <a:cs typeface="Tahoma" panose="020B0604030504040204" pitchFamily="34" charset="0"/>
              </a:rPr>
              <a:t>in accordance with the </a:t>
            </a:r>
            <a:r>
              <a:rPr lang="en-US" sz="2000" b="1" dirty="0">
                <a:solidFill>
                  <a:srgbClr val="2D4164"/>
                </a:solidFill>
                <a:latin typeface="Tahoma" panose="020B0604030504040204" pitchFamily="34" charset="0"/>
                <a:ea typeface="Tahoma" panose="020B0604030504040204" pitchFamily="34" charset="0"/>
                <a:cs typeface="Tahoma" panose="020B0604030504040204" pitchFamily="34" charset="0"/>
              </a:rPr>
              <a:t>income computation and disclosure standards</a:t>
            </a:r>
            <a:r>
              <a:rPr lang="en-US" sz="2000" dirty="0">
                <a:solidFill>
                  <a:srgbClr val="2D4164"/>
                </a:solidFill>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notified under </a:t>
            </a:r>
            <a:r>
              <a:rPr lang="en-US" sz="2000" dirty="0" smtClean="0">
                <a:latin typeface="Tahoma" panose="020B0604030504040204" pitchFamily="34" charset="0"/>
                <a:ea typeface="Tahoma" panose="020B0604030504040204" pitchFamily="34" charset="0"/>
                <a:cs typeface="Tahoma" panose="020B0604030504040204" pitchFamily="34" charset="0"/>
              </a:rPr>
              <a:t>section 145 (2)</a:t>
            </a:r>
          </a:p>
          <a:p>
            <a:pPr marL="514350" indent="-514350" algn="just">
              <a:buFont typeface="+mj-lt"/>
              <a:buAutoNum type="romanLcPeriod"/>
            </a:pP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19111" y="3283446"/>
            <a:ext cx="10909352"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000" dirty="0" smtClean="0">
                <a:latin typeface="Tahoma" panose="020B0604030504040204" pitchFamily="34" charset="0"/>
                <a:ea typeface="Tahoma" panose="020B0604030504040204" pitchFamily="34" charset="0"/>
                <a:cs typeface="Tahoma" panose="020B0604030504040204" pitchFamily="34" charset="0"/>
              </a:rPr>
              <a:t>Section 145(2) gives power to the </a:t>
            </a:r>
            <a:r>
              <a:rPr lang="en-US" sz="2000" dirty="0">
                <a:latin typeface="Tahoma" panose="020B0604030504040204" pitchFamily="34" charset="0"/>
                <a:ea typeface="Tahoma" panose="020B0604030504040204" pitchFamily="34" charset="0"/>
                <a:cs typeface="Tahoma" panose="020B0604030504040204" pitchFamily="34" charset="0"/>
              </a:rPr>
              <a:t>Central Government </a:t>
            </a:r>
            <a:r>
              <a:rPr lang="en-US" sz="2000" dirty="0" smtClean="0">
                <a:latin typeface="Tahoma" panose="020B0604030504040204" pitchFamily="34" charset="0"/>
                <a:ea typeface="Tahoma" panose="020B0604030504040204" pitchFamily="34" charset="0"/>
                <a:cs typeface="Tahoma" panose="020B0604030504040204" pitchFamily="34" charset="0"/>
              </a:rPr>
              <a:t>to notify income </a:t>
            </a:r>
            <a:r>
              <a:rPr lang="en-US" sz="2000" dirty="0">
                <a:latin typeface="Tahoma" panose="020B0604030504040204" pitchFamily="34" charset="0"/>
                <a:ea typeface="Tahoma" panose="020B0604030504040204" pitchFamily="34" charset="0"/>
                <a:cs typeface="Tahoma" panose="020B0604030504040204" pitchFamily="34" charset="0"/>
              </a:rPr>
              <a:t>computation and disclosure standards to be followed by any class of </a:t>
            </a:r>
            <a:r>
              <a:rPr lang="en-US" sz="2000" dirty="0" err="1">
                <a:latin typeface="Tahoma" panose="020B0604030504040204" pitchFamily="34" charset="0"/>
                <a:ea typeface="Tahoma" panose="020B0604030504040204" pitchFamily="34" charset="0"/>
                <a:cs typeface="Tahoma" panose="020B0604030504040204" pitchFamily="34" charset="0"/>
              </a:rPr>
              <a:t>assessees</a:t>
            </a:r>
            <a:r>
              <a:rPr lang="en-US" sz="2000" dirty="0">
                <a:latin typeface="Tahoma" panose="020B0604030504040204" pitchFamily="34" charset="0"/>
                <a:ea typeface="Tahoma" panose="020B0604030504040204" pitchFamily="34" charset="0"/>
                <a:cs typeface="Tahoma" panose="020B0604030504040204" pitchFamily="34" charset="0"/>
              </a:rPr>
              <a:t> or in respect of any class of </a:t>
            </a:r>
            <a:r>
              <a:rPr lang="en-US" sz="2000" dirty="0" smtClean="0">
                <a:latin typeface="Tahoma" panose="020B0604030504040204" pitchFamily="34" charset="0"/>
                <a:ea typeface="Tahoma" panose="020B0604030504040204" pitchFamily="34" charset="0"/>
                <a:cs typeface="Tahoma" panose="020B0604030504040204" pitchFamily="34" charset="0"/>
              </a:rPr>
              <a:t>income</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20636" y="4692820"/>
            <a:ext cx="10909352"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000" dirty="0" smtClean="0">
                <a:latin typeface="Tahoma" panose="020B0604030504040204" pitchFamily="34" charset="0"/>
                <a:ea typeface="Tahoma" panose="020B0604030504040204" pitchFamily="34" charset="0"/>
                <a:cs typeface="Tahoma" panose="020B0604030504040204" pitchFamily="34" charset="0"/>
              </a:rPr>
              <a:t>ICDS III: Construction Contracts and ICDS IV: Revenue Recognition are relevant for Real Estate Transactions</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1641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p:cNvSpPr txBox="1"/>
          <p:nvPr/>
        </p:nvSpPr>
        <p:spPr>
          <a:xfrm>
            <a:off x="0" y="287698"/>
            <a:ext cx="9193161" cy="477054"/>
          </a:xfrm>
          <a:prstGeom prst="rect">
            <a:avLst/>
          </a:prstGeom>
          <a:noFill/>
        </p:spPr>
        <p:txBody>
          <a:bodyPr wrap="square" rtlCol="0">
            <a:spAutoFit/>
          </a:bodyPr>
          <a:lstStyle/>
          <a:p>
            <a:r>
              <a:rPr lang="en-US" sz="2500" dirty="0">
                <a:solidFill>
                  <a:schemeClr val="bg1"/>
                </a:solidFill>
                <a:latin typeface="Tahoma" panose="020B0604030504040204" pitchFamily="34" charset="0"/>
                <a:ea typeface="Tahoma" panose="020B0604030504040204" pitchFamily="34" charset="0"/>
                <a:cs typeface="Tahoma" panose="020B0604030504040204" pitchFamily="34" charset="0"/>
              </a:rPr>
              <a:t>Project Completion Method Vs. Percentage Completion Method</a:t>
            </a:r>
            <a:endParaRPr lang="en-IN" sz="25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Diagram 2"/>
          <p:cNvGraphicFramePr/>
          <p:nvPr>
            <p:extLst>
              <p:ext uri="{D42A27DB-BD31-4B8C-83A1-F6EECF244321}">
                <p14:modId xmlns:p14="http://schemas.microsoft.com/office/powerpoint/2010/main" val="1731505133"/>
              </p:ext>
            </p:extLst>
          </p:nvPr>
        </p:nvGraphicFramePr>
        <p:xfrm>
          <a:off x="1170040" y="1160170"/>
          <a:ext cx="9743766" cy="501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0387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p:cNvSpPr txBox="1"/>
          <p:nvPr/>
        </p:nvSpPr>
        <p:spPr>
          <a:xfrm>
            <a:off x="0" y="287698"/>
            <a:ext cx="9193161" cy="584775"/>
          </a:xfrm>
          <a:prstGeom prst="rect">
            <a:avLst/>
          </a:prstGeom>
          <a:noFill/>
        </p:spPr>
        <p:txBody>
          <a:bodyPr wrap="square" rtlCol="0">
            <a:spAutoFit/>
          </a:bodyPr>
          <a:lstStyle/>
          <a:p>
            <a:pPr algn="ctr"/>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Clarification on applicability of ICDS III &amp; ICDS IV</a:t>
            </a:r>
            <a:endParaRPr lang="en-I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58993" y="1160171"/>
            <a:ext cx="12074013" cy="4570482"/>
          </a:xfrm>
          <a:prstGeom prst="rect">
            <a:avLst/>
          </a:prstGeom>
        </p:spPr>
        <p:txBody>
          <a:bodyPr wrap="square">
            <a:spAutoFit/>
          </a:bodyPr>
          <a:lstStyle/>
          <a:p>
            <a:pPr lvl="0" algn="just">
              <a:lnSpc>
                <a:spcPct val="150000"/>
              </a:lnSpc>
              <a:spcAft>
                <a:spcPts val="0"/>
              </a:spcAft>
            </a:pPr>
            <a:r>
              <a:rPr lang="en-IN" dirty="0" smtClean="0">
                <a:latin typeface="Tahoma" panose="020B0604030504040204" pitchFamily="34" charset="0"/>
                <a:ea typeface="Calibri" panose="020F0502020204030204" pitchFamily="34" charset="0"/>
                <a:cs typeface="Times New Roman" panose="02020603050405020304" pitchFamily="18" charset="0"/>
              </a:rPr>
              <a:t>As regards applicability </a:t>
            </a:r>
            <a:r>
              <a:rPr lang="en-IN" dirty="0">
                <a:latin typeface="Tahoma" panose="020B0604030504040204" pitchFamily="34" charset="0"/>
                <a:ea typeface="Calibri" panose="020F0502020204030204" pitchFamily="34" charset="0"/>
                <a:cs typeface="Times New Roman" panose="02020603050405020304" pitchFamily="18" charset="0"/>
              </a:rPr>
              <a:t>of ICDS III and ICDS IV in case of real estate </a:t>
            </a:r>
            <a:r>
              <a:rPr lang="en-IN" dirty="0" smtClean="0">
                <a:latin typeface="Tahoma" panose="020B0604030504040204" pitchFamily="34" charset="0"/>
                <a:ea typeface="Calibri" panose="020F0502020204030204" pitchFamily="34" charset="0"/>
                <a:cs typeface="Times New Roman" panose="02020603050405020304" pitchFamily="18" charset="0"/>
              </a:rPr>
              <a:t>developers, CBDT </a:t>
            </a:r>
            <a:r>
              <a:rPr lang="en-IN" dirty="0">
                <a:latin typeface="Tahoma" panose="020B0604030504040204" pitchFamily="34" charset="0"/>
                <a:ea typeface="Calibri" panose="020F0502020204030204" pitchFamily="34" charset="0"/>
                <a:cs typeface="Times New Roman" panose="02020603050405020304" pitchFamily="18" charset="0"/>
              </a:rPr>
              <a:t>clarified as </a:t>
            </a:r>
            <a:r>
              <a:rPr lang="en-IN" dirty="0" smtClean="0">
                <a:latin typeface="Tahoma" panose="020B0604030504040204" pitchFamily="34" charset="0"/>
                <a:ea typeface="Calibri" panose="020F0502020204030204" pitchFamily="34" charset="0"/>
                <a:cs typeface="Times New Roman" panose="02020603050405020304" pitchFamily="18" charset="0"/>
              </a:rPr>
              <a:t>follows:</a:t>
            </a:r>
          </a:p>
          <a:p>
            <a:pPr lvl="0" algn="just">
              <a:lnSpc>
                <a:spcPct val="150000"/>
              </a:lnSpc>
              <a:spcAft>
                <a:spcPts val="0"/>
              </a:spcAft>
            </a:pPr>
            <a:endParaRPr lang="en-IN" dirty="0" smtClean="0">
              <a:latin typeface="Tahoma" panose="020B0604030504040204" pitchFamily="34" charset="0"/>
              <a:ea typeface="Calibri" panose="020F0502020204030204" pitchFamily="34" charset="0"/>
              <a:cs typeface="Times New Roman" panose="02020603050405020304" pitchFamily="18" charset="0"/>
            </a:endParaRPr>
          </a:p>
          <a:p>
            <a:pPr lvl="0" algn="just">
              <a:lnSpc>
                <a:spcPct val="150000"/>
              </a:lnSpc>
              <a:spcAft>
                <a:spcPts val="0"/>
              </a:spcAft>
            </a:pPr>
            <a:r>
              <a:rPr lang="en-IN" sz="1600" b="1" i="1" dirty="0" smtClean="0">
                <a:latin typeface="Tahoma" panose="020B0604030504040204" pitchFamily="34" charset="0"/>
                <a:ea typeface="Tahoma" panose="020B0604030504040204" pitchFamily="34" charset="0"/>
                <a:cs typeface="Tahoma" panose="020B0604030504040204" pitchFamily="34" charset="0"/>
              </a:rPr>
              <a:t>“Question </a:t>
            </a:r>
            <a:r>
              <a:rPr lang="en-IN" sz="1600" b="1" i="1" dirty="0">
                <a:latin typeface="Tahoma" panose="020B0604030504040204" pitchFamily="34" charset="0"/>
                <a:ea typeface="Tahoma" panose="020B0604030504040204" pitchFamily="34" charset="0"/>
                <a:cs typeface="Tahoma" panose="020B0604030504040204" pitchFamily="34" charset="0"/>
              </a:rPr>
              <a:t>12:</a:t>
            </a:r>
            <a:r>
              <a:rPr lang="en-IN" sz="1600" i="1" dirty="0">
                <a:latin typeface="Tahoma" panose="020B0604030504040204" pitchFamily="34" charset="0"/>
                <a:ea typeface="Tahoma" panose="020B0604030504040204" pitchFamily="34" charset="0"/>
                <a:cs typeface="Tahoma" panose="020B0604030504040204" pitchFamily="34" charset="0"/>
              </a:rPr>
              <a:t> Since there is no specific scope exclusion for real estate developers and Build Operate-Transfer (BOT) projects from ICDS IV on Revenue Recognition, please clarify whether ICDS-III and ICDS-IV should be applied by real estate developers and BOT operators. Also, whether ICDS is applicable for </a:t>
            </a:r>
            <a:r>
              <a:rPr lang="en-IN" sz="1600" i="1" dirty="0" smtClean="0">
                <a:latin typeface="Tahoma" panose="020B0604030504040204" pitchFamily="34" charset="0"/>
                <a:ea typeface="Tahoma" panose="020B0604030504040204" pitchFamily="34" charset="0"/>
                <a:cs typeface="Tahoma" panose="020B0604030504040204" pitchFamily="34" charset="0"/>
              </a:rPr>
              <a:t>leases.</a:t>
            </a:r>
          </a:p>
          <a:p>
            <a:pPr lvl="0" algn="just">
              <a:lnSpc>
                <a:spcPct val="150000"/>
              </a:lnSpc>
              <a:spcAft>
                <a:spcPts val="0"/>
              </a:spcAft>
            </a:pPr>
            <a:r>
              <a:rPr lang="en-IN" sz="1600" b="1" i="1" dirty="0" smtClean="0">
                <a:solidFill>
                  <a:srgbClr val="2D4164"/>
                </a:solidFill>
                <a:latin typeface="Tahoma" panose="020B0604030504040204" pitchFamily="34" charset="0"/>
                <a:ea typeface="Tahoma" panose="020B0604030504040204" pitchFamily="34" charset="0"/>
                <a:cs typeface="Tahoma" panose="020B0604030504040204" pitchFamily="34" charset="0"/>
              </a:rPr>
              <a:t>Answer: At present there is no specific ICDS notified for real estate developers, BOT projects and leases. Therefore, relevant provisions of the Act and ICDS shall apply to these transactions as may be applicable.”</a:t>
            </a:r>
          </a:p>
          <a:p>
            <a:pPr lvl="0" algn="just">
              <a:lnSpc>
                <a:spcPct val="150000"/>
              </a:lnSpc>
              <a:spcAft>
                <a:spcPts val="0"/>
              </a:spcAft>
            </a:pPr>
            <a:endParaRPr lang="en-US" dirty="0" smtClean="0">
              <a:latin typeface="Tahoma" panose="020B0604030504040204" pitchFamily="34" charset="0"/>
              <a:ea typeface="Calibri" panose="020F0502020204030204" pitchFamily="34" charset="0"/>
              <a:cs typeface="Times New Roman" panose="02020603050405020304" pitchFamily="18" charset="0"/>
            </a:endParaRPr>
          </a:p>
          <a:p>
            <a:pPr lvl="0" algn="just">
              <a:lnSpc>
                <a:spcPct val="150000"/>
              </a:lnSpc>
              <a:spcAft>
                <a:spcPts val="0"/>
              </a:spcAft>
            </a:pPr>
            <a:r>
              <a:rPr lang="en-US" dirty="0" smtClean="0">
                <a:latin typeface="Tahoma" panose="020B0604030504040204" pitchFamily="34" charset="0"/>
                <a:ea typeface="Calibri" panose="020F0502020204030204" pitchFamily="34" charset="0"/>
                <a:cs typeface="Times New Roman" panose="02020603050405020304" pitchFamily="18" charset="0"/>
              </a:rPr>
              <a:t>From </a:t>
            </a:r>
            <a:r>
              <a:rPr lang="en-US" dirty="0">
                <a:latin typeface="Tahoma" panose="020B0604030504040204" pitchFamily="34" charset="0"/>
                <a:ea typeface="Calibri" panose="020F0502020204030204" pitchFamily="34" charset="0"/>
                <a:cs typeface="Times New Roman" panose="02020603050405020304" pitchFamily="18" charset="0"/>
              </a:rPr>
              <a:t>the above, it is evident that the intention of CBDT is to state that ICDS III and ICDS IV shall not be applicable for computation of business income in case of Real Estate Developers.</a:t>
            </a:r>
            <a:endParaRPr lang="en-IN" dirty="0">
              <a:latin typeface="Tahoma" panose="020B0604030504040204" pitchFamily="34" charset="0"/>
              <a:ea typeface="Calibri" panose="020F0502020204030204" pitchFamily="34" charset="0"/>
              <a:cs typeface="Times New Roman" panose="02020603050405020304" pitchFamily="18" charset="0"/>
            </a:endParaRPr>
          </a:p>
          <a:p>
            <a:pPr lvl="0" algn="just">
              <a:lnSpc>
                <a:spcPct val="150000"/>
              </a:lnSpc>
              <a:spcAft>
                <a:spcPts val="0"/>
              </a:spcAft>
            </a:pP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0565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p:cNvSpPr txBox="1"/>
          <p:nvPr/>
        </p:nvSpPr>
        <p:spPr>
          <a:xfrm>
            <a:off x="0" y="287698"/>
            <a:ext cx="9193161" cy="461665"/>
          </a:xfrm>
          <a:prstGeom prst="rect">
            <a:avLst/>
          </a:prstGeom>
          <a:noFill/>
        </p:spPr>
        <p:txBody>
          <a:bodyPr wrap="square" rtlCol="0">
            <a:spAutoFit/>
          </a:bodyPr>
          <a:lstStyle/>
          <a:p>
            <a:pPr algn="ct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Section 45(2): Conversion of Capital Asset into Stock-in-Trade </a:t>
            </a:r>
          </a:p>
        </p:txBody>
      </p:sp>
      <p:grpSp>
        <p:nvGrpSpPr>
          <p:cNvPr id="2" name="Group 1"/>
          <p:cNvGrpSpPr/>
          <p:nvPr/>
        </p:nvGrpSpPr>
        <p:grpSpPr>
          <a:xfrm>
            <a:off x="1075951" y="1078666"/>
            <a:ext cx="10217623" cy="5059183"/>
            <a:chOff x="757452" y="1140311"/>
            <a:chExt cx="10217623" cy="5059183"/>
          </a:xfrm>
        </p:grpSpPr>
        <p:sp>
          <p:nvSpPr>
            <p:cNvPr id="7" name="Rounded Rectangle 6"/>
            <p:cNvSpPr/>
            <p:nvPr/>
          </p:nvSpPr>
          <p:spPr>
            <a:xfrm>
              <a:off x="777922" y="1140311"/>
              <a:ext cx="2047164" cy="118735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Conversion of Capital Asset into Stock-in-Trade  -Sec 45(2)</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8" name="Rounded Rectangle 7"/>
            <p:cNvSpPr/>
            <p:nvPr/>
          </p:nvSpPr>
          <p:spPr>
            <a:xfrm>
              <a:off x="4339988" y="1158584"/>
              <a:ext cx="2388358" cy="118735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FMV as on date of the Conversion</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8586717" y="1160060"/>
              <a:ext cx="2388358" cy="118735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Sale Price (-) F.M.V as on date of the Conversion</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8586717" y="2752720"/>
              <a:ext cx="2388358" cy="106452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Taxable as Business Income in year of sale of business asset</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11"/>
            <p:cNvSpPr/>
            <p:nvPr/>
          </p:nvSpPr>
          <p:spPr>
            <a:xfrm>
              <a:off x="4180125" y="4046560"/>
              <a:ext cx="2708084" cy="215293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Larger Umbrella of allowable Expenses</a:t>
              </a:r>
            </a:p>
            <a:p>
              <a:pPr marL="285750" indent="-285750">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Set-off of past unabsorbed business loss.</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13" name="Rounded Rectangle 12"/>
            <p:cNvSpPr/>
            <p:nvPr/>
          </p:nvSpPr>
          <p:spPr>
            <a:xfrm>
              <a:off x="4339988" y="2707605"/>
              <a:ext cx="2388358" cy="106452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Taxable as Capital Gain in the year of sale of business asset</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14" name="Rounded Rectangle 13"/>
            <p:cNvSpPr/>
            <p:nvPr/>
          </p:nvSpPr>
          <p:spPr>
            <a:xfrm>
              <a:off x="757452" y="4058502"/>
              <a:ext cx="2388358" cy="106452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Effects of conversion</a:t>
              </a:r>
              <a:endParaRPr lang="en-IN" dirty="0">
                <a:latin typeface="Tahoma" panose="020B0604030504040204" pitchFamily="34" charset="0"/>
                <a:ea typeface="Tahoma" panose="020B0604030504040204" pitchFamily="34" charset="0"/>
                <a:cs typeface="Tahoma" panose="020B0604030504040204" pitchFamily="34" charset="0"/>
              </a:endParaRPr>
            </a:p>
          </p:txBody>
        </p:sp>
        <p:cxnSp>
          <p:nvCxnSpPr>
            <p:cNvPr id="16" name="Straight Arrow Connector 15"/>
            <p:cNvCxnSpPr/>
            <p:nvPr/>
          </p:nvCxnSpPr>
          <p:spPr>
            <a:xfrm>
              <a:off x="1412543" y="2347415"/>
              <a:ext cx="0" cy="17230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a:endCxn id="8" idx="1"/>
            </p:cNvCxnSpPr>
            <p:nvPr/>
          </p:nvCxnSpPr>
          <p:spPr>
            <a:xfrm>
              <a:off x="2825086" y="1752261"/>
              <a:ext cx="1514902"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a:stCxn id="8" idx="3"/>
              <a:endCxn id="10" idx="1"/>
            </p:cNvCxnSpPr>
            <p:nvPr/>
          </p:nvCxnSpPr>
          <p:spPr>
            <a:xfrm>
              <a:off x="6728346" y="1752262"/>
              <a:ext cx="1858371" cy="14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a:off x="9780896" y="2347415"/>
              <a:ext cx="0" cy="3723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a:stCxn id="8" idx="2"/>
            </p:cNvCxnSpPr>
            <p:nvPr/>
          </p:nvCxnSpPr>
          <p:spPr>
            <a:xfrm>
              <a:off x="5534167" y="2345939"/>
              <a:ext cx="0" cy="3723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a:stCxn id="13" idx="2"/>
              <a:endCxn id="12" idx="0"/>
            </p:cNvCxnSpPr>
            <p:nvPr/>
          </p:nvCxnSpPr>
          <p:spPr>
            <a:xfrm>
              <a:off x="5534167" y="3772130"/>
              <a:ext cx="0" cy="2744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p:nvPr/>
          </p:nvCxnSpPr>
          <p:spPr>
            <a:xfrm>
              <a:off x="3177964" y="4590764"/>
              <a:ext cx="970006"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478828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87698"/>
            <a:ext cx="9193161" cy="584775"/>
          </a:xfrm>
          <a:prstGeom prst="rect">
            <a:avLst/>
          </a:prstGeom>
          <a:noFill/>
        </p:spPr>
        <p:txBody>
          <a:bodyPr wrap="square" rtlCol="0">
            <a:spAutoFit/>
          </a:bodyPr>
          <a:lstStyle/>
          <a:p>
            <a:pPr algn="ctr"/>
            <a:r>
              <a:rPr lang="en-US" sz="3200" dirty="0" smtClean="0">
                <a:latin typeface="Tahoma" panose="020B0604030504040204" pitchFamily="34" charset="0"/>
                <a:ea typeface="Tahoma" panose="020B0604030504040204" pitchFamily="34" charset="0"/>
                <a:cs typeface="Tahoma" panose="020B0604030504040204" pitchFamily="34" charset="0"/>
              </a:rPr>
              <a:t>Conversion </a:t>
            </a:r>
            <a:r>
              <a:rPr lang="en-US" sz="3200" dirty="0">
                <a:latin typeface="Tahoma" panose="020B0604030504040204" pitchFamily="34" charset="0"/>
                <a:ea typeface="Tahoma" panose="020B0604030504040204" pitchFamily="34" charset="0"/>
                <a:cs typeface="Tahoma" panose="020B0604030504040204" pitchFamily="34" charset="0"/>
              </a:rPr>
              <a:t>of Stock-in-Trade </a:t>
            </a:r>
            <a:r>
              <a:rPr lang="en-US" sz="3200" dirty="0" smtClean="0">
                <a:latin typeface="Tahoma" panose="020B0604030504040204" pitchFamily="34" charset="0"/>
                <a:ea typeface="Tahoma" panose="020B0604030504040204" pitchFamily="34" charset="0"/>
                <a:cs typeface="Tahoma" panose="020B0604030504040204" pitchFamily="34" charset="0"/>
              </a:rPr>
              <a:t>into Capital Asset</a:t>
            </a:r>
          </a:p>
        </p:txBody>
      </p:sp>
      <p:grpSp>
        <p:nvGrpSpPr>
          <p:cNvPr id="25" name="Group 24"/>
          <p:cNvGrpSpPr/>
          <p:nvPr/>
        </p:nvGrpSpPr>
        <p:grpSpPr>
          <a:xfrm>
            <a:off x="0" y="0"/>
            <a:ext cx="12192000" cy="6858000"/>
            <a:chOff x="0" y="0"/>
            <a:chExt cx="12192000" cy="6858000"/>
          </a:xfrm>
        </p:grpSpPr>
        <p:pic>
          <p:nvPicPr>
            <p:cNvPr id="9" name="Picture 8">
              <a:extLst>
                <a:ext uri="{FF2B5EF4-FFF2-40B4-BE49-F238E27FC236}">
                  <a16:creationId xmlns="" xmlns:a16="http://schemas.microsoft.com/office/drawing/2014/main"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ounded Rectangle 3"/>
            <p:cNvSpPr/>
            <p:nvPr/>
          </p:nvSpPr>
          <p:spPr>
            <a:xfrm>
              <a:off x="464024" y="1384756"/>
              <a:ext cx="1992573" cy="125559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latin typeface="Tahoma" panose="020B0604030504040204" pitchFamily="34" charset="0"/>
                  <a:ea typeface="Tahoma" panose="020B0604030504040204" pitchFamily="34" charset="0"/>
                  <a:cs typeface="Tahoma" panose="020B0604030504040204" pitchFamily="34" charset="0"/>
                </a:rPr>
                <a:t>Conversion of Stock-in-Trade into Capital Asset</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le 6"/>
            <p:cNvSpPr/>
            <p:nvPr/>
          </p:nvSpPr>
          <p:spPr>
            <a:xfrm>
              <a:off x="3548418" y="1378424"/>
              <a:ext cx="2811439" cy="12010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latin typeface="Tahoma" panose="020B0604030504040204" pitchFamily="34" charset="0"/>
                  <a:ea typeface="Tahoma" panose="020B0604030504040204" pitchFamily="34" charset="0"/>
                  <a:cs typeface="Tahoma" panose="020B0604030504040204" pitchFamily="34" charset="0"/>
                </a:rPr>
                <a:t>FMV as on date of Conversion</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8" name="Rounded Rectangle 7"/>
            <p:cNvSpPr/>
            <p:nvPr/>
          </p:nvSpPr>
          <p:spPr>
            <a:xfrm>
              <a:off x="3548418" y="3142397"/>
              <a:ext cx="3109557" cy="129653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dk1"/>
                  </a:solidFill>
                  <a:latin typeface="Tahoma" panose="020B0604030504040204" pitchFamily="34" charset="0"/>
                  <a:ea typeface="Tahoma" panose="020B0604030504040204" pitchFamily="34" charset="0"/>
                  <a:cs typeface="Tahoma" panose="020B0604030504040204" pitchFamily="34" charset="0"/>
                </a:rPr>
                <a:t>F.M.V (-) COA as on date of conversion </a:t>
              </a:r>
              <a:r>
                <a:rPr lang="en-US" dirty="0" smtClean="0">
                  <a:solidFill>
                    <a:schemeClr val="dk1"/>
                  </a:solidFill>
                  <a:latin typeface="Tahoma" panose="020B0604030504040204" pitchFamily="34" charset="0"/>
                  <a:ea typeface="Tahoma" panose="020B0604030504040204" pitchFamily="34" charset="0"/>
                  <a:cs typeface="Tahoma" panose="020B0604030504040204" pitchFamily="34" charset="0"/>
                </a:rPr>
                <a:t>taxable as </a:t>
              </a:r>
              <a:r>
                <a:rPr lang="en-US" dirty="0">
                  <a:solidFill>
                    <a:schemeClr val="dk1"/>
                  </a:solidFill>
                  <a:latin typeface="Tahoma" panose="020B0604030504040204" pitchFamily="34" charset="0"/>
                  <a:ea typeface="Tahoma" panose="020B0604030504040204" pitchFamily="34" charset="0"/>
                  <a:cs typeface="Tahoma" panose="020B0604030504040204" pitchFamily="34" charset="0"/>
                </a:rPr>
                <a:t>Business </a:t>
              </a:r>
              <a:r>
                <a:rPr lang="en-US" dirty="0" smtClean="0">
                  <a:solidFill>
                    <a:schemeClr val="dk1"/>
                  </a:solidFill>
                  <a:latin typeface="Tahoma" panose="020B0604030504040204" pitchFamily="34" charset="0"/>
                  <a:ea typeface="Tahoma" panose="020B0604030504040204" pitchFamily="34" charset="0"/>
                  <a:cs typeface="Tahoma" panose="020B0604030504040204" pitchFamily="34" charset="0"/>
                </a:rPr>
                <a:t>Income in </a:t>
              </a:r>
              <a:r>
                <a:rPr lang="en-US" b="1" dirty="0" smtClean="0">
                  <a:solidFill>
                    <a:srgbClr val="2D4164"/>
                  </a:solidFill>
                  <a:latin typeface="Tahoma" panose="020B0604030504040204" pitchFamily="34" charset="0"/>
                  <a:ea typeface="Tahoma" panose="020B0604030504040204" pitchFamily="34" charset="0"/>
                  <a:cs typeface="Tahoma" panose="020B0604030504040204" pitchFamily="34" charset="0"/>
                </a:rPr>
                <a:t>year of conversion</a:t>
              </a:r>
              <a:endParaRPr lang="en-IN" b="1" dirty="0">
                <a:solidFill>
                  <a:srgbClr val="2D4164"/>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7588156" y="1351128"/>
              <a:ext cx="2811439" cy="12010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latin typeface="Tahoma" panose="020B0604030504040204" pitchFamily="34" charset="0"/>
                  <a:ea typeface="Tahoma" panose="020B0604030504040204" pitchFamily="34" charset="0"/>
                  <a:cs typeface="Tahoma" panose="020B0604030504040204" pitchFamily="34" charset="0"/>
                </a:rPr>
                <a:t>Sale Price (-) F.M.V as on date of Conversion </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7588155" y="3200399"/>
              <a:ext cx="2811439" cy="12010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latin typeface="Tahoma" panose="020B0604030504040204" pitchFamily="34" charset="0"/>
                  <a:ea typeface="Tahoma" panose="020B0604030504040204" pitchFamily="34" charset="0"/>
                  <a:cs typeface="Tahoma" panose="020B0604030504040204" pitchFamily="34" charset="0"/>
                </a:rPr>
                <a:t>Taxable as Capital </a:t>
              </a:r>
              <a:r>
                <a:rPr lang="en-US" dirty="0" smtClean="0">
                  <a:latin typeface="Tahoma" panose="020B0604030504040204" pitchFamily="34" charset="0"/>
                  <a:ea typeface="Tahoma" panose="020B0604030504040204" pitchFamily="34" charset="0"/>
                  <a:cs typeface="Tahoma" panose="020B0604030504040204" pitchFamily="34" charset="0"/>
                </a:rPr>
                <a:t>Gain in year of sale</a:t>
              </a:r>
              <a:endParaRPr lang="en-IN" dirty="0">
                <a:latin typeface="Tahoma" panose="020B0604030504040204" pitchFamily="34" charset="0"/>
                <a:ea typeface="Tahoma" panose="020B0604030504040204" pitchFamily="34" charset="0"/>
                <a:cs typeface="Tahoma" panose="020B0604030504040204" pitchFamily="34" charset="0"/>
              </a:endParaRPr>
            </a:p>
          </p:txBody>
        </p:sp>
        <p:cxnSp>
          <p:nvCxnSpPr>
            <p:cNvPr id="17" name="Straight Arrow Connector 16"/>
            <p:cNvCxnSpPr>
              <a:stCxn id="10" idx="2"/>
              <a:endCxn id="11" idx="0"/>
            </p:cNvCxnSpPr>
            <p:nvPr/>
          </p:nvCxnSpPr>
          <p:spPr>
            <a:xfrm flipH="1">
              <a:off x="8993875" y="2552131"/>
              <a:ext cx="1" cy="6482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a:off x="4913194" y="2565779"/>
              <a:ext cx="0" cy="5732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a:stCxn id="7" idx="3"/>
            </p:cNvCxnSpPr>
            <p:nvPr/>
          </p:nvCxnSpPr>
          <p:spPr>
            <a:xfrm flipV="1">
              <a:off x="6359857" y="1978925"/>
              <a:ext cx="1228298"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a:stCxn id="4" idx="3"/>
            </p:cNvCxnSpPr>
            <p:nvPr/>
          </p:nvCxnSpPr>
          <p:spPr>
            <a:xfrm flipV="1">
              <a:off x="2456597" y="2011822"/>
              <a:ext cx="1063864" cy="7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
        <p:nvSpPr>
          <p:cNvPr id="26" name="TextBox 25"/>
          <p:cNvSpPr txBox="1"/>
          <p:nvPr/>
        </p:nvSpPr>
        <p:spPr>
          <a:xfrm>
            <a:off x="133149" y="319444"/>
            <a:ext cx="9193161" cy="461665"/>
          </a:xfrm>
          <a:prstGeom prst="rect">
            <a:avLst/>
          </a:prstGeom>
          <a:noFill/>
        </p:spPr>
        <p:txBody>
          <a:bodyPr wrap="square" rtlCol="0">
            <a:spAutoFit/>
          </a:body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Section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28(via):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Conversion of Capital Asset into Stock-in-Trade </a:t>
            </a:r>
          </a:p>
        </p:txBody>
      </p:sp>
      <p:sp>
        <p:nvSpPr>
          <p:cNvPr id="16" name="Rounded Rectangle 15"/>
          <p:cNvSpPr/>
          <p:nvPr/>
        </p:nvSpPr>
        <p:spPr>
          <a:xfrm>
            <a:off x="2050946" y="4844730"/>
            <a:ext cx="4143375" cy="1138096"/>
          </a:xfrm>
          <a:prstGeom prst="roundRect">
            <a:avLst/>
          </a:prstGeom>
          <a:solidFill>
            <a:srgbClr val="F0934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If stock-in-trade is let out and rent earned is offered as IHP, would it amount to automatic conversion?</a:t>
            </a:r>
            <a:endParaRPr lang="en-IN" dirty="0">
              <a:latin typeface="Tahoma" panose="020B0604030504040204" pitchFamily="34" charset="0"/>
              <a:ea typeface="Tahoma" panose="020B0604030504040204" pitchFamily="34" charset="0"/>
              <a:cs typeface="Tahoma" panose="020B0604030504040204" pitchFamily="34"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11171">
            <a:off x="114464" y="4065858"/>
            <a:ext cx="1739265" cy="1739265"/>
          </a:xfrm>
          <a:prstGeom prst="rect">
            <a:avLst/>
          </a:prstGeom>
        </p:spPr>
      </p:pic>
      <p:sp>
        <p:nvSpPr>
          <p:cNvPr id="21" name="Rounded Rectangle 20"/>
          <p:cNvSpPr/>
          <p:nvPr/>
        </p:nvSpPr>
        <p:spPr>
          <a:xfrm>
            <a:off x="7121473" y="4844730"/>
            <a:ext cx="4143375" cy="1138096"/>
          </a:xfrm>
          <a:prstGeom prst="roundRect">
            <a:avLst/>
          </a:prstGeom>
          <a:solidFill>
            <a:srgbClr val="F0934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Rule 11UAB(</a:t>
            </a:r>
            <a:r>
              <a:rPr lang="en-US" dirty="0" err="1" smtClean="0">
                <a:latin typeface="Tahoma" panose="020B0604030504040204" pitchFamily="34" charset="0"/>
                <a:ea typeface="Tahoma" panose="020B0604030504040204" pitchFamily="34" charset="0"/>
                <a:cs typeface="Tahoma" panose="020B0604030504040204" pitchFamily="34" charset="0"/>
              </a:rPr>
              <a:t>i</a:t>
            </a:r>
            <a:r>
              <a:rPr lang="en-US" dirty="0" smtClean="0">
                <a:latin typeface="Tahoma" panose="020B0604030504040204" pitchFamily="34" charset="0"/>
                <a:ea typeface="Tahoma" panose="020B0604030504040204" pitchFamily="34" charset="0"/>
                <a:cs typeface="Tahoma" panose="020B0604030504040204" pitchFamily="34" charset="0"/>
              </a:rPr>
              <a:t>) provides that FMV shall be the SDV adopted by Government for purposes </a:t>
            </a:r>
            <a:r>
              <a:rPr lang="en-US" smtClean="0">
                <a:latin typeface="Tahoma" panose="020B0604030504040204" pitchFamily="34" charset="0"/>
                <a:ea typeface="Tahoma" panose="020B0604030504040204" pitchFamily="34" charset="0"/>
                <a:cs typeface="Tahoma" panose="020B0604030504040204" pitchFamily="34" charset="0"/>
              </a:rPr>
              <a:t>of section 28(via).</a:t>
            </a:r>
            <a:endParaRPr lang="en-IN"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3105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3019646529"/>
              </p:ext>
            </p:extLst>
          </p:nvPr>
        </p:nvGraphicFramePr>
        <p:xfrm>
          <a:off x="926690" y="1278194"/>
          <a:ext cx="10515600" cy="4719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p:cNvCxnSpPr/>
          <p:nvPr/>
        </p:nvCxnSpPr>
        <p:spPr>
          <a:xfrm>
            <a:off x="2989006" y="1288026"/>
            <a:ext cx="9832" cy="469981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894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5A32A7C8-4F98-5A5B-9E4D-581AB6622D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27820"/>
            <a:ext cx="12192000" cy="6858000"/>
          </a:xfrm>
          <a:prstGeom prst="rect">
            <a:avLst/>
          </a:prstGeom>
        </p:spPr>
      </p:pic>
      <p:sp>
        <p:nvSpPr>
          <p:cNvPr id="15" name="TextBox 14"/>
          <p:cNvSpPr txBox="1"/>
          <p:nvPr/>
        </p:nvSpPr>
        <p:spPr>
          <a:xfrm>
            <a:off x="142567" y="1428739"/>
            <a:ext cx="7310856" cy="2354491"/>
          </a:xfrm>
          <a:prstGeom prst="rect">
            <a:avLst/>
          </a:prstGeom>
          <a:solidFill>
            <a:schemeClr val="accent2"/>
          </a:solidFill>
          <a:ln>
            <a:solidFill>
              <a:srgbClr val="000066"/>
            </a:solidFill>
            <a:prstDash val="dash"/>
          </a:ln>
          <a:effectLst>
            <a:softEdge rad="12700"/>
          </a:effectLst>
          <a:scene3d>
            <a:camera prst="orthographicFront">
              <a:rot lat="0" lon="0" rev="0"/>
            </a:camera>
            <a:lightRig rig="chilly" dir="t">
              <a:rot lat="0" lon="0" rev="18480000"/>
            </a:lightRig>
          </a:scene3d>
          <a:sp3d extrusionH="76200" contourW="12700" prstMaterial="clear">
            <a:bevelT h="63500"/>
            <a:bevelB w="0"/>
            <a:extrusionClr>
              <a:srgbClr val="000066"/>
            </a:extrusionClr>
            <a:contourClr>
              <a:srgbClr val="000066"/>
            </a:contourClr>
          </a:sp3d>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lnSpc>
                <a:spcPct val="150000"/>
              </a:lnSpc>
              <a:buFont typeface="Arial" panose="020B0604020202020204" pitchFamily="34" charset="0"/>
              <a:buChar char="•"/>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Section 55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defines the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‘cost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of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any improvement</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and ‘cost of acquisition’ for the purposes of computing capital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gains</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However, there are certain assets like intangible assets or any sort of right for which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no consideration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has been paid for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acquisition</a:t>
            </a:r>
          </a:p>
          <a:p>
            <a:pPr marL="285750" indent="-285750">
              <a:lnSpc>
                <a:spcPct val="150000"/>
              </a:lnSpc>
              <a:buFont typeface="Arial" panose="020B0604020202020204" pitchFamily="34" charset="0"/>
              <a:buChar char="•"/>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cost of acquisition and </a:t>
            </a:r>
            <a:r>
              <a:rPr lang="en-US" sz="1600"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cost </a:t>
            </a:r>
            <a:r>
              <a:rPr lang="en-US" sz="1600" dirty="0">
                <a:ln w="0"/>
                <a:solidFill>
                  <a:schemeClr val="tx1"/>
                </a:solidFill>
                <a:latin typeface="Tahoma" panose="020B0604030504040204" pitchFamily="34" charset="0"/>
                <a:ea typeface="Tahoma" panose="020B0604030504040204" pitchFamily="34" charset="0"/>
                <a:cs typeface="Tahoma" panose="020B0604030504040204" pitchFamily="34" charset="0"/>
              </a:rPr>
              <a:t>of improvement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of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such assets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has been defined to be </a:t>
            </a:r>
            <a:r>
              <a:rPr lang="en-US" sz="1600" b="1" dirty="0" smtClean="0">
                <a:solidFill>
                  <a:srgbClr val="2D4164"/>
                </a:solidFill>
                <a:latin typeface="Tahoma" panose="020B0604030504040204" pitchFamily="34" charset="0"/>
                <a:ea typeface="Tahoma" panose="020B0604030504040204" pitchFamily="34" charset="0"/>
                <a:cs typeface="Tahoma" panose="020B0604030504040204" pitchFamily="34" charset="0"/>
              </a:rPr>
              <a:t>‘nil’</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IN" sz="1600" b="1" dirty="0" err="1" smtClean="0">
                <a:ln w="0"/>
                <a:solidFill>
                  <a:srgbClr val="000066"/>
                </a:solidFill>
                <a:latin typeface="Tahoma" panose="020B0604030504040204" pitchFamily="34" charset="0"/>
                <a:ea typeface="Tahoma" panose="020B0604030504040204" pitchFamily="34" charset="0"/>
                <a:cs typeface="Tahoma" panose="020B0604030504040204" pitchFamily="34" charset="0"/>
              </a:rPr>
              <a:t>w.e.f</a:t>
            </a:r>
            <a:r>
              <a:rPr lang="en-IN" sz="1600" b="1" dirty="0" smtClean="0">
                <a:ln w="0"/>
                <a:solidFill>
                  <a:srgbClr val="000066"/>
                </a:solidFill>
                <a:latin typeface="Tahoma" panose="020B0604030504040204" pitchFamily="34" charset="0"/>
                <a:ea typeface="Tahoma" panose="020B0604030504040204" pitchFamily="34" charset="0"/>
                <a:cs typeface="Tahoma" panose="020B0604030504040204" pitchFamily="34" charset="0"/>
              </a:rPr>
              <a:t>.</a:t>
            </a:r>
            <a:r>
              <a:rPr lang="en-IN" b="1" dirty="0" smtClean="0">
                <a:ln w="0"/>
                <a:solidFill>
                  <a:srgbClr val="000066"/>
                </a:solidFill>
                <a:latin typeface="Tahoma" panose="020B0604030504040204" pitchFamily="34" charset="0"/>
                <a:ea typeface="Tahoma" panose="020B0604030504040204" pitchFamily="34" charset="0"/>
                <a:cs typeface="Tahoma" panose="020B0604030504040204" pitchFamily="34" charset="0"/>
              </a:rPr>
              <a:t> </a:t>
            </a:r>
            <a:r>
              <a:rPr lang="en-US" sz="1600" b="1" dirty="0" smtClean="0">
                <a:solidFill>
                  <a:srgbClr val="000066"/>
                </a:solidFill>
                <a:latin typeface="Tahoma" panose="020B0604030504040204" pitchFamily="34" charset="0"/>
                <a:ea typeface="Tahoma" panose="020B0604030504040204" pitchFamily="34" charset="0"/>
                <a:cs typeface="Tahoma" panose="020B0604030504040204" pitchFamily="34" charset="0"/>
              </a:rPr>
              <a:t>Assessment </a:t>
            </a:r>
            <a:r>
              <a:rPr lang="en-US" sz="1600" b="1" dirty="0">
                <a:solidFill>
                  <a:srgbClr val="000066"/>
                </a:solidFill>
                <a:latin typeface="Tahoma" panose="020B0604030504040204" pitchFamily="34" charset="0"/>
                <a:ea typeface="Tahoma" panose="020B0604030504040204" pitchFamily="34" charset="0"/>
                <a:cs typeface="Tahoma" panose="020B0604030504040204" pitchFamily="34" charset="0"/>
              </a:rPr>
              <a:t>Year </a:t>
            </a:r>
            <a:r>
              <a:rPr lang="en-US" sz="1600" b="1" dirty="0" smtClean="0">
                <a:solidFill>
                  <a:srgbClr val="000066"/>
                </a:solidFill>
                <a:latin typeface="Tahoma" panose="020B0604030504040204" pitchFamily="34" charset="0"/>
                <a:ea typeface="Tahoma" panose="020B0604030504040204" pitchFamily="34" charset="0"/>
                <a:cs typeface="Tahoma" panose="020B0604030504040204" pitchFamily="34" charset="0"/>
              </a:rPr>
              <a:t>2024-25</a:t>
            </a:r>
            <a:endParaRPr lang="en-US" sz="1600" dirty="0" smtClean="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11171">
            <a:off x="8594397" y="1883334"/>
            <a:ext cx="1739265" cy="1739265"/>
          </a:xfrm>
          <a:prstGeom prst="rect">
            <a:avLst/>
          </a:prstGeom>
        </p:spPr>
      </p:pic>
      <p:sp>
        <p:nvSpPr>
          <p:cNvPr id="6" name="Snip Single Corner Rectangle 5"/>
          <p:cNvSpPr/>
          <p:nvPr/>
        </p:nvSpPr>
        <p:spPr>
          <a:xfrm>
            <a:off x="7910623" y="3737063"/>
            <a:ext cx="3699466" cy="2217170"/>
          </a:xfrm>
          <a:prstGeom prst="snip1Rect">
            <a:avLst>
              <a:gd name="adj" fmla="val 46297"/>
            </a:avLst>
          </a:prstGeom>
          <a:solidFill>
            <a:srgbClr val="000066">
              <a:alpha val="41000"/>
            </a:srgb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rgbClr val="000066"/>
                </a:solidFill>
                <a:latin typeface="Tahoma" panose="020B0604030504040204" pitchFamily="34" charset="0"/>
                <a:ea typeface="Tahoma" panose="020B0604030504040204" pitchFamily="34" charset="0"/>
                <a:cs typeface="Tahoma" panose="020B0604030504040204" pitchFamily="34" charset="0"/>
              </a:rPr>
              <a:t>Whether Right to additional FSI arising out of Development Control Rules would get covered in this section?</a:t>
            </a:r>
            <a:endParaRPr lang="en-IN" dirty="0">
              <a:solidFill>
                <a:srgbClr val="000066"/>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247649" y="413076"/>
            <a:ext cx="8996363" cy="707886"/>
          </a:xfrm>
          <a:prstGeom prst="rect">
            <a:avLst/>
          </a:prstGeom>
        </p:spPr>
        <p:txBody>
          <a:bodyPr wrap="square">
            <a:spAutoFit/>
          </a:bodyPr>
          <a:lstStyle/>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Section 55: Defining the cost of acquisition in case of certain assets for computing capital gains</a:t>
            </a:r>
          </a:p>
        </p:txBody>
      </p:sp>
    </p:spTree>
    <p:extLst>
      <p:ext uri="{BB962C8B-B14F-4D97-AF65-F5344CB8AC3E}">
        <p14:creationId xmlns:p14="http://schemas.microsoft.com/office/powerpoint/2010/main" val="1662312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p:cNvSpPr txBox="1"/>
          <p:nvPr/>
        </p:nvSpPr>
        <p:spPr>
          <a:xfrm>
            <a:off x="0" y="287698"/>
            <a:ext cx="919316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TDS Provisions</a:t>
            </a:r>
          </a:p>
        </p:txBody>
      </p:sp>
      <p:graphicFrame>
        <p:nvGraphicFramePr>
          <p:cNvPr id="3" name="Table 2"/>
          <p:cNvGraphicFramePr>
            <a:graphicFrameLocks noGrp="1"/>
          </p:cNvGraphicFramePr>
          <p:nvPr>
            <p:extLst>
              <p:ext uri="{D42A27DB-BD31-4B8C-83A1-F6EECF244321}">
                <p14:modId xmlns:p14="http://schemas.microsoft.com/office/powerpoint/2010/main" val="507927036"/>
              </p:ext>
            </p:extLst>
          </p:nvPr>
        </p:nvGraphicFramePr>
        <p:xfrm>
          <a:off x="228601" y="1160171"/>
          <a:ext cx="7608586" cy="4205768"/>
        </p:xfrm>
        <a:graphic>
          <a:graphicData uri="http://schemas.openxmlformats.org/drawingml/2006/table">
            <a:tbl>
              <a:tblPr firstRow="1" bandRow="1">
                <a:tableStyleId>{72833802-FEF1-4C79-8D5D-14CF1EAF98D9}</a:tableStyleId>
              </a:tblPr>
              <a:tblGrid>
                <a:gridCol w="1871662"/>
                <a:gridCol w="2777325"/>
                <a:gridCol w="2959599"/>
              </a:tblGrid>
              <a:tr h="662822">
                <a:tc>
                  <a:txBody>
                    <a:bodyPr/>
                    <a:lstStyle/>
                    <a:p>
                      <a:r>
                        <a:rPr lang="en-US" dirty="0" smtClean="0">
                          <a:latin typeface="Tahoma" panose="020B0604030504040204" pitchFamily="34" charset="0"/>
                          <a:ea typeface="Tahoma" panose="020B0604030504040204" pitchFamily="34" charset="0"/>
                          <a:cs typeface="Tahoma" panose="020B0604030504040204" pitchFamily="34" charset="0"/>
                        </a:rPr>
                        <a:t>PARTICULARS</a:t>
                      </a:r>
                      <a:endParaRPr lang="en-IN"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dirty="0" smtClean="0">
                          <a:latin typeface="Tahoma" panose="020B0604030504040204" pitchFamily="34" charset="0"/>
                          <a:ea typeface="Tahoma" panose="020B0604030504040204" pitchFamily="34" charset="0"/>
                          <a:cs typeface="Tahoma" panose="020B0604030504040204" pitchFamily="34" charset="0"/>
                        </a:rPr>
                        <a:t>194IA</a:t>
                      </a:r>
                      <a:endParaRPr lang="en-IN"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dirty="0" smtClean="0">
                          <a:latin typeface="Tahoma" panose="020B0604030504040204" pitchFamily="34" charset="0"/>
                          <a:ea typeface="Tahoma" panose="020B0604030504040204" pitchFamily="34" charset="0"/>
                          <a:cs typeface="Tahoma" panose="020B0604030504040204" pitchFamily="34" charset="0"/>
                        </a:rPr>
                        <a:t>194IC</a:t>
                      </a:r>
                      <a:endParaRPr lang="en-IN" dirty="0">
                        <a:latin typeface="Tahoma" panose="020B0604030504040204" pitchFamily="34" charset="0"/>
                        <a:ea typeface="Tahoma" panose="020B0604030504040204" pitchFamily="34" charset="0"/>
                        <a:cs typeface="Tahoma" panose="020B0604030504040204" pitchFamily="34" charset="0"/>
                      </a:endParaRPr>
                    </a:p>
                  </a:txBody>
                  <a:tcPr/>
                </a:tc>
              </a:tr>
              <a:tr h="638446">
                <a:tc>
                  <a:txBody>
                    <a:bodyPr/>
                    <a:lstStyle/>
                    <a:p>
                      <a:r>
                        <a:rPr lang="en-US" b="1" dirty="0" smtClean="0">
                          <a:latin typeface="Tahoma" panose="020B0604030504040204" pitchFamily="34" charset="0"/>
                          <a:ea typeface="Tahoma" panose="020B0604030504040204" pitchFamily="34" charset="0"/>
                          <a:cs typeface="Tahoma" panose="020B0604030504040204" pitchFamily="34" charset="0"/>
                        </a:rPr>
                        <a:t>Scope of Section</a:t>
                      </a:r>
                      <a:endParaRPr lang="en-IN"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baseline="0" dirty="0" smtClean="0">
                          <a:latin typeface="Tahoma" panose="020B0604030504040204" pitchFamily="34" charset="0"/>
                          <a:ea typeface="Tahoma" panose="020B0604030504040204" pitchFamily="34" charset="0"/>
                          <a:cs typeface="Tahoma" panose="020B0604030504040204" pitchFamily="34" charset="0"/>
                        </a:rPr>
                        <a:t>Purchase of immovable property </a:t>
                      </a:r>
                      <a:endParaRPr lang="en-IN"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dirty="0" smtClean="0">
                          <a:latin typeface="Tahoma" panose="020B0604030504040204" pitchFamily="34" charset="0"/>
                          <a:ea typeface="Tahoma" panose="020B0604030504040204" pitchFamily="34" charset="0"/>
                          <a:cs typeface="Tahoma" panose="020B0604030504040204" pitchFamily="34" charset="0"/>
                        </a:rPr>
                        <a:t>Specified Agreements</a:t>
                      </a:r>
                      <a:r>
                        <a:rPr lang="en-US" baseline="0" dirty="0" smtClean="0">
                          <a:latin typeface="Tahoma" panose="020B0604030504040204" pitchFamily="34" charset="0"/>
                          <a:ea typeface="Tahoma" panose="020B0604030504040204" pitchFamily="34" charset="0"/>
                          <a:cs typeface="Tahoma" panose="020B0604030504040204" pitchFamily="34" charset="0"/>
                        </a:rPr>
                        <a:t> as defined in 45(5A)</a:t>
                      </a:r>
                      <a:endParaRPr lang="en-IN" dirty="0">
                        <a:latin typeface="Tahoma" panose="020B0604030504040204" pitchFamily="34" charset="0"/>
                        <a:ea typeface="Tahoma" panose="020B0604030504040204" pitchFamily="34" charset="0"/>
                        <a:cs typeface="Tahoma" panose="020B0604030504040204" pitchFamily="34" charset="0"/>
                      </a:endParaRPr>
                    </a:p>
                  </a:txBody>
                  <a:tcPr/>
                </a:tc>
              </a:tr>
              <a:tr h="662822">
                <a:tc>
                  <a:txBody>
                    <a:bodyPr/>
                    <a:lstStyle/>
                    <a:p>
                      <a:r>
                        <a:rPr lang="en-US" b="1" dirty="0" smtClean="0">
                          <a:latin typeface="Tahoma" panose="020B0604030504040204" pitchFamily="34" charset="0"/>
                          <a:ea typeface="Tahoma" panose="020B0604030504040204" pitchFamily="34" charset="0"/>
                          <a:cs typeface="Tahoma" panose="020B0604030504040204" pitchFamily="34" charset="0"/>
                        </a:rPr>
                        <a:t>Transferor</a:t>
                      </a:r>
                      <a:endParaRPr lang="en-IN"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dirty="0" smtClean="0">
                          <a:latin typeface="Tahoma" panose="020B0604030504040204" pitchFamily="34" charset="0"/>
                          <a:ea typeface="Tahoma" panose="020B0604030504040204" pitchFamily="34" charset="0"/>
                          <a:cs typeface="Tahoma" panose="020B0604030504040204" pitchFamily="34" charset="0"/>
                        </a:rPr>
                        <a:t>Resident Transferor</a:t>
                      </a:r>
                      <a:endParaRPr lang="en-IN"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dirty="0" smtClean="0">
                          <a:latin typeface="Tahoma" panose="020B0604030504040204" pitchFamily="34" charset="0"/>
                          <a:ea typeface="Tahoma" panose="020B0604030504040204" pitchFamily="34" charset="0"/>
                          <a:cs typeface="Tahoma" panose="020B0604030504040204" pitchFamily="34" charset="0"/>
                        </a:rPr>
                        <a:t>Resident Transferor</a:t>
                      </a:r>
                      <a:endParaRPr lang="en-IN" dirty="0">
                        <a:latin typeface="Tahoma" panose="020B0604030504040204" pitchFamily="34" charset="0"/>
                        <a:ea typeface="Tahoma" panose="020B0604030504040204" pitchFamily="34" charset="0"/>
                        <a:cs typeface="Tahoma" panose="020B0604030504040204" pitchFamily="34" charset="0"/>
                      </a:endParaRPr>
                    </a:p>
                  </a:txBody>
                  <a:tcPr/>
                </a:tc>
              </a:tr>
              <a:tr h="662822">
                <a:tc>
                  <a:txBody>
                    <a:bodyPr/>
                    <a:lstStyle/>
                    <a:p>
                      <a:r>
                        <a:rPr lang="en-US" b="1" dirty="0" smtClean="0">
                          <a:latin typeface="Tahoma" panose="020B0604030504040204" pitchFamily="34" charset="0"/>
                          <a:ea typeface="Tahoma" panose="020B0604030504040204" pitchFamily="34" charset="0"/>
                          <a:cs typeface="Tahoma" panose="020B0604030504040204" pitchFamily="34" charset="0"/>
                        </a:rPr>
                        <a:t>Transferee/ person liable to</a:t>
                      </a:r>
                      <a:r>
                        <a:rPr lang="en-US" b="1" baseline="0" dirty="0" smtClean="0">
                          <a:latin typeface="Tahoma" panose="020B0604030504040204" pitchFamily="34" charset="0"/>
                          <a:ea typeface="Tahoma" panose="020B0604030504040204" pitchFamily="34" charset="0"/>
                          <a:cs typeface="Tahoma" panose="020B0604030504040204" pitchFamily="34" charset="0"/>
                        </a:rPr>
                        <a:t> deduct</a:t>
                      </a:r>
                      <a:endParaRPr lang="en-US" b="1" dirty="0" smtClean="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dirty="0" smtClean="0">
                          <a:latin typeface="Tahoma" panose="020B0604030504040204" pitchFamily="34" charset="0"/>
                          <a:ea typeface="Tahoma" panose="020B0604030504040204" pitchFamily="34" charset="0"/>
                          <a:cs typeface="Tahoma" panose="020B0604030504040204" pitchFamily="34" charset="0"/>
                        </a:rPr>
                        <a:t>Any person</a:t>
                      </a:r>
                      <a:endParaRPr lang="en-IN"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dirty="0" smtClean="0">
                          <a:latin typeface="Tahoma" panose="020B0604030504040204" pitchFamily="34" charset="0"/>
                          <a:ea typeface="Tahoma" panose="020B0604030504040204" pitchFamily="34" charset="0"/>
                          <a:cs typeface="Tahoma" panose="020B0604030504040204" pitchFamily="34" charset="0"/>
                        </a:rPr>
                        <a:t>Any person</a:t>
                      </a:r>
                      <a:endParaRPr lang="en-IN" dirty="0">
                        <a:latin typeface="Tahoma" panose="020B0604030504040204" pitchFamily="34" charset="0"/>
                        <a:ea typeface="Tahoma" panose="020B0604030504040204" pitchFamily="34" charset="0"/>
                        <a:cs typeface="Tahoma" panose="020B0604030504040204" pitchFamily="34" charset="0"/>
                      </a:endParaRPr>
                    </a:p>
                  </a:txBody>
                  <a:tcPr/>
                </a:tc>
              </a:tr>
              <a:tr h="662822">
                <a:tc>
                  <a:txBody>
                    <a:bodyPr/>
                    <a:lstStyle/>
                    <a:p>
                      <a:r>
                        <a:rPr lang="en-US" b="1" dirty="0" smtClean="0">
                          <a:latin typeface="Tahoma" panose="020B0604030504040204" pitchFamily="34" charset="0"/>
                          <a:ea typeface="Tahoma" panose="020B0604030504040204" pitchFamily="34" charset="0"/>
                          <a:cs typeface="Tahoma" panose="020B0604030504040204" pitchFamily="34" charset="0"/>
                        </a:rPr>
                        <a:t>Rate of</a:t>
                      </a:r>
                      <a:r>
                        <a:rPr lang="en-US" b="1" baseline="0" dirty="0" smtClean="0">
                          <a:latin typeface="Tahoma" panose="020B0604030504040204" pitchFamily="34" charset="0"/>
                          <a:ea typeface="Tahoma" panose="020B0604030504040204" pitchFamily="34" charset="0"/>
                          <a:cs typeface="Tahoma" panose="020B0604030504040204" pitchFamily="34" charset="0"/>
                        </a:rPr>
                        <a:t> deduction</a:t>
                      </a:r>
                      <a:endParaRPr lang="en-US" b="1" dirty="0" smtClean="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dirty="0" smtClean="0">
                          <a:latin typeface="Tahoma" panose="020B0604030504040204" pitchFamily="34" charset="0"/>
                          <a:ea typeface="Tahoma" panose="020B0604030504040204" pitchFamily="34" charset="0"/>
                          <a:cs typeface="Tahoma" panose="020B0604030504040204" pitchFamily="34" charset="0"/>
                        </a:rPr>
                        <a:t>1% of actual</a:t>
                      </a:r>
                      <a:r>
                        <a:rPr lang="en-US" baseline="0" dirty="0" smtClean="0">
                          <a:latin typeface="Tahoma" panose="020B0604030504040204" pitchFamily="34" charset="0"/>
                          <a:ea typeface="Tahoma" panose="020B0604030504040204" pitchFamily="34" charset="0"/>
                          <a:cs typeface="Tahoma" panose="020B0604030504040204" pitchFamily="34" charset="0"/>
                        </a:rPr>
                        <a:t> value</a:t>
                      </a:r>
                      <a:endParaRPr lang="en-IN"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dirty="0" smtClean="0">
                          <a:latin typeface="Tahoma" panose="020B0604030504040204" pitchFamily="34" charset="0"/>
                          <a:ea typeface="Tahoma" panose="020B0604030504040204" pitchFamily="34" charset="0"/>
                          <a:cs typeface="Tahoma" panose="020B0604030504040204" pitchFamily="34" charset="0"/>
                        </a:rPr>
                        <a:t>10% of actual value</a:t>
                      </a:r>
                      <a:endParaRPr lang="en-IN" dirty="0">
                        <a:latin typeface="Tahoma" panose="020B0604030504040204" pitchFamily="34" charset="0"/>
                        <a:ea typeface="Tahoma" panose="020B0604030504040204" pitchFamily="34" charset="0"/>
                        <a:cs typeface="Tahoma" panose="020B0604030504040204" pitchFamily="34" charset="0"/>
                      </a:endParaRPr>
                    </a:p>
                  </a:txBody>
                  <a:tcPr/>
                </a:tc>
              </a:tr>
              <a:tr h="662822">
                <a:tc>
                  <a:txBody>
                    <a:bodyPr/>
                    <a:lstStyle/>
                    <a:p>
                      <a:r>
                        <a:rPr lang="en-US" b="1" dirty="0" smtClean="0">
                          <a:latin typeface="Tahoma" panose="020B0604030504040204" pitchFamily="34" charset="0"/>
                          <a:ea typeface="Tahoma" panose="020B0604030504040204" pitchFamily="34" charset="0"/>
                          <a:cs typeface="Tahoma" panose="020B0604030504040204" pitchFamily="34" charset="0"/>
                        </a:rPr>
                        <a:t>Threshold limit</a:t>
                      </a:r>
                      <a:endParaRPr lang="en-IN"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dirty="0" smtClean="0">
                          <a:latin typeface="Tahoma" panose="020B0604030504040204" pitchFamily="34" charset="0"/>
                          <a:ea typeface="Tahoma" panose="020B0604030504040204" pitchFamily="34" charset="0"/>
                          <a:cs typeface="Tahoma" panose="020B0604030504040204" pitchFamily="34" charset="0"/>
                        </a:rPr>
                        <a:t>Rs.50,00,000/-</a:t>
                      </a:r>
                      <a:endParaRPr lang="en-IN"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dirty="0" smtClean="0">
                          <a:latin typeface="Tahoma" panose="020B0604030504040204" pitchFamily="34" charset="0"/>
                          <a:ea typeface="Tahoma" panose="020B0604030504040204" pitchFamily="34" charset="0"/>
                          <a:cs typeface="Tahoma" panose="020B0604030504040204" pitchFamily="34" charset="0"/>
                        </a:rPr>
                        <a:t>No limit</a:t>
                      </a:r>
                      <a:endParaRPr lang="en-IN"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11171">
            <a:off x="8793850" y="1142455"/>
            <a:ext cx="1587713" cy="1555093"/>
          </a:xfrm>
          <a:prstGeom prst="rect">
            <a:avLst/>
          </a:prstGeom>
        </p:spPr>
      </p:pic>
      <p:sp>
        <p:nvSpPr>
          <p:cNvPr id="7" name="Rounded Rectangle 6"/>
          <p:cNvSpPr/>
          <p:nvPr/>
        </p:nvSpPr>
        <p:spPr>
          <a:xfrm>
            <a:off x="8280766" y="2730452"/>
            <a:ext cx="3249606" cy="957898"/>
          </a:xfrm>
          <a:prstGeom prst="roundRect">
            <a:avLst/>
          </a:prstGeom>
          <a:solidFill>
            <a:srgbClr val="F0934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Whether right to access road, etc. attract TDS u/s. 194IA? </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8253992" y="3820703"/>
            <a:ext cx="3303155" cy="1084805"/>
          </a:xfrm>
          <a:prstGeom prst="roundRect">
            <a:avLst/>
          </a:prstGeom>
          <a:solidFill>
            <a:srgbClr val="F0934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Whether 194IC only on monetary consideration?</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11"/>
          <p:cNvSpPr/>
          <p:nvPr/>
        </p:nvSpPr>
        <p:spPr>
          <a:xfrm>
            <a:off x="8253992" y="5046904"/>
            <a:ext cx="3303155" cy="1138096"/>
          </a:xfrm>
          <a:prstGeom prst="roundRect">
            <a:avLst/>
          </a:prstGeom>
          <a:solidFill>
            <a:srgbClr val="F0934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Whether 194IC applicable to Individual, HUF only?</a:t>
            </a:r>
            <a:endParaRPr lang="en-IN"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02600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p:cNvSpPr txBox="1"/>
          <p:nvPr/>
        </p:nvSpPr>
        <p:spPr>
          <a:xfrm>
            <a:off x="0" y="287698"/>
            <a:ext cx="919316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Section 269SS and 269ST: Penal provisions</a:t>
            </a:r>
          </a:p>
        </p:txBody>
      </p:sp>
      <p:graphicFrame>
        <p:nvGraphicFramePr>
          <p:cNvPr id="3" name="Table 2"/>
          <p:cNvGraphicFramePr>
            <a:graphicFrameLocks noGrp="1"/>
          </p:cNvGraphicFramePr>
          <p:nvPr>
            <p:extLst>
              <p:ext uri="{D42A27DB-BD31-4B8C-83A1-F6EECF244321}">
                <p14:modId xmlns:p14="http://schemas.microsoft.com/office/powerpoint/2010/main" val="3092806455"/>
              </p:ext>
            </p:extLst>
          </p:nvPr>
        </p:nvGraphicFramePr>
        <p:xfrm>
          <a:off x="774398" y="1245287"/>
          <a:ext cx="10643204" cy="4087776"/>
        </p:xfrm>
        <a:graphic>
          <a:graphicData uri="http://schemas.openxmlformats.org/drawingml/2006/table">
            <a:tbl>
              <a:tblPr firstRow="1" bandRow="1">
                <a:tableStyleId>{72833802-FEF1-4C79-8D5D-14CF1EAF98D9}</a:tableStyleId>
              </a:tblPr>
              <a:tblGrid>
                <a:gridCol w="2522174"/>
                <a:gridCol w="4024741"/>
                <a:gridCol w="4096289"/>
              </a:tblGrid>
              <a:tr h="662822">
                <a:tc>
                  <a:txBody>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PARTICULARS</a:t>
                      </a:r>
                      <a:endParaRPr lang="en-IN"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269SS</a:t>
                      </a:r>
                      <a:endParaRPr lang="en-IN"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269ST</a:t>
                      </a:r>
                      <a:endParaRPr lang="en-IN" sz="1400" dirty="0">
                        <a:latin typeface="Tahoma" panose="020B0604030504040204" pitchFamily="34" charset="0"/>
                        <a:ea typeface="Tahoma" panose="020B0604030504040204" pitchFamily="34" charset="0"/>
                        <a:cs typeface="Tahoma" panose="020B0604030504040204" pitchFamily="34" charset="0"/>
                      </a:endParaRPr>
                    </a:p>
                  </a:txBody>
                  <a:tcPr/>
                </a:tc>
              </a:tr>
              <a:tr h="1492316">
                <a:tc>
                  <a:txBody>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Scope of Section</a:t>
                      </a:r>
                      <a:endParaRPr lang="en-IN"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Receipt</a:t>
                      </a:r>
                      <a:r>
                        <a:rPr lang="en-US" sz="1400" baseline="0" dirty="0" smtClean="0">
                          <a:latin typeface="Tahoma" panose="020B0604030504040204" pitchFamily="34" charset="0"/>
                          <a:ea typeface="Tahoma" panose="020B0604030504040204" pitchFamily="34" charset="0"/>
                          <a:cs typeface="Tahoma" panose="020B0604030504040204" pitchFamily="34" charset="0"/>
                        </a:rPr>
                        <a:t> of loans, deposits and specified sum otherwise than by account payee </a:t>
                      </a:r>
                      <a:r>
                        <a:rPr lang="en-US" sz="1400" baseline="0" dirty="0" err="1" smtClean="0">
                          <a:latin typeface="Tahoma" panose="020B0604030504040204" pitchFamily="34" charset="0"/>
                          <a:ea typeface="Tahoma" panose="020B0604030504040204" pitchFamily="34" charset="0"/>
                          <a:cs typeface="Tahoma" panose="020B0604030504040204" pitchFamily="34" charset="0"/>
                        </a:rPr>
                        <a:t>cheque</a:t>
                      </a:r>
                      <a:r>
                        <a:rPr lang="en-US" sz="1400" baseline="0" dirty="0" smtClean="0">
                          <a:latin typeface="Tahoma" panose="020B0604030504040204" pitchFamily="34" charset="0"/>
                          <a:ea typeface="Tahoma" panose="020B0604030504040204" pitchFamily="34" charset="0"/>
                          <a:cs typeface="Tahoma" panose="020B0604030504040204" pitchFamily="34" charset="0"/>
                        </a:rPr>
                        <a:t>/draft or electronically through bank account.</a:t>
                      </a:r>
                      <a:endParaRPr lang="en-IN"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ahoma" panose="020B0604030504040204" pitchFamily="34" charset="0"/>
                          <a:ea typeface="Tahoma" panose="020B0604030504040204" pitchFamily="34" charset="0"/>
                          <a:cs typeface="Tahoma" panose="020B0604030504040204" pitchFamily="34" charset="0"/>
                        </a:rPr>
                        <a:t>Receipt</a:t>
                      </a:r>
                      <a:r>
                        <a:rPr lang="en-US" sz="1400" baseline="0" dirty="0" smtClean="0">
                          <a:latin typeface="Tahoma" panose="020B0604030504040204" pitchFamily="34" charset="0"/>
                          <a:ea typeface="Tahoma" panose="020B0604030504040204" pitchFamily="34" charset="0"/>
                          <a:cs typeface="Tahoma" panose="020B0604030504040204" pitchFamily="34" charset="0"/>
                        </a:rPr>
                        <a:t> otherwise than by account payee </a:t>
                      </a:r>
                      <a:r>
                        <a:rPr lang="en-US" sz="1400" baseline="0" dirty="0" err="1" smtClean="0">
                          <a:latin typeface="Tahoma" panose="020B0604030504040204" pitchFamily="34" charset="0"/>
                          <a:ea typeface="Tahoma" panose="020B0604030504040204" pitchFamily="34" charset="0"/>
                          <a:cs typeface="Tahoma" panose="020B0604030504040204" pitchFamily="34" charset="0"/>
                        </a:rPr>
                        <a:t>cheque</a:t>
                      </a:r>
                      <a:r>
                        <a:rPr lang="en-US" sz="1400" baseline="0" dirty="0" smtClean="0">
                          <a:latin typeface="Tahoma" panose="020B0604030504040204" pitchFamily="34" charset="0"/>
                          <a:ea typeface="Tahoma" panose="020B0604030504040204" pitchFamily="34" charset="0"/>
                          <a:cs typeface="Tahoma" panose="020B0604030504040204" pitchFamily="34" charset="0"/>
                        </a:rPr>
                        <a:t>/draft or electronically through bank account :</a:t>
                      </a:r>
                    </a:p>
                    <a:p>
                      <a:pPr marL="285750" indent="-285750">
                        <a:buFont typeface="Arial" panose="020B0604020202020204" pitchFamily="34" charset="0"/>
                        <a:buChar char="•"/>
                      </a:pPr>
                      <a:r>
                        <a:rPr lang="en-US" sz="1400" dirty="0" smtClean="0">
                          <a:latin typeface="Tahoma" panose="020B0604030504040204" pitchFamily="34" charset="0"/>
                          <a:ea typeface="Tahoma" panose="020B0604030504040204" pitchFamily="34" charset="0"/>
                          <a:cs typeface="Tahoma" panose="020B0604030504040204" pitchFamily="34" charset="0"/>
                        </a:rPr>
                        <a:t>In aggregate from</a:t>
                      </a:r>
                      <a:r>
                        <a:rPr lang="en-US" sz="1400" baseline="0" dirty="0" smtClean="0">
                          <a:latin typeface="Tahoma" panose="020B0604030504040204" pitchFamily="34" charset="0"/>
                          <a:ea typeface="Tahoma" panose="020B0604030504040204" pitchFamily="34" charset="0"/>
                          <a:cs typeface="Tahoma" panose="020B0604030504040204" pitchFamily="34" charset="0"/>
                        </a:rPr>
                        <a:t> a person in a day.</a:t>
                      </a:r>
                    </a:p>
                    <a:p>
                      <a:pPr marL="285750" indent="-285750">
                        <a:buFont typeface="Arial" panose="020B0604020202020204" pitchFamily="34" charset="0"/>
                        <a:buChar char="•"/>
                      </a:pPr>
                      <a:r>
                        <a:rPr lang="en-US" sz="1400" baseline="0" dirty="0" smtClean="0">
                          <a:latin typeface="Tahoma" panose="020B0604030504040204" pitchFamily="34" charset="0"/>
                          <a:ea typeface="Tahoma" panose="020B0604030504040204" pitchFamily="34" charset="0"/>
                          <a:cs typeface="Tahoma" panose="020B0604030504040204" pitchFamily="34" charset="0"/>
                        </a:rPr>
                        <a:t>In respect of a single transaction</a:t>
                      </a:r>
                    </a:p>
                    <a:p>
                      <a:pPr marL="285750" indent="-285750">
                        <a:buFont typeface="Arial" panose="020B0604020202020204" pitchFamily="34" charset="0"/>
                        <a:buChar char="•"/>
                      </a:pPr>
                      <a:r>
                        <a:rPr lang="en-US" sz="1400" baseline="0" dirty="0" smtClean="0">
                          <a:latin typeface="Tahoma" panose="020B0604030504040204" pitchFamily="34" charset="0"/>
                          <a:ea typeface="Tahoma" panose="020B0604030504040204" pitchFamily="34" charset="0"/>
                          <a:cs typeface="Tahoma" panose="020B0604030504040204" pitchFamily="34" charset="0"/>
                        </a:rPr>
                        <a:t>In respect of transaction relating to one event or occasion from a person. </a:t>
                      </a:r>
                      <a:endParaRPr lang="en-IN" sz="1400" dirty="0">
                        <a:latin typeface="Tahoma" panose="020B0604030504040204" pitchFamily="34" charset="0"/>
                        <a:ea typeface="Tahoma" panose="020B0604030504040204" pitchFamily="34" charset="0"/>
                        <a:cs typeface="Tahoma" panose="020B0604030504040204" pitchFamily="34" charset="0"/>
                      </a:endParaRPr>
                    </a:p>
                  </a:txBody>
                  <a:tcPr/>
                </a:tc>
              </a:tr>
              <a:tr h="514350">
                <a:tc>
                  <a:txBody>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Applicability of this section</a:t>
                      </a:r>
                      <a:endParaRPr lang="en-IN"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Any person taking or</a:t>
                      </a:r>
                      <a:r>
                        <a:rPr lang="en-US" sz="1400" baseline="0" dirty="0" smtClean="0">
                          <a:latin typeface="Tahoma" panose="020B0604030504040204" pitchFamily="34" charset="0"/>
                          <a:ea typeface="Tahoma" panose="020B0604030504040204" pitchFamily="34" charset="0"/>
                          <a:cs typeface="Tahoma" panose="020B0604030504040204" pitchFamily="34" charset="0"/>
                        </a:rPr>
                        <a:t> accepting</a:t>
                      </a:r>
                      <a:endParaRPr lang="en-IN"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Any</a:t>
                      </a:r>
                      <a:r>
                        <a:rPr lang="en-US" sz="1400" baseline="0" dirty="0" smtClean="0">
                          <a:latin typeface="Tahoma" panose="020B0604030504040204" pitchFamily="34" charset="0"/>
                          <a:ea typeface="Tahoma" panose="020B0604030504040204" pitchFamily="34" charset="0"/>
                          <a:cs typeface="Tahoma" panose="020B0604030504040204" pitchFamily="34" charset="0"/>
                        </a:rPr>
                        <a:t> person receiving any amount</a:t>
                      </a:r>
                      <a:endParaRPr lang="en-IN" sz="1400" dirty="0">
                        <a:latin typeface="Tahoma" panose="020B0604030504040204" pitchFamily="34" charset="0"/>
                        <a:ea typeface="Tahoma" panose="020B0604030504040204" pitchFamily="34" charset="0"/>
                        <a:cs typeface="Tahoma" panose="020B0604030504040204" pitchFamily="34" charset="0"/>
                      </a:endParaRPr>
                    </a:p>
                  </a:txBody>
                  <a:tcPr/>
                </a:tc>
              </a:tr>
              <a:tr h="662822">
                <a:tc>
                  <a:txBody>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Monetary Limit</a:t>
                      </a:r>
                      <a:endParaRPr lang="en-IN"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INR 20,000/-</a:t>
                      </a:r>
                      <a:endParaRPr lang="en-IN"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INR 2,00,000/-</a:t>
                      </a:r>
                    </a:p>
                  </a:txBody>
                  <a:tcPr/>
                </a:tc>
              </a:tr>
              <a:tr h="662822">
                <a:tc>
                  <a:txBody>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Penalty in case of non-compliance</a:t>
                      </a:r>
                      <a:endParaRPr lang="en-IN"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ahoma" panose="020B0604030504040204" pitchFamily="34" charset="0"/>
                          <a:ea typeface="Tahoma" panose="020B0604030504040204" pitchFamily="34" charset="0"/>
                          <a:cs typeface="Tahoma" panose="020B0604030504040204" pitchFamily="34" charset="0"/>
                        </a:rPr>
                        <a:t>100% of such receipt</a:t>
                      </a:r>
                      <a:r>
                        <a:rPr lang="en-US" sz="1400" baseline="0" dirty="0" smtClean="0">
                          <a:latin typeface="Tahoma" panose="020B0604030504040204" pitchFamily="34" charset="0"/>
                          <a:ea typeface="Tahoma" panose="020B0604030504040204" pitchFamily="34" charset="0"/>
                          <a:cs typeface="Tahoma" panose="020B0604030504040204" pitchFamily="34" charset="0"/>
                        </a:rPr>
                        <a:t> ( Sec. 271D)</a:t>
                      </a:r>
                      <a:endParaRPr lang="en-IN" sz="1400" dirty="0" smtClean="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100% of such receipt</a:t>
                      </a:r>
                      <a:r>
                        <a:rPr lang="en-US" sz="1400" baseline="0" dirty="0" smtClean="0">
                          <a:latin typeface="Tahoma" panose="020B0604030504040204" pitchFamily="34" charset="0"/>
                          <a:ea typeface="Tahoma" panose="020B0604030504040204" pitchFamily="34" charset="0"/>
                          <a:cs typeface="Tahoma" panose="020B0604030504040204" pitchFamily="34" charset="0"/>
                        </a:rPr>
                        <a:t> ( Sec. 271DA)</a:t>
                      </a:r>
                      <a:endParaRPr lang="en-IN" sz="14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
        <p:nvSpPr>
          <p:cNvPr id="8" name="Rounded Rectangle 7"/>
          <p:cNvSpPr/>
          <p:nvPr/>
        </p:nvSpPr>
        <p:spPr>
          <a:xfrm>
            <a:off x="1862336" y="5424503"/>
            <a:ext cx="8324080" cy="775129"/>
          </a:xfrm>
          <a:prstGeom prst="roundRect">
            <a:avLst/>
          </a:prstGeom>
          <a:solidFill>
            <a:srgbClr val="F0934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Penalty applicable even if Gross Profit offered to tax in case of on-money found in search</a:t>
            </a:r>
            <a:endParaRPr lang="en-IN" sz="1600"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Exclamatory Sentence Example For Children | Teaching Wik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285" y="5477099"/>
            <a:ext cx="733051" cy="72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800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p:cNvSpPr txBox="1"/>
          <p:nvPr/>
        </p:nvSpPr>
        <p:spPr>
          <a:xfrm>
            <a:off x="0" y="287698"/>
            <a:ext cx="919316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Section 281-Certain </a:t>
            </a: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transfers to be void</a:t>
            </a:r>
            <a:endParaRPr lang="en-I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p:cNvSpPr>
            <a:spLocks noGrp="1"/>
          </p:cNvSpPr>
          <p:nvPr>
            <p:ph idx="1"/>
          </p:nvPr>
        </p:nvSpPr>
        <p:spPr>
          <a:xfrm>
            <a:off x="539015" y="1481668"/>
            <a:ext cx="11200701" cy="4312740"/>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nSpc>
                <a:spcPct val="170000"/>
              </a:lnSpc>
            </a:pPr>
            <a:r>
              <a:rPr lang="en-US" sz="2000" dirty="0" smtClean="0">
                <a:latin typeface="Tahoma" panose="020B0604030504040204" pitchFamily="34" charset="0"/>
                <a:ea typeface="Tahoma" panose="020B0604030504040204" pitchFamily="34" charset="0"/>
                <a:cs typeface="Tahoma" panose="020B0604030504040204" pitchFamily="34" charset="0"/>
              </a:rPr>
              <a:t>As </a:t>
            </a:r>
            <a:r>
              <a:rPr lang="en-US" sz="2000" dirty="0">
                <a:latin typeface="Tahoma" panose="020B0604030504040204" pitchFamily="34" charset="0"/>
                <a:ea typeface="Tahoma" panose="020B0604030504040204" pitchFamily="34" charset="0"/>
                <a:cs typeface="Tahoma" panose="020B0604030504040204" pitchFamily="34" charset="0"/>
              </a:rPr>
              <a:t>per section 281 of the Income-tax Act, </a:t>
            </a:r>
            <a:r>
              <a:rPr lang="en-US" sz="2000" dirty="0" smtClean="0">
                <a:latin typeface="Tahoma" panose="020B0604030504040204" pitchFamily="34" charset="0"/>
                <a:ea typeface="Tahoma" panose="020B0604030504040204" pitchFamily="34" charset="0"/>
                <a:cs typeface="Tahoma" panose="020B0604030504040204" pitchFamily="34" charset="0"/>
              </a:rPr>
              <a:t>1961, </a:t>
            </a:r>
            <a:r>
              <a:rPr lang="en-US" sz="2000" dirty="0">
                <a:latin typeface="Tahoma" panose="020B0604030504040204" pitchFamily="34" charset="0"/>
                <a:ea typeface="Tahoma" panose="020B0604030504040204" pitchFamily="34" charset="0"/>
                <a:cs typeface="Tahoma" panose="020B0604030504040204" pitchFamily="34" charset="0"/>
              </a:rPr>
              <a:t>transfer </a:t>
            </a:r>
            <a:r>
              <a:rPr lang="en-US" sz="2000" dirty="0" smtClean="0">
                <a:latin typeface="Tahoma" panose="020B0604030504040204" pitchFamily="34" charset="0"/>
                <a:ea typeface="Tahoma" panose="020B0604030504040204" pitchFamily="34" charset="0"/>
                <a:cs typeface="Tahoma" panose="020B0604030504040204" pitchFamily="34" charset="0"/>
              </a:rPr>
              <a:t>of land</a:t>
            </a:r>
            <a:r>
              <a:rPr lang="en-US" sz="2000" dirty="0">
                <a:latin typeface="Tahoma" panose="020B0604030504040204" pitchFamily="34" charset="0"/>
                <a:ea typeface="Tahoma" panose="020B0604030504040204" pitchFamily="34" charset="0"/>
                <a:cs typeface="Tahoma" panose="020B0604030504040204" pitchFamily="34" charset="0"/>
              </a:rPr>
              <a:t>, building, shares or securities (unless held as stock in </a:t>
            </a:r>
            <a:r>
              <a:rPr lang="en-US" sz="2000" dirty="0" smtClean="0">
                <a:latin typeface="Tahoma" panose="020B0604030504040204" pitchFamily="34" charset="0"/>
                <a:ea typeface="Tahoma" panose="020B0604030504040204" pitchFamily="34" charset="0"/>
                <a:cs typeface="Tahoma" panose="020B0604030504040204" pitchFamily="34" charset="0"/>
              </a:rPr>
              <a:t>trade) would </a:t>
            </a:r>
            <a:r>
              <a:rPr lang="en-US" sz="2000" dirty="0">
                <a:latin typeface="Tahoma" panose="020B0604030504040204" pitchFamily="34" charset="0"/>
                <a:ea typeface="Tahoma" panose="020B0604030504040204" pitchFamily="34" charset="0"/>
                <a:cs typeface="Tahoma" panose="020B0604030504040204" pitchFamily="34" charset="0"/>
              </a:rPr>
              <a:t>be considered as void as against </a:t>
            </a:r>
            <a:r>
              <a:rPr lang="en-US" sz="2000" b="1" dirty="0">
                <a:latin typeface="Tahoma" panose="020B0604030504040204" pitchFamily="34" charset="0"/>
                <a:ea typeface="Tahoma" panose="020B0604030504040204" pitchFamily="34" charset="0"/>
                <a:cs typeface="Tahoma" panose="020B0604030504040204" pitchFamily="34" charset="0"/>
              </a:rPr>
              <a:t>any claim in respect of </a:t>
            </a:r>
            <a:r>
              <a:rPr lang="en-US" sz="2000" b="1" dirty="0" smtClean="0">
                <a:latin typeface="Tahoma" panose="020B0604030504040204" pitchFamily="34" charset="0"/>
                <a:ea typeface="Tahoma" panose="020B0604030504040204" pitchFamily="34" charset="0"/>
                <a:cs typeface="Tahoma" panose="020B0604030504040204" pitchFamily="34" charset="0"/>
              </a:rPr>
              <a:t>any tax </a:t>
            </a:r>
            <a:r>
              <a:rPr lang="en-US" sz="2000" b="1" dirty="0">
                <a:latin typeface="Tahoma" panose="020B0604030504040204" pitchFamily="34" charset="0"/>
                <a:ea typeface="Tahoma" panose="020B0604030504040204" pitchFamily="34" charset="0"/>
                <a:cs typeface="Tahoma" panose="020B0604030504040204" pitchFamily="34" charset="0"/>
              </a:rPr>
              <a:t>or any other sum payable </a:t>
            </a:r>
            <a:r>
              <a:rPr lang="en-US" sz="2000" dirty="0">
                <a:latin typeface="Tahoma" panose="020B0604030504040204" pitchFamily="34" charset="0"/>
                <a:ea typeface="Tahoma" panose="020B0604030504040204" pitchFamily="34" charset="0"/>
                <a:cs typeface="Tahoma" panose="020B0604030504040204" pitchFamily="34" charset="0"/>
              </a:rPr>
              <a:t>by the transferor if such transfer </a:t>
            </a:r>
            <a:r>
              <a:rPr lang="en-US" sz="2000" dirty="0" smtClean="0">
                <a:latin typeface="Tahoma" panose="020B0604030504040204" pitchFamily="34" charset="0"/>
                <a:ea typeface="Tahoma" panose="020B0604030504040204" pitchFamily="34" charset="0"/>
                <a:cs typeface="Tahoma" panose="020B0604030504040204" pitchFamily="34" charset="0"/>
              </a:rPr>
              <a:t>is done </a:t>
            </a:r>
            <a:r>
              <a:rPr lang="en-US" sz="2000" dirty="0">
                <a:latin typeface="Tahoma" panose="020B0604030504040204" pitchFamily="34" charset="0"/>
                <a:ea typeface="Tahoma" panose="020B0604030504040204" pitchFamily="34" charset="0"/>
                <a:cs typeface="Tahoma" panose="020B0604030504040204" pitchFamily="34" charset="0"/>
              </a:rPr>
              <a:t>during pendency of any proceedings against the </a:t>
            </a:r>
            <a:r>
              <a:rPr lang="en-US" sz="2000" dirty="0" smtClean="0">
                <a:latin typeface="Tahoma" panose="020B0604030504040204" pitchFamily="34" charset="0"/>
                <a:ea typeface="Tahoma" panose="020B0604030504040204" pitchFamily="34" charset="0"/>
                <a:cs typeface="Tahoma" panose="020B0604030504040204" pitchFamily="34" charset="0"/>
              </a:rPr>
              <a:t>transferor or </a:t>
            </a:r>
            <a:r>
              <a:rPr lang="en-US" sz="2000" dirty="0">
                <a:latin typeface="Tahoma" panose="020B0604030504040204" pitchFamily="34" charset="0"/>
                <a:ea typeface="Tahoma" panose="020B0604030504040204" pitchFamily="34" charset="0"/>
                <a:cs typeface="Tahoma" panose="020B0604030504040204" pitchFamily="34" charset="0"/>
              </a:rPr>
              <a:t>after the completion of the proceedings but before service </a:t>
            </a:r>
            <a:r>
              <a:rPr lang="en-US" sz="2000" dirty="0" smtClean="0">
                <a:latin typeface="Tahoma" panose="020B0604030504040204" pitchFamily="34" charset="0"/>
                <a:ea typeface="Tahoma" panose="020B0604030504040204" pitchFamily="34" charset="0"/>
                <a:cs typeface="Tahoma" panose="020B0604030504040204" pitchFamily="34" charset="0"/>
              </a:rPr>
              <a:t>of notice </a:t>
            </a:r>
            <a:r>
              <a:rPr lang="en-US" sz="2000" dirty="0">
                <a:latin typeface="Tahoma" panose="020B0604030504040204" pitchFamily="34" charset="0"/>
                <a:ea typeface="Tahoma" panose="020B0604030504040204" pitchFamily="34" charset="0"/>
                <a:cs typeface="Tahoma" panose="020B0604030504040204" pitchFamily="34" charset="0"/>
              </a:rPr>
              <a:t>by a tax recovery officer. </a:t>
            </a: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nSpc>
                <a:spcPct val="170000"/>
              </a:lnSpc>
            </a:pPr>
            <a:r>
              <a:rPr lang="en-US" sz="2000" dirty="0" smtClean="0">
                <a:latin typeface="Tahoma" panose="020B0604030504040204" pitchFamily="34" charset="0"/>
                <a:ea typeface="Tahoma" panose="020B0604030504040204" pitchFamily="34" charset="0"/>
                <a:cs typeface="Tahoma" panose="020B0604030504040204" pitchFamily="34" charset="0"/>
              </a:rPr>
              <a:t>However</a:t>
            </a:r>
            <a:r>
              <a:rPr lang="en-US" sz="2000" dirty="0">
                <a:latin typeface="Tahoma" panose="020B0604030504040204" pitchFamily="34" charset="0"/>
                <a:ea typeface="Tahoma" panose="020B0604030504040204" pitchFamily="34" charset="0"/>
                <a:cs typeface="Tahoma" panose="020B0604030504040204" pitchFamily="34" charset="0"/>
              </a:rPr>
              <a:t>, such transfers </a:t>
            </a:r>
            <a:r>
              <a:rPr lang="en-US" sz="2000" dirty="0" smtClean="0">
                <a:latin typeface="Tahoma" panose="020B0604030504040204" pitchFamily="34" charset="0"/>
                <a:ea typeface="Tahoma" panose="020B0604030504040204" pitchFamily="34" charset="0"/>
                <a:cs typeface="Tahoma" panose="020B0604030504040204" pitchFamily="34" charset="0"/>
              </a:rPr>
              <a:t>would not </a:t>
            </a:r>
            <a:r>
              <a:rPr lang="en-US" sz="2000" dirty="0">
                <a:latin typeface="Tahoma" panose="020B0604030504040204" pitchFamily="34" charset="0"/>
                <a:ea typeface="Tahoma" panose="020B0604030504040204" pitchFamily="34" charset="0"/>
                <a:cs typeface="Tahoma" panose="020B0604030504040204" pitchFamily="34" charset="0"/>
              </a:rPr>
              <a:t>be considered void </a:t>
            </a:r>
            <a:r>
              <a:rPr lang="en-US" sz="2000" dirty="0" smtClean="0">
                <a:latin typeface="Tahoma" panose="020B0604030504040204" pitchFamily="34" charset="0"/>
                <a:ea typeface="Tahoma" panose="020B0604030504040204" pitchFamily="34" charset="0"/>
                <a:cs typeface="Tahoma" panose="020B0604030504040204" pitchFamily="34" charset="0"/>
              </a:rPr>
              <a:t>if,</a:t>
            </a:r>
          </a:p>
          <a:p>
            <a:pPr marL="457200" indent="-457200">
              <a:lnSpc>
                <a:spcPct val="170000"/>
              </a:lnSpc>
              <a:buFont typeface="+mj-lt"/>
              <a:buAutoNum type="alphaLcPeriod"/>
            </a:pPr>
            <a:r>
              <a:rPr lang="en-US" sz="2000" dirty="0" smtClean="0">
                <a:latin typeface="Tahoma" panose="020B0604030504040204" pitchFamily="34" charset="0"/>
                <a:ea typeface="Tahoma" panose="020B0604030504040204" pitchFamily="34" charset="0"/>
                <a:cs typeface="Tahoma" panose="020B0604030504040204" pitchFamily="34" charset="0"/>
              </a:rPr>
              <a:t>the </a:t>
            </a:r>
            <a:r>
              <a:rPr lang="en-US" sz="2000" dirty="0">
                <a:latin typeface="Tahoma" panose="020B0604030504040204" pitchFamily="34" charset="0"/>
                <a:ea typeface="Tahoma" panose="020B0604030504040204" pitchFamily="34" charset="0"/>
                <a:cs typeface="Tahoma" panose="020B0604030504040204" pitchFamily="34" charset="0"/>
              </a:rPr>
              <a:t>transfer is made for </a:t>
            </a:r>
            <a:r>
              <a:rPr lang="en-US" sz="2000" dirty="0" smtClean="0">
                <a:latin typeface="Tahoma" panose="020B0604030504040204" pitchFamily="34" charset="0"/>
                <a:ea typeface="Tahoma" panose="020B0604030504040204" pitchFamily="34" charset="0"/>
                <a:cs typeface="Tahoma" panose="020B0604030504040204" pitchFamily="34" charset="0"/>
              </a:rPr>
              <a:t>adequate consideration </a:t>
            </a:r>
            <a:r>
              <a:rPr lang="en-US" sz="2000" dirty="0">
                <a:latin typeface="Tahoma" panose="020B0604030504040204" pitchFamily="34" charset="0"/>
                <a:ea typeface="Tahoma" panose="020B0604030504040204" pitchFamily="34" charset="0"/>
                <a:cs typeface="Tahoma" panose="020B0604030504040204" pitchFamily="34" charset="0"/>
              </a:rPr>
              <a:t>without notice of pendency of such </a:t>
            </a:r>
            <a:r>
              <a:rPr lang="en-US" sz="2000" dirty="0" smtClean="0">
                <a:latin typeface="Tahoma" panose="020B0604030504040204" pitchFamily="34" charset="0"/>
                <a:ea typeface="Tahoma" panose="020B0604030504040204" pitchFamily="34" charset="0"/>
                <a:cs typeface="Tahoma" panose="020B0604030504040204" pitchFamily="34" charset="0"/>
              </a:rPr>
              <a:t>proceedings or </a:t>
            </a:r>
            <a:r>
              <a:rPr lang="en-US" sz="2000" dirty="0">
                <a:latin typeface="Tahoma" panose="020B0604030504040204" pitchFamily="34" charset="0"/>
                <a:ea typeface="Tahoma" panose="020B0604030504040204" pitchFamily="34" charset="0"/>
                <a:cs typeface="Tahoma" panose="020B0604030504040204" pitchFamily="34" charset="0"/>
              </a:rPr>
              <a:t>without notice of tax payable by the </a:t>
            </a:r>
            <a:r>
              <a:rPr lang="en-US" sz="2000" dirty="0" smtClean="0">
                <a:latin typeface="Tahoma" panose="020B0604030504040204" pitchFamily="34" charset="0"/>
                <a:ea typeface="Tahoma" panose="020B0604030504040204" pitchFamily="34" charset="0"/>
                <a:cs typeface="Tahoma" panose="020B0604030504040204" pitchFamily="34" charset="0"/>
              </a:rPr>
              <a:t>transferor, or</a:t>
            </a:r>
          </a:p>
          <a:p>
            <a:pPr marL="457200" indent="-457200">
              <a:lnSpc>
                <a:spcPct val="170000"/>
              </a:lnSpc>
              <a:buFont typeface="+mj-lt"/>
              <a:buAutoNum type="alphaLcPeriod"/>
            </a:pPr>
            <a:r>
              <a:rPr lang="en-US" sz="2000" dirty="0" smtClean="0">
                <a:latin typeface="Tahoma" panose="020B0604030504040204" pitchFamily="34" charset="0"/>
                <a:ea typeface="Tahoma" panose="020B0604030504040204" pitchFamily="34" charset="0"/>
                <a:cs typeface="Tahoma" panose="020B0604030504040204" pitchFamily="34" charset="0"/>
              </a:rPr>
              <a:t>with prior permission </a:t>
            </a:r>
            <a:r>
              <a:rPr lang="en-US" sz="2000" dirty="0">
                <a:latin typeface="Tahoma" panose="020B0604030504040204" pitchFamily="34" charset="0"/>
                <a:ea typeface="Tahoma" panose="020B0604030504040204" pitchFamily="34" charset="0"/>
                <a:cs typeface="Tahoma" panose="020B0604030504040204" pitchFamily="34" charset="0"/>
              </a:rPr>
              <a:t>of the assessing officer</a:t>
            </a:r>
            <a:r>
              <a:rPr lang="en-US" sz="2000" dirty="0" smtClean="0">
                <a:latin typeface="Tahoma" panose="020B0604030504040204" pitchFamily="34" charset="0"/>
                <a:ea typeface="Tahoma" panose="020B0604030504040204" pitchFamily="34" charset="0"/>
                <a:cs typeface="Tahoma" panose="020B0604030504040204" pitchFamily="34" charset="0"/>
              </a:rPr>
              <a:t>.</a:t>
            </a:r>
          </a:p>
          <a:p>
            <a:pPr>
              <a:lnSpc>
                <a:spcPct val="170000"/>
              </a:lnSpc>
            </a:pPr>
            <a:r>
              <a:rPr lang="en-US" sz="2000" dirty="0">
                <a:latin typeface="Tahoma" panose="020B0604030504040204" pitchFamily="34" charset="0"/>
                <a:ea typeface="Tahoma" panose="020B0604030504040204" pitchFamily="34" charset="0"/>
                <a:cs typeface="Tahoma" panose="020B0604030504040204" pitchFamily="34" charset="0"/>
              </a:rPr>
              <a:t>Obtaining a no objection certificate or prior permission under section 281 of Income Tax Act, 1961 (Section 281 Certificate) is a mandatory ‘conditions precedent’ in a merger, acquisition or a secondary transaction.</a:t>
            </a:r>
            <a:endParaRPr lang="en-IN"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2755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aphicFrame>
        <p:nvGraphicFramePr>
          <p:cNvPr id="2" name="Diagram 1"/>
          <p:cNvGraphicFramePr/>
          <p:nvPr>
            <p:extLst>
              <p:ext uri="{D42A27DB-BD31-4B8C-83A1-F6EECF244321}">
                <p14:modId xmlns:p14="http://schemas.microsoft.com/office/powerpoint/2010/main" val="3437462677"/>
              </p:ext>
            </p:extLst>
          </p:nvPr>
        </p:nvGraphicFramePr>
        <p:xfrm>
          <a:off x="1530554" y="1010653"/>
          <a:ext cx="9275097" cy="5098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287698"/>
            <a:ext cx="9193161" cy="523220"/>
          </a:xfrm>
          <a:prstGeom prst="rect">
            <a:avLst/>
          </a:prstGeom>
          <a:noFill/>
        </p:spPr>
        <p:txBody>
          <a:bodyPr wrap="square" rtlCol="0">
            <a:spAutoFit/>
          </a:bodyPr>
          <a:lstStyle/>
          <a:p>
            <a:r>
              <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Commonly found Types of Real Estate transactions</a:t>
            </a:r>
            <a:endParaRPr lang="en-IN"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8606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4288"/>
            <a:ext cx="12192000" cy="6858000"/>
          </a:xfrm>
          <a:prstGeom prst="rect">
            <a:avLst/>
          </a:prstGeom>
        </p:spPr>
      </p:pic>
      <p:sp>
        <p:nvSpPr>
          <p:cNvPr id="6" name="TextBox 5"/>
          <p:cNvSpPr txBox="1"/>
          <p:nvPr/>
        </p:nvSpPr>
        <p:spPr>
          <a:xfrm>
            <a:off x="0" y="287698"/>
            <a:ext cx="919316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Joint Development Agreement</a:t>
            </a:r>
            <a:endParaRPr lang="en-I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oup 8"/>
          <p:cNvGrpSpPr/>
          <p:nvPr/>
        </p:nvGrpSpPr>
        <p:grpSpPr>
          <a:xfrm>
            <a:off x="775107" y="1265837"/>
            <a:ext cx="10993351" cy="4446705"/>
            <a:chOff x="775107" y="1265837"/>
            <a:chExt cx="10993351" cy="4446705"/>
          </a:xfrm>
        </p:grpSpPr>
        <p:graphicFrame>
          <p:nvGraphicFramePr>
            <p:cNvPr id="2" name="Diagram 1"/>
            <p:cNvGraphicFramePr/>
            <p:nvPr>
              <p:extLst/>
            </p:nvPr>
          </p:nvGraphicFramePr>
          <p:xfrm>
            <a:off x="775107" y="1265837"/>
            <a:ext cx="7110363" cy="4446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us 2"/>
            <p:cNvSpPr/>
            <p:nvPr/>
          </p:nvSpPr>
          <p:spPr>
            <a:xfrm>
              <a:off x="3783793" y="3091553"/>
              <a:ext cx="1625573" cy="1531631"/>
            </a:xfrm>
            <a:prstGeom prst="mathPlus">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sz="1600" dirty="0">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p:cNvGrpSpPr/>
            <p:nvPr/>
          </p:nvGrpSpPr>
          <p:grpSpPr>
            <a:xfrm>
              <a:off x="7726166" y="3346993"/>
              <a:ext cx="2115696" cy="744317"/>
              <a:chOff x="2503880" y="355295"/>
              <a:chExt cx="2340874" cy="1135334"/>
            </a:xfrm>
          </p:grpSpPr>
          <p:sp>
            <p:nvSpPr>
              <p:cNvPr id="15" name="Right Arrow 14"/>
              <p:cNvSpPr/>
              <p:nvPr/>
            </p:nvSpPr>
            <p:spPr>
              <a:xfrm rot="21599991">
                <a:off x="2503880" y="355295"/>
                <a:ext cx="2340874" cy="1135334"/>
              </a:xfrm>
              <a:prstGeom prst="rightArrow">
                <a:avLst>
                  <a:gd name="adj1" fmla="val 60000"/>
                  <a:gd name="adj2" fmla="val 50000"/>
                </a:avLst>
              </a:prstGeom>
              <a:ln/>
            </p:spPr>
            <p:style>
              <a:lnRef idx="1">
                <a:schemeClr val="accent2"/>
              </a:lnRef>
              <a:fillRef idx="2">
                <a:schemeClr val="accent2"/>
              </a:fillRef>
              <a:effectRef idx="1">
                <a:schemeClr val="accent2"/>
              </a:effectRef>
              <a:fontRef idx="minor">
                <a:schemeClr val="dk1"/>
              </a:fontRef>
            </p:style>
          </p:sp>
          <p:sp>
            <p:nvSpPr>
              <p:cNvPr id="16" name="Right Arrow 4"/>
              <p:cNvSpPr/>
              <p:nvPr/>
            </p:nvSpPr>
            <p:spPr>
              <a:xfrm rot="21599991">
                <a:off x="2819080" y="611168"/>
                <a:ext cx="1825836" cy="56734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kern="1200" dirty="0" smtClean="0">
                    <a:latin typeface="Tahoma" panose="020B0604030504040204" pitchFamily="34" charset="0"/>
                    <a:ea typeface="Tahoma" panose="020B0604030504040204" pitchFamily="34" charset="0"/>
                    <a:cs typeface="Tahoma" panose="020B0604030504040204" pitchFamily="34" charset="0"/>
                  </a:rPr>
                  <a:t>Sale agreement</a:t>
                </a:r>
                <a:endParaRPr lang="en-IN" kern="12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16"/>
            <p:cNvGrpSpPr/>
            <p:nvPr/>
          </p:nvGrpSpPr>
          <p:grpSpPr>
            <a:xfrm>
              <a:off x="9841864" y="2815120"/>
              <a:ext cx="1926594" cy="1808065"/>
              <a:chOff x="4392936" y="1423974"/>
              <a:chExt cx="2131645" cy="1683104"/>
            </a:xfrm>
          </p:grpSpPr>
          <p:sp>
            <p:nvSpPr>
              <p:cNvPr id="18" name="Oval 17"/>
              <p:cNvSpPr/>
              <p:nvPr/>
            </p:nvSpPr>
            <p:spPr>
              <a:xfrm>
                <a:off x="4392936" y="1423974"/>
                <a:ext cx="2131645" cy="1683104"/>
              </a:xfrm>
              <a:prstGeom prst="ellipse">
                <a:avLst/>
              </a:prstGeom>
              <a:ln/>
            </p:spPr>
            <p:style>
              <a:lnRef idx="2">
                <a:schemeClr val="accent2"/>
              </a:lnRef>
              <a:fillRef idx="1">
                <a:schemeClr val="lt1"/>
              </a:fillRef>
              <a:effectRef idx="0">
                <a:schemeClr val="accent2"/>
              </a:effectRef>
              <a:fontRef idx="minor">
                <a:schemeClr val="dk1"/>
              </a:fontRef>
            </p:style>
          </p:sp>
          <p:sp>
            <p:nvSpPr>
              <p:cNvPr id="19" name="Oval 4"/>
              <p:cNvSpPr/>
              <p:nvPr/>
            </p:nvSpPr>
            <p:spPr>
              <a:xfrm>
                <a:off x="4705107" y="1698466"/>
                <a:ext cx="1507301" cy="119013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400" kern="1200" dirty="0" smtClean="0">
                    <a:latin typeface="Tahoma" panose="020B0604030504040204" pitchFamily="34" charset="0"/>
                    <a:ea typeface="Tahoma" panose="020B0604030504040204" pitchFamily="34" charset="0"/>
                    <a:cs typeface="Tahoma" panose="020B0604030504040204" pitchFamily="34" charset="0"/>
                  </a:rPr>
                  <a:t>Buyer</a:t>
                </a:r>
                <a:endParaRPr lang="en-IN" sz="2400" kern="1200" dirty="0">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247981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lstStyle/>
          <a:p>
            <a:endParaRPr lang="en-IN"/>
          </a:p>
        </p:txBody>
      </p:sp>
      <p:pic>
        <p:nvPicPr>
          <p:cNvPr id="4" name="Picture 3">
            <a:extLst>
              <a:ext uri="{FF2B5EF4-FFF2-40B4-BE49-F238E27FC236}">
                <a16:creationId xmlns="" xmlns:a16="http://schemas.microsoft.com/office/drawing/2014/main"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62" y="0"/>
            <a:ext cx="12192000" cy="6858000"/>
          </a:xfrm>
          <a:prstGeom prst="rect">
            <a:avLst/>
          </a:prstGeom>
        </p:spPr>
      </p:pic>
      <p:sp>
        <p:nvSpPr>
          <p:cNvPr id="6" name="TextBox 5"/>
          <p:cNvSpPr txBox="1"/>
          <p:nvPr/>
        </p:nvSpPr>
        <p:spPr>
          <a:xfrm>
            <a:off x="0" y="287698"/>
            <a:ext cx="9193161" cy="523220"/>
          </a:xfrm>
          <a:prstGeom prst="rect">
            <a:avLst/>
          </a:prstGeom>
          <a:noFill/>
        </p:spPr>
        <p:txBody>
          <a:bodyPr wrap="square" rtlCol="0">
            <a:spAutoFit/>
          </a:bodyPr>
          <a:lstStyle/>
          <a:p>
            <a:r>
              <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Section 45(5A</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Taxation </a:t>
            </a:r>
            <a:r>
              <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in case of Specified Agreements</a:t>
            </a:r>
            <a:endParaRPr lang="en-IN" sz="2800" dirty="0">
              <a:latin typeface="Tahoma" panose="020B0604030504040204" pitchFamily="34" charset="0"/>
              <a:ea typeface="Tahoma" panose="020B0604030504040204" pitchFamily="34" charset="0"/>
              <a:cs typeface="Tahoma" panose="020B0604030504040204" pitchFamily="34" charset="0"/>
            </a:endParaRPr>
          </a:p>
        </p:txBody>
      </p:sp>
      <p:grpSp>
        <p:nvGrpSpPr>
          <p:cNvPr id="5" name="Group 4"/>
          <p:cNvGrpSpPr/>
          <p:nvPr/>
        </p:nvGrpSpPr>
        <p:grpSpPr>
          <a:xfrm>
            <a:off x="402206" y="1236855"/>
            <a:ext cx="11232483" cy="4635308"/>
            <a:chOff x="-344342" y="1160169"/>
            <a:chExt cx="10808544" cy="3483399"/>
          </a:xfrm>
        </p:grpSpPr>
        <p:sp>
          <p:nvSpPr>
            <p:cNvPr id="8" name="Rounded Rectangle 7"/>
            <p:cNvSpPr/>
            <p:nvPr/>
          </p:nvSpPr>
          <p:spPr>
            <a:xfrm>
              <a:off x="-344342" y="1160171"/>
              <a:ext cx="2104903" cy="1518355"/>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2D4164"/>
                  </a:solidFill>
                  <a:latin typeface="Tahoma" panose="020B0604030504040204" pitchFamily="34" charset="0"/>
                  <a:ea typeface="Tahoma" panose="020B0604030504040204" pitchFamily="34" charset="0"/>
                  <a:cs typeface="Tahoma" panose="020B0604030504040204" pitchFamily="34" charset="0"/>
                </a:rPr>
                <a:t>INDIVIDUAL </a:t>
              </a:r>
              <a:r>
                <a:rPr lang="en-US" dirty="0" smtClean="0">
                  <a:solidFill>
                    <a:srgbClr val="2D4164"/>
                  </a:solidFill>
                  <a:latin typeface="Tahoma" panose="020B0604030504040204" pitchFamily="34" charset="0"/>
                  <a:ea typeface="Tahoma" panose="020B0604030504040204" pitchFamily="34" charset="0"/>
                  <a:cs typeface="Tahoma" panose="020B0604030504040204" pitchFamily="34" charset="0"/>
                </a:rPr>
                <a:t>or </a:t>
              </a:r>
              <a:r>
                <a:rPr lang="en-US" b="1" dirty="0" smtClean="0">
                  <a:solidFill>
                    <a:srgbClr val="2D4164"/>
                  </a:solidFill>
                  <a:latin typeface="Tahoma" panose="020B0604030504040204" pitchFamily="34" charset="0"/>
                  <a:ea typeface="Tahoma" panose="020B0604030504040204" pitchFamily="34" charset="0"/>
                  <a:cs typeface="Tahoma" panose="020B0604030504040204" pitchFamily="34" charset="0"/>
                </a:rPr>
                <a:t>HUF</a:t>
              </a:r>
              <a:r>
                <a:rPr lang="en-US" dirty="0" smtClean="0">
                  <a:solidFill>
                    <a:srgbClr val="2D4164"/>
                  </a:solidFill>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transfers a Capital Asset under JDA</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8"/>
            <p:cNvSpPr/>
            <p:nvPr/>
          </p:nvSpPr>
          <p:spPr>
            <a:xfrm>
              <a:off x="2315569" y="1160170"/>
              <a:ext cx="1686159" cy="1518355"/>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ahoma" panose="020B0604030504040204" pitchFamily="34" charset="0"/>
                  <a:ea typeface="Tahoma" panose="020B0604030504040204" pitchFamily="34" charset="0"/>
                  <a:cs typeface="Tahoma" panose="020B0604030504040204" pitchFamily="34" charset="0"/>
                </a:rPr>
                <a:t>Consideration agreed is in form of share in </a:t>
              </a:r>
              <a:r>
                <a:rPr lang="en-US" dirty="0" smtClean="0">
                  <a:latin typeface="Tahoma" panose="020B0604030504040204" pitchFamily="34" charset="0"/>
                  <a:ea typeface="Tahoma" panose="020B0604030504040204" pitchFamily="34" charset="0"/>
                  <a:cs typeface="Tahoma" panose="020B0604030504040204" pitchFamily="34" charset="0"/>
                </a:rPr>
                <a:t>area of project</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4630700" y="1160169"/>
              <a:ext cx="1851437" cy="1500751"/>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ahoma" panose="020B0604030504040204" pitchFamily="34" charset="0"/>
                  <a:ea typeface="Tahoma" panose="020B0604030504040204" pitchFamily="34" charset="0"/>
                  <a:cs typeface="Tahoma" panose="020B0604030504040204" pitchFamily="34" charset="0"/>
                </a:rPr>
                <a:t>Capital Gains </a:t>
              </a:r>
              <a:r>
                <a:rPr lang="en-US" dirty="0" smtClean="0">
                  <a:latin typeface="Tahoma" panose="020B0604030504040204" pitchFamily="34" charset="0"/>
                  <a:ea typeface="Tahoma" panose="020B0604030504040204" pitchFamily="34" charset="0"/>
                  <a:cs typeface="Tahoma" panose="020B0604030504040204" pitchFamily="34" charset="0"/>
                </a:rPr>
                <a:t>taxable in </a:t>
              </a:r>
              <a:r>
                <a:rPr lang="en-US" dirty="0">
                  <a:latin typeface="Tahoma" panose="020B0604030504040204" pitchFamily="34" charset="0"/>
                  <a:ea typeface="Tahoma" panose="020B0604030504040204" pitchFamily="34" charset="0"/>
                  <a:cs typeface="Tahoma" panose="020B0604030504040204" pitchFamily="34" charset="0"/>
                </a:rPr>
                <a:t>the </a:t>
              </a:r>
              <a:r>
                <a:rPr lang="en-US" b="1" dirty="0">
                  <a:solidFill>
                    <a:srgbClr val="2D4164"/>
                  </a:solidFill>
                  <a:latin typeface="Tahoma" panose="020B0604030504040204" pitchFamily="34" charset="0"/>
                  <a:ea typeface="Tahoma" panose="020B0604030504040204" pitchFamily="34" charset="0"/>
                  <a:cs typeface="Tahoma" panose="020B0604030504040204" pitchFamily="34" charset="0"/>
                </a:rPr>
                <a:t>year in which Completion Certificate is issued by the </a:t>
              </a:r>
              <a:r>
                <a:rPr lang="en-US" b="1" dirty="0" smtClean="0">
                  <a:solidFill>
                    <a:srgbClr val="2D4164"/>
                  </a:solidFill>
                  <a:latin typeface="Tahoma" panose="020B0604030504040204" pitchFamily="34" charset="0"/>
                  <a:ea typeface="Tahoma" panose="020B0604030504040204" pitchFamily="34" charset="0"/>
                  <a:cs typeface="Tahoma" panose="020B0604030504040204" pitchFamily="34" charset="0"/>
                </a:rPr>
                <a:t>authority</a:t>
              </a:r>
              <a:endParaRPr lang="en-US" b="1" dirty="0">
                <a:solidFill>
                  <a:srgbClr val="2D4164"/>
                </a:solidFill>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7323094" y="1160170"/>
              <a:ext cx="3141108" cy="1500750"/>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13" name="Straight Arrow Connector 12"/>
            <p:cNvCxnSpPr>
              <a:stCxn id="8" idx="3"/>
              <a:endCxn id="9" idx="1"/>
            </p:cNvCxnSpPr>
            <p:nvPr/>
          </p:nvCxnSpPr>
          <p:spPr>
            <a:xfrm flipV="1">
              <a:off x="1760561" y="1919348"/>
              <a:ext cx="555008"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3"/>
              <a:endCxn id="10" idx="1"/>
            </p:cNvCxnSpPr>
            <p:nvPr/>
          </p:nvCxnSpPr>
          <p:spPr>
            <a:xfrm flipV="1">
              <a:off x="4001728" y="1910545"/>
              <a:ext cx="628972" cy="88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1" idx="1"/>
            </p:cNvCxnSpPr>
            <p:nvPr/>
          </p:nvCxnSpPr>
          <p:spPr>
            <a:xfrm>
              <a:off x="6482137" y="1910544"/>
              <a:ext cx="84095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2150071" y="3000675"/>
              <a:ext cx="1748639" cy="1631651"/>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Share in project transferred before completion</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22" name="Rounded Rectangle 21"/>
            <p:cNvSpPr/>
            <p:nvPr/>
          </p:nvSpPr>
          <p:spPr>
            <a:xfrm>
              <a:off x="4712706" y="3011917"/>
              <a:ext cx="1849348" cy="1631651"/>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ahoma" panose="020B0604030504040204" pitchFamily="34" charset="0"/>
                  <a:ea typeface="Tahoma" panose="020B0604030504040204" pitchFamily="34" charset="0"/>
                  <a:cs typeface="Tahoma" panose="020B0604030504040204" pitchFamily="34" charset="0"/>
                </a:rPr>
                <a:t>Capital Gains </a:t>
              </a:r>
              <a:r>
                <a:rPr lang="en-US" dirty="0" smtClean="0">
                  <a:latin typeface="Tahoma" panose="020B0604030504040204" pitchFamily="34" charset="0"/>
                  <a:ea typeface="Tahoma" panose="020B0604030504040204" pitchFamily="34" charset="0"/>
                  <a:cs typeface="Tahoma" panose="020B0604030504040204" pitchFamily="34" charset="0"/>
                </a:rPr>
                <a:t>taxable in </a:t>
              </a:r>
              <a:r>
                <a:rPr lang="en-US" dirty="0">
                  <a:latin typeface="Tahoma" panose="020B0604030504040204" pitchFamily="34" charset="0"/>
                  <a:ea typeface="Tahoma" panose="020B0604030504040204" pitchFamily="34" charset="0"/>
                  <a:cs typeface="Tahoma" panose="020B0604030504040204" pitchFamily="34" charset="0"/>
                </a:rPr>
                <a:t>the </a:t>
              </a:r>
              <a:r>
                <a:rPr lang="en-US" b="1" dirty="0">
                  <a:solidFill>
                    <a:srgbClr val="2D4164"/>
                  </a:solidFill>
                  <a:latin typeface="Tahoma" panose="020B0604030504040204" pitchFamily="34" charset="0"/>
                  <a:ea typeface="Tahoma" panose="020B0604030504040204" pitchFamily="34" charset="0"/>
                  <a:cs typeface="Tahoma" panose="020B0604030504040204" pitchFamily="34" charset="0"/>
                </a:rPr>
                <a:t>year of </a:t>
              </a:r>
              <a:r>
                <a:rPr lang="en-US" b="1" dirty="0" smtClean="0">
                  <a:solidFill>
                    <a:srgbClr val="2D4164"/>
                  </a:solidFill>
                  <a:latin typeface="Tahoma" panose="020B0604030504040204" pitchFamily="34" charset="0"/>
                  <a:ea typeface="Tahoma" panose="020B0604030504040204" pitchFamily="34" charset="0"/>
                  <a:cs typeface="Tahoma" panose="020B0604030504040204" pitchFamily="34" charset="0"/>
                </a:rPr>
                <a:t>Transfer</a:t>
              </a:r>
              <a:endParaRPr lang="en-US" b="1" dirty="0">
                <a:solidFill>
                  <a:srgbClr val="2D4164"/>
                </a:solidFill>
                <a:latin typeface="Tahoma" panose="020B0604030504040204" pitchFamily="34" charset="0"/>
                <a:ea typeface="Tahoma" panose="020B0604030504040204" pitchFamily="34" charset="0"/>
                <a:cs typeface="Tahoma" panose="020B0604030504040204" pitchFamily="34" charset="0"/>
              </a:endParaRPr>
            </a:p>
          </p:txBody>
        </p:sp>
        <p:cxnSp>
          <p:nvCxnSpPr>
            <p:cNvPr id="26" name="Straight Connector 25"/>
            <p:cNvCxnSpPr/>
            <p:nvPr/>
          </p:nvCxnSpPr>
          <p:spPr>
            <a:xfrm>
              <a:off x="968991" y="2678525"/>
              <a:ext cx="0" cy="1081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68991" y="3759852"/>
              <a:ext cx="11810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1" idx="3"/>
              <a:endCxn id="22" idx="1"/>
            </p:cNvCxnSpPr>
            <p:nvPr/>
          </p:nvCxnSpPr>
          <p:spPr>
            <a:xfrm>
              <a:off x="3898710" y="3816501"/>
              <a:ext cx="813996" cy="112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8809490" y="1300500"/>
            <a:ext cx="2624691" cy="2031325"/>
          </a:xfrm>
          <a:prstGeom prst="rect">
            <a:avLst/>
          </a:prstGeom>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Stamp Duty Value as increased by the consideration received in cash, if any, shall be deemed to be the Full Value of Consideration received </a:t>
            </a:r>
            <a:endParaRPr lang="en-IN" dirty="0"/>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11171">
            <a:off x="8864220" y="3347273"/>
            <a:ext cx="1506262" cy="1475315"/>
          </a:xfrm>
          <a:prstGeom prst="rect">
            <a:avLst/>
          </a:prstGeom>
        </p:spPr>
      </p:pic>
      <p:sp>
        <p:nvSpPr>
          <p:cNvPr id="28" name="Rounded Rectangle 27"/>
          <p:cNvSpPr/>
          <p:nvPr/>
        </p:nvSpPr>
        <p:spPr>
          <a:xfrm>
            <a:off x="7972942" y="5155357"/>
            <a:ext cx="3177940" cy="913821"/>
          </a:xfrm>
          <a:prstGeom prst="roundRect">
            <a:avLst/>
          </a:prstGeom>
          <a:solidFill>
            <a:srgbClr val="F0934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Taxability where JDA entered into by Firm/Company?</a:t>
            </a:r>
            <a:endParaRPr lang="en-IN"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53955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22" y="-24807"/>
            <a:ext cx="12192000" cy="6858000"/>
          </a:xfrm>
          <a:prstGeom prst="rect">
            <a:avLst/>
          </a:prstGeom>
        </p:spPr>
      </p:pic>
      <p:sp>
        <p:nvSpPr>
          <p:cNvPr id="6" name="TextBox 5"/>
          <p:cNvSpPr txBox="1"/>
          <p:nvPr/>
        </p:nvSpPr>
        <p:spPr>
          <a:xfrm>
            <a:off x="0" y="287698"/>
            <a:ext cx="9193161" cy="523220"/>
          </a:xfrm>
          <a:prstGeom prst="rect">
            <a:avLst/>
          </a:prstGeom>
          <a:noFill/>
        </p:spPr>
        <p:txBody>
          <a:bodyPr wrap="square" rtlCol="0">
            <a:spAutoFit/>
          </a:bodyPr>
          <a:lstStyle/>
          <a:p>
            <a:r>
              <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Section </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45(5A): Taxation in case of Specified Agreements</a:t>
            </a:r>
            <a:endParaRPr lang="en-IN" sz="28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667820" y="1222625"/>
            <a:ext cx="10859784" cy="4708981"/>
          </a:xfrm>
          <a:prstGeom prst="rect">
            <a:avLst/>
          </a:prstGeom>
          <a:noFill/>
        </p:spPr>
        <p:txBody>
          <a:bodyPr wrap="square" rtlCol="0">
            <a:spAutoFit/>
          </a:bodyPr>
          <a:lstStyle/>
          <a:p>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Issues pertaining to section 45(5A</a:t>
            </a:r>
            <a:r>
              <a:rPr lang="en-US"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p>
          <a:p>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q"/>
            </a:pPr>
            <a:r>
              <a:rPr lang="en-US" sz="2000" dirty="0" smtClean="0">
                <a:latin typeface="Tahoma" panose="020B0604030504040204" pitchFamily="34" charset="0"/>
                <a:ea typeface="Tahoma" panose="020B0604030504040204" pitchFamily="34" charset="0"/>
                <a:cs typeface="Tahoma" panose="020B0604030504040204" pitchFamily="34" charset="0"/>
              </a:rPr>
              <a:t>There </a:t>
            </a:r>
            <a:r>
              <a:rPr lang="en-US" sz="2000" dirty="0">
                <a:latin typeface="Tahoma" panose="020B0604030504040204" pitchFamily="34" charset="0"/>
                <a:ea typeface="Tahoma" panose="020B0604030504040204" pitchFamily="34" charset="0"/>
                <a:cs typeface="Tahoma" panose="020B0604030504040204" pitchFamily="34" charset="0"/>
              </a:rPr>
              <a:t>still remains the difference in timing between the </a:t>
            </a:r>
            <a:r>
              <a:rPr lang="en-US" sz="2000" dirty="0" smtClean="0">
                <a:latin typeface="Tahoma" panose="020B0604030504040204" pitchFamily="34" charset="0"/>
                <a:ea typeface="Tahoma" panose="020B0604030504040204" pitchFamily="34" charset="0"/>
                <a:cs typeface="Tahoma" panose="020B0604030504040204" pitchFamily="34" charset="0"/>
              </a:rPr>
              <a:t>Point of Taxation </a:t>
            </a:r>
            <a:r>
              <a:rPr lang="en-US" sz="2000" dirty="0">
                <a:latin typeface="Tahoma" panose="020B0604030504040204" pitchFamily="34" charset="0"/>
                <a:ea typeface="Tahoma" panose="020B0604030504040204" pitchFamily="34" charset="0"/>
                <a:cs typeface="Tahoma" panose="020B0604030504040204" pitchFamily="34" charset="0"/>
              </a:rPr>
              <a:t>and receipt of consideration under </a:t>
            </a:r>
            <a:r>
              <a:rPr lang="en-US" sz="2000" dirty="0" smtClean="0">
                <a:latin typeface="Tahoma" panose="020B0604030504040204" pitchFamily="34" charset="0"/>
                <a:ea typeface="Tahoma" panose="020B0604030504040204" pitchFamily="34" charset="0"/>
                <a:cs typeface="Tahoma" panose="020B0604030504040204" pitchFamily="34" charset="0"/>
              </a:rPr>
              <a:t>JDA</a:t>
            </a:r>
          </a:p>
          <a:p>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q"/>
            </a:pPr>
            <a:r>
              <a:rPr lang="en-US" sz="2000" dirty="0" smtClean="0">
                <a:latin typeface="Tahoma" panose="020B0604030504040204" pitchFamily="34" charset="0"/>
                <a:ea typeface="Tahoma" panose="020B0604030504040204" pitchFamily="34" charset="0"/>
                <a:cs typeface="Tahoma" panose="020B0604030504040204" pitchFamily="34" charset="0"/>
              </a:rPr>
              <a:t>Whether </a:t>
            </a:r>
            <a:r>
              <a:rPr lang="en-US" sz="2000" dirty="0">
                <a:latin typeface="Tahoma" panose="020B0604030504040204" pitchFamily="34" charset="0"/>
                <a:ea typeface="Tahoma" panose="020B0604030504040204" pitchFamily="34" charset="0"/>
                <a:cs typeface="Tahoma" panose="020B0604030504040204" pitchFamily="34" charset="0"/>
              </a:rPr>
              <a:t>the benefit of indexation on cost/improvement would be also available till the receipt of </a:t>
            </a:r>
            <a:r>
              <a:rPr lang="en-US" sz="2000" dirty="0" smtClean="0">
                <a:latin typeface="Tahoma" panose="020B0604030504040204" pitchFamily="34" charset="0"/>
                <a:ea typeface="Tahoma" panose="020B0604030504040204" pitchFamily="34" charset="0"/>
                <a:cs typeface="Tahoma" panose="020B0604030504040204" pitchFamily="34" charset="0"/>
              </a:rPr>
              <a:t>Completion Certificate?</a:t>
            </a:r>
          </a:p>
          <a:p>
            <a:pPr marL="342900" indent="-342900">
              <a:buFont typeface="Wingdings" panose="05000000000000000000" pitchFamily="2" charset="2"/>
              <a:buChar char="q"/>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q"/>
            </a:pPr>
            <a:r>
              <a:rPr lang="en-US" sz="2000" dirty="0" smtClean="0">
                <a:latin typeface="Tahoma" panose="020B0604030504040204" pitchFamily="34" charset="0"/>
                <a:ea typeface="Tahoma" panose="020B0604030504040204" pitchFamily="34" charset="0"/>
                <a:cs typeface="Tahoma" panose="020B0604030504040204" pitchFamily="34" charset="0"/>
              </a:rPr>
              <a:t>The </a:t>
            </a:r>
            <a:r>
              <a:rPr lang="en-US" sz="2000" dirty="0">
                <a:latin typeface="Tahoma" panose="020B0604030504040204" pitchFamily="34" charset="0"/>
                <a:ea typeface="Tahoma" panose="020B0604030504040204" pitchFamily="34" charset="0"/>
                <a:cs typeface="Tahoma" panose="020B0604030504040204" pitchFamily="34" charset="0"/>
              </a:rPr>
              <a:t>time limit for claiming the benefit under 54 &amp; 54F should also be extended from the date of issue of Completion Certificate and not from the date of </a:t>
            </a:r>
            <a:r>
              <a:rPr lang="en-US" sz="2000" dirty="0" smtClean="0">
                <a:latin typeface="Tahoma" panose="020B0604030504040204" pitchFamily="34" charset="0"/>
                <a:ea typeface="Tahoma" panose="020B0604030504040204" pitchFamily="34" charset="0"/>
                <a:cs typeface="Tahoma" panose="020B0604030504040204" pitchFamily="34" charset="0"/>
              </a:rPr>
              <a:t>transfer</a:t>
            </a:r>
          </a:p>
          <a:p>
            <a:pPr marL="342900" indent="-342900">
              <a:buFont typeface="Wingdings" panose="05000000000000000000" pitchFamily="2" charset="2"/>
              <a:buChar char="q"/>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q"/>
            </a:pPr>
            <a:r>
              <a:rPr lang="en-US" sz="2000" dirty="0" smtClean="0">
                <a:latin typeface="Tahoma" panose="020B0604030504040204" pitchFamily="34" charset="0"/>
                <a:ea typeface="Tahoma" panose="020B0604030504040204" pitchFamily="34" charset="0"/>
                <a:cs typeface="Tahoma" panose="020B0604030504040204" pitchFamily="34" charset="0"/>
              </a:rPr>
              <a:t>Reference </a:t>
            </a:r>
            <a:r>
              <a:rPr lang="en-US" sz="2000" dirty="0">
                <a:latin typeface="Tahoma" panose="020B0604030504040204" pitchFamily="34" charset="0"/>
                <a:ea typeface="Tahoma" panose="020B0604030504040204" pitchFamily="34" charset="0"/>
                <a:cs typeface="Tahoma" panose="020B0604030504040204" pitchFamily="34" charset="0"/>
              </a:rPr>
              <a:t>to Valuation officer should also be extended to the provision of section 45(5A</a:t>
            </a:r>
            <a:r>
              <a:rPr lang="en-US" sz="2000" dirty="0" smtClean="0">
                <a:latin typeface="Tahoma" panose="020B0604030504040204" pitchFamily="34" charset="0"/>
                <a:ea typeface="Tahoma" panose="020B0604030504040204" pitchFamily="34" charset="0"/>
                <a:cs typeface="Tahoma" panose="020B0604030504040204" pitchFamily="34" charset="0"/>
              </a:rPr>
              <a:t>)</a:t>
            </a:r>
          </a:p>
          <a:p>
            <a:pPr marL="342900" indent="-342900">
              <a:buFont typeface="Wingdings" panose="05000000000000000000" pitchFamily="2" charset="2"/>
              <a:buChar char="q"/>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q"/>
            </a:pPr>
            <a:r>
              <a:rPr lang="en-US" sz="2000" dirty="0" smtClean="0">
                <a:latin typeface="Tahoma" panose="020B0604030504040204" pitchFamily="34" charset="0"/>
                <a:ea typeface="Tahoma" panose="020B0604030504040204" pitchFamily="34" charset="0"/>
                <a:cs typeface="Tahoma" panose="020B0604030504040204" pitchFamily="34" charset="0"/>
              </a:rPr>
              <a:t>Whether consideration received in form of a number of flats would qualify for deduction u/s. 54F? </a:t>
            </a:r>
            <a:endParaRPr lang="en-IN"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7739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4288"/>
            <a:ext cx="12192000" cy="6858000"/>
          </a:xfrm>
          <a:prstGeom prst="rect">
            <a:avLst/>
          </a:prstGeom>
        </p:spPr>
      </p:pic>
      <p:sp>
        <p:nvSpPr>
          <p:cNvPr id="6" name="TextBox 5"/>
          <p:cNvSpPr txBox="1"/>
          <p:nvPr/>
        </p:nvSpPr>
        <p:spPr>
          <a:xfrm>
            <a:off x="0" y="287698"/>
            <a:ext cx="919316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Sale and Construction Contract</a:t>
            </a:r>
            <a:endParaRPr lang="en-I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oup 8"/>
          <p:cNvGrpSpPr/>
          <p:nvPr/>
        </p:nvGrpSpPr>
        <p:grpSpPr>
          <a:xfrm>
            <a:off x="254204" y="1677635"/>
            <a:ext cx="11683592" cy="3769152"/>
            <a:chOff x="1064693" y="1741881"/>
            <a:chExt cx="10421621" cy="3921672"/>
          </a:xfrm>
        </p:grpSpPr>
        <p:graphicFrame>
          <p:nvGraphicFramePr>
            <p:cNvPr id="2" name="Diagram 1"/>
            <p:cNvGraphicFramePr/>
            <p:nvPr>
              <p:extLst>
                <p:ext uri="{D42A27DB-BD31-4B8C-83A1-F6EECF244321}">
                  <p14:modId xmlns:p14="http://schemas.microsoft.com/office/powerpoint/2010/main" val="1491731002"/>
                </p:ext>
              </p:extLst>
            </p:nvPr>
          </p:nvGraphicFramePr>
          <p:xfrm>
            <a:off x="1064693" y="1741881"/>
            <a:ext cx="9539076" cy="3921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ight Arrow 4"/>
            <p:cNvSpPr/>
            <p:nvPr/>
          </p:nvSpPr>
          <p:spPr>
            <a:xfrm rot="21599991">
              <a:off x="8011047" y="3514741"/>
              <a:ext cx="1650203" cy="37194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IN" kern="1200" dirty="0">
                <a:latin typeface="Tahoma" panose="020B0604030504040204" pitchFamily="34" charset="0"/>
                <a:ea typeface="Tahoma" panose="020B0604030504040204" pitchFamily="34" charset="0"/>
                <a:cs typeface="Tahoma" panose="020B0604030504040204" pitchFamily="34" charset="0"/>
              </a:endParaRPr>
            </a:p>
          </p:txBody>
        </p:sp>
        <p:sp>
          <p:nvSpPr>
            <p:cNvPr id="19" name="Oval 4"/>
            <p:cNvSpPr/>
            <p:nvPr/>
          </p:nvSpPr>
          <p:spPr>
            <a:xfrm>
              <a:off x="10124006" y="3109992"/>
              <a:ext cx="1362308" cy="127849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IN" sz="2400" kern="1200" dirty="0">
                <a:latin typeface="Tahoma" panose="020B0604030504040204" pitchFamily="34" charset="0"/>
                <a:ea typeface="Tahoma" panose="020B0604030504040204" pitchFamily="34" charset="0"/>
                <a:cs typeface="Tahoma" panose="020B0604030504040204" pitchFamily="34" charset="0"/>
              </a:endParaRPr>
            </a:p>
          </p:txBody>
        </p:sp>
      </p:grpSp>
      <p:sp>
        <p:nvSpPr>
          <p:cNvPr id="5" name="TextBox 4"/>
          <p:cNvSpPr txBox="1"/>
          <p:nvPr/>
        </p:nvSpPr>
        <p:spPr>
          <a:xfrm>
            <a:off x="2566994" y="1072470"/>
            <a:ext cx="6068597" cy="707886"/>
          </a:xfrm>
          <a:prstGeom prst="rect">
            <a:avLst/>
          </a:prstGeom>
          <a:noFill/>
        </p:spPr>
        <p:txBody>
          <a:bodyPr wrap="square" rtlCol="0">
            <a:spAutoFit/>
          </a:bodyPr>
          <a:lstStyle/>
          <a:p>
            <a:pPr lvl="0" algn="ctr"/>
            <a:r>
              <a:rPr lang="en-US" sz="2000" dirty="0" smtClean="0">
                <a:latin typeface="Tahoma" panose="020B0604030504040204" pitchFamily="34" charset="0"/>
                <a:ea typeface="Tahoma" panose="020B0604030504040204" pitchFamily="34" charset="0"/>
                <a:cs typeface="Tahoma" panose="020B0604030504040204" pitchFamily="34" charset="0"/>
              </a:rPr>
              <a:t>Construction </a:t>
            </a:r>
            <a:r>
              <a:rPr lang="en-US" sz="2000" dirty="0">
                <a:latin typeface="Tahoma" panose="020B0604030504040204" pitchFamily="34" charset="0"/>
                <a:ea typeface="Tahoma" panose="020B0604030504040204" pitchFamily="34" charset="0"/>
                <a:cs typeface="Tahoma" panose="020B0604030504040204" pitchFamily="34" charset="0"/>
              </a:rPr>
              <a:t>Contract on retained area in consideration of sale of Partial </a:t>
            </a:r>
            <a:r>
              <a:rPr lang="en-US" sz="2000" dirty="0" smtClean="0">
                <a:latin typeface="Tahoma" panose="020B0604030504040204" pitchFamily="34" charset="0"/>
                <a:ea typeface="Tahoma" panose="020B0604030504040204" pitchFamily="34" charset="0"/>
                <a:cs typeface="Tahoma" panose="020B0604030504040204" pitchFamily="34" charset="0"/>
              </a:rPr>
              <a:t>land</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4076700" y="5407213"/>
            <a:ext cx="6510338" cy="707886"/>
          </a:xfrm>
          <a:prstGeom prst="rect">
            <a:avLst/>
          </a:prstGeom>
        </p:spPr>
        <p:txBody>
          <a:bodyPr wrap="square">
            <a:spAutoFit/>
          </a:bodyPr>
          <a:lstStyle/>
          <a:p>
            <a:pPr lvl="0"/>
            <a:r>
              <a:rPr lang="en-US" sz="2000" dirty="0" smtClean="0">
                <a:latin typeface="Tahoma" panose="020B0604030504040204" pitchFamily="34" charset="0"/>
                <a:ea typeface="Tahoma" panose="020B0604030504040204" pitchFamily="34" charset="0"/>
                <a:cs typeface="Tahoma" panose="020B0604030504040204" pitchFamily="34" charset="0"/>
              </a:rPr>
              <a:t>Constructed </a:t>
            </a:r>
            <a:r>
              <a:rPr lang="en-US" sz="2000" dirty="0">
                <a:latin typeface="Tahoma" panose="020B0604030504040204" pitchFamily="34" charset="0"/>
                <a:ea typeface="Tahoma" panose="020B0604030504040204" pitchFamily="34" charset="0"/>
                <a:cs typeface="Tahoma" panose="020B0604030504040204" pitchFamily="34" charset="0"/>
              </a:rPr>
              <a:t>area on area </a:t>
            </a: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lvl="0"/>
            <a:r>
              <a:rPr lang="en-US" sz="2000" dirty="0" smtClean="0">
                <a:latin typeface="Tahoma" panose="020B0604030504040204" pitchFamily="34" charset="0"/>
                <a:ea typeface="Tahoma" panose="020B0604030504040204" pitchFamily="34" charset="0"/>
                <a:cs typeface="Tahoma" panose="020B0604030504040204" pitchFamily="34" charset="0"/>
              </a:rPr>
              <a:t>retained </a:t>
            </a:r>
            <a:r>
              <a:rPr lang="en-US" sz="2000" dirty="0">
                <a:latin typeface="Tahoma" panose="020B0604030504040204" pitchFamily="34" charset="0"/>
                <a:ea typeface="Tahoma" panose="020B0604030504040204" pitchFamily="34" charset="0"/>
                <a:cs typeface="Tahoma" panose="020B0604030504040204" pitchFamily="34" charset="0"/>
              </a:rPr>
              <a:t>by landowner </a:t>
            </a:r>
            <a:endParaRPr lang="en-IN"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20719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22" y="-24807"/>
            <a:ext cx="12192000" cy="6858000"/>
          </a:xfrm>
          <a:prstGeom prst="rect">
            <a:avLst/>
          </a:prstGeom>
        </p:spPr>
      </p:pic>
      <p:sp>
        <p:nvSpPr>
          <p:cNvPr id="6" name="TextBox 5"/>
          <p:cNvSpPr txBox="1"/>
          <p:nvPr/>
        </p:nvSpPr>
        <p:spPr>
          <a:xfrm>
            <a:off x="0" y="287698"/>
            <a:ext cx="9193161" cy="1077218"/>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Taxation-</a:t>
            </a: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Sale and Construction Contract</a:t>
            </a:r>
            <a:endParaRPr lang="en-I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3200" dirty="0" smtClean="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667820" y="1222625"/>
            <a:ext cx="10859784" cy="2554545"/>
          </a:xfrm>
          <a:prstGeom prst="rect">
            <a:avLst/>
          </a:prstGeom>
          <a:noFill/>
        </p:spPr>
        <p:txBody>
          <a:bodyPr wrap="square" rtlCol="0">
            <a:spAutoFit/>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q"/>
            </a:pPr>
            <a:r>
              <a:rPr lang="en-US" sz="2000" dirty="0" smtClean="0">
                <a:latin typeface="Tahoma" panose="020B0604030504040204" pitchFamily="34" charset="0"/>
                <a:ea typeface="Tahoma" panose="020B0604030504040204" pitchFamily="34" charset="0"/>
                <a:cs typeface="Tahoma" panose="020B0604030504040204" pitchFamily="34" charset="0"/>
              </a:rPr>
              <a:t>Sale of partial land by the landowner taxable in the year of transfer</a:t>
            </a:r>
          </a:p>
          <a:p>
            <a:pPr algn="just"/>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q"/>
            </a:pPr>
            <a:r>
              <a:rPr lang="en-US" sz="2000" dirty="0" smtClean="0">
                <a:latin typeface="Tahoma" panose="020B0604030504040204" pitchFamily="34" charset="0"/>
                <a:ea typeface="Tahoma" panose="020B0604030504040204" pitchFamily="34" charset="0"/>
                <a:cs typeface="Tahoma" panose="020B0604030504040204" pitchFamily="34" charset="0"/>
              </a:rPr>
              <a:t>Construction cost of area retained will be taxed as full value of consideration of land transferred</a:t>
            </a:r>
          </a:p>
          <a:p>
            <a:pPr marL="342900" indent="-342900" algn="just">
              <a:buFont typeface="Wingdings" panose="05000000000000000000" pitchFamily="2" charset="2"/>
              <a:buChar char="q"/>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q"/>
            </a:pPr>
            <a:r>
              <a:rPr lang="en-US" sz="2000" dirty="0" smtClean="0">
                <a:latin typeface="Tahoma" panose="020B0604030504040204" pitchFamily="34" charset="0"/>
                <a:ea typeface="Tahoma" panose="020B0604030504040204" pitchFamily="34" charset="0"/>
                <a:cs typeface="Tahoma" panose="020B0604030504040204" pitchFamily="34" charset="0"/>
              </a:rPr>
              <a:t>Construction cost available as ‘cost of improvement’ in year of sal</a:t>
            </a:r>
            <a:r>
              <a:rPr lang="en-US" sz="2000" dirty="0">
                <a:latin typeface="Tahoma" panose="020B0604030504040204" pitchFamily="34" charset="0"/>
                <a:ea typeface="Tahoma" panose="020B0604030504040204" pitchFamily="34" charset="0"/>
                <a:cs typeface="Tahoma" panose="020B0604030504040204" pitchFamily="34" charset="0"/>
              </a:rPr>
              <a:t>e</a:t>
            </a: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q"/>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 name="Round Diagonal Corner Rectangle 1"/>
          <p:cNvSpPr/>
          <p:nvPr/>
        </p:nvSpPr>
        <p:spPr>
          <a:xfrm>
            <a:off x="828675" y="3629025"/>
            <a:ext cx="9744075" cy="237172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b="1" dirty="0" smtClean="0">
                <a:solidFill>
                  <a:srgbClr val="2D4164"/>
                </a:solidFill>
                <a:latin typeface="Tahoma" panose="020B0604030504040204" pitchFamily="34" charset="0"/>
                <a:ea typeface="Tahoma" panose="020B0604030504040204" pitchFamily="34" charset="0"/>
                <a:cs typeface="Tahoma" panose="020B0604030504040204" pitchFamily="34" charset="0"/>
              </a:rPr>
              <a:t>Comparison with JDA:</a:t>
            </a:r>
          </a:p>
          <a:p>
            <a:r>
              <a:rPr lang="en-US" dirty="0" smtClean="0">
                <a:latin typeface="Tahoma" panose="020B0604030504040204" pitchFamily="34" charset="0"/>
                <a:ea typeface="Tahoma" panose="020B0604030504040204" pitchFamily="34" charset="0"/>
                <a:cs typeface="Tahoma" panose="020B0604030504040204" pitchFamily="34" charset="0"/>
              </a:rPr>
              <a:t>        </a:t>
            </a:r>
          </a:p>
          <a:p>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     Immediate taxability as against taxability in </a:t>
            </a:r>
            <a:r>
              <a:rPr lang="en-US" dirty="0">
                <a:latin typeface="Tahoma" panose="020B0604030504040204" pitchFamily="34" charset="0"/>
                <a:ea typeface="Tahoma" panose="020B0604030504040204" pitchFamily="34" charset="0"/>
                <a:cs typeface="Tahoma" panose="020B0604030504040204" pitchFamily="34" charset="0"/>
              </a:rPr>
              <a:t>year of receipt of completion </a:t>
            </a:r>
            <a:r>
              <a:rPr lang="en-US" dirty="0" smtClean="0">
                <a:latin typeface="Tahoma" panose="020B0604030504040204" pitchFamily="34" charset="0"/>
                <a:ea typeface="Tahoma" panose="020B0604030504040204" pitchFamily="34" charset="0"/>
                <a:cs typeface="Tahoma" panose="020B0604030504040204" pitchFamily="34" charset="0"/>
              </a:rPr>
              <a:t>certificate</a:t>
            </a:r>
          </a:p>
          <a:p>
            <a:pPr marL="342900" indent="-342900">
              <a:buFontTx/>
              <a:buAutoNum type="arabicPeriod"/>
            </a:pPr>
            <a:endParaRPr lang="en-IN" dirty="0" smtClean="0">
              <a:latin typeface="Tahoma" panose="020B0604030504040204" pitchFamily="34" charset="0"/>
              <a:ea typeface="Tahoma" panose="020B0604030504040204" pitchFamily="34" charset="0"/>
              <a:cs typeface="Tahoma" panose="020B0604030504040204" pitchFamily="34" charset="0"/>
            </a:endParaRPr>
          </a:p>
          <a:p>
            <a:pPr marL="542925" indent="-185738"/>
            <a:r>
              <a:rPr lang="en-US" dirty="0" smtClean="0">
                <a:latin typeface="Tahoma" panose="020B0604030504040204" pitchFamily="34" charset="0"/>
                <a:ea typeface="Tahoma" panose="020B0604030504040204" pitchFamily="34" charset="0"/>
                <a:cs typeface="Tahoma" panose="020B0604030504040204" pitchFamily="34" charset="0"/>
              </a:rPr>
              <a:t>  Actual construction cost taxed instead of Ready Reckoner value taxed in year of receipt of completion certificate</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7" name="Down Arrow 6"/>
          <p:cNvSpPr/>
          <p:nvPr/>
        </p:nvSpPr>
        <p:spPr>
          <a:xfrm>
            <a:off x="1100138" y="4523831"/>
            <a:ext cx="314325" cy="37653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IN"/>
          </a:p>
        </p:txBody>
      </p:sp>
      <p:sp>
        <p:nvSpPr>
          <p:cNvPr id="8" name="Down Arrow 7"/>
          <p:cNvSpPr/>
          <p:nvPr/>
        </p:nvSpPr>
        <p:spPr>
          <a:xfrm rot="10800000">
            <a:off x="1100137" y="5186363"/>
            <a:ext cx="314326" cy="360163"/>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58871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A32A7C8-4F98-5A5B-9E4D-581AB6622D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extBox 3"/>
          <p:cNvSpPr txBox="1"/>
          <p:nvPr/>
        </p:nvSpPr>
        <p:spPr>
          <a:xfrm>
            <a:off x="0" y="287698"/>
            <a:ext cx="9193161" cy="584775"/>
          </a:xfrm>
          <a:prstGeom prst="rect">
            <a:avLst/>
          </a:prstGeom>
          <a:noFill/>
        </p:spPr>
        <p:txBody>
          <a:bodyPr wrap="square" rtlCol="0">
            <a:spAutoFit/>
          </a:bodyPr>
          <a:lstStyle/>
          <a:p>
            <a:r>
              <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Taxation of Real Estate Transactions- Various </a:t>
            </a:r>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Heads</a:t>
            </a:r>
            <a:endParaRPr lang="en-I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950004" y="3903044"/>
            <a:ext cx="8243157" cy="2954956"/>
          </a:xfrm>
          <a:prstGeom prst="rect">
            <a:avLst/>
          </a:prstGeom>
        </p:spPr>
        <p:txBody>
          <a:bodyPr/>
          <a:lstStyle/>
          <a:p>
            <a:pPr lvl="0">
              <a:buChar char="•"/>
            </a:pPr>
            <a:endParaRPr lang="en-IN"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Diagram 4"/>
          <p:cNvGraphicFramePr/>
          <p:nvPr>
            <p:extLst>
              <p:ext uri="{D42A27DB-BD31-4B8C-83A1-F6EECF244321}">
                <p14:modId xmlns:p14="http://schemas.microsoft.com/office/powerpoint/2010/main" val="1343517147"/>
              </p:ext>
            </p:extLst>
          </p:nvPr>
        </p:nvGraphicFramePr>
        <p:xfrm>
          <a:off x="428626" y="1039528"/>
          <a:ext cx="11301412" cy="50898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ounded Rectangle 7"/>
          <p:cNvSpPr/>
          <p:nvPr/>
        </p:nvSpPr>
        <p:spPr>
          <a:xfrm>
            <a:off x="488043" y="4007644"/>
            <a:ext cx="2269446" cy="16573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just"/>
            <a:r>
              <a:rPr lang="en-IN" sz="1400" b="1" dirty="0" smtClean="0">
                <a:solidFill>
                  <a:srgbClr val="2D4164"/>
                </a:solidFill>
                <a:latin typeface="Tahoma" panose="020B0604030504040204" pitchFamily="34" charset="0"/>
                <a:ea typeface="Tahoma" panose="020B0604030504040204" pitchFamily="34" charset="0"/>
                <a:cs typeface="Tahoma" panose="020B0604030504040204" pitchFamily="34" charset="0"/>
              </a:rPr>
              <a:t>Several factors determine the character of a transaction-(1959</a:t>
            </a:r>
            <a:r>
              <a:rPr lang="en-IN" sz="1400" b="1" dirty="0">
                <a:solidFill>
                  <a:srgbClr val="2D4164"/>
                </a:solidFill>
                <a:latin typeface="Tahoma" panose="020B0604030504040204" pitchFamily="34" charset="0"/>
                <a:ea typeface="Tahoma" panose="020B0604030504040204" pitchFamily="34" charset="0"/>
                <a:cs typeface="Tahoma" panose="020B0604030504040204" pitchFamily="34" charset="0"/>
              </a:rPr>
              <a:t>) 35 ITR 594(SC) G. </a:t>
            </a:r>
            <a:r>
              <a:rPr lang="en-IN" sz="1400" b="1" dirty="0" err="1" smtClean="0">
                <a:solidFill>
                  <a:srgbClr val="2D4164"/>
                </a:solidFill>
                <a:latin typeface="Tahoma" panose="020B0604030504040204" pitchFamily="34" charset="0"/>
                <a:ea typeface="Tahoma" panose="020B0604030504040204" pitchFamily="34" charset="0"/>
                <a:cs typeface="Tahoma" panose="020B0604030504040204" pitchFamily="34" charset="0"/>
              </a:rPr>
              <a:t>Venkataswami</a:t>
            </a:r>
            <a:r>
              <a:rPr lang="en-IN" sz="1400" b="1" dirty="0" smtClean="0">
                <a:solidFill>
                  <a:srgbClr val="2D4164"/>
                </a:solidFill>
                <a:latin typeface="Tahoma" panose="020B0604030504040204" pitchFamily="34" charset="0"/>
                <a:ea typeface="Tahoma" panose="020B0604030504040204" pitchFamily="34" charset="0"/>
                <a:cs typeface="Tahoma" panose="020B0604030504040204" pitchFamily="34" charset="0"/>
              </a:rPr>
              <a:t> Naidu </a:t>
            </a:r>
            <a:r>
              <a:rPr lang="en-IN" sz="1400" b="1" dirty="0">
                <a:solidFill>
                  <a:srgbClr val="2D4164"/>
                </a:solidFill>
                <a:latin typeface="Tahoma" panose="020B0604030504040204" pitchFamily="34" charset="0"/>
                <a:ea typeface="Tahoma" panose="020B0604030504040204" pitchFamily="34" charset="0"/>
                <a:cs typeface="Tahoma" panose="020B0604030504040204" pitchFamily="34" charset="0"/>
              </a:rPr>
              <a:t>&amp; Co. vs. CIT</a:t>
            </a:r>
            <a:endParaRPr lang="en-IN"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71754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9832"/>
            <a:ext cx="12192000" cy="6858000"/>
          </a:xfrm>
          <a:prstGeom prst="rect">
            <a:avLst/>
          </a:prstGeom>
        </p:spPr>
      </p:pic>
      <p:sp>
        <p:nvSpPr>
          <p:cNvPr id="4" name="TextBox 3"/>
          <p:cNvSpPr txBox="1"/>
          <p:nvPr/>
        </p:nvSpPr>
        <p:spPr>
          <a:xfrm>
            <a:off x="0" y="287698"/>
            <a:ext cx="919316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Joint Venture</a:t>
            </a:r>
            <a:endParaRPr lang="en-I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3703766695"/>
              </p:ext>
            </p:extLst>
          </p:nvPr>
        </p:nvGraphicFramePr>
        <p:xfrm>
          <a:off x="926690" y="1238864"/>
          <a:ext cx="10746198" cy="4719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926690" y="3358129"/>
            <a:ext cx="2699596" cy="1646491"/>
          </a:xfrm>
          <a:prstGeom prst="rect">
            <a:avLst/>
          </a:prstGeom>
        </p:spPr>
      </p:pic>
    </p:spTree>
    <p:extLst>
      <p:ext uri="{BB962C8B-B14F-4D97-AF65-F5344CB8AC3E}">
        <p14:creationId xmlns:p14="http://schemas.microsoft.com/office/powerpoint/2010/main" val="2154185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9832"/>
            <a:ext cx="12192000" cy="6858000"/>
          </a:xfrm>
          <a:prstGeom prst="rect">
            <a:avLst/>
          </a:prstGeom>
        </p:spPr>
      </p:pic>
      <p:sp>
        <p:nvSpPr>
          <p:cNvPr id="4" name="TextBox 3"/>
          <p:cNvSpPr txBox="1"/>
          <p:nvPr/>
        </p:nvSpPr>
        <p:spPr>
          <a:xfrm>
            <a:off x="0" y="287698"/>
            <a:ext cx="919316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Joint Venture</a:t>
            </a:r>
            <a:endParaRPr lang="en-I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1091826005"/>
              </p:ext>
            </p:extLst>
          </p:nvPr>
        </p:nvGraphicFramePr>
        <p:xfrm>
          <a:off x="926690" y="1238864"/>
          <a:ext cx="10746198" cy="4719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926690" y="3358129"/>
            <a:ext cx="2699596" cy="1646491"/>
          </a:xfrm>
          <a:prstGeom prst="rect">
            <a:avLst/>
          </a:prstGeom>
        </p:spPr>
      </p:pic>
    </p:spTree>
    <p:extLst>
      <p:ext uri="{BB962C8B-B14F-4D97-AF65-F5344CB8AC3E}">
        <p14:creationId xmlns:p14="http://schemas.microsoft.com/office/powerpoint/2010/main" val="925848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22" y="-24807"/>
            <a:ext cx="12192000" cy="6858000"/>
          </a:xfrm>
          <a:prstGeom prst="rect">
            <a:avLst/>
          </a:prstGeom>
        </p:spPr>
      </p:pic>
      <p:sp>
        <p:nvSpPr>
          <p:cNvPr id="6" name="TextBox 5"/>
          <p:cNvSpPr txBox="1"/>
          <p:nvPr/>
        </p:nvSpPr>
        <p:spPr>
          <a:xfrm>
            <a:off x="0" y="287698"/>
            <a:ext cx="9193161" cy="584775"/>
          </a:xfrm>
          <a:prstGeom prst="rect">
            <a:avLst/>
          </a:prstGeom>
          <a:noFill/>
        </p:spPr>
        <p:txBody>
          <a:bodyPr wrap="square" rtlCol="0">
            <a:spAutoFit/>
          </a:bodyPr>
          <a:lstStyle/>
          <a:p>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Real </a:t>
            </a:r>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Estate Investment Trust (REIT</a:t>
            </a: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21" name="Elbow Connector 20"/>
          <p:cNvCxnSpPr>
            <a:stCxn id="12" idx="0"/>
          </p:cNvCxnSpPr>
          <p:nvPr/>
        </p:nvCxnSpPr>
        <p:spPr>
          <a:xfrm rot="5400000" flipH="1" flipV="1">
            <a:off x="5799058" y="1420648"/>
            <a:ext cx="334296" cy="6990962"/>
          </a:xfrm>
          <a:prstGeom prst="bentConnector2">
            <a:avLst/>
          </a:prstGeom>
        </p:spPr>
        <p:style>
          <a:lnRef idx="3">
            <a:schemeClr val="accent2"/>
          </a:lnRef>
          <a:fillRef idx="0">
            <a:schemeClr val="accent2"/>
          </a:fillRef>
          <a:effectRef idx="2">
            <a:schemeClr val="accent2"/>
          </a:effectRef>
          <a:fontRef idx="minor">
            <a:schemeClr val="tx1"/>
          </a:fontRef>
        </p:style>
      </p:cxnSp>
      <p:cxnSp>
        <p:nvCxnSpPr>
          <p:cNvPr id="52" name="Straight Arrow Connector 51"/>
          <p:cNvCxnSpPr/>
          <p:nvPr/>
        </p:nvCxnSpPr>
        <p:spPr>
          <a:xfrm flipV="1">
            <a:off x="6652010" y="1919796"/>
            <a:ext cx="1114" cy="773682"/>
          </a:xfrm>
          <a:prstGeom prst="straightConnector1">
            <a:avLst/>
          </a:prstGeom>
          <a:ln>
            <a:solidFill>
              <a:srgbClr val="002060"/>
            </a:solidFill>
            <a:tailEnd type="triangle"/>
          </a:ln>
        </p:spPr>
        <p:style>
          <a:lnRef idx="3">
            <a:schemeClr val="accent1"/>
          </a:lnRef>
          <a:fillRef idx="0">
            <a:schemeClr val="accent1"/>
          </a:fillRef>
          <a:effectRef idx="2">
            <a:schemeClr val="accent1"/>
          </a:effectRef>
          <a:fontRef idx="minor">
            <a:schemeClr val="tx1"/>
          </a:fontRef>
        </p:style>
      </p:cxnSp>
      <p:sp>
        <p:nvSpPr>
          <p:cNvPr id="83" name="Rectangle 82"/>
          <p:cNvSpPr/>
          <p:nvPr/>
        </p:nvSpPr>
        <p:spPr>
          <a:xfrm>
            <a:off x="6729181" y="4210016"/>
            <a:ext cx="2264539" cy="307777"/>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Distribution of cash flows</a:t>
            </a:r>
            <a:endParaRPr lang="en-IN"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4" name="TextBox 83"/>
          <p:cNvSpPr txBox="1"/>
          <p:nvPr/>
        </p:nvSpPr>
        <p:spPr>
          <a:xfrm>
            <a:off x="7174752" y="3535689"/>
            <a:ext cx="1639720"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IN" sz="1400" dirty="0" smtClean="0">
                <a:latin typeface="Tahoma" panose="020B0604030504040204" pitchFamily="34" charset="0"/>
                <a:ea typeface="Tahoma" panose="020B0604030504040204" pitchFamily="34" charset="0"/>
                <a:cs typeface="Tahoma" panose="020B0604030504040204" pitchFamily="34" charset="0"/>
              </a:rPr>
              <a:t>Managers Fee</a:t>
            </a:r>
            <a:endParaRPr lang="en-IN" sz="1400" dirty="0">
              <a:latin typeface="Tahoma" panose="020B0604030504040204" pitchFamily="34" charset="0"/>
              <a:ea typeface="Tahoma" panose="020B0604030504040204" pitchFamily="34" charset="0"/>
              <a:cs typeface="Tahoma" panose="020B0604030504040204" pitchFamily="34" charset="0"/>
            </a:endParaRPr>
          </a:p>
        </p:txBody>
      </p:sp>
      <p:grpSp>
        <p:nvGrpSpPr>
          <p:cNvPr id="86" name="Group 85"/>
          <p:cNvGrpSpPr/>
          <p:nvPr/>
        </p:nvGrpSpPr>
        <p:grpSpPr>
          <a:xfrm>
            <a:off x="787925" y="1074222"/>
            <a:ext cx="10288816" cy="5132060"/>
            <a:chOff x="787925" y="1074222"/>
            <a:chExt cx="10288816" cy="5132060"/>
          </a:xfrm>
        </p:grpSpPr>
        <p:sp>
          <p:nvSpPr>
            <p:cNvPr id="7" name="Flowchart: Terminator 6"/>
            <p:cNvSpPr/>
            <p:nvPr/>
          </p:nvSpPr>
          <p:spPr>
            <a:xfrm>
              <a:off x="3901408" y="1074222"/>
              <a:ext cx="4129594" cy="845574"/>
            </a:xfrm>
            <a:prstGeom prst="flowChartTerminator">
              <a:avLst/>
            </a:prstGeom>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smtClean="0">
                  <a:latin typeface="Tahoma" panose="020B0604030504040204" pitchFamily="34" charset="0"/>
                  <a:ea typeface="Tahoma" panose="020B0604030504040204" pitchFamily="34" charset="0"/>
                  <a:cs typeface="Tahoma" panose="020B0604030504040204" pitchFamily="34" charset="0"/>
                </a:rPr>
                <a:t>Unit Holder</a:t>
              </a:r>
              <a:endParaRPr lang="en-IN" dirty="0">
                <a:latin typeface="Tahoma" panose="020B0604030504040204" pitchFamily="34" charset="0"/>
                <a:ea typeface="Tahoma" panose="020B0604030504040204" pitchFamily="34" charset="0"/>
                <a:cs typeface="Tahoma" panose="020B0604030504040204" pitchFamily="34" charset="0"/>
              </a:endParaRPr>
            </a:p>
          </p:txBody>
        </p:sp>
        <p:cxnSp>
          <p:nvCxnSpPr>
            <p:cNvPr id="9" name="Straight Arrow Connector 8"/>
            <p:cNvCxnSpPr/>
            <p:nvPr/>
          </p:nvCxnSpPr>
          <p:spPr>
            <a:xfrm>
              <a:off x="5218752" y="1919798"/>
              <a:ext cx="20540" cy="7844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Diamond 9"/>
            <p:cNvSpPr/>
            <p:nvPr/>
          </p:nvSpPr>
          <p:spPr>
            <a:xfrm>
              <a:off x="4514559" y="2238100"/>
              <a:ext cx="2903293" cy="1980824"/>
            </a:xfrm>
            <a:prstGeom prst="diamond">
              <a:avLst/>
            </a:prstGeom>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IN" dirty="0" smtClean="0">
                  <a:latin typeface="Tahoma" panose="020B0604030504040204" pitchFamily="34" charset="0"/>
                  <a:ea typeface="Tahoma" panose="020B0604030504040204" pitchFamily="34" charset="0"/>
                  <a:cs typeface="Tahoma" panose="020B0604030504040204" pitchFamily="34" charset="0"/>
                </a:rPr>
                <a:t>REIT</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12" name="Flowchart: Terminator 11"/>
            <p:cNvSpPr/>
            <p:nvPr/>
          </p:nvSpPr>
          <p:spPr>
            <a:xfrm>
              <a:off x="1338755" y="5083277"/>
              <a:ext cx="2263940" cy="698090"/>
            </a:xfrm>
            <a:prstGeom prst="flowChartTerminator">
              <a:avLst/>
            </a:prstGeom>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smtClean="0">
                  <a:latin typeface="Tahoma" panose="020B0604030504040204" pitchFamily="34" charset="0"/>
                  <a:ea typeface="Tahoma" panose="020B0604030504040204" pitchFamily="34" charset="0"/>
                  <a:cs typeface="Tahoma" panose="020B0604030504040204" pitchFamily="34" charset="0"/>
                </a:rPr>
                <a:t>SPV* 1</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13" name="Flowchart: Terminator 12"/>
            <p:cNvSpPr/>
            <p:nvPr/>
          </p:nvSpPr>
          <p:spPr>
            <a:xfrm>
              <a:off x="4834236" y="5083277"/>
              <a:ext cx="2263940" cy="698090"/>
            </a:xfrm>
            <a:prstGeom prst="flowChartTerminator">
              <a:avLst/>
            </a:prstGeom>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latin typeface="Tahoma" panose="020B0604030504040204" pitchFamily="34" charset="0"/>
                  <a:ea typeface="Tahoma" panose="020B0604030504040204" pitchFamily="34" charset="0"/>
                  <a:cs typeface="Tahoma" panose="020B0604030504040204" pitchFamily="34" charset="0"/>
                </a:rPr>
                <a:t>SPV* </a:t>
              </a:r>
              <a:r>
                <a:rPr lang="en-IN" dirty="0" smtClean="0">
                  <a:latin typeface="Tahoma" panose="020B0604030504040204" pitchFamily="34" charset="0"/>
                  <a:ea typeface="Tahoma" panose="020B0604030504040204" pitchFamily="34" charset="0"/>
                  <a:cs typeface="Tahoma" panose="020B0604030504040204" pitchFamily="34" charset="0"/>
                </a:rPr>
                <a:t>2</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14" name="Flowchart: Terminator 13"/>
            <p:cNvSpPr/>
            <p:nvPr/>
          </p:nvSpPr>
          <p:spPr>
            <a:xfrm>
              <a:off x="8329717" y="5083277"/>
              <a:ext cx="2263940" cy="698090"/>
            </a:xfrm>
            <a:prstGeom prst="flowChartTerminator">
              <a:avLst/>
            </a:prstGeom>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a:latin typeface="Tahoma" panose="020B0604030504040204" pitchFamily="34" charset="0"/>
                  <a:ea typeface="Tahoma" panose="020B0604030504040204" pitchFamily="34" charset="0"/>
                  <a:cs typeface="Tahoma" panose="020B0604030504040204" pitchFamily="34" charset="0"/>
                </a:rPr>
                <a:t>SPV* </a:t>
              </a:r>
              <a:r>
                <a:rPr lang="en-IN" dirty="0" smtClean="0">
                  <a:latin typeface="Tahoma" panose="020B0604030504040204" pitchFamily="34" charset="0"/>
                  <a:ea typeface="Tahoma" panose="020B0604030504040204" pitchFamily="34" charset="0"/>
                  <a:cs typeface="Tahoma" panose="020B0604030504040204" pitchFamily="34" charset="0"/>
                </a:rPr>
                <a:t>3</a:t>
              </a:r>
              <a:endParaRPr lang="en-IN" dirty="0">
                <a:latin typeface="Tahoma" panose="020B0604030504040204" pitchFamily="34" charset="0"/>
                <a:ea typeface="Tahoma" panose="020B0604030504040204" pitchFamily="34" charset="0"/>
                <a:cs typeface="Tahoma" panose="020B0604030504040204" pitchFamily="34" charset="0"/>
              </a:endParaRPr>
            </a:p>
          </p:txBody>
        </p:sp>
        <p:cxnSp>
          <p:nvCxnSpPr>
            <p:cNvPr id="27" name="Straight Connector 26"/>
            <p:cNvCxnSpPr>
              <a:stCxn id="14" idx="0"/>
            </p:cNvCxnSpPr>
            <p:nvPr/>
          </p:nvCxnSpPr>
          <p:spPr>
            <a:xfrm flipV="1">
              <a:off x="9461687" y="4758812"/>
              <a:ext cx="0" cy="32446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9" name="Straight Connector 28"/>
            <p:cNvCxnSpPr>
              <a:stCxn id="13" idx="0"/>
            </p:cNvCxnSpPr>
            <p:nvPr/>
          </p:nvCxnSpPr>
          <p:spPr>
            <a:xfrm flipH="1" flipV="1">
              <a:off x="5966205" y="4758812"/>
              <a:ext cx="1" cy="32446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p:nvPr/>
          </p:nvCxnSpPr>
          <p:spPr>
            <a:xfrm>
              <a:off x="5290168" y="3748444"/>
              <a:ext cx="10481" cy="100053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p:cNvCxnSpPr/>
            <p:nvPr/>
          </p:nvCxnSpPr>
          <p:spPr>
            <a:xfrm flipH="1" flipV="1">
              <a:off x="6653124" y="3748444"/>
              <a:ext cx="15322" cy="1010368"/>
            </a:xfrm>
            <a:prstGeom prst="straightConnector1">
              <a:avLst/>
            </a:prstGeom>
            <a:ln>
              <a:solidFill>
                <a:srgbClr val="002060"/>
              </a:solidFill>
              <a:tailEnd type="triangle"/>
            </a:ln>
          </p:spPr>
          <p:style>
            <a:lnRef idx="3">
              <a:schemeClr val="accent1"/>
            </a:lnRef>
            <a:fillRef idx="0">
              <a:schemeClr val="accent1"/>
            </a:fillRef>
            <a:effectRef idx="2">
              <a:schemeClr val="accent1"/>
            </a:effectRef>
            <a:fontRef idx="minor">
              <a:schemeClr val="tx1"/>
            </a:fontRef>
          </p:style>
        </p:cxnSp>
        <p:sp>
          <p:nvSpPr>
            <p:cNvPr id="44" name="TextBox 43"/>
            <p:cNvSpPr txBox="1"/>
            <p:nvPr/>
          </p:nvSpPr>
          <p:spPr>
            <a:xfrm>
              <a:off x="2536761" y="1989581"/>
              <a:ext cx="2393274" cy="52322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IN" sz="1400" dirty="0" smtClean="0">
                  <a:latin typeface="Tahoma" panose="020B0604030504040204" pitchFamily="34" charset="0"/>
                  <a:ea typeface="Tahoma" panose="020B0604030504040204" pitchFamily="34" charset="0"/>
                  <a:cs typeface="Tahoma" panose="020B0604030504040204" pitchFamily="34" charset="0"/>
                </a:rPr>
                <a:t>Investment in consideration of Ownership </a:t>
              </a:r>
              <a:r>
                <a:rPr lang="en-IN" sz="1400" dirty="0">
                  <a:latin typeface="Tahoma" panose="020B0604030504040204" pitchFamily="34" charset="0"/>
                  <a:ea typeface="Tahoma" panose="020B0604030504040204" pitchFamily="34" charset="0"/>
                  <a:cs typeface="Tahoma" panose="020B0604030504040204" pitchFamily="34" charset="0"/>
                </a:rPr>
                <a:t>of </a:t>
              </a:r>
              <a:r>
                <a:rPr lang="en-IN" sz="1400" dirty="0" smtClean="0">
                  <a:latin typeface="Tahoma" panose="020B0604030504040204" pitchFamily="34" charset="0"/>
                  <a:ea typeface="Tahoma" panose="020B0604030504040204" pitchFamily="34" charset="0"/>
                  <a:cs typeface="Tahoma" panose="020B0604030504040204" pitchFamily="34" charset="0"/>
                </a:rPr>
                <a:t>units</a:t>
              </a:r>
              <a:endParaRPr lang="en-IN" sz="1400" dirty="0">
                <a:latin typeface="Tahoma" panose="020B0604030504040204" pitchFamily="34" charset="0"/>
                <a:ea typeface="Tahoma" panose="020B0604030504040204" pitchFamily="34" charset="0"/>
                <a:cs typeface="Tahoma" panose="020B0604030504040204" pitchFamily="34" charset="0"/>
              </a:endParaRPr>
            </a:p>
          </p:txBody>
        </p:sp>
        <p:sp>
          <p:nvSpPr>
            <p:cNvPr id="45" name="TextBox 44"/>
            <p:cNvSpPr txBox="1"/>
            <p:nvPr/>
          </p:nvSpPr>
          <p:spPr>
            <a:xfrm>
              <a:off x="3182382" y="4111089"/>
              <a:ext cx="2164370" cy="52322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REIT invests into SPVs in the form of Equity</a:t>
              </a:r>
              <a:endParaRPr lang="en-IN" sz="1400" dirty="0">
                <a:latin typeface="Tahoma" panose="020B0604030504040204" pitchFamily="34" charset="0"/>
                <a:ea typeface="Tahoma" panose="020B0604030504040204" pitchFamily="34" charset="0"/>
                <a:cs typeface="Tahoma" panose="020B0604030504040204" pitchFamily="34" charset="0"/>
              </a:endParaRPr>
            </a:p>
          </p:txBody>
        </p:sp>
        <p:sp>
          <p:nvSpPr>
            <p:cNvPr id="46" name="Rectangle 45"/>
            <p:cNvSpPr/>
            <p:nvPr/>
          </p:nvSpPr>
          <p:spPr>
            <a:xfrm>
              <a:off x="6692944" y="2002704"/>
              <a:ext cx="2264539" cy="310855"/>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Distribution of cash flows</a:t>
              </a:r>
              <a:endParaRPr lang="en-IN"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7" name="TextBox 46"/>
            <p:cNvSpPr txBox="1"/>
            <p:nvPr/>
          </p:nvSpPr>
          <p:spPr>
            <a:xfrm>
              <a:off x="2350189" y="5867728"/>
              <a:ext cx="7413244" cy="338554"/>
            </a:xfrm>
            <a:prstGeom prst="rect">
              <a:avLst/>
            </a:prstGeom>
            <a:noFill/>
            <a:ln>
              <a:solidFill>
                <a:srgbClr val="002060"/>
              </a:solidFill>
            </a:ln>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 REITs to hold assets either through Special Purpose Vehicles (SPVs) or directly</a:t>
              </a:r>
              <a:endParaRPr lang="en-IN" sz="1600" dirty="0">
                <a:latin typeface="Tahoma" panose="020B0604030504040204" pitchFamily="34" charset="0"/>
                <a:ea typeface="Tahoma" panose="020B0604030504040204" pitchFamily="34" charset="0"/>
                <a:cs typeface="Tahoma" panose="020B0604030504040204" pitchFamily="34" charset="0"/>
              </a:endParaRPr>
            </a:p>
          </p:txBody>
        </p:sp>
        <p:cxnSp>
          <p:nvCxnSpPr>
            <p:cNvPr id="59" name="Straight Arrow Connector 58"/>
            <p:cNvCxnSpPr/>
            <p:nvPr/>
          </p:nvCxnSpPr>
          <p:spPr>
            <a:xfrm flipV="1">
              <a:off x="3194514" y="2858722"/>
              <a:ext cx="1898596" cy="11574"/>
            </a:xfrm>
            <a:prstGeom prst="straightConnector1">
              <a:avLst/>
            </a:prstGeom>
            <a:ln>
              <a:solidFill>
                <a:srgbClr val="002060"/>
              </a:solidFill>
              <a:tailEnd type="triangle"/>
            </a:ln>
          </p:spPr>
          <p:style>
            <a:lnRef idx="3">
              <a:schemeClr val="accent1"/>
            </a:lnRef>
            <a:fillRef idx="0">
              <a:schemeClr val="accent1"/>
            </a:fillRef>
            <a:effectRef idx="2">
              <a:schemeClr val="accent1"/>
            </a:effectRef>
            <a:fontRef idx="minor">
              <a:schemeClr val="tx1"/>
            </a:fontRef>
          </p:style>
        </p:cxnSp>
        <p:cxnSp>
          <p:nvCxnSpPr>
            <p:cNvPr id="67" name="Straight Arrow Connector 66"/>
            <p:cNvCxnSpPr/>
            <p:nvPr/>
          </p:nvCxnSpPr>
          <p:spPr>
            <a:xfrm flipV="1">
              <a:off x="6967633" y="3468032"/>
              <a:ext cx="1728212" cy="1006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8" name="Straight Arrow Connector 67"/>
            <p:cNvCxnSpPr/>
            <p:nvPr/>
          </p:nvCxnSpPr>
          <p:spPr>
            <a:xfrm flipH="1" flipV="1">
              <a:off x="6842175" y="2842077"/>
              <a:ext cx="1853670" cy="16645"/>
            </a:xfrm>
            <a:prstGeom prst="straightConnector1">
              <a:avLst/>
            </a:prstGeom>
            <a:ln>
              <a:solidFill>
                <a:srgbClr val="002060"/>
              </a:solidFill>
              <a:tailEnd type="triangle"/>
            </a:ln>
          </p:spPr>
          <p:style>
            <a:lnRef idx="3">
              <a:schemeClr val="accent1"/>
            </a:lnRef>
            <a:fillRef idx="0">
              <a:schemeClr val="accent1"/>
            </a:fillRef>
            <a:effectRef idx="2">
              <a:schemeClr val="accent1"/>
            </a:effectRef>
            <a:fontRef idx="minor">
              <a:schemeClr val="tx1"/>
            </a:fontRef>
          </p:style>
        </p:cxnSp>
        <p:sp>
          <p:nvSpPr>
            <p:cNvPr id="69" name="TextBox 68"/>
            <p:cNvSpPr txBox="1"/>
            <p:nvPr/>
          </p:nvSpPr>
          <p:spPr>
            <a:xfrm>
              <a:off x="6962619" y="2525898"/>
              <a:ext cx="1994864" cy="307777"/>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r>
                <a:rPr lang="en-IN"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Management Services</a:t>
              </a:r>
              <a:endParaRPr lang="en-IN"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3" name="Flowchart: Terminator 72"/>
            <p:cNvSpPr/>
            <p:nvPr/>
          </p:nvSpPr>
          <p:spPr>
            <a:xfrm>
              <a:off x="787925" y="2735300"/>
              <a:ext cx="2536808" cy="845574"/>
            </a:xfrm>
            <a:prstGeom prst="flowChartTerminator">
              <a:avLst/>
            </a:prstGeom>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smtClean="0">
                  <a:latin typeface="Tahoma" panose="020B0604030504040204" pitchFamily="34" charset="0"/>
                  <a:ea typeface="Tahoma" panose="020B0604030504040204" pitchFamily="34" charset="0"/>
                  <a:cs typeface="Tahoma" panose="020B0604030504040204" pitchFamily="34" charset="0"/>
                </a:rPr>
                <a:t>Trustee</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74" name="Flowchart: Terminator 73"/>
            <p:cNvSpPr/>
            <p:nvPr/>
          </p:nvSpPr>
          <p:spPr>
            <a:xfrm>
              <a:off x="8539933" y="2735300"/>
              <a:ext cx="2536808" cy="845574"/>
            </a:xfrm>
            <a:prstGeom prst="flowChartTerminator">
              <a:avLst/>
            </a:prstGeom>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N" dirty="0" smtClean="0">
                  <a:latin typeface="Tahoma" panose="020B0604030504040204" pitchFamily="34" charset="0"/>
                  <a:ea typeface="Tahoma" panose="020B0604030504040204" pitchFamily="34" charset="0"/>
                  <a:cs typeface="Tahoma" panose="020B0604030504040204" pitchFamily="34" charset="0"/>
                </a:rPr>
                <a:t>Manager</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85" name="TextBox 84"/>
            <p:cNvSpPr txBox="1"/>
            <p:nvPr/>
          </p:nvSpPr>
          <p:spPr>
            <a:xfrm>
              <a:off x="2295571" y="3634690"/>
              <a:ext cx="2705465" cy="307777"/>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Holds the REIT assets in </a:t>
              </a:r>
              <a:r>
                <a:rPr lang="en-US" sz="1400" dirty="0" smtClean="0">
                  <a:solidFill>
                    <a:schemeClr val="bg1"/>
                  </a:solidFill>
                  <a:latin typeface="Tahoma" panose="020B0604030504040204" pitchFamily="34" charset="0"/>
                  <a:ea typeface="Tahoma" panose="020B0604030504040204" pitchFamily="34" charset="0"/>
                  <a:cs typeface="Tahoma" panose="020B0604030504040204" pitchFamily="34" charset="0"/>
                </a:rPr>
                <a:t>trust</a:t>
              </a:r>
              <a:endParaRPr lang="en-IN"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120590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p:cNvSpPr txBox="1"/>
          <p:nvPr/>
        </p:nvSpPr>
        <p:spPr>
          <a:xfrm>
            <a:off x="0" y="287698"/>
            <a:ext cx="919316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Taxation in hands of Unit-Holder and REIT</a:t>
            </a: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Table 6"/>
          <p:cNvGraphicFramePr>
            <a:graphicFrameLocks noGrp="1"/>
          </p:cNvGraphicFramePr>
          <p:nvPr>
            <p:extLst/>
          </p:nvPr>
        </p:nvGraphicFramePr>
        <p:xfrm>
          <a:off x="581414" y="1390851"/>
          <a:ext cx="5299622" cy="4368800"/>
        </p:xfrm>
        <a:graphic>
          <a:graphicData uri="http://schemas.openxmlformats.org/drawingml/2006/table">
            <a:tbl>
              <a:tblPr firstRow="1" bandRow="1">
                <a:tableStyleId>{21E4AEA4-8DFA-4A89-87EB-49C32662AFE0}</a:tableStyleId>
              </a:tblPr>
              <a:tblGrid>
                <a:gridCol w="2649811"/>
                <a:gridCol w="2649811"/>
              </a:tblGrid>
              <a:tr h="370840">
                <a:tc gridSpan="2">
                  <a:txBody>
                    <a:bodyPr/>
                    <a:lstStyle/>
                    <a:p>
                      <a:r>
                        <a:rPr lang="en-IN" sz="1600" dirty="0" smtClean="0">
                          <a:latin typeface="Tahoma" panose="020B0604030504040204" pitchFamily="34" charset="0"/>
                          <a:ea typeface="Tahoma" panose="020B0604030504040204" pitchFamily="34" charset="0"/>
                          <a:cs typeface="Tahoma" panose="020B0604030504040204" pitchFamily="34" charset="0"/>
                        </a:rPr>
                        <a:t>Tax liability for Unit holder</a:t>
                      </a:r>
                      <a:endParaRPr lang="en-IN" sz="1600"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n-IN" sz="16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IN" sz="1600" b="1" dirty="0" smtClean="0">
                          <a:latin typeface="Tahoma" panose="020B0604030504040204" pitchFamily="34" charset="0"/>
                          <a:ea typeface="Tahoma" panose="020B0604030504040204" pitchFamily="34" charset="0"/>
                          <a:cs typeface="Tahoma" panose="020B0604030504040204" pitchFamily="34" charset="0"/>
                        </a:rPr>
                        <a:t>Particulars</a:t>
                      </a:r>
                      <a:endParaRPr lang="en-IN"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N" sz="1600" b="1" dirty="0" smtClean="0">
                          <a:latin typeface="Tahoma" panose="020B0604030504040204" pitchFamily="34" charset="0"/>
                          <a:ea typeface="Tahoma" panose="020B0604030504040204" pitchFamily="34" charset="0"/>
                          <a:cs typeface="Tahoma" panose="020B0604030504040204" pitchFamily="34" charset="0"/>
                        </a:rPr>
                        <a:t>Taxability</a:t>
                      </a:r>
                    </a:p>
                    <a:p>
                      <a:endParaRPr lang="en-IN" sz="16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IN" sz="1600" dirty="0" smtClean="0">
                          <a:latin typeface="Tahoma" panose="020B0604030504040204" pitchFamily="34" charset="0"/>
                          <a:ea typeface="Tahoma" panose="020B0604030504040204" pitchFamily="34" charset="0"/>
                          <a:cs typeface="Tahoma" panose="020B0604030504040204" pitchFamily="34" charset="0"/>
                        </a:rPr>
                        <a:t>Dividend</a:t>
                      </a:r>
                      <a:r>
                        <a:rPr lang="en-IN" sz="1600" baseline="0" dirty="0" smtClean="0">
                          <a:latin typeface="Tahoma" panose="020B0604030504040204" pitchFamily="34" charset="0"/>
                          <a:ea typeface="Tahoma" panose="020B0604030504040204" pitchFamily="34" charset="0"/>
                          <a:cs typeface="Tahoma" panose="020B0604030504040204" pitchFamily="34" charset="0"/>
                        </a:rPr>
                        <a:t> Income</a:t>
                      </a:r>
                      <a:endParaRPr lang="en-IN"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N" sz="1600" dirty="0" smtClean="0">
                          <a:latin typeface="Tahoma" panose="020B0604030504040204" pitchFamily="34" charset="0"/>
                          <a:ea typeface="Tahoma" panose="020B0604030504040204" pitchFamily="34" charset="0"/>
                          <a:cs typeface="Tahoma" panose="020B0604030504040204" pitchFamily="34" charset="0"/>
                        </a:rPr>
                        <a:t>Exempt if </a:t>
                      </a:r>
                      <a:r>
                        <a:rPr lang="en-US" sz="1600" kern="1200" dirty="0" smtClean="0">
                          <a:effectLst/>
                          <a:latin typeface="Tahoma" panose="020B0604030504040204" pitchFamily="34" charset="0"/>
                          <a:ea typeface="Tahoma" panose="020B0604030504040204" pitchFamily="34" charset="0"/>
                          <a:cs typeface="Tahoma" panose="020B0604030504040204" pitchFamily="34" charset="0"/>
                        </a:rPr>
                        <a:t>REIT has not opted for the concessional regime (under section 115BAA)</a:t>
                      </a:r>
                      <a:endParaRPr lang="en-IN" sz="1600" dirty="0" smtClean="0">
                        <a:latin typeface="Tahoma" panose="020B0604030504040204" pitchFamily="34" charset="0"/>
                        <a:ea typeface="Tahoma" panose="020B0604030504040204" pitchFamily="34" charset="0"/>
                        <a:cs typeface="Tahoma" panose="020B0604030504040204" pitchFamily="34" charset="0"/>
                      </a:endParaRPr>
                    </a:p>
                    <a:p>
                      <a:endParaRPr lang="en-IN" sz="16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IN" sz="1600" dirty="0" smtClean="0">
                          <a:latin typeface="Tahoma" panose="020B0604030504040204" pitchFamily="34" charset="0"/>
                          <a:ea typeface="Tahoma" panose="020B0604030504040204" pitchFamily="34" charset="0"/>
                          <a:cs typeface="Tahoma" panose="020B0604030504040204" pitchFamily="34" charset="0"/>
                        </a:rPr>
                        <a:t>Rental Income</a:t>
                      </a:r>
                      <a:endParaRPr lang="en-IN"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N" sz="1600" dirty="0" smtClean="0">
                          <a:latin typeface="Tahoma" panose="020B0604030504040204" pitchFamily="34" charset="0"/>
                          <a:ea typeface="Tahoma" panose="020B0604030504040204" pitchFamily="34" charset="0"/>
                          <a:cs typeface="Tahoma" panose="020B0604030504040204" pitchFamily="34" charset="0"/>
                        </a:rPr>
                        <a:t>HP Income</a:t>
                      </a:r>
                    </a:p>
                    <a:p>
                      <a:endParaRPr lang="en-IN" sz="16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IN" sz="1600" dirty="0" smtClean="0">
                          <a:latin typeface="Tahoma" panose="020B0604030504040204" pitchFamily="34" charset="0"/>
                          <a:ea typeface="Tahoma" panose="020B0604030504040204" pitchFamily="34" charset="0"/>
                          <a:cs typeface="Tahoma" panose="020B0604030504040204" pitchFamily="34" charset="0"/>
                        </a:rPr>
                        <a:t>Sale</a:t>
                      </a:r>
                      <a:r>
                        <a:rPr lang="en-IN" sz="1600" baseline="0" dirty="0" smtClean="0">
                          <a:latin typeface="Tahoma" panose="020B0604030504040204" pitchFamily="34" charset="0"/>
                          <a:ea typeface="Tahoma" panose="020B0604030504040204" pitchFamily="34" charset="0"/>
                          <a:cs typeface="Tahoma" panose="020B0604030504040204" pitchFamily="34" charset="0"/>
                        </a:rPr>
                        <a:t> of units (LTCG)</a:t>
                      </a:r>
                      <a:endParaRPr lang="en-IN"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N" sz="1600" dirty="0" smtClean="0">
                          <a:latin typeface="Tahoma" panose="020B0604030504040204" pitchFamily="34" charset="0"/>
                          <a:ea typeface="Tahoma" panose="020B0604030504040204" pitchFamily="34" charset="0"/>
                          <a:cs typeface="Tahoma" panose="020B0604030504040204" pitchFamily="34" charset="0"/>
                        </a:rPr>
                        <a:t>10% if gains&gt;Rs1lakh</a:t>
                      </a:r>
                    </a:p>
                    <a:p>
                      <a:endParaRPr lang="en-IN" sz="16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IN" sz="1600" dirty="0" smtClean="0">
                          <a:latin typeface="Tahoma" panose="020B0604030504040204" pitchFamily="34" charset="0"/>
                          <a:ea typeface="Tahoma" panose="020B0604030504040204" pitchFamily="34" charset="0"/>
                          <a:cs typeface="Tahoma" panose="020B0604030504040204" pitchFamily="34" charset="0"/>
                        </a:rPr>
                        <a:t>Sale</a:t>
                      </a:r>
                      <a:r>
                        <a:rPr lang="en-IN" sz="1600" baseline="0" dirty="0" smtClean="0">
                          <a:latin typeface="Tahoma" panose="020B0604030504040204" pitchFamily="34" charset="0"/>
                          <a:ea typeface="Tahoma" panose="020B0604030504040204" pitchFamily="34" charset="0"/>
                          <a:cs typeface="Tahoma" panose="020B0604030504040204" pitchFamily="34" charset="0"/>
                        </a:rPr>
                        <a:t> of units (STCG)</a:t>
                      </a:r>
                      <a:endParaRPr lang="en-IN"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N" sz="1600" dirty="0" smtClean="0">
                          <a:latin typeface="Tahoma" panose="020B0604030504040204" pitchFamily="34" charset="0"/>
                          <a:ea typeface="Tahoma" panose="020B0604030504040204" pitchFamily="34" charset="0"/>
                          <a:cs typeface="Tahoma" panose="020B0604030504040204" pitchFamily="34" charset="0"/>
                        </a:rPr>
                        <a:t>15%</a:t>
                      </a:r>
                      <a:endParaRPr lang="en-IN" sz="16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IN" sz="1600" dirty="0" smtClean="0">
                          <a:latin typeface="Tahoma" panose="020B0604030504040204" pitchFamily="34" charset="0"/>
                          <a:ea typeface="Tahoma" panose="020B0604030504040204" pitchFamily="34" charset="0"/>
                          <a:cs typeface="Tahoma" panose="020B0604030504040204" pitchFamily="34" charset="0"/>
                        </a:rPr>
                        <a:t>Interest Income (If any)</a:t>
                      </a:r>
                      <a:endParaRPr lang="en-IN"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N" sz="1600" dirty="0" smtClean="0">
                          <a:latin typeface="Tahoma" panose="020B0604030504040204" pitchFamily="34" charset="0"/>
                          <a:ea typeface="Tahoma" panose="020B0604030504040204" pitchFamily="34" charset="0"/>
                          <a:cs typeface="Tahoma" panose="020B0604030504040204" pitchFamily="34" charset="0"/>
                        </a:rPr>
                        <a:t>As per tax slabs</a:t>
                      </a:r>
                    </a:p>
                    <a:p>
                      <a:endParaRPr lang="en-IN" sz="16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0800340"/>
              </p:ext>
            </p:extLst>
          </p:nvPr>
        </p:nvGraphicFramePr>
        <p:xfrm>
          <a:off x="6386707" y="1390851"/>
          <a:ext cx="5299622" cy="4216400"/>
        </p:xfrm>
        <a:graphic>
          <a:graphicData uri="http://schemas.openxmlformats.org/drawingml/2006/table">
            <a:tbl>
              <a:tblPr firstRow="1" bandRow="1">
                <a:tableStyleId>{21E4AEA4-8DFA-4A89-87EB-49C32662AFE0}</a:tableStyleId>
              </a:tblPr>
              <a:tblGrid>
                <a:gridCol w="2649811"/>
                <a:gridCol w="2649811"/>
              </a:tblGrid>
              <a:tr h="370840">
                <a:tc gridSpan="2">
                  <a:txBody>
                    <a:bodyPr/>
                    <a:lstStyle/>
                    <a:p>
                      <a:r>
                        <a:rPr lang="en-IN" sz="1600" dirty="0" smtClean="0">
                          <a:latin typeface="Tahoma" panose="020B0604030504040204" pitchFamily="34" charset="0"/>
                          <a:ea typeface="Tahoma" panose="020B0604030504040204" pitchFamily="34" charset="0"/>
                          <a:cs typeface="Tahoma" panose="020B0604030504040204" pitchFamily="34" charset="0"/>
                        </a:rPr>
                        <a:t>Tax liability for REIT</a:t>
                      </a:r>
                      <a:endParaRPr lang="en-IN" sz="1600"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n-IN" sz="16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IN" sz="1600" b="1" dirty="0" smtClean="0">
                          <a:latin typeface="Tahoma" panose="020B0604030504040204" pitchFamily="34" charset="0"/>
                          <a:ea typeface="Tahoma" panose="020B0604030504040204" pitchFamily="34" charset="0"/>
                          <a:cs typeface="Tahoma" panose="020B0604030504040204" pitchFamily="34" charset="0"/>
                        </a:rPr>
                        <a:t>Particulars</a:t>
                      </a:r>
                      <a:endParaRPr lang="en-IN"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N" sz="1600" b="1" dirty="0" smtClean="0">
                          <a:latin typeface="Tahoma" panose="020B0604030504040204" pitchFamily="34" charset="0"/>
                          <a:ea typeface="Tahoma" panose="020B0604030504040204" pitchFamily="34" charset="0"/>
                          <a:cs typeface="Tahoma" panose="020B0604030504040204" pitchFamily="34" charset="0"/>
                        </a:rPr>
                        <a:t>Taxability</a:t>
                      </a:r>
                    </a:p>
                    <a:p>
                      <a:endParaRPr lang="en-IN" sz="1600" b="1"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US" sz="1800" b="0" i="0" kern="1200" dirty="0" smtClean="0">
                          <a:solidFill>
                            <a:schemeClr val="dk1"/>
                          </a:solidFill>
                          <a:effectLst/>
                          <a:latin typeface="+mn-lt"/>
                          <a:ea typeface="+mn-ea"/>
                          <a:cs typeface="+mn-cs"/>
                        </a:rPr>
                        <a:t>Profits from Investment in Real Estate/Infrastructure Projects</a:t>
                      </a:r>
                    </a:p>
                    <a:p>
                      <a:endParaRPr lang="en-IN"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800" b="0" i="0" kern="1200" dirty="0" smtClean="0">
                          <a:solidFill>
                            <a:schemeClr val="dk1"/>
                          </a:solidFill>
                          <a:effectLst/>
                          <a:latin typeface="+mn-lt"/>
                          <a:ea typeface="+mn-ea"/>
                          <a:cs typeface="+mn-cs"/>
                        </a:rPr>
                        <a:t>Business Income taxable</a:t>
                      </a:r>
                      <a:r>
                        <a:rPr lang="en-US" sz="1800" b="0" i="0" kern="1200" baseline="0" dirty="0" smtClean="0">
                          <a:solidFill>
                            <a:schemeClr val="dk1"/>
                          </a:solidFill>
                          <a:effectLst/>
                          <a:latin typeface="+mn-lt"/>
                          <a:ea typeface="+mn-ea"/>
                          <a:cs typeface="+mn-cs"/>
                        </a:rPr>
                        <a:t> at MMR</a:t>
                      </a:r>
                      <a:r>
                        <a:rPr lang="en-US" sz="1600" dirty="0" smtClean="0"/>
                        <a:t/>
                      </a:r>
                      <a:br>
                        <a:rPr lang="en-US" sz="1600" dirty="0" smtClean="0"/>
                      </a:br>
                      <a:endParaRPr lang="en-IN" sz="16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IN" sz="1600" dirty="0" smtClean="0">
                          <a:latin typeface="Tahoma" panose="020B0604030504040204" pitchFamily="34" charset="0"/>
                          <a:ea typeface="Tahoma" panose="020B0604030504040204" pitchFamily="34" charset="0"/>
                          <a:cs typeface="Tahoma" panose="020B0604030504040204" pitchFamily="34" charset="0"/>
                        </a:rPr>
                        <a:t>Rental Income</a:t>
                      </a:r>
                    </a:p>
                    <a:p>
                      <a:endParaRPr lang="en-IN"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N" sz="1800" dirty="0" smtClean="0">
                          <a:latin typeface="Tahoma" panose="020B0604030504040204" pitchFamily="34" charset="0"/>
                          <a:ea typeface="Tahoma" panose="020B0604030504040204" pitchFamily="34" charset="0"/>
                          <a:cs typeface="Tahoma" panose="020B0604030504040204" pitchFamily="34" charset="0"/>
                        </a:rPr>
                        <a:t>Exempt</a:t>
                      </a:r>
                      <a:endParaRPr lang="en-IN" sz="18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US" sz="1800" b="0" i="0" kern="1200" dirty="0" smtClean="0">
                          <a:solidFill>
                            <a:schemeClr val="dk1"/>
                          </a:solidFill>
                          <a:effectLst/>
                          <a:latin typeface="+mn-lt"/>
                          <a:ea typeface="+mn-ea"/>
                          <a:cs typeface="+mn-cs"/>
                        </a:rPr>
                        <a:t>Capital appreciations from Investment in Real Estate / Infrastructure Projects</a:t>
                      </a:r>
                    </a:p>
                    <a:p>
                      <a:endParaRPr lang="en-IN"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N" sz="1600" dirty="0" smtClean="0">
                          <a:latin typeface="Tahoma" panose="020B0604030504040204" pitchFamily="34" charset="0"/>
                          <a:ea typeface="Tahoma" panose="020B0604030504040204" pitchFamily="34" charset="0"/>
                          <a:cs typeface="Tahoma" panose="020B0604030504040204" pitchFamily="34" charset="0"/>
                        </a:rPr>
                        <a:t>Capital gain</a:t>
                      </a:r>
                      <a:endParaRPr lang="en-IN" sz="16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IN" sz="1600" dirty="0" smtClean="0">
                          <a:latin typeface="Tahoma" panose="020B0604030504040204" pitchFamily="34" charset="0"/>
                          <a:ea typeface="Tahoma" panose="020B0604030504040204" pitchFamily="34" charset="0"/>
                          <a:cs typeface="Tahoma" panose="020B0604030504040204" pitchFamily="34" charset="0"/>
                        </a:rPr>
                        <a:t>Interest Income</a:t>
                      </a:r>
                      <a:endParaRPr lang="en-IN"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IN" sz="1600" dirty="0" smtClean="0">
                          <a:latin typeface="Tahoma" panose="020B0604030504040204" pitchFamily="34" charset="0"/>
                          <a:ea typeface="Tahoma" panose="020B0604030504040204" pitchFamily="34" charset="0"/>
                          <a:cs typeface="Tahoma" panose="020B0604030504040204" pitchFamily="34" charset="0"/>
                        </a:rPr>
                        <a:t>Exempt</a:t>
                      </a:r>
                      <a:endParaRPr lang="en-IN" sz="16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Tree>
    <p:extLst>
      <p:ext uri="{BB962C8B-B14F-4D97-AF65-F5344CB8AC3E}">
        <p14:creationId xmlns:p14="http://schemas.microsoft.com/office/powerpoint/2010/main" val="31777116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p:cNvSpPr txBox="1"/>
          <p:nvPr/>
        </p:nvSpPr>
        <p:spPr>
          <a:xfrm>
            <a:off x="-68826" y="690821"/>
            <a:ext cx="9193161" cy="584775"/>
          </a:xfrm>
          <a:prstGeom prst="rect">
            <a:avLst/>
          </a:prstGeom>
          <a:noFill/>
        </p:spPr>
        <p:txBody>
          <a:bodyPr wrap="square" rtlCol="0">
            <a:spAutoFit/>
          </a:bodyPr>
          <a:lstStyle/>
          <a:p>
            <a:pPr algn="ctr"/>
            <a:endParaRPr lang="en-IN" sz="3200" dirty="0">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6"/>
          <p:cNvSpPr txBox="1">
            <a:spLocks noGrp="1"/>
          </p:cNvSpPr>
          <p:nvPr>
            <p:ph idx="1"/>
          </p:nvPr>
        </p:nvSpPr>
        <p:spPr>
          <a:xfrm>
            <a:off x="588962" y="1113674"/>
            <a:ext cx="11014075" cy="509267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457200" lvl="1" indent="0">
              <a:buNone/>
            </a:pPr>
            <a:endParaRPr lang="en-IN" sz="3600" i="1"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IN" sz="3600" i="1"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IN" sz="3600" i="1"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IN" sz="3600" i="1"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IN" sz="3600" i="1" dirty="0" smtClean="0">
                <a:ln w="0"/>
                <a:solidFill>
                  <a:srgbClr val="2D4164"/>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Other considerations in real estate industry</a:t>
            </a:r>
          </a:p>
          <a:p>
            <a:pPr marL="457200" lvl="1" indent="0">
              <a:buNone/>
            </a:pPr>
            <a:endParaRPr lang="en-US" sz="3600" i="1"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sz="3600" i="1"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sz="3600" i="1"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IN" sz="3600" i="1"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341928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22" y="-24807"/>
            <a:ext cx="12192000" cy="6858000"/>
          </a:xfrm>
          <a:prstGeom prst="rect">
            <a:avLst/>
          </a:prstGeom>
        </p:spPr>
      </p:pic>
      <p:sp>
        <p:nvSpPr>
          <p:cNvPr id="6" name="TextBox 5"/>
          <p:cNvSpPr txBox="1"/>
          <p:nvPr/>
        </p:nvSpPr>
        <p:spPr>
          <a:xfrm>
            <a:off x="0" y="287698"/>
            <a:ext cx="9193161" cy="584775"/>
          </a:xfrm>
          <a:prstGeom prst="rect">
            <a:avLst/>
          </a:prstGeom>
          <a:noFill/>
        </p:spPr>
        <p:txBody>
          <a:bodyPr wrap="square" rtlCol="0">
            <a:spAutoFit/>
          </a:bodyPr>
          <a:lstStyle/>
          <a:p>
            <a:r>
              <a:rPr lang="en-IN"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Transferable Development Rights (TDR)</a:t>
            </a:r>
            <a:endParaRPr lang="en-I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17586" y="1346136"/>
            <a:ext cx="11112402" cy="3170099"/>
          </a:xfrm>
          <a:prstGeom prst="rect">
            <a:avLst/>
          </a:prstGeom>
          <a:noFill/>
        </p:spPr>
        <p:txBody>
          <a:bodyPr wrap="square" rtlCol="0">
            <a:spAutoFit/>
          </a:bodyPr>
          <a:lstStyle/>
          <a:p>
            <a:pPr marL="285750" indent="-285750" algn="just">
              <a:buFont typeface="Wingdings" panose="05000000000000000000" pitchFamily="2" charset="2"/>
              <a:buChar char="§"/>
            </a:pPr>
            <a:r>
              <a:rPr lang="en-US" sz="1600" dirty="0">
                <a:latin typeface="Tahoma" panose="020B0604030504040204" pitchFamily="34" charset="0"/>
                <a:ea typeface="Tahoma" panose="020B0604030504040204" pitchFamily="34" charset="0"/>
                <a:cs typeface="Tahoma" panose="020B0604030504040204" pitchFamily="34" charset="0"/>
              </a:rPr>
              <a:t>On the back of growing urbanization and lack of availability of space, Transfer of Development Rights (TDR)</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assumes a greater importance especially in the suburban areas of the cities</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
            </a:pPr>
            <a:endParaRPr lang="en-US" sz="16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
            </a:pPr>
            <a:r>
              <a:rPr lang="en-US" sz="1600" dirty="0" smtClean="0">
                <a:latin typeface="Tahoma" panose="020B0604030504040204" pitchFamily="34" charset="0"/>
                <a:ea typeface="Tahoma" panose="020B0604030504040204" pitchFamily="34" charset="0"/>
                <a:cs typeface="Tahoma" panose="020B0604030504040204" pitchFamily="34" charset="0"/>
              </a:rPr>
              <a:t>TDR </a:t>
            </a:r>
            <a:r>
              <a:rPr lang="en-US" sz="1600" dirty="0">
                <a:latin typeface="Tahoma" panose="020B0604030504040204" pitchFamily="34" charset="0"/>
                <a:ea typeface="Tahoma" panose="020B0604030504040204" pitchFamily="34" charset="0"/>
                <a:cs typeface="Tahoma" panose="020B0604030504040204" pitchFamily="34" charset="0"/>
              </a:rPr>
              <a:t>means making available </a:t>
            </a:r>
            <a:r>
              <a:rPr lang="en-US" sz="1600" dirty="0" smtClean="0">
                <a:latin typeface="Tahoma" panose="020B0604030504040204" pitchFamily="34" charset="0"/>
                <a:ea typeface="Tahoma" panose="020B0604030504040204" pitchFamily="34" charset="0"/>
                <a:cs typeface="Tahoma" panose="020B0604030504040204" pitchFamily="34" charset="0"/>
              </a:rPr>
              <a:t>certain amount </a:t>
            </a:r>
            <a:r>
              <a:rPr lang="en-US" sz="1600" dirty="0">
                <a:latin typeface="Tahoma" panose="020B0604030504040204" pitchFamily="34" charset="0"/>
                <a:ea typeface="Tahoma" panose="020B0604030504040204" pitchFamily="34" charset="0"/>
                <a:cs typeface="Tahoma" panose="020B0604030504040204" pitchFamily="34" charset="0"/>
              </a:rPr>
              <a:t>of additional built up area in lieu of the area relinquished </a:t>
            </a:r>
            <a:r>
              <a:rPr lang="en-US" sz="1600" dirty="0" smtClean="0">
                <a:latin typeface="Tahoma" panose="020B0604030504040204" pitchFamily="34" charset="0"/>
                <a:ea typeface="Tahoma" panose="020B0604030504040204" pitchFamily="34" charset="0"/>
                <a:cs typeface="Tahoma" panose="020B0604030504040204" pitchFamily="34" charset="0"/>
              </a:rPr>
              <a:t>or surrendered </a:t>
            </a:r>
            <a:r>
              <a:rPr lang="en-US" sz="1600" dirty="0">
                <a:latin typeface="Tahoma" panose="020B0604030504040204" pitchFamily="34" charset="0"/>
                <a:ea typeface="Tahoma" panose="020B0604030504040204" pitchFamily="34" charset="0"/>
                <a:cs typeface="Tahoma" panose="020B0604030504040204" pitchFamily="34" charset="0"/>
              </a:rPr>
              <a:t>by the owner of the land, so that he can use extra built </a:t>
            </a:r>
            <a:r>
              <a:rPr lang="en-US" sz="1600" dirty="0" smtClean="0">
                <a:latin typeface="Tahoma" panose="020B0604030504040204" pitchFamily="34" charset="0"/>
                <a:ea typeface="Tahoma" panose="020B0604030504040204" pitchFamily="34" charset="0"/>
                <a:cs typeface="Tahoma" panose="020B0604030504040204" pitchFamily="34" charset="0"/>
              </a:rPr>
              <a:t>up area </a:t>
            </a:r>
            <a:r>
              <a:rPr lang="en-US" sz="1600" dirty="0">
                <a:latin typeface="Tahoma" panose="020B0604030504040204" pitchFamily="34" charset="0"/>
                <a:ea typeface="Tahoma" panose="020B0604030504040204" pitchFamily="34" charset="0"/>
                <a:cs typeface="Tahoma" panose="020B0604030504040204" pitchFamily="34" charset="0"/>
              </a:rPr>
              <a:t>either himself or transfer it to another in need of the extra built </a:t>
            </a:r>
            <a:r>
              <a:rPr lang="en-US" sz="1600" dirty="0" smtClean="0">
                <a:latin typeface="Tahoma" panose="020B0604030504040204" pitchFamily="34" charset="0"/>
                <a:ea typeface="Tahoma" panose="020B0604030504040204" pitchFamily="34" charset="0"/>
                <a:cs typeface="Tahoma" panose="020B0604030504040204" pitchFamily="34" charset="0"/>
              </a:rPr>
              <a:t>up area </a:t>
            </a:r>
            <a:r>
              <a:rPr lang="en-US" sz="1600" dirty="0">
                <a:latin typeface="Tahoma" panose="020B0604030504040204" pitchFamily="34" charset="0"/>
                <a:ea typeface="Tahoma" panose="020B0604030504040204" pitchFamily="34" charset="0"/>
                <a:cs typeface="Tahoma" panose="020B0604030504040204" pitchFamily="34" charset="0"/>
              </a:rPr>
              <a:t>for an agreed sum of </a:t>
            </a:r>
            <a:r>
              <a:rPr lang="en-US" sz="1600" dirty="0" smtClean="0">
                <a:latin typeface="Tahoma" panose="020B0604030504040204" pitchFamily="34" charset="0"/>
                <a:ea typeface="Tahoma" panose="020B0604030504040204" pitchFamily="34" charset="0"/>
                <a:cs typeface="Tahoma" panose="020B0604030504040204" pitchFamily="34" charset="0"/>
              </a:rPr>
              <a:t>money</a:t>
            </a:r>
          </a:p>
          <a:p>
            <a:pPr marL="285750" indent="-285750" algn="just">
              <a:buFont typeface="Wingdings" panose="05000000000000000000" pitchFamily="2" charset="2"/>
              <a:buChar char="§"/>
            </a:pPr>
            <a:endParaRPr lang="en-US" sz="16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
            </a:pPr>
            <a:r>
              <a:rPr lang="en-US" sz="1600" dirty="0" smtClean="0">
                <a:latin typeface="Tahoma" panose="020B0604030504040204" pitchFamily="34" charset="0"/>
                <a:ea typeface="Tahoma" panose="020B0604030504040204" pitchFamily="34" charset="0"/>
                <a:cs typeface="Tahoma" panose="020B0604030504040204" pitchFamily="34" charset="0"/>
              </a:rPr>
              <a:t>Taxability of TDR is marred by a lot of litigation due to lack of clarity and peculiar nature of the transactions </a:t>
            </a:r>
            <a:endParaRPr lang="en-US" sz="16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
            </a:pPr>
            <a:endParaRPr lang="en-US" dirty="0" smtClean="0">
              <a:latin typeface="Tahoma" panose="020B0604030504040204" pitchFamily="34" charset="0"/>
              <a:ea typeface="Tahoma" panose="020B0604030504040204" pitchFamily="34" charset="0"/>
              <a:cs typeface="Tahoma" panose="020B0604030504040204" pitchFamily="34" charset="0"/>
            </a:endParaRPr>
          </a:p>
          <a:p>
            <a:pPr algn="just"/>
            <a:endParaRPr lang="en-US" dirty="0" smtClean="0">
              <a:solidFill>
                <a:srgbClr val="333333"/>
              </a:solidFill>
              <a:latin typeface="Tahoma" panose="020B0604030504040204" pitchFamily="34" charset="0"/>
              <a:ea typeface="Tahoma" panose="020B0604030504040204" pitchFamily="34" charset="0"/>
              <a:cs typeface="Tahoma" panose="020B0604030504040204" pitchFamily="34" charset="0"/>
            </a:endParaRPr>
          </a:p>
          <a:p>
            <a:pPr algn="just"/>
            <a:endParaRPr lang="en-US" dirty="0">
              <a:latin typeface="Tahoma" panose="020B0604030504040204" pitchFamily="34" charset="0"/>
              <a:ea typeface="Tahoma" panose="020B0604030504040204" pitchFamily="34" charset="0"/>
              <a:cs typeface="Tahoma" panose="020B0604030504040204" pitchFamily="34" charset="0"/>
            </a:endParaRPr>
          </a:p>
          <a:p>
            <a:pPr algn="just"/>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11171">
            <a:off x="351160" y="3777240"/>
            <a:ext cx="1795679" cy="1758786"/>
          </a:xfrm>
          <a:prstGeom prst="rect">
            <a:avLst/>
          </a:prstGeom>
        </p:spPr>
      </p:pic>
      <p:sp>
        <p:nvSpPr>
          <p:cNvPr id="7" name="Rounded Rectangle 6"/>
          <p:cNvSpPr/>
          <p:nvPr/>
        </p:nvSpPr>
        <p:spPr>
          <a:xfrm>
            <a:off x="1863407" y="3631993"/>
            <a:ext cx="3249606" cy="957898"/>
          </a:xfrm>
          <a:prstGeom prst="roundRect">
            <a:avLst/>
          </a:prstGeom>
          <a:solidFill>
            <a:srgbClr val="F0934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1.Sale consideration on receipt of TDR from Government? </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8" name="Rounded Rectangle 7"/>
          <p:cNvSpPr/>
          <p:nvPr/>
        </p:nvSpPr>
        <p:spPr>
          <a:xfrm>
            <a:off x="6843198" y="3631993"/>
            <a:ext cx="3303155" cy="1084805"/>
          </a:xfrm>
          <a:prstGeom prst="roundRect">
            <a:avLst/>
          </a:prstGeom>
          <a:solidFill>
            <a:srgbClr val="F0934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2. Taxation on transfer/utilization of such TDR?</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8"/>
          <p:cNvSpPr/>
          <p:nvPr/>
        </p:nvSpPr>
        <p:spPr>
          <a:xfrm>
            <a:off x="3561404" y="4916030"/>
            <a:ext cx="4933372" cy="1138096"/>
          </a:xfrm>
          <a:prstGeom prst="roundRect">
            <a:avLst/>
          </a:prstGeom>
          <a:solidFill>
            <a:srgbClr val="F0934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3. Whether receipt of TDR and further transfer/utilization are separate transactions? </a:t>
            </a:r>
            <a:endParaRPr lang="en-IN"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3339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22" y="-24807"/>
            <a:ext cx="12192000" cy="6858000"/>
          </a:xfrm>
          <a:prstGeom prst="rect">
            <a:avLst/>
          </a:prstGeom>
        </p:spPr>
      </p:pic>
      <p:sp>
        <p:nvSpPr>
          <p:cNvPr id="6" name="TextBox 5"/>
          <p:cNvSpPr txBox="1"/>
          <p:nvPr/>
        </p:nvSpPr>
        <p:spPr>
          <a:xfrm>
            <a:off x="0" y="287698"/>
            <a:ext cx="9193161" cy="584775"/>
          </a:xfrm>
          <a:prstGeom prst="rect">
            <a:avLst/>
          </a:prstGeom>
          <a:noFill/>
        </p:spPr>
        <p:txBody>
          <a:bodyPr wrap="square" rtlCol="0">
            <a:spAutoFit/>
          </a:bodyPr>
          <a:lstStyle/>
          <a:p>
            <a:r>
              <a:rPr lang="en-IN"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TDS Applicability on TDR</a:t>
            </a:r>
            <a:endParaRPr lang="en-I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17586" y="1346136"/>
            <a:ext cx="11112402" cy="4247317"/>
          </a:xfrm>
          <a:prstGeom prst="rect">
            <a:avLst/>
          </a:prstGeom>
          <a:noFill/>
        </p:spPr>
        <p:txBody>
          <a:bodyPr wrap="square" rtlCol="0">
            <a:spAutoFit/>
          </a:bodyPr>
          <a:lstStyle/>
          <a:p>
            <a:pPr marL="514350" indent="-514350" algn="just">
              <a:buFont typeface="Wingdings" panose="05000000000000000000" pitchFamily="2" charset="2"/>
              <a:buChar char="q"/>
            </a:pPr>
            <a:r>
              <a:rPr lang="en-US" b="1" dirty="0" smtClean="0">
                <a:solidFill>
                  <a:srgbClr val="2D4164"/>
                </a:solidFill>
                <a:latin typeface="Tahoma" panose="020B0604030504040204" pitchFamily="34" charset="0"/>
                <a:ea typeface="Tahoma" panose="020B0604030504040204" pitchFamily="34" charset="0"/>
                <a:cs typeface="Tahoma" panose="020B0604030504040204" pitchFamily="34" charset="0"/>
              </a:rPr>
              <a:t>Whether TDS is deductible on transfer of TDR?</a:t>
            </a:r>
          </a:p>
          <a:p>
            <a:pPr algn="just"/>
            <a:endParaRPr lang="en-US" dirty="0" smtClean="0">
              <a:latin typeface="Tahoma" panose="020B0604030504040204" pitchFamily="34" charset="0"/>
              <a:ea typeface="Tahoma" panose="020B0604030504040204" pitchFamily="34" charset="0"/>
              <a:cs typeface="Tahoma" panose="020B0604030504040204" pitchFamily="34" charset="0"/>
            </a:endParaRPr>
          </a:p>
          <a:p>
            <a:pPr marL="514350" indent="-514350" algn="just">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Section 194IA specifically defines immovable property as land or building or both</a:t>
            </a:r>
          </a:p>
          <a:p>
            <a:pPr marL="514350" indent="-514350" algn="just">
              <a:buFont typeface="Wingdings" panose="05000000000000000000" pitchFamily="2" charset="2"/>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514350" indent="-514350" algn="just">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Section 194Q applies to purchase of ‘Goods’</a:t>
            </a:r>
          </a:p>
          <a:p>
            <a:pPr marL="514350" indent="-514350" algn="just">
              <a:buFont typeface="Wingdings" panose="05000000000000000000" pitchFamily="2" charset="2"/>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514350" indent="-514350" algn="just">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‘Goods’ has not been defined under the Income-tax Act</a:t>
            </a:r>
          </a:p>
          <a:p>
            <a:pPr algn="just"/>
            <a:r>
              <a:rPr lang="en-US" dirty="0" smtClean="0">
                <a:latin typeface="Tahoma" panose="020B0604030504040204" pitchFamily="34" charset="0"/>
                <a:ea typeface="Tahoma" panose="020B0604030504040204" pitchFamily="34" charset="0"/>
                <a:cs typeface="Tahoma" panose="020B0604030504040204" pitchFamily="34" charset="0"/>
              </a:rPr>
              <a:t> </a:t>
            </a:r>
          </a:p>
          <a:p>
            <a:pPr marL="514350" indent="-514350" algn="just">
              <a:buFont typeface="Wingdings" panose="05000000000000000000" pitchFamily="2" charset="2"/>
              <a:buChar char="§"/>
            </a:pPr>
            <a:r>
              <a:rPr lang="en-US" dirty="0" smtClean="0">
                <a:latin typeface="Tahoma" panose="020B0604030504040204" pitchFamily="34" charset="0"/>
                <a:ea typeface="Tahoma" panose="020B0604030504040204" pitchFamily="34" charset="0"/>
                <a:cs typeface="Tahoma" panose="020B0604030504040204" pitchFamily="34" charset="0"/>
              </a:rPr>
              <a:t>Clause 5 of Schedule III of CGST Act defines </a:t>
            </a:r>
            <a:r>
              <a:rPr lang="en-US" b="0" i="0" dirty="0" smtClean="0">
                <a:solidFill>
                  <a:srgbClr val="333333"/>
                </a:solidFill>
                <a:effectLst/>
                <a:latin typeface="Tahoma" panose="020B0604030504040204" pitchFamily="34" charset="0"/>
                <a:ea typeface="Tahoma" panose="020B0604030504040204" pitchFamily="34" charset="0"/>
                <a:cs typeface="Tahoma" panose="020B0604030504040204" pitchFamily="34" charset="0"/>
              </a:rPr>
              <a:t>TDR an immovable property </a:t>
            </a:r>
          </a:p>
          <a:p>
            <a:pPr algn="just"/>
            <a:endParaRPr lang="en-US" b="0" i="0" dirty="0" smtClean="0">
              <a:solidFill>
                <a:srgbClr val="333333"/>
              </a:solidFill>
              <a:effectLst/>
              <a:latin typeface="Tahoma" panose="020B0604030504040204" pitchFamily="34" charset="0"/>
              <a:ea typeface="Tahoma" panose="020B0604030504040204" pitchFamily="34" charset="0"/>
              <a:cs typeface="Tahoma" panose="020B0604030504040204" pitchFamily="34" charset="0"/>
            </a:endParaRPr>
          </a:p>
          <a:p>
            <a:pPr marL="514350" indent="-514350" algn="just">
              <a:buFont typeface="Wingdings" panose="05000000000000000000" pitchFamily="2" charset="2"/>
              <a:buChar char="§"/>
            </a:pPr>
            <a:r>
              <a:rPr lang="en-US" dirty="0" smtClean="0">
                <a:solidFill>
                  <a:srgbClr val="333333"/>
                </a:solidFill>
                <a:latin typeface="Tahoma" panose="020B0604030504040204" pitchFamily="34" charset="0"/>
                <a:ea typeface="Tahoma" panose="020B0604030504040204" pitchFamily="34" charset="0"/>
                <a:cs typeface="Tahoma" panose="020B0604030504040204" pitchFamily="34" charset="0"/>
              </a:rPr>
              <a:t>TDR is an immovable property </a:t>
            </a:r>
            <a:r>
              <a:rPr lang="en-US" dirty="0">
                <a:solidFill>
                  <a:srgbClr val="333333"/>
                </a:solidFill>
                <a:latin typeface="Tahoma" panose="020B0604030504040204" pitchFamily="34" charset="0"/>
                <a:ea typeface="Tahoma" panose="020B0604030504040204" pitchFamily="34" charset="0"/>
                <a:cs typeface="Tahoma" panose="020B0604030504040204" pitchFamily="34" charset="0"/>
              </a:rPr>
              <a:t>- </a:t>
            </a:r>
            <a:r>
              <a:rPr lang="en-US" b="1" dirty="0">
                <a:solidFill>
                  <a:srgbClr val="2D4164"/>
                </a:solidFill>
                <a:latin typeface="Tahoma" panose="020B0604030504040204" pitchFamily="34" charset="0"/>
                <a:ea typeface="Tahoma" panose="020B0604030504040204" pitchFamily="34" charset="0"/>
                <a:cs typeface="Tahoma" panose="020B0604030504040204" pitchFamily="34" charset="0"/>
              </a:rPr>
              <a:t>Income-tax Officer v. Shri Prem Rattan </a:t>
            </a:r>
            <a:r>
              <a:rPr lang="en-US" b="1" dirty="0" smtClean="0">
                <a:solidFill>
                  <a:srgbClr val="2D4164"/>
                </a:solidFill>
                <a:latin typeface="Tahoma" panose="020B0604030504040204" pitchFamily="34" charset="0"/>
                <a:ea typeface="Tahoma" panose="020B0604030504040204" pitchFamily="34" charset="0"/>
                <a:cs typeface="Tahoma" panose="020B0604030504040204" pitchFamily="34" charset="0"/>
              </a:rPr>
              <a:t>Gupta </a:t>
            </a:r>
            <a:r>
              <a:rPr lang="en-US" b="1" dirty="0">
                <a:solidFill>
                  <a:srgbClr val="2D4164"/>
                </a:solidFill>
                <a:latin typeface="Tahoma" panose="020B0604030504040204" pitchFamily="34" charset="0"/>
                <a:ea typeface="Tahoma" panose="020B0604030504040204" pitchFamily="34" charset="0"/>
                <a:cs typeface="Tahoma" panose="020B0604030504040204" pitchFamily="34" charset="0"/>
              </a:rPr>
              <a:t>[IT Appeal No. 5803 (Mum.) of 2009, dated 28-3-2012]</a:t>
            </a:r>
          </a:p>
          <a:p>
            <a:pPr marL="285750" indent="-285750" algn="just">
              <a:buFont typeface="Wingdings" panose="05000000000000000000" pitchFamily="2" charset="2"/>
              <a:buChar char="§"/>
            </a:pPr>
            <a:endParaRPr lang="en-US" dirty="0" smtClean="0">
              <a:solidFill>
                <a:srgbClr val="333333"/>
              </a:solidFill>
              <a:latin typeface="Tahoma" panose="020B0604030504040204" pitchFamily="34" charset="0"/>
              <a:ea typeface="Tahoma" panose="020B0604030504040204" pitchFamily="34" charset="0"/>
              <a:cs typeface="Tahoma" panose="020B0604030504040204" pitchFamily="34" charset="0"/>
            </a:endParaRPr>
          </a:p>
          <a:p>
            <a:pPr algn="just"/>
            <a:endParaRPr lang="en-US" dirty="0">
              <a:latin typeface="Tahoma" panose="020B0604030504040204" pitchFamily="34" charset="0"/>
              <a:ea typeface="Tahoma" panose="020B0604030504040204" pitchFamily="34" charset="0"/>
              <a:cs typeface="Tahoma" panose="020B0604030504040204" pitchFamily="34" charset="0"/>
            </a:endParaRPr>
          </a:p>
          <a:p>
            <a:pPr algn="just"/>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72925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p:cNvSpPr txBox="1"/>
          <p:nvPr/>
        </p:nvSpPr>
        <p:spPr>
          <a:xfrm>
            <a:off x="0" y="287698"/>
            <a:ext cx="919316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RFCTLARR Act, 2013</a:t>
            </a:r>
            <a:endParaRPr lang="en-I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p:cNvSpPr>
            <a:spLocks noGrp="1"/>
          </p:cNvSpPr>
          <p:nvPr>
            <p:ph idx="1"/>
          </p:nvPr>
        </p:nvSpPr>
        <p:spPr>
          <a:xfrm>
            <a:off x="539015" y="1462004"/>
            <a:ext cx="11200701" cy="4312740"/>
          </a:xfrm>
        </p:spPr>
        <p:style>
          <a:lnRef idx="2">
            <a:schemeClr val="accent2"/>
          </a:lnRef>
          <a:fillRef idx="1">
            <a:schemeClr val="lt1"/>
          </a:fillRef>
          <a:effectRef idx="0">
            <a:schemeClr val="accent2"/>
          </a:effectRef>
          <a:fontRef idx="minor">
            <a:schemeClr val="dk1"/>
          </a:fontRef>
        </p:style>
        <p:txBody>
          <a:bodyPr>
            <a:normAutofit fontScale="92500"/>
          </a:bodyPr>
          <a:lstStyle/>
          <a:p>
            <a:pPr marL="0" indent="0" algn="just">
              <a:lnSpc>
                <a:spcPct val="150000"/>
              </a:lnSpc>
              <a:buNone/>
            </a:pPr>
            <a:r>
              <a:rPr lang="en-US" sz="1800" b="1" dirty="0">
                <a:latin typeface="Tahoma" panose="020B0604030504040204" pitchFamily="34" charset="0"/>
                <a:ea typeface="Tahoma" panose="020B0604030504040204" pitchFamily="34" charset="0"/>
                <a:cs typeface="Tahoma" panose="020B0604030504040204" pitchFamily="34" charset="0"/>
              </a:rPr>
              <a:t>Section 2</a:t>
            </a:r>
            <a:r>
              <a:rPr lang="en-US" sz="1800" dirty="0">
                <a:latin typeface="Tahoma" panose="020B0604030504040204" pitchFamily="34" charset="0"/>
                <a:ea typeface="Tahoma" panose="020B0604030504040204" pitchFamily="34" charset="0"/>
                <a:cs typeface="Tahoma" panose="020B0604030504040204" pitchFamily="34" charset="0"/>
              </a:rPr>
              <a:t> of the Right to Fair Compensation and Transparency in Land Acquisition, Rehabilitation and Resettlement (RFCTLARR) Act, 2013 states that the RFCTLARR Act, 2013 is applicable to any land acquisition, compensation, rehabilitation and resettlement when the appropriate </a:t>
            </a:r>
            <a:r>
              <a:rPr lang="en-US" sz="1800" dirty="0" smtClean="0">
                <a:latin typeface="Tahoma" panose="020B0604030504040204" pitchFamily="34" charset="0"/>
                <a:ea typeface="Tahoma" panose="020B0604030504040204" pitchFamily="34" charset="0"/>
                <a:cs typeface="Tahoma" panose="020B0604030504040204" pitchFamily="34" charset="0"/>
              </a:rPr>
              <a:t>government (Section 3- SG</a:t>
            </a:r>
            <a:r>
              <a:rPr lang="en-US" sz="1800" dirty="0">
                <a:latin typeface="Tahoma" panose="020B0604030504040204" pitchFamily="34" charset="0"/>
                <a:ea typeface="Tahoma" panose="020B0604030504040204" pitchFamily="34" charset="0"/>
                <a:cs typeface="Tahoma" panose="020B0604030504040204" pitchFamily="34" charset="0"/>
              </a:rPr>
              <a:t>, CG and collector of any district)</a:t>
            </a:r>
            <a:r>
              <a:rPr lang="en-US" sz="1800" dirty="0" smtClean="0">
                <a:latin typeface="Tahoma" panose="020B0604030504040204" pitchFamily="34" charset="0"/>
                <a:ea typeface="Tahoma" panose="020B0604030504040204" pitchFamily="34" charset="0"/>
                <a:cs typeface="Tahoma" panose="020B0604030504040204" pitchFamily="34" charset="0"/>
              </a:rPr>
              <a:t> </a:t>
            </a:r>
            <a:r>
              <a:rPr lang="en-US" sz="1800" dirty="0">
                <a:latin typeface="Tahoma" panose="020B0604030504040204" pitchFamily="34" charset="0"/>
                <a:ea typeface="Tahoma" panose="020B0604030504040204" pitchFamily="34" charset="0"/>
                <a:cs typeface="Tahoma" panose="020B0604030504040204" pitchFamily="34" charset="0"/>
              </a:rPr>
              <a:t>acquires the land for its own use, hold and control including for PSU’s and for public purposes</a:t>
            </a:r>
            <a:r>
              <a:rPr lang="en-US" sz="1800" dirty="0" smtClean="0">
                <a:latin typeface="Tahoma" panose="020B0604030504040204" pitchFamily="34" charset="0"/>
                <a:ea typeface="Tahoma" panose="020B0604030504040204" pitchFamily="34" charset="0"/>
                <a:cs typeface="Tahoma" panose="020B0604030504040204" pitchFamily="34" charset="0"/>
              </a:rPr>
              <a:t>.</a:t>
            </a:r>
          </a:p>
          <a:p>
            <a:pPr marL="0" indent="0" algn="just">
              <a:lnSpc>
                <a:spcPct val="150000"/>
              </a:lnSpc>
              <a:buNone/>
            </a:pPr>
            <a:r>
              <a:rPr lang="en-US" sz="1800" b="1" dirty="0" smtClean="0">
                <a:latin typeface="Tahoma" panose="020B0604030504040204" pitchFamily="34" charset="0"/>
                <a:ea typeface="Tahoma" panose="020B0604030504040204" pitchFamily="34" charset="0"/>
                <a:cs typeface="Tahoma" panose="020B0604030504040204" pitchFamily="34" charset="0"/>
              </a:rPr>
              <a:t>Section </a:t>
            </a:r>
            <a:r>
              <a:rPr lang="en-US" sz="1800" b="1" dirty="0">
                <a:latin typeface="Tahoma" panose="020B0604030504040204" pitchFamily="34" charset="0"/>
                <a:ea typeface="Tahoma" panose="020B0604030504040204" pitchFamily="34" charset="0"/>
                <a:cs typeface="Tahoma" panose="020B0604030504040204" pitchFamily="34" charset="0"/>
              </a:rPr>
              <a:t>96</a:t>
            </a:r>
            <a:r>
              <a:rPr lang="en-US" sz="1800" dirty="0">
                <a:latin typeface="Tahoma" panose="020B0604030504040204" pitchFamily="34" charset="0"/>
                <a:ea typeface="Tahoma" panose="020B0604030504040204" pitchFamily="34" charset="0"/>
                <a:cs typeface="Tahoma" panose="020B0604030504040204" pitchFamily="34" charset="0"/>
              </a:rPr>
              <a:t> of the RFCTLARR Act, 2013 provides exemption from income tax and stamp duty levied on any acquisition covered under the Act, except for persons referred to in section 46 of the RFCTLARR Act, 2013</a:t>
            </a:r>
            <a:r>
              <a:rPr lang="en-US" sz="1800" dirty="0" smtClean="0">
                <a:latin typeface="Tahoma" panose="020B0604030504040204" pitchFamily="34" charset="0"/>
                <a:ea typeface="Tahoma" panose="020B0604030504040204" pitchFamily="34" charset="0"/>
                <a:cs typeface="Tahoma" panose="020B0604030504040204" pitchFamily="34" charset="0"/>
              </a:rPr>
              <a:t>.</a:t>
            </a:r>
          </a:p>
          <a:p>
            <a:pPr marL="0" indent="0" algn="just">
              <a:lnSpc>
                <a:spcPct val="150000"/>
              </a:lnSpc>
              <a:buNone/>
            </a:pPr>
            <a:r>
              <a:rPr lang="en-US" sz="1800" b="1" dirty="0" smtClean="0">
                <a:latin typeface="Tahoma" panose="020B0604030504040204" pitchFamily="34" charset="0"/>
                <a:ea typeface="Tahoma" panose="020B0604030504040204" pitchFamily="34" charset="0"/>
                <a:cs typeface="Tahoma" panose="020B0604030504040204" pitchFamily="34" charset="0"/>
              </a:rPr>
              <a:t>Section </a:t>
            </a:r>
            <a:r>
              <a:rPr lang="en-US" sz="1800" b="1" dirty="0">
                <a:latin typeface="Tahoma" panose="020B0604030504040204" pitchFamily="34" charset="0"/>
                <a:ea typeface="Tahoma" panose="020B0604030504040204" pitchFamily="34" charset="0"/>
                <a:cs typeface="Tahoma" panose="020B0604030504040204" pitchFamily="34" charset="0"/>
              </a:rPr>
              <a:t>46</a:t>
            </a:r>
            <a:r>
              <a:rPr lang="en-US" sz="1800" dirty="0">
                <a:latin typeface="Tahoma" panose="020B0604030504040204" pitchFamily="34" charset="0"/>
                <a:ea typeface="Tahoma" panose="020B0604030504040204" pitchFamily="34" charset="0"/>
                <a:cs typeface="Tahoma" panose="020B0604030504040204" pitchFamily="34" charset="0"/>
              </a:rPr>
              <a:t> provides a set of specified persons </a:t>
            </a:r>
            <a:r>
              <a:rPr lang="en-US" sz="1800" dirty="0" smtClean="0">
                <a:latin typeface="Tahoma" panose="020B0604030504040204" pitchFamily="34" charset="0"/>
                <a:ea typeface="Tahoma" panose="020B0604030504040204" pitchFamily="34" charset="0"/>
                <a:cs typeface="Tahoma" panose="020B0604030504040204" pitchFamily="34" charset="0"/>
              </a:rPr>
              <a:t>who are excluded from scope of Section 46. </a:t>
            </a:r>
            <a:r>
              <a:rPr lang="en-US" sz="1800" dirty="0">
                <a:latin typeface="Tahoma" panose="020B0604030504040204" pitchFamily="34" charset="0"/>
                <a:ea typeface="Tahoma" panose="020B0604030504040204" pitchFamily="34" charset="0"/>
                <a:cs typeface="Tahoma" panose="020B0604030504040204" pitchFamily="34" charset="0"/>
              </a:rPr>
              <a:t>In the state of Maharashtra, the specified persons are persons other than Association of persons (AOP) or society or trust aided or controlled by appropriate </a:t>
            </a:r>
            <a:r>
              <a:rPr lang="en-US" sz="1800" dirty="0" smtClean="0">
                <a:latin typeface="Tahoma" panose="020B0604030504040204" pitchFamily="34" charset="0"/>
                <a:ea typeface="Tahoma" panose="020B0604030504040204" pitchFamily="34" charset="0"/>
                <a:cs typeface="Tahoma" panose="020B0604030504040204" pitchFamily="34" charset="0"/>
              </a:rPr>
              <a:t>Government. </a:t>
            </a:r>
            <a:r>
              <a:rPr lang="en-US" sz="1800" dirty="0">
                <a:latin typeface="Tahoma" panose="020B0604030504040204" pitchFamily="34" charset="0"/>
                <a:ea typeface="Tahoma" panose="020B0604030504040204" pitchFamily="34" charset="0"/>
                <a:cs typeface="Tahoma" panose="020B0604030504040204" pitchFamily="34" charset="0"/>
              </a:rPr>
              <a:t>Hence, specified persons </a:t>
            </a:r>
            <a:r>
              <a:rPr lang="en-US" sz="1800" dirty="0" smtClean="0">
                <a:latin typeface="Tahoma" panose="020B0604030504040204" pitchFamily="34" charset="0"/>
                <a:ea typeface="Tahoma" panose="020B0604030504040204" pitchFamily="34" charset="0"/>
                <a:cs typeface="Tahoma" panose="020B0604030504040204" pitchFamily="34" charset="0"/>
              </a:rPr>
              <a:t>excludes appropriate </a:t>
            </a:r>
            <a:r>
              <a:rPr lang="en-US" sz="1800" dirty="0">
                <a:latin typeface="Tahoma" panose="020B0604030504040204" pitchFamily="34" charset="0"/>
                <a:ea typeface="Tahoma" panose="020B0604030504040204" pitchFamily="34" charset="0"/>
                <a:cs typeface="Tahoma" panose="020B0604030504040204" pitchFamily="34" charset="0"/>
              </a:rPr>
              <a:t>Government and Government Company</a:t>
            </a:r>
            <a:r>
              <a:rPr lang="en-US" sz="1800" dirty="0" smtClean="0">
                <a:latin typeface="Tahoma" panose="020B0604030504040204" pitchFamily="34" charset="0"/>
                <a:ea typeface="Tahoma" panose="020B0604030504040204" pitchFamily="34" charset="0"/>
                <a:cs typeface="Tahoma" panose="020B0604030504040204" pitchFamily="34" charset="0"/>
              </a:rPr>
              <a:t>. </a:t>
            </a:r>
            <a:r>
              <a:rPr lang="en-US" sz="1800" dirty="0">
                <a:latin typeface="Tahoma" panose="020B0604030504040204" pitchFamily="34" charset="0"/>
                <a:ea typeface="Tahoma" panose="020B0604030504040204" pitchFamily="34" charset="0"/>
                <a:cs typeface="Tahoma" panose="020B0604030504040204" pitchFamily="34" charset="0"/>
              </a:rPr>
              <a:t>Therefore, exemption of Section 96 </a:t>
            </a:r>
            <a:r>
              <a:rPr lang="en-US" sz="1800" dirty="0" smtClean="0">
                <a:latin typeface="Tahoma" panose="020B0604030504040204" pitchFamily="34" charset="0"/>
                <a:ea typeface="Tahoma" panose="020B0604030504040204" pitchFamily="34" charset="0"/>
                <a:cs typeface="Tahoma" panose="020B0604030504040204" pitchFamily="34" charset="0"/>
              </a:rPr>
              <a:t>are available for acquisitions made by them.</a:t>
            </a:r>
          </a:p>
          <a:p>
            <a:pPr marL="0" indent="0" algn="just">
              <a:lnSpc>
                <a:spcPct val="150000"/>
              </a:lnSpc>
              <a:buNone/>
            </a:pPr>
            <a:endParaRPr lang="en-US"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57239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p:cNvSpPr txBox="1"/>
          <p:nvPr/>
        </p:nvSpPr>
        <p:spPr>
          <a:xfrm>
            <a:off x="0" y="287698"/>
            <a:ext cx="919316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RFCTLARR Act, 2013</a:t>
            </a:r>
            <a:endParaRPr lang="en-I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p:cNvSpPr>
            <a:spLocks noGrp="1"/>
          </p:cNvSpPr>
          <p:nvPr>
            <p:ph idx="1"/>
          </p:nvPr>
        </p:nvSpPr>
        <p:spPr>
          <a:xfrm>
            <a:off x="539015" y="1462004"/>
            <a:ext cx="11200701" cy="4594667"/>
          </a:xfrm>
        </p:spPr>
        <p:style>
          <a:lnRef idx="2">
            <a:schemeClr val="accent2"/>
          </a:lnRef>
          <a:fillRef idx="1">
            <a:schemeClr val="lt1"/>
          </a:fillRef>
          <a:effectRef idx="0">
            <a:schemeClr val="accent2"/>
          </a:effectRef>
          <a:fontRef idx="minor">
            <a:schemeClr val="dk1"/>
          </a:fontRef>
        </p:style>
        <p:txBody>
          <a:bodyPr>
            <a:noAutofit/>
          </a:bodyPr>
          <a:lstStyle/>
          <a:p>
            <a:pPr marL="0" indent="0" algn="just">
              <a:lnSpc>
                <a:spcPct val="150000"/>
              </a:lnSpc>
              <a:buNone/>
            </a:pPr>
            <a:r>
              <a:rPr lang="en-US" sz="1700" dirty="0">
                <a:latin typeface="Tahoma" panose="020B0604030504040204" pitchFamily="34" charset="0"/>
                <a:ea typeface="Tahoma" panose="020B0604030504040204" pitchFamily="34" charset="0"/>
                <a:cs typeface="Tahoma" panose="020B0604030504040204" pitchFamily="34" charset="0"/>
              </a:rPr>
              <a:t>Additionally, </a:t>
            </a:r>
            <a:r>
              <a:rPr lang="en-US" sz="1700" b="1" dirty="0">
                <a:latin typeface="Tahoma" panose="020B0604030504040204" pitchFamily="34" charset="0"/>
                <a:ea typeface="Tahoma" panose="020B0604030504040204" pitchFamily="34" charset="0"/>
                <a:cs typeface="Tahoma" panose="020B0604030504040204" pitchFamily="34" charset="0"/>
              </a:rPr>
              <a:t>section 105-A </a:t>
            </a:r>
            <a:r>
              <a:rPr lang="en-US" sz="1700" dirty="0">
                <a:latin typeface="Tahoma" panose="020B0604030504040204" pitchFamily="34" charset="0"/>
                <a:ea typeface="Tahoma" panose="020B0604030504040204" pitchFamily="34" charset="0"/>
                <a:cs typeface="Tahoma" panose="020B0604030504040204" pitchFamily="34" charset="0"/>
              </a:rPr>
              <a:t>applicable to only the state of Maharashtra </a:t>
            </a:r>
            <a:r>
              <a:rPr lang="en-US" sz="1700" dirty="0" err="1">
                <a:latin typeface="Tahoma" panose="020B0604030504040204" pitchFamily="34" charset="0"/>
                <a:ea typeface="Tahoma" panose="020B0604030504040204" pitchFamily="34" charset="0"/>
                <a:cs typeface="Tahoma" panose="020B0604030504040204" pitchFamily="34" charset="0"/>
              </a:rPr>
              <a:t>w.e.f</a:t>
            </a:r>
            <a:r>
              <a:rPr lang="en-US" sz="1700" dirty="0">
                <a:latin typeface="Tahoma" panose="020B0604030504040204" pitchFamily="34" charset="0"/>
                <a:ea typeface="Tahoma" panose="020B0604030504040204" pitchFamily="34" charset="0"/>
                <a:cs typeface="Tahoma" panose="020B0604030504040204" pitchFamily="34" charset="0"/>
              </a:rPr>
              <a:t> 2018, provides that RFCTLARR Act, 2013 will not be applicable to certain acts enacted in Maharashtra as mentioned in Schedule-V of the RFCTLARR Act, 2013.</a:t>
            </a:r>
          </a:p>
          <a:p>
            <a:pPr marL="0" indent="0" algn="just">
              <a:lnSpc>
                <a:spcPct val="150000"/>
              </a:lnSpc>
              <a:buNone/>
            </a:pPr>
            <a:r>
              <a:rPr lang="en-US" sz="1700" b="1" dirty="0">
                <a:latin typeface="Tahoma" panose="020B0604030504040204" pitchFamily="34" charset="0"/>
                <a:ea typeface="Tahoma" panose="020B0604030504040204" pitchFamily="34" charset="0"/>
                <a:cs typeface="Tahoma" panose="020B0604030504040204" pitchFamily="34" charset="0"/>
              </a:rPr>
              <a:t>Schedule-V</a:t>
            </a:r>
            <a:r>
              <a:rPr lang="en-US" sz="1700" dirty="0">
                <a:latin typeface="Tahoma" panose="020B0604030504040204" pitchFamily="34" charset="0"/>
                <a:ea typeface="Tahoma" panose="020B0604030504040204" pitchFamily="34" charset="0"/>
                <a:cs typeface="Tahoma" panose="020B0604030504040204" pitchFamily="34" charset="0"/>
              </a:rPr>
              <a:t> of RFCTLARR Act, 2013 provides a list of acts enacted in the state of Maharashtra on which this act will not be applicable i.e. exemption will not be applicable even if acquisition is not covered by section 46 of RFCTLARR Act, </a:t>
            </a:r>
            <a:r>
              <a:rPr lang="en-US" sz="1700" dirty="0" smtClean="0">
                <a:latin typeface="Tahoma" panose="020B0604030504040204" pitchFamily="34" charset="0"/>
                <a:ea typeface="Tahoma" panose="020B0604030504040204" pitchFamily="34" charset="0"/>
                <a:cs typeface="Tahoma" panose="020B0604030504040204" pitchFamily="34" charset="0"/>
              </a:rPr>
              <a:t>2013. </a:t>
            </a:r>
            <a:r>
              <a:rPr lang="en-US" sz="1800" i="1" dirty="0" smtClean="0"/>
              <a:t>1</a:t>
            </a:r>
            <a:r>
              <a:rPr lang="en-US" sz="1800" i="1" dirty="0"/>
              <a:t>. The Maharashtra Highways Act (LV of 1955). </a:t>
            </a:r>
            <a:r>
              <a:rPr lang="en-IN" sz="1800" dirty="0"/>
              <a:t> </a:t>
            </a:r>
            <a:r>
              <a:rPr lang="en-US" sz="1800" i="1" dirty="0" smtClean="0"/>
              <a:t>2</a:t>
            </a:r>
            <a:r>
              <a:rPr lang="en-US" sz="1800" i="1" dirty="0"/>
              <a:t>. The Maharashtra Industrial Development Act, 1961 (</a:t>
            </a:r>
            <a:r>
              <a:rPr lang="en-US" sz="1800" i="1" dirty="0" err="1"/>
              <a:t>Mah</a:t>
            </a:r>
            <a:r>
              <a:rPr lang="en-US" sz="1800" i="1" dirty="0"/>
              <a:t>. III of 1962). </a:t>
            </a:r>
            <a:r>
              <a:rPr lang="en-IN" sz="1800" dirty="0"/>
              <a:t> </a:t>
            </a:r>
            <a:r>
              <a:rPr lang="en-US" sz="1800" i="1" dirty="0" smtClean="0"/>
              <a:t>3</a:t>
            </a:r>
            <a:r>
              <a:rPr lang="en-US" sz="1800" i="1" dirty="0"/>
              <a:t>. The Maharashtra Regional and Town Planning Act, 1966 (</a:t>
            </a:r>
            <a:r>
              <a:rPr lang="en-US" sz="1800" i="1" dirty="0" err="1"/>
              <a:t>Mah</a:t>
            </a:r>
            <a:r>
              <a:rPr lang="en-US" sz="1800" i="1" dirty="0"/>
              <a:t>. XXXVII of 1966). </a:t>
            </a:r>
            <a:r>
              <a:rPr lang="en-IN" sz="1800" dirty="0"/>
              <a:t> </a:t>
            </a:r>
            <a:r>
              <a:rPr lang="en-US" sz="1800" i="1" dirty="0" smtClean="0"/>
              <a:t>4</a:t>
            </a:r>
            <a:r>
              <a:rPr lang="en-US" sz="1800" i="1" dirty="0"/>
              <a:t>. The Maharashtra Housing and Area Development Act, 1976 (</a:t>
            </a:r>
            <a:r>
              <a:rPr lang="en-US" sz="1800" i="1" dirty="0" err="1"/>
              <a:t>Mah</a:t>
            </a:r>
            <a:r>
              <a:rPr lang="en-US" sz="1800" i="1" dirty="0"/>
              <a:t>. XXVIII of 1977).”</a:t>
            </a:r>
            <a:endParaRPr lang="en-IN" sz="1800" dirty="0"/>
          </a:p>
          <a:p>
            <a:pPr marL="0" indent="0" algn="just">
              <a:lnSpc>
                <a:spcPct val="150000"/>
              </a:lnSpc>
              <a:buNone/>
            </a:pPr>
            <a:r>
              <a:rPr lang="en-US" sz="1700" smtClean="0">
                <a:latin typeface="Tahoma" panose="020B0604030504040204" pitchFamily="34" charset="0"/>
                <a:ea typeface="Tahoma" panose="020B0604030504040204" pitchFamily="34" charset="0"/>
                <a:cs typeface="Tahoma" panose="020B0604030504040204" pitchFamily="34" charset="0"/>
              </a:rPr>
              <a:t>If </a:t>
            </a:r>
            <a:r>
              <a:rPr lang="en-US" sz="1700" dirty="0">
                <a:latin typeface="Tahoma" panose="020B0604030504040204" pitchFamily="34" charset="0"/>
                <a:ea typeface="Tahoma" panose="020B0604030504040204" pitchFamily="34" charset="0"/>
                <a:cs typeface="Tahoma" panose="020B0604030504040204" pitchFamily="34" charset="0"/>
              </a:rPr>
              <a:t>the land has been acquired under any of the Acts as stated above, RFCTLARR Act, 2013 is not </a:t>
            </a:r>
            <a:r>
              <a:rPr lang="en-US" sz="1700" dirty="0" smtClean="0">
                <a:latin typeface="Tahoma" panose="020B0604030504040204" pitchFamily="34" charset="0"/>
                <a:ea typeface="Tahoma" panose="020B0604030504040204" pitchFamily="34" charset="0"/>
                <a:cs typeface="Tahoma" panose="020B0604030504040204" pitchFamily="34" charset="0"/>
              </a:rPr>
              <a:t>applicable </a:t>
            </a:r>
            <a:r>
              <a:rPr lang="en-US" sz="1700" dirty="0">
                <a:latin typeface="Tahoma" panose="020B0604030504040204" pitchFamily="34" charset="0"/>
                <a:ea typeface="Tahoma" panose="020B0604030504040204" pitchFamily="34" charset="0"/>
                <a:cs typeface="Tahoma" panose="020B0604030504040204" pitchFamily="34" charset="0"/>
              </a:rPr>
              <a:t>which in turn means that the claim of exemption u/s 96 of RFCTLARR Act, 2013 is not available and hence all capital gains shall be taxable.</a:t>
            </a:r>
          </a:p>
        </p:txBody>
      </p:sp>
    </p:spTree>
    <p:extLst>
      <p:ext uri="{BB962C8B-B14F-4D97-AF65-F5344CB8AC3E}">
        <p14:creationId xmlns:p14="http://schemas.microsoft.com/office/powerpoint/2010/main" val="13246952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6E60257-B883-F512-0EF6-4FE3B6036A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54165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extBox 3"/>
          <p:cNvSpPr txBox="1"/>
          <p:nvPr/>
        </p:nvSpPr>
        <p:spPr>
          <a:xfrm>
            <a:off x="0" y="287698"/>
            <a:ext cx="9193161" cy="523220"/>
          </a:xfrm>
          <a:prstGeom prst="rect">
            <a:avLst/>
          </a:prstGeom>
          <a:noFill/>
        </p:spPr>
        <p:txBody>
          <a:bodyPr wrap="square" rtlCol="0">
            <a:spAutoFit/>
          </a:body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Taxation of Real Estate Transactions- Various Heads</a:t>
            </a:r>
            <a:endParaRPr lang="en-IN"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950004" y="3903044"/>
            <a:ext cx="8243157" cy="2954956"/>
          </a:xfrm>
          <a:prstGeom prst="rect">
            <a:avLst/>
          </a:prstGeom>
        </p:spPr>
        <p:txBody>
          <a:bodyPr/>
          <a:lstStyle/>
          <a:p>
            <a:pPr lvl="0">
              <a:buChar char="•"/>
            </a:pPr>
            <a:endParaRPr lang="en-IN"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Diagram 6"/>
          <p:cNvGraphicFramePr/>
          <p:nvPr>
            <p:extLst>
              <p:ext uri="{D42A27DB-BD31-4B8C-83A1-F6EECF244321}">
                <p14:modId xmlns:p14="http://schemas.microsoft.com/office/powerpoint/2010/main" val="3282921643"/>
              </p:ext>
            </p:extLst>
          </p:nvPr>
        </p:nvGraphicFramePr>
        <p:xfrm>
          <a:off x="528638" y="1039528"/>
          <a:ext cx="11058525" cy="4989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711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p:cNvSpPr txBox="1"/>
          <p:nvPr/>
        </p:nvSpPr>
        <p:spPr>
          <a:xfrm>
            <a:off x="0" y="310251"/>
            <a:ext cx="919316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Capital asset vs Stock in trade</a:t>
            </a:r>
            <a:r>
              <a:rPr lang="en-US" sz="3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IN" sz="32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371475" y="1253331"/>
            <a:ext cx="10927019" cy="3416320"/>
          </a:xfrm>
          <a:prstGeom prst="rect">
            <a:avLst/>
          </a:prstGeom>
          <a:noFill/>
        </p:spPr>
        <p:txBody>
          <a:bodyPr wrap="square" rtlCol="0">
            <a:spAutoFit/>
          </a:bodyPr>
          <a:lstStyle/>
          <a:p>
            <a:r>
              <a:rPr lang="en-US" b="1" dirty="0" smtClean="0">
                <a:solidFill>
                  <a:srgbClr val="2D4164"/>
                </a:solidFill>
                <a:latin typeface="Tahoma" panose="020B0604030504040204" pitchFamily="34" charset="0"/>
                <a:ea typeface="Tahoma" panose="020B0604030504040204" pitchFamily="34" charset="0"/>
                <a:cs typeface="Tahoma" panose="020B0604030504040204" pitchFamily="34" charset="0"/>
              </a:rPr>
              <a:t>Issues and relating case laws</a:t>
            </a:r>
            <a:r>
              <a:rPr lang="en-US" dirty="0" smtClean="0">
                <a:latin typeface="Tahoma" panose="020B0604030504040204" pitchFamily="34" charset="0"/>
                <a:ea typeface="Tahoma" panose="020B0604030504040204" pitchFamily="34" charset="0"/>
                <a:cs typeface="Tahoma" panose="020B0604030504040204" pitchFamily="34" charset="0"/>
              </a:rPr>
              <a:t>:</a:t>
            </a:r>
          </a:p>
          <a:p>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
            </a:pPr>
            <a:r>
              <a:rPr lang="en-US" b="1" dirty="0" smtClean="0">
                <a:solidFill>
                  <a:srgbClr val="2D4164"/>
                </a:solidFill>
                <a:latin typeface="Tahoma" panose="020B0604030504040204" pitchFamily="34" charset="0"/>
                <a:ea typeface="Tahoma" panose="020B0604030504040204" pitchFamily="34" charset="0"/>
                <a:cs typeface="Tahoma" panose="020B0604030504040204" pitchFamily="34" charset="0"/>
              </a:rPr>
              <a:t>Investment </a:t>
            </a:r>
            <a:r>
              <a:rPr lang="en-US" b="1" dirty="0">
                <a:solidFill>
                  <a:srgbClr val="2D4164"/>
                </a:solidFill>
                <a:latin typeface="Tahoma" panose="020B0604030504040204" pitchFamily="34" charset="0"/>
                <a:ea typeface="Tahoma" panose="020B0604030504040204" pitchFamily="34" charset="0"/>
                <a:cs typeface="Tahoma" panose="020B0604030504040204" pitchFamily="34" charset="0"/>
              </a:rPr>
              <a:t>in land or sale of land after </a:t>
            </a:r>
            <a:r>
              <a:rPr lang="en-US" b="1" dirty="0" smtClean="0">
                <a:solidFill>
                  <a:srgbClr val="2D4164"/>
                </a:solidFill>
                <a:latin typeface="Tahoma" panose="020B0604030504040204" pitchFamily="34" charset="0"/>
                <a:ea typeface="Tahoma" panose="020B0604030504040204" pitchFamily="34" charset="0"/>
                <a:cs typeface="Tahoma" panose="020B0604030504040204" pitchFamily="34" charset="0"/>
              </a:rPr>
              <a:t>plotting: whether </a:t>
            </a:r>
            <a:r>
              <a:rPr lang="en-US" b="1" dirty="0">
                <a:solidFill>
                  <a:srgbClr val="2D4164"/>
                </a:solidFill>
                <a:latin typeface="Tahoma" panose="020B0604030504040204" pitchFamily="34" charset="0"/>
                <a:ea typeface="Tahoma" panose="020B0604030504040204" pitchFamily="34" charset="0"/>
                <a:cs typeface="Tahoma" panose="020B0604030504040204" pitchFamily="34" charset="0"/>
              </a:rPr>
              <a:t>Business Income or Capital </a:t>
            </a:r>
            <a:r>
              <a:rPr lang="en-US" b="1" dirty="0" smtClean="0">
                <a:solidFill>
                  <a:srgbClr val="2D4164"/>
                </a:solidFill>
                <a:latin typeface="Tahoma" panose="020B0604030504040204" pitchFamily="34" charset="0"/>
                <a:ea typeface="Tahoma" panose="020B0604030504040204" pitchFamily="34" charset="0"/>
                <a:cs typeface="Tahoma" panose="020B0604030504040204" pitchFamily="34" charset="0"/>
              </a:rPr>
              <a:t>Gain</a:t>
            </a:r>
          </a:p>
          <a:p>
            <a:pPr marL="285750" indent="-285750">
              <a:buFont typeface="Wingdings" panose="05000000000000000000" pitchFamily="2" charset="2"/>
              <a:buChar char="ü"/>
            </a:pPr>
            <a:r>
              <a:rPr lang="en-IN" dirty="0" smtClean="0">
                <a:solidFill>
                  <a:srgbClr val="000000"/>
                </a:solidFill>
                <a:latin typeface="Tahoma" panose="020B0604030504040204" pitchFamily="34" charset="0"/>
                <a:ea typeface="Tahoma" panose="020B0604030504040204" pitchFamily="34" charset="0"/>
                <a:cs typeface="Tahoma" panose="020B0604030504040204" pitchFamily="34" charset="0"/>
              </a:rPr>
              <a:t>[CIT </a:t>
            </a:r>
            <a:r>
              <a:rPr lang="en-IN" dirty="0">
                <a:solidFill>
                  <a:srgbClr val="000000"/>
                </a:solidFill>
                <a:latin typeface="Tahoma" panose="020B0604030504040204" pitchFamily="34" charset="0"/>
                <a:ea typeface="Tahoma" panose="020B0604030504040204" pitchFamily="34" charset="0"/>
                <a:cs typeface="Tahoma" panose="020B0604030504040204" pitchFamily="34" charset="0"/>
              </a:rPr>
              <a:t>v </a:t>
            </a:r>
            <a:r>
              <a:rPr lang="en-IN" dirty="0" err="1">
                <a:solidFill>
                  <a:srgbClr val="000000"/>
                </a:solidFill>
                <a:latin typeface="Tahoma" panose="020B0604030504040204" pitchFamily="34" charset="0"/>
                <a:ea typeface="Tahoma" panose="020B0604030504040204" pitchFamily="34" charset="0"/>
                <a:cs typeface="Tahoma" panose="020B0604030504040204" pitchFamily="34" charset="0"/>
              </a:rPr>
              <a:t>Jawahar</a:t>
            </a:r>
            <a:r>
              <a:rPr lang="en-IN" dirty="0">
                <a:solidFill>
                  <a:srgbClr val="000000"/>
                </a:solidFill>
                <a:latin typeface="Tahoma" panose="020B0604030504040204" pitchFamily="34" charset="0"/>
                <a:ea typeface="Tahoma" panose="020B0604030504040204" pitchFamily="34" charset="0"/>
                <a:cs typeface="Tahoma" panose="020B0604030504040204" pitchFamily="34" charset="0"/>
              </a:rPr>
              <a:t> Development Association </a:t>
            </a:r>
            <a:r>
              <a:rPr lang="en-IN"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IN" dirty="0">
                <a:solidFill>
                  <a:srgbClr val="000000"/>
                </a:solidFill>
                <a:latin typeface="Tahoma" panose="020B0604030504040204" pitchFamily="34" charset="0"/>
                <a:ea typeface="Tahoma" panose="020B0604030504040204" pitchFamily="34" charset="0"/>
                <a:cs typeface="Tahoma" panose="020B0604030504040204" pitchFamily="34" charset="0"/>
              </a:rPr>
              <a:t>1981) 127 ITR 431 (MP</a:t>
            </a:r>
            <a:r>
              <a:rPr lang="en-IN"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endParaRPr lang="en-IN"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
            </a:pPr>
            <a:r>
              <a:rPr lang="en-US" b="1" dirty="0" smtClean="0">
                <a:solidFill>
                  <a:srgbClr val="2D4164"/>
                </a:solidFill>
                <a:latin typeface="Tahoma" panose="020B0604030504040204" pitchFamily="34" charset="0"/>
                <a:ea typeface="Tahoma" panose="020B0604030504040204" pitchFamily="34" charset="0"/>
                <a:cs typeface="Tahoma" panose="020B0604030504040204" pitchFamily="34" charset="0"/>
              </a:rPr>
              <a:t>Development agreement: Capital Gains or income from business:</a:t>
            </a:r>
          </a:p>
          <a:p>
            <a:pPr marL="285750" indent="-285750">
              <a:buFont typeface="Wingdings" panose="05000000000000000000" pitchFamily="2" charset="2"/>
              <a:buChar char="ü"/>
            </a:pPr>
            <a:r>
              <a:rPr lang="en-US" dirty="0" smtClean="0">
                <a:latin typeface="Tahoma" panose="020B0604030504040204" pitchFamily="34" charset="0"/>
                <a:ea typeface="Tahoma" panose="020B0604030504040204" pitchFamily="34" charset="0"/>
                <a:cs typeface="Tahoma" panose="020B0604030504040204" pitchFamily="34" charset="0"/>
              </a:rPr>
              <a:t>Mere entering into a Development agreement would not convert the asset into a business asset</a:t>
            </a:r>
          </a:p>
          <a:p>
            <a:pPr marL="285750" indent="-285750">
              <a:buFont typeface="Wingdings" panose="05000000000000000000" pitchFamily="2" charset="2"/>
              <a:buChar char="ü"/>
            </a:pPr>
            <a:r>
              <a:rPr lang="en-US" dirty="0" smtClean="0">
                <a:latin typeface="Tahoma" panose="020B0604030504040204" pitchFamily="34" charset="0"/>
                <a:ea typeface="Tahoma" panose="020B0604030504040204" pitchFamily="34" charset="0"/>
                <a:cs typeface="Tahoma" panose="020B0604030504040204" pitchFamily="34" charset="0"/>
              </a:rPr>
              <a:t>Treatment of asset in books of assets plays a major role in determining the nature of asset</a:t>
            </a:r>
          </a:p>
          <a:p>
            <a:pPr marL="285750" indent="-285750">
              <a:buFont typeface="Wingdings" panose="05000000000000000000" pitchFamily="2" charset="2"/>
              <a:buChar char="ü"/>
            </a:pPr>
            <a:r>
              <a:rPr lang="en-IN" dirty="0" smtClean="0">
                <a:solidFill>
                  <a:srgbClr val="000000"/>
                </a:solidFill>
                <a:latin typeface="Tahoma" panose="020B0604030504040204" pitchFamily="34" charset="0"/>
                <a:ea typeface="Tahoma" panose="020B0604030504040204" pitchFamily="34" charset="0"/>
                <a:cs typeface="Tahoma" panose="020B0604030504040204" pitchFamily="34" charset="0"/>
              </a:rPr>
              <a:t>[CIT </a:t>
            </a:r>
            <a:r>
              <a:rPr lang="en-IN" dirty="0">
                <a:solidFill>
                  <a:srgbClr val="000000"/>
                </a:solidFill>
                <a:latin typeface="Tahoma" panose="020B0604030504040204" pitchFamily="34" charset="0"/>
                <a:ea typeface="Tahoma" panose="020B0604030504040204" pitchFamily="34" charset="0"/>
                <a:cs typeface="Tahoma" panose="020B0604030504040204" pitchFamily="34" charset="0"/>
              </a:rPr>
              <a:t>v. </a:t>
            </a:r>
            <a:r>
              <a:rPr lang="en-IN"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Machino</a:t>
            </a:r>
            <a:r>
              <a:rPr lang="en-IN" dirty="0" smtClean="0">
                <a:solidFill>
                  <a:srgbClr val="000000"/>
                </a:solidFill>
                <a:latin typeface="Tahoma" panose="020B0604030504040204" pitchFamily="34" charset="0"/>
                <a:ea typeface="Tahoma" panose="020B0604030504040204" pitchFamily="34" charset="0"/>
                <a:cs typeface="Tahoma" panose="020B0604030504040204" pitchFamily="34" charset="0"/>
              </a:rPr>
              <a:t> Techno Sales Ltd. [ITA No. 160 of 2011 (Cal. HC.)]</a:t>
            </a:r>
            <a:endParaRPr lang="en-IN" dirty="0">
              <a:solidFill>
                <a:srgbClr val="000000"/>
              </a:solidFill>
              <a:latin typeface="Tahoma" panose="020B0604030504040204" pitchFamily="34" charset="0"/>
              <a:ea typeface="Tahoma" panose="020B0604030504040204" pitchFamily="34" charset="0"/>
              <a:cs typeface="Tahoma" panose="020B0604030504040204" pitchFamily="34" charset="0"/>
            </a:endParaRPr>
          </a:p>
          <a:p>
            <a:endParaRPr lang="en-US" b="1" dirty="0">
              <a:solidFill>
                <a:srgbClr val="2D4164"/>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ü"/>
            </a:pPr>
            <a:endParaRPr lang="en-IN"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75905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p:cNvSpPr txBox="1"/>
          <p:nvPr/>
        </p:nvSpPr>
        <p:spPr>
          <a:xfrm>
            <a:off x="-68826" y="690821"/>
            <a:ext cx="9193161" cy="584775"/>
          </a:xfrm>
          <a:prstGeom prst="rect">
            <a:avLst/>
          </a:prstGeom>
          <a:noFill/>
        </p:spPr>
        <p:txBody>
          <a:bodyPr wrap="square" rtlCol="0">
            <a:spAutoFit/>
          </a:bodyPr>
          <a:lstStyle/>
          <a:p>
            <a:pPr algn="ctr"/>
            <a:endParaRPr lang="en-IN" sz="3200" dirty="0">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6"/>
          <p:cNvSpPr txBox="1">
            <a:spLocks noGrp="1"/>
          </p:cNvSpPr>
          <p:nvPr>
            <p:ph idx="1"/>
          </p:nvPr>
        </p:nvSpPr>
        <p:spPr>
          <a:xfrm>
            <a:off x="588962" y="1113674"/>
            <a:ext cx="11014075" cy="509267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457200" lvl="1" indent="0">
              <a:buNone/>
            </a:pPr>
            <a:endParaRPr lang="en-IN" sz="3600" i="1"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IN" sz="3600" i="1"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IN" sz="3600" i="1"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IN" sz="3600" i="1"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IN" sz="3600" i="1" dirty="0" smtClean="0">
                <a:ln w="0"/>
                <a:solidFill>
                  <a:srgbClr val="2D4164"/>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Sections applicable</a:t>
            </a:r>
          </a:p>
          <a:p>
            <a:pPr marL="457200" lvl="1" indent="0">
              <a:buNone/>
            </a:pPr>
            <a:endParaRPr lang="en-US" sz="3600" i="1"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sz="3600" i="1"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sz="3600" i="1"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IN" sz="3600" i="1"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1485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22" y="-24807"/>
            <a:ext cx="12192000" cy="6858000"/>
          </a:xfrm>
          <a:prstGeom prst="rect">
            <a:avLst/>
          </a:prstGeom>
        </p:spPr>
      </p:pic>
      <p:sp>
        <p:nvSpPr>
          <p:cNvPr id="6" name="TextBox 5"/>
          <p:cNvSpPr txBox="1"/>
          <p:nvPr/>
        </p:nvSpPr>
        <p:spPr>
          <a:xfrm>
            <a:off x="0" y="287698"/>
            <a:ext cx="9193161" cy="584775"/>
          </a:xfrm>
          <a:prstGeom prst="rect">
            <a:avLst/>
          </a:prstGeom>
          <a:noFill/>
        </p:spPr>
        <p:txBody>
          <a:bodyPr wrap="square" rtlCol="0">
            <a:spAutoFit/>
          </a:bodyPr>
          <a:lstStyle/>
          <a:p>
            <a:r>
              <a:rPr lang="en-IN"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Section 2(22B) : Definition of ‘FMV’</a:t>
            </a:r>
            <a:endParaRPr lang="en-I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17586" y="1346136"/>
            <a:ext cx="11112402" cy="3139321"/>
          </a:xfrm>
          <a:prstGeom prst="rect">
            <a:avLst/>
          </a:prstGeom>
          <a:noFill/>
        </p:spPr>
        <p:txBody>
          <a:bodyPr wrap="square" rtlCol="0">
            <a:spAutoFit/>
          </a:bodyPr>
          <a:lstStyle/>
          <a:p>
            <a:pPr algn="just"/>
            <a:r>
              <a:rPr lang="en-US" sz="2200" dirty="0">
                <a:latin typeface="Tahoma" panose="020B0604030504040204" pitchFamily="34" charset="0"/>
                <a:ea typeface="Tahoma" panose="020B0604030504040204" pitchFamily="34" charset="0"/>
                <a:cs typeface="Tahoma" panose="020B0604030504040204" pitchFamily="34" charset="0"/>
              </a:rPr>
              <a:t>"fair market value", </a:t>
            </a:r>
            <a:r>
              <a:rPr lang="en-US" sz="2200" b="1" dirty="0">
                <a:solidFill>
                  <a:srgbClr val="2D4164"/>
                </a:solidFill>
                <a:latin typeface="Tahoma" panose="020B0604030504040204" pitchFamily="34" charset="0"/>
                <a:ea typeface="Tahoma" panose="020B0604030504040204" pitchFamily="34" charset="0"/>
                <a:cs typeface="Tahoma" panose="020B0604030504040204" pitchFamily="34" charset="0"/>
              </a:rPr>
              <a:t>in relation to a capital asset</a:t>
            </a:r>
            <a:r>
              <a:rPr lang="en-US" sz="2200" dirty="0">
                <a:latin typeface="Tahoma" panose="020B0604030504040204" pitchFamily="34" charset="0"/>
                <a:ea typeface="Tahoma" panose="020B0604030504040204" pitchFamily="34" charset="0"/>
                <a:cs typeface="Tahoma" panose="020B0604030504040204" pitchFamily="34" charset="0"/>
              </a:rPr>
              <a:t>, means—</a:t>
            </a:r>
          </a:p>
          <a:p>
            <a:pPr algn="just"/>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i</a:t>
            </a:r>
            <a:r>
              <a:rPr lang="en-US" sz="2200" dirty="0">
                <a:latin typeface="Tahoma" panose="020B0604030504040204" pitchFamily="34" charset="0"/>
                <a:ea typeface="Tahoma" panose="020B0604030504040204" pitchFamily="34" charset="0"/>
                <a:cs typeface="Tahoma" panose="020B0604030504040204" pitchFamily="34" charset="0"/>
              </a:rPr>
              <a:t>) the price that the capital asset would ordinarily fetch on sale in the open market on the relevant date ; and</a:t>
            </a:r>
          </a:p>
          <a:p>
            <a:pPr algn="just"/>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(ii) where the price referred to in sub-clause (</a:t>
            </a:r>
            <a:r>
              <a:rPr lang="en-US" sz="2200" dirty="0" err="1">
                <a:latin typeface="Tahoma" panose="020B0604030504040204" pitchFamily="34" charset="0"/>
                <a:ea typeface="Tahoma" panose="020B0604030504040204" pitchFamily="34" charset="0"/>
                <a:cs typeface="Tahoma" panose="020B0604030504040204" pitchFamily="34" charset="0"/>
              </a:rPr>
              <a:t>i</a:t>
            </a:r>
            <a:r>
              <a:rPr lang="en-US" sz="2200" dirty="0">
                <a:latin typeface="Tahoma" panose="020B0604030504040204" pitchFamily="34" charset="0"/>
                <a:ea typeface="Tahoma" panose="020B0604030504040204" pitchFamily="34" charset="0"/>
                <a:cs typeface="Tahoma" panose="020B0604030504040204" pitchFamily="34" charset="0"/>
              </a:rPr>
              <a:t>) is not ascertainable, such price as may be determined in accordance with the rules made under this Act ;</a:t>
            </a:r>
            <a:endParaRPr lang="en-US" sz="2200" dirty="0" smtClean="0">
              <a:latin typeface="Tahoma" panose="020B0604030504040204" pitchFamily="34" charset="0"/>
              <a:ea typeface="Tahoma" panose="020B0604030504040204" pitchFamily="34" charset="0"/>
              <a:cs typeface="Tahoma" panose="020B0604030504040204" pitchFamily="34" charset="0"/>
            </a:endParaRPr>
          </a:p>
          <a:p>
            <a:pPr marL="514350" indent="-514350" algn="just">
              <a:buFont typeface="+mj-lt"/>
              <a:buAutoNum type="romanLcPeriod"/>
            </a:pP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0069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22" y="-24807"/>
            <a:ext cx="12192000" cy="6858000"/>
          </a:xfrm>
          <a:prstGeom prst="rect">
            <a:avLst/>
          </a:prstGeom>
        </p:spPr>
      </p:pic>
      <p:sp>
        <p:nvSpPr>
          <p:cNvPr id="6" name="TextBox 5"/>
          <p:cNvSpPr txBox="1"/>
          <p:nvPr/>
        </p:nvSpPr>
        <p:spPr>
          <a:xfrm>
            <a:off x="0" y="287698"/>
            <a:ext cx="9193161" cy="584775"/>
          </a:xfrm>
          <a:prstGeom prst="rect">
            <a:avLst/>
          </a:prstGeom>
          <a:noFill/>
        </p:spPr>
        <p:txBody>
          <a:bodyPr wrap="square" rtlCol="0">
            <a:spAutoFit/>
          </a:bodyPr>
          <a:lstStyle/>
          <a:p>
            <a:r>
              <a:rPr lang="en-IN"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Section 2(47) : Transfer</a:t>
            </a:r>
            <a:endParaRPr lang="en-I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17586" y="1346136"/>
            <a:ext cx="11112402" cy="4832092"/>
          </a:xfrm>
          <a:prstGeom prst="rect">
            <a:avLst/>
          </a:prstGeom>
          <a:noFill/>
        </p:spPr>
        <p:txBody>
          <a:bodyPr wrap="square" rtlCol="0">
            <a:spAutoFit/>
          </a:bodyPr>
          <a:lstStyle/>
          <a:p>
            <a:pPr algn="just"/>
            <a:r>
              <a:rPr lang="en-US" sz="2200" dirty="0" smtClean="0">
                <a:latin typeface="Tahoma" panose="020B0604030504040204" pitchFamily="34" charset="0"/>
                <a:ea typeface="Tahoma" panose="020B0604030504040204" pitchFamily="34" charset="0"/>
                <a:cs typeface="Tahoma" panose="020B0604030504040204" pitchFamily="34" charset="0"/>
              </a:rPr>
              <a:t>"transfer", in relation to a capital asset, includes,—</a:t>
            </a:r>
          </a:p>
          <a:p>
            <a:pPr algn="just"/>
            <a:endParaRPr lang="en-US" sz="2200" dirty="0" smtClean="0">
              <a:latin typeface="Tahoma" panose="020B0604030504040204" pitchFamily="34" charset="0"/>
              <a:ea typeface="Tahoma" panose="020B0604030504040204" pitchFamily="34" charset="0"/>
              <a:cs typeface="Tahoma" panose="020B0604030504040204" pitchFamily="34" charset="0"/>
            </a:endParaRPr>
          </a:p>
          <a:p>
            <a:pPr marL="514350" indent="-514350" algn="just">
              <a:buFont typeface="+mj-lt"/>
              <a:buAutoNum type="romanLcPeriod"/>
            </a:pPr>
            <a:r>
              <a:rPr lang="en-US" sz="2200" dirty="0" smtClean="0">
                <a:latin typeface="Tahoma" panose="020B0604030504040204" pitchFamily="34" charset="0"/>
                <a:ea typeface="Tahoma" panose="020B0604030504040204" pitchFamily="34" charset="0"/>
                <a:cs typeface="Tahoma" panose="020B0604030504040204" pitchFamily="34" charset="0"/>
              </a:rPr>
              <a:t>the sale, exchange or relinquishment of the asset</a:t>
            </a:r>
          </a:p>
          <a:p>
            <a:pPr marL="514350" indent="-514350" algn="just">
              <a:buFont typeface="+mj-lt"/>
              <a:buAutoNum type="romanLcPeriod"/>
            </a:pPr>
            <a:r>
              <a:rPr lang="en-US" sz="2200" dirty="0" smtClean="0">
                <a:latin typeface="Tahoma" panose="020B0604030504040204" pitchFamily="34" charset="0"/>
                <a:ea typeface="Tahoma" panose="020B0604030504040204" pitchFamily="34" charset="0"/>
                <a:cs typeface="Tahoma" panose="020B0604030504040204" pitchFamily="34" charset="0"/>
              </a:rPr>
              <a:t>extinguishment of rights</a:t>
            </a:r>
          </a:p>
          <a:p>
            <a:pPr marL="514350" indent="-514350" algn="just">
              <a:buFont typeface="+mj-lt"/>
              <a:buAutoNum type="romanLcPeriod"/>
            </a:pPr>
            <a:r>
              <a:rPr lang="en-US" sz="2200" dirty="0" smtClean="0">
                <a:latin typeface="Tahoma" panose="020B0604030504040204" pitchFamily="34" charset="0"/>
                <a:ea typeface="Tahoma" panose="020B0604030504040204" pitchFamily="34" charset="0"/>
                <a:cs typeface="Tahoma" panose="020B0604030504040204" pitchFamily="34" charset="0"/>
              </a:rPr>
              <a:t>Compulsory acquisition of asset under any law</a:t>
            </a:r>
          </a:p>
          <a:p>
            <a:pPr marL="514350" indent="-514350" algn="just">
              <a:buFont typeface="+mj-lt"/>
              <a:buAutoNum type="romanLcPeriod"/>
            </a:pPr>
            <a:r>
              <a:rPr lang="en-US" sz="2200" dirty="0" smtClean="0">
                <a:latin typeface="Tahoma" panose="020B0604030504040204" pitchFamily="34" charset="0"/>
                <a:ea typeface="Tahoma" panose="020B0604030504040204" pitchFamily="34" charset="0"/>
                <a:cs typeface="Tahoma" panose="020B0604030504040204" pitchFamily="34" charset="0"/>
              </a:rPr>
              <a:t>Conversion of capital asset into inventory</a:t>
            </a:r>
          </a:p>
          <a:p>
            <a:pPr marL="514350" indent="-514350" algn="just">
              <a:buFont typeface="+mj-lt"/>
              <a:buAutoNum type="romanLcPeriod"/>
            </a:pPr>
            <a:r>
              <a:rPr lang="en-US" sz="2200" b="1" dirty="0" smtClean="0">
                <a:solidFill>
                  <a:srgbClr val="2D4164"/>
                </a:solidFill>
                <a:latin typeface="Tahoma" panose="020B0604030504040204" pitchFamily="34" charset="0"/>
                <a:ea typeface="Tahoma" panose="020B0604030504040204" pitchFamily="34" charset="0"/>
                <a:cs typeface="Tahoma" panose="020B0604030504040204" pitchFamily="34" charset="0"/>
              </a:rPr>
              <a:t>Allowing possession of immovable Property under part performance of contract</a:t>
            </a:r>
          </a:p>
          <a:p>
            <a:pPr marL="514350" indent="-514350" algn="just">
              <a:buFont typeface="+mj-lt"/>
              <a:buAutoNum type="romanLcPeriod"/>
            </a:pPr>
            <a:r>
              <a:rPr lang="en-US" sz="2200" dirty="0" smtClean="0">
                <a:latin typeface="Tahoma" panose="020B0604030504040204" pitchFamily="34" charset="0"/>
                <a:ea typeface="Tahoma" panose="020B0604030504040204" pitchFamily="34" charset="0"/>
                <a:cs typeface="Tahoma" panose="020B0604030504040204" pitchFamily="34" charset="0"/>
              </a:rPr>
              <a:t>Any transfer of shares by a member of co. op. society which has effect of transferring immovable property.</a:t>
            </a:r>
          </a:p>
          <a:p>
            <a:pPr marL="514350" indent="-514350" algn="just">
              <a:buFont typeface="+mj-lt"/>
              <a:buAutoNum type="romanLcPeriod"/>
            </a:pPr>
            <a:r>
              <a:rPr lang="en-US" sz="2200" dirty="0" smtClean="0">
                <a:latin typeface="Tahoma" panose="020B0604030504040204" pitchFamily="34" charset="0"/>
                <a:ea typeface="Tahoma" panose="020B0604030504040204" pitchFamily="34" charset="0"/>
                <a:cs typeface="Tahoma" panose="020B0604030504040204" pitchFamily="34" charset="0"/>
              </a:rPr>
              <a:t>Maturity of Zero coupon bond</a:t>
            </a:r>
          </a:p>
          <a:p>
            <a:pPr algn="just"/>
            <a:endParaRPr lang="en-US" sz="2200" dirty="0" smtClean="0">
              <a:latin typeface="Tahoma" panose="020B0604030504040204" pitchFamily="34" charset="0"/>
              <a:ea typeface="Tahoma" panose="020B0604030504040204" pitchFamily="34" charset="0"/>
              <a:cs typeface="Tahoma" panose="020B0604030504040204" pitchFamily="34" charset="0"/>
            </a:endParaRPr>
          </a:p>
          <a:p>
            <a:pPr marL="514350" indent="-514350" algn="just">
              <a:buFont typeface="+mj-lt"/>
              <a:buAutoNum type="romanLcPeriod"/>
            </a:pP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76070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A32A7C8-4F98-5A5B-9E4D-581AB6622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22" y="-10519"/>
            <a:ext cx="12192000" cy="6858000"/>
          </a:xfrm>
          <a:prstGeom prst="rect">
            <a:avLst/>
          </a:prstGeom>
        </p:spPr>
      </p:pic>
      <p:sp>
        <p:nvSpPr>
          <p:cNvPr id="6" name="TextBox 5"/>
          <p:cNvSpPr txBox="1"/>
          <p:nvPr/>
        </p:nvSpPr>
        <p:spPr>
          <a:xfrm>
            <a:off x="0" y="287698"/>
            <a:ext cx="9193161" cy="584775"/>
          </a:xfrm>
          <a:prstGeom prst="rect">
            <a:avLst/>
          </a:prstGeom>
          <a:noFill/>
        </p:spPr>
        <p:txBody>
          <a:bodyPr wrap="square" rtlCol="0">
            <a:spAutoFit/>
          </a:bodyPr>
          <a:lstStyle/>
          <a:p>
            <a:r>
              <a:rPr lang="en-IN"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Section 2(47</a:t>
            </a:r>
            <a:r>
              <a:rPr lang="en-IN" sz="3200" dirty="0">
                <a:solidFill>
                  <a:schemeClr val="bg1"/>
                </a:solidFill>
                <a:latin typeface="Tahoma" panose="020B0604030504040204" pitchFamily="34" charset="0"/>
                <a:ea typeface="Tahoma" panose="020B0604030504040204" pitchFamily="34" charset="0"/>
                <a:cs typeface="Tahoma" panose="020B0604030504040204" pitchFamily="34" charset="0"/>
              </a:rPr>
              <a:t>) : Transfer</a:t>
            </a:r>
          </a:p>
        </p:txBody>
      </p:sp>
      <p:sp>
        <p:nvSpPr>
          <p:cNvPr id="2" name="TextBox 1"/>
          <p:cNvSpPr txBox="1"/>
          <p:nvPr/>
        </p:nvSpPr>
        <p:spPr>
          <a:xfrm>
            <a:off x="217586" y="1346136"/>
            <a:ext cx="11112402" cy="5170646"/>
          </a:xfrm>
          <a:prstGeom prst="rect">
            <a:avLst/>
          </a:prstGeom>
          <a:noFill/>
        </p:spPr>
        <p:txBody>
          <a:bodyPr wrap="square" rtlCol="0">
            <a:spAutoFit/>
          </a:bodyPr>
          <a:lstStyle/>
          <a:p>
            <a:pPr marL="342900" indent="-342900" algn="just">
              <a:buFont typeface="Wingdings" panose="05000000000000000000" pitchFamily="2" charset="2"/>
              <a:buChar char="q"/>
            </a:pPr>
            <a:r>
              <a:rPr lang="en-US" sz="2000" b="1" dirty="0" smtClean="0">
                <a:solidFill>
                  <a:srgbClr val="2D4164"/>
                </a:solidFill>
                <a:latin typeface="Tahoma" panose="020B0604030504040204" pitchFamily="34" charset="0"/>
                <a:ea typeface="Tahoma" panose="020B0604030504040204" pitchFamily="34" charset="0"/>
                <a:cs typeface="Tahoma" panose="020B0604030504040204" pitchFamily="34" charset="0"/>
              </a:rPr>
              <a:t>What if the agreement for sale is registered but the possession is not handed over?</a:t>
            </a:r>
          </a:p>
          <a:p>
            <a:pPr algn="just"/>
            <a:endParaRPr lang="en-US" sz="2200" dirty="0" smtClean="0">
              <a:latin typeface="Tahoma" panose="020B0604030504040204" pitchFamily="34" charset="0"/>
              <a:ea typeface="Tahoma" panose="020B0604030504040204" pitchFamily="34" charset="0"/>
              <a:cs typeface="Tahoma" panose="020B0604030504040204" pitchFamily="34" charset="0"/>
            </a:endParaRPr>
          </a:p>
          <a:p>
            <a:pPr algn="just"/>
            <a:r>
              <a:rPr lang="en-US" sz="2000" dirty="0" smtClean="0">
                <a:latin typeface="Tahoma" panose="020B0604030504040204" pitchFamily="34" charset="0"/>
                <a:ea typeface="Tahoma" panose="020B0604030504040204" pitchFamily="34" charset="0"/>
                <a:cs typeface="Tahoma" panose="020B0604030504040204" pitchFamily="34" charset="0"/>
              </a:rPr>
              <a:t>Both required for transfer</a:t>
            </a: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en-US" sz="2000" dirty="0" smtClean="0">
                <a:solidFill>
                  <a:srgbClr val="2D4164"/>
                </a:solidFill>
                <a:latin typeface="Tahoma" panose="020B0604030504040204" pitchFamily="34" charset="0"/>
                <a:ea typeface="Tahoma" panose="020B0604030504040204" pitchFamily="34" charset="0"/>
                <a:cs typeface="Tahoma" panose="020B0604030504040204" pitchFamily="34" charset="0"/>
              </a:rPr>
              <a:t>(</a:t>
            </a:r>
            <a:r>
              <a:rPr lang="en-US" sz="2000" dirty="0">
                <a:solidFill>
                  <a:srgbClr val="2D4164"/>
                </a:solidFill>
                <a:latin typeface="Tahoma" panose="020B0604030504040204" pitchFamily="34" charset="0"/>
                <a:ea typeface="Tahoma" panose="020B0604030504040204" pitchFamily="34" charset="0"/>
                <a:cs typeface="Tahoma" panose="020B0604030504040204" pitchFamily="34" charset="0"/>
              </a:rPr>
              <a:t>2018</a:t>
            </a:r>
            <a:r>
              <a:rPr lang="en-US" sz="2000" dirty="0" smtClean="0">
                <a:solidFill>
                  <a:srgbClr val="2D4164"/>
                </a:solidFill>
                <a:latin typeface="Tahoma" panose="020B0604030504040204" pitchFamily="34" charset="0"/>
                <a:ea typeface="Tahoma" panose="020B0604030504040204" pitchFamily="34" charset="0"/>
                <a:cs typeface="Tahoma" panose="020B0604030504040204" pitchFamily="34" charset="0"/>
              </a:rPr>
              <a:t>) 409 ITR 0037(</a:t>
            </a:r>
            <a:r>
              <a:rPr lang="en-US" sz="2000" dirty="0" err="1" smtClean="0">
                <a:solidFill>
                  <a:srgbClr val="2D4164"/>
                </a:solidFill>
                <a:latin typeface="Tahoma" panose="020B0604030504040204" pitchFamily="34" charset="0"/>
                <a:ea typeface="Tahoma" panose="020B0604030504040204" pitchFamily="34" charset="0"/>
                <a:cs typeface="Tahoma" panose="020B0604030504040204" pitchFamily="34" charset="0"/>
              </a:rPr>
              <a:t>Bom</a:t>
            </a:r>
            <a:r>
              <a:rPr lang="en-US" sz="2000" dirty="0" smtClean="0">
                <a:solidFill>
                  <a:srgbClr val="2D4164"/>
                </a:solidFill>
                <a:latin typeface="Tahoma" panose="020B0604030504040204" pitchFamily="34" charset="0"/>
                <a:ea typeface="Tahoma" panose="020B0604030504040204" pitchFamily="34" charset="0"/>
                <a:cs typeface="Tahoma" panose="020B0604030504040204" pitchFamily="34" charset="0"/>
              </a:rPr>
              <a:t>) PCIT </a:t>
            </a:r>
            <a:r>
              <a:rPr lang="en-US" sz="2000" dirty="0" err="1" smtClean="0">
                <a:solidFill>
                  <a:srgbClr val="2D4164"/>
                </a:solidFill>
                <a:latin typeface="Tahoma" panose="020B0604030504040204" pitchFamily="34" charset="0"/>
                <a:ea typeface="Tahoma" panose="020B0604030504040204" pitchFamily="34" charset="0"/>
                <a:cs typeface="Tahoma" panose="020B0604030504040204" pitchFamily="34" charset="0"/>
              </a:rPr>
              <a:t>vs.Talwalkars</a:t>
            </a:r>
            <a:r>
              <a:rPr lang="en-US" sz="2000" dirty="0" smtClean="0">
                <a:solidFill>
                  <a:srgbClr val="2D4164"/>
                </a:solidFill>
                <a:latin typeface="Tahoma" panose="020B0604030504040204" pitchFamily="34" charset="0"/>
                <a:ea typeface="Tahoma" panose="020B0604030504040204" pitchFamily="34" charset="0"/>
                <a:cs typeface="Tahoma" panose="020B0604030504040204" pitchFamily="34" charset="0"/>
              </a:rPr>
              <a:t> Fitness Club</a:t>
            </a:r>
          </a:p>
          <a:p>
            <a:pPr marL="342900" indent="-342900" algn="just">
              <a:buFont typeface="Arial" panose="020B0604020202020204" pitchFamily="34" charset="0"/>
              <a:buChar char="•"/>
            </a:pPr>
            <a:r>
              <a:rPr lang="en-IN" sz="2000" dirty="0" err="1" smtClean="0">
                <a:solidFill>
                  <a:srgbClr val="2D4164"/>
                </a:solidFill>
                <a:latin typeface="Tahoma" panose="020B0604030504040204" pitchFamily="34" charset="0"/>
                <a:ea typeface="Tahoma" panose="020B0604030504040204" pitchFamily="34" charset="0"/>
                <a:cs typeface="Tahoma" panose="020B0604030504040204" pitchFamily="34" charset="0"/>
              </a:rPr>
              <a:t>Ushaben</a:t>
            </a:r>
            <a:r>
              <a:rPr lang="en-IN" sz="2000" dirty="0" smtClean="0">
                <a:solidFill>
                  <a:srgbClr val="2D4164"/>
                </a:solidFill>
                <a:latin typeface="Tahoma" panose="020B0604030504040204" pitchFamily="34" charset="0"/>
                <a:ea typeface="Tahoma" panose="020B0604030504040204" pitchFamily="34" charset="0"/>
                <a:cs typeface="Tahoma" panose="020B0604030504040204" pitchFamily="34" charset="0"/>
              </a:rPr>
              <a:t>  </a:t>
            </a:r>
            <a:r>
              <a:rPr lang="en-IN" sz="2000" dirty="0" err="1" smtClean="0">
                <a:solidFill>
                  <a:srgbClr val="2D4164"/>
                </a:solidFill>
                <a:latin typeface="Tahoma" panose="020B0604030504040204" pitchFamily="34" charset="0"/>
                <a:ea typeface="Tahoma" panose="020B0604030504040204" pitchFamily="34" charset="0"/>
                <a:cs typeface="Tahoma" panose="020B0604030504040204" pitchFamily="34" charset="0"/>
              </a:rPr>
              <a:t>Jayantilal</a:t>
            </a:r>
            <a:r>
              <a:rPr lang="en-IN" sz="2000" dirty="0" smtClean="0">
                <a:solidFill>
                  <a:srgbClr val="2D4164"/>
                </a:solidFill>
                <a:latin typeface="Tahoma" panose="020B0604030504040204" pitchFamily="34" charset="0"/>
                <a:ea typeface="Tahoma" panose="020B0604030504040204" pitchFamily="34" charset="0"/>
                <a:cs typeface="Tahoma" panose="020B0604030504040204" pitchFamily="34" charset="0"/>
              </a:rPr>
              <a:t>  </a:t>
            </a:r>
            <a:r>
              <a:rPr lang="en-IN" sz="2000" dirty="0" err="1" smtClean="0">
                <a:solidFill>
                  <a:srgbClr val="2D4164"/>
                </a:solidFill>
                <a:latin typeface="Tahoma" panose="020B0604030504040204" pitchFamily="34" charset="0"/>
                <a:ea typeface="Tahoma" panose="020B0604030504040204" pitchFamily="34" charset="0"/>
                <a:cs typeface="Tahoma" panose="020B0604030504040204" pitchFamily="34" charset="0"/>
              </a:rPr>
              <a:t>Sodhan</a:t>
            </a:r>
            <a:r>
              <a:rPr lang="en-IN" sz="2000" dirty="0" smtClean="0">
                <a:solidFill>
                  <a:srgbClr val="2D4164"/>
                </a:solidFill>
                <a:latin typeface="Tahoma" panose="020B0604030504040204" pitchFamily="34" charset="0"/>
                <a:ea typeface="Tahoma" panose="020B0604030504040204" pitchFamily="34" charset="0"/>
                <a:cs typeface="Tahoma" panose="020B0604030504040204" pitchFamily="34" charset="0"/>
              </a:rPr>
              <a:t>  v.  CIT  (2018)  407  ITR  276 </a:t>
            </a:r>
            <a:endParaRPr lang="en-US" sz="2000" dirty="0" smtClean="0">
              <a:solidFill>
                <a:srgbClr val="2D4164"/>
              </a:solidFill>
              <a:latin typeface="Tahoma" panose="020B0604030504040204" pitchFamily="34" charset="0"/>
              <a:ea typeface="Tahoma" panose="020B0604030504040204" pitchFamily="34" charset="0"/>
              <a:cs typeface="Tahoma" panose="020B0604030504040204" pitchFamily="34" charset="0"/>
            </a:endParaRPr>
          </a:p>
          <a:p>
            <a:pPr algn="just"/>
            <a:r>
              <a:rPr lang="en-US" sz="2200" dirty="0" smtClean="0">
                <a:latin typeface="Tahoma" panose="020B0604030504040204" pitchFamily="34" charset="0"/>
                <a:ea typeface="Tahoma" panose="020B0604030504040204" pitchFamily="34" charset="0"/>
                <a:cs typeface="Tahoma" panose="020B0604030504040204" pitchFamily="34" charset="0"/>
              </a:rPr>
              <a:t>	</a:t>
            </a:r>
          </a:p>
          <a:p>
            <a:pPr marL="342900" indent="-342900" algn="just">
              <a:buFont typeface="Wingdings" panose="05000000000000000000" pitchFamily="2" charset="2"/>
              <a:buChar char="q"/>
            </a:pPr>
            <a:r>
              <a:rPr lang="en-US" sz="2000" b="1" dirty="0" smtClean="0">
                <a:solidFill>
                  <a:srgbClr val="2D4164"/>
                </a:solidFill>
                <a:latin typeface="Tahoma" panose="020B0604030504040204" pitchFamily="34" charset="0"/>
                <a:ea typeface="Tahoma" panose="020B0604030504040204" pitchFamily="34" charset="0"/>
                <a:cs typeface="Tahoma" panose="020B0604030504040204" pitchFamily="34" charset="0"/>
              </a:rPr>
              <a:t>2(47</a:t>
            </a:r>
            <a:r>
              <a:rPr lang="en-US" sz="2000" b="1" dirty="0">
                <a:solidFill>
                  <a:srgbClr val="2D4164"/>
                </a:solidFill>
                <a:latin typeface="Tahoma" panose="020B0604030504040204" pitchFamily="34" charset="0"/>
                <a:ea typeface="Tahoma" panose="020B0604030504040204" pitchFamily="34" charset="0"/>
                <a:cs typeface="Tahoma" panose="020B0604030504040204" pitchFamily="34" charset="0"/>
              </a:rPr>
              <a:t>)(v)–</a:t>
            </a:r>
            <a:r>
              <a:rPr lang="en-US" sz="2000" b="1" dirty="0" smtClean="0">
                <a:solidFill>
                  <a:srgbClr val="2D4164"/>
                </a:solidFill>
                <a:latin typeface="Tahoma" panose="020B0604030504040204" pitchFamily="34" charset="0"/>
                <a:ea typeface="Tahoma" panose="020B0604030504040204" pitchFamily="34" charset="0"/>
                <a:cs typeface="Tahoma" panose="020B0604030504040204" pitchFamily="34" charset="0"/>
              </a:rPr>
              <a:t>S.53A of TOPA</a:t>
            </a:r>
          </a:p>
          <a:p>
            <a:pPr marL="342900" indent="-342900" algn="just">
              <a:buFont typeface="Arial" panose="020B0604020202020204" pitchFamily="34" charset="0"/>
              <a:buChar char="•"/>
            </a:pPr>
            <a:r>
              <a:rPr lang="en-US" sz="2000" dirty="0" smtClean="0">
                <a:latin typeface="Tahoma" panose="020B0604030504040204" pitchFamily="34" charset="0"/>
                <a:ea typeface="Tahoma" panose="020B0604030504040204" pitchFamily="34" charset="0"/>
                <a:cs typeface="Tahoma" panose="020B0604030504040204" pitchFamily="34" charset="0"/>
              </a:rPr>
              <a:t>Granting of possession in part performance of contract would trigger provisions of transfer</a:t>
            </a:r>
          </a:p>
          <a:p>
            <a:pPr algn="just"/>
            <a:endParaRPr lang="en-US" sz="22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q"/>
            </a:pPr>
            <a:r>
              <a:rPr lang="en-IN" sz="2000" b="1" dirty="0">
                <a:solidFill>
                  <a:srgbClr val="2D4164"/>
                </a:solidFill>
                <a:latin typeface="Tahoma" panose="020B0604030504040204" pitchFamily="34" charset="0"/>
                <a:ea typeface="Tahoma" panose="020B0604030504040204" pitchFamily="34" charset="0"/>
                <a:cs typeface="Tahoma" panose="020B0604030504040204" pitchFamily="34" charset="0"/>
              </a:rPr>
              <a:t>2(47)(</a:t>
            </a:r>
            <a:r>
              <a:rPr lang="en-IN" sz="2000" b="1" dirty="0" smtClean="0">
                <a:solidFill>
                  <a:srgbClr val="2D4164"/>
                </a:solidFill>
                <a:latin typeface="Tahoma" panose="020B0604030504040204" pitchFamily="34" charset="0"/>
                <a:ea typeface="Tahoma" panose="020B0604030504040204" pitchFamily="34" charset="0"/>
                <a:cs typeface="Tahoma" panose="020B0604030504040204" pitchFamily="34" charset="0"/>
              </a:rPr>
              <a:t>v)and(vi) </a:t>
            </a:r>
          </a:p>
          <a:p>
            <a:pPr marL="342900" indent="-342900" algn="just">
              <a:buFont typeface="Arial" panose="020B0604020202020204" pitchFamily="34" charset="0"/>
              <a:buChar char="•"/>
            </a:pPr>
            <a:r>
              <a:rPr lang="en-IN" sz="2000" dirty="0" smtClean="0">
                <a:latin typeface="Tahoma" panose="020B0604030504040204" pitchFamily="34" charset="0"/>
                <a:ea typeface="Tahoma" panose="020B0604030504040204" pitchFamily="34" charset="0"/>
                <a:cs typeface="Tahoma" panose="020B0604030504040204" pitchFamily="34" charset="0"/>
              </a:rPr>
              <a:t>immovable property shall have the same meaning as in section </a:t>
            </a:r>
            <a:r>
              <a:rPr lang="en-IN" sz="2000" b="1" dirty="0" smtClean="0">
                <a:solidFill>
                  <a:srgbClr val="2D4164"/>
                </a:solidFill>
                <a:latin typeface="Tahoma" panose="020B0604030504040204" pitchFamily="34" charset="0"/>
                <a:ea typeface="Tahoma" panose="020B0604030504040204" pitchFamily="34" charset="0"/>
                <a:cs typeface="Tahoma" panose="020B0604030504040204" pitchFamily="34" charset="0"/>
              </a:rPr>
              <a:t>269UA(d</a:t>
            </a:r>
            <a:r>
              <a:rPr lang="en-IN" sz="2000" b="1" dirty="0">
                <a:solidFill>
                  <a:srgbClr val="2D4164"/>
                </a:solidFill>
                <a:latin typeface="Tahoma" panose="020B0604030504040204" pitchFamily="34" charset="0"/>
                <a:ea typeface="Tahoma" panose="020B0604030504040204" pitchFamily="34" charset="0"/>
                <a:cs typeface="Tahoma" panose="020B0604030504040204" pitchFamily="34" charset="0"/>
              </a:rPr>
              <a:t>)</a:t>
            </a:r>
          </a:p>
          <a:p>
            <a:pPr marL="342900" lvl="0" indent="-342900">
              <a:buFont typeface="Arial" panose="020B0604020202020204" pitchFamily="34" charset="0"/>
              <a:buChar char="•"/>
            </a:pPr>
            <a:r>
              <a:rPr lang="en-IN" sz="2000" dirty="0">
                <a:latin typeface="Tahoma" panose="020B0604030504040204" pitchFamily="34" charset="0"/>
                <a:ea typeface="Tahoma" panose="020B0604030504040204" pitchFamily="34" charset="0"/>
                <a:cs typeface="Tahoma" panose="020B0604030504040204" pitchFamily="34" charset="0"/>
              </a:rPr>
              <a:t>269UA(d</a:t>
            </a:r>
            <a:r>
              <a:rPr lang="en-IN" sz="2000" dirty="0" smtClean="0">
                <a:latin typeface="Tahoma" panose="020B0604030504040204" pitchFamily="34" charset="0"/>
                <a:ea typeface="Tahoma" panose="020B0604030504040204" pitchFamily="34" charset="0"/>
                <a:cs typeface="Tahoma" panose="020B0604030504040204" pitchFamily="34" charset="0"/>
              </a:rPr>
              <a:t>) includes rights in immovable property</a:t>
            </a:r>
            <a:endParaRPr lang="en-IN" sz="2000" dirty="0">
              <a:latin typeface="Tahoma" panose="020B0604030504040204" pitchFamily="34" charset="0"/>
              <a:ea typeface="Tahoma" panose="020B0604030504040204" pitchFamily="34" charset="0"/>
              <a:cs typeface="Tahoma" panose="020B0604030504040204" pitchFamily="34" charset="0"/>
            </a:endParaRPr>
          </a:p>
          <a:p>
            <a:pPr marL="342900" lvl="0" indent="-342900">
              <a:buFont typeface="Arial" panose="020B0604020202020204" pitchFamily="34" charset="0"/>
              <a:buChar char="•"/>
            </a:pPr>
            <a:r>
              <a:rPr lang="en-IN" sz="2000" dirty="0">
                <a:latin typeface="Tahoma" panose="020B0604030504040204" pitchFamily="34" charset="0"/>
                <a:ea typeface="Tahoma" panose="020B0604030504040204" pitchFamily="34" charset="0"/>
                <a:cs typeface="Tahoma" panose="020B0604030504040204" pitchFamily="34" charset="0"/>
              </a:rPr>
              <a:t>Therefore</a:t>
            </a:r>
            <a:r>
              <a:rPr lang="en-IN" sz="2000" dirty="0" smtClean="0">
                <a:latin typeface="Tahoma" panose="020B0604030504040204" pitchFamily="34" charset="0"/>
                <a:ea typeface="Tahoma" panose="020B0604030504040204" pitchFamily="34" charset="0"/>
                <a:cs typeface="Tahoma" panose="020B0604030504040204" pitchFamily="34" charset="0"/>
              </a:rPr>
              <a:t>, it shall include even development rights</a:t>
            </a:r>
            <a:endParaRPr lang="en-IN" sz="2000" dirty="0">
              <a:latin typeface="Tahoma" panose="020B0604030504040204" pitchFamily="34" charset="0"/>
              <a:ea typeface="Tahoma" panose="020B0604030504040204" pitchFamily="34" charset="0"/>
              <a:cs typeface="Tahoma" panose="020B0604030504040204" pitchFamily="34" charset="0"/>
            </a:endParaRPr>
          </a:p>
          <a:p>
            <a:pPr algn="just"/>
            <a:endParaRPr lang="en-US" sz="2200" dirty="0">
              <a:latin typeface="Tahoma" panose="020B0604030504040204" pitchFamily="34" charset="0"/>
              <a:ea typeface="Tahoma" panose="020B0604030504040204" pitchFamily="34" charset="0"/>
              <a:cs typeface="Tahoma" panose="020B0604030504040204" pitchFamily="34" charset="0"/>
            </a:endParaRPr>
          </a:p>
          <a:p>
            <a:pPr algn="just"/>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4359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2170</TotalTime>
  <Words>3520</Words>
  <Application>Microsoft Office PowerPoint</Application>
  <PresentationFormat>Widescreen</PresentationFormat>
  <Paragraphs>386</Paragraphs>
  <Slides>39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learn to work so as to make money, but what’s really fascinating is understanding how to make money work for you!</dc:title>
  <dc:creator>Sejal Shaha</dc:creator>
  <cp:lastModifiedBy>Lajari Oswal</cp:lastModifiedBy>
  <cp:revision>410</cp:revision>
  <dcterms:created xsi:type="dcterms:W3CDTF">2023-02-14T07:18:58Z</dcterms:created>
  <dcterms:modified xsi:type="dcterms:W3CDTF">2023-05-12T17:47:00Z</dcterms:modified>
</cp:coreProperties>
</file>