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5"/>
    <p:sldMasterId id="2147483680" r:id="rId6"/>
  </p:sldMasterIdLst>
  <p:notesMasterIdLst>
    <p:notesMasterId r:id="rId30"/>
  </p:notesMasterIdLst>
  <p:handoutMasterIdLst>
    <p:handoutMasterId r:id="rId31"/>
  </p:handoutMasterIdLst>
  <p:sldIdLst>
    <p:sldId id="271" r:id="rId7"/>
    <p:sldId id="272" r:id="rId8"/>
    <p:sldId id="360" r:id="rId9"/>
    <p:sldId id="329" r:id="rId10"/>
    <p:sldId id="273" r:id="rId11"/>
    <p:sldId id="330" r:id="rId12"/>
    <p:sldId id="331" r:id="rId13"/>
    <p:sldId id="332" r:id="rId14"/>
    <p:sldId id="333" r:id="rId15"/>
    <p:sldId id="345" r:id="rId16"/>
    <p:sldId id="346" r:id="rId17"/>
    <p:sldId id="347" r:id="rId18"/>
    <p:sldId id="348" r:id="rId19"/>
    <p:sldId id="349" r:id="rId20"/>
    <p:sldId id="350" r:id="rId21"/>
    <p:sldId id="351" r:id="rId22"/>
    <p:sldId id="352" r:id="rId23"/>
    <p:sldId id="353" r:id="rId24"/>
    <p:sldId id="354" r:id="rId25"/>
    <p:sldId id="355" r:id="rId26"/>
    <p:sldId id="356" r:id="rId27"/>
    <p:sldId id="357" r:id="rId28"/>
    <p:sldId id="359" r:id="rId29"/>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808">
          <p15:clr>
            <a:srgbClr val="A4A3A4"/>
          </p15:clr>
        </p15:guide>
        <p15:guide id="3" orient="horz" pos="3933">
          <p15:clr>
            <a:srgbClr val="A4A3A4"/>
          </p15:clr>
        </p15:guide>
        <p15:guide id="4" orient="horz" pos="4066">
          <p15:clr>
            <a:srgbClr val="A4A3A4"/>
          </p15:clr>
        </p15:guide>
        <p15:guide id="5" pos="2886">
          <p15:clr>
            <a:srgbClr val="A4A3A4"/>
          </p15:clr>
        </p15:guide>
        <p15:guide id="6" pos="292">
          <p15:clr>
            <a:srgbClr val="A4A3A4"/>
          </p15:clr>
        </p15:guide>
        <p15:guide id="7" pos="5492">
          <p15:clr>
            <a:srgbClr val="A4A3A4"/>
          </p15:clr>
        </p15:guide>
        <p15:guide id="8" pos="2842">
          <p15:clr>
            <a:srgbClr val="A4A3A4"/>
          </p15:clr>
        </p15:guide>
      </p15:sldGuideLst>
    </p:ext>
    <p:ext uri="{2D200454-40CA-4A62-9FC3-DE9A4176ACB9}">
      <p15:notesGuideLst xmlns:p15="http://schemas.microsoft.com/office/powerpoint/2012/main">
        <p15:guide id="1" orient="horz" pos="2949">
          <p15:clr>
            <a:srgbClr val="A4A3A4"/>
          </p15:clr>
        </p15:guide>
        <p15:guide id="2" pos="223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600"/>
    <a:srgbClr val="646464"/>
    <a:srgbClr val="80808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F8FE9E-F679-4EF3-81B4-30A6BB15D312}" v="2" dt="2023-09-03T05:13:54.4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79" autoAdjust="0"/>
    <p:restoredTop sz="89876" autoAdjust="0"/>
  </p:normalViewPr>
  <p:slideViewPr>
    <p:cSldViewPr snapToGrid="0" snapToObjects="1" showGuides="1">
      <p:cViewPr varScale="1">
        <p:scale>
          <a:sx n="57" d="100"/>
          <a:sy n="57" d="100"/>
        </p:scale>
        <p:origin x="1308" y="32"/>
      </p:cViewPr>
      <p:guideLst>
        <p:guide orient="horz" pos="2160"/>
        <p:guide orient="horz" pos="808"/>
        <p:guide orient="horz" pos="3933"/>
        <p:guide orient="horz" pos="4066"/>
        <p:guide pos="2886"/>
        <p:guide pos="292"/>
        <p:guide pos="5492"/>
        <p:guide pos="2842"/>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showGuides="1">
      <p:cViewPr varScale="1">
        <p:scale>
          <a:sx n="53" d="100"/>
          <a:sy n="53" d="100"/>
        </p:scale>
        <p:origin x="-2868" y="-90"/>
      </p:cViewPr>
      <p:guideLst>
        <p:guide orient="horz" pos="2949"/>
        <p:guide pos="223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sh V Agarwal" userId="af2b5f50-d5a3-48b8-98e6-d361de1ee0d4" providerId="ADAL" clId="{2FF8FE9E-F679-4EF3-81B4-30A6BB15D312}"/>
    <pc:docChg chg="custSel addSld modSld sldOrd modMainMaster">
      <pc:chgData name="Harsh V Agarwal" userId="af2b5f50-d5a3-48b8-98e6-d361de1ee0d4" providerId="ADAL" clId="{2FF8FE9E-F679-4EF3-81B4-30A6BB15D312}" dt="2023-09-03T05:13:54.478" v="636"/>
      <pc:docMkLst>
        <pc:docMk/>
      </pc:docMkLst>
      <pc:sldChg chg="ord">
        <pc:chgData name="Harsh V Agarwal" userId="af2b5f50-d5a3-48b8-98e6-d361de1ee0d4" providerId="ADAL" clId="{2FF8FE9E-F679-4EF3-81B4-30A6BB15D312}" dt="2023-09-03T05:06:58.335" v="12"/>
        <pc:sldMkLst>
          <pc:docMk/>
          <pc:sldMk cId="1746648225" sldId="329"/>
        </pc:sldMkLst>
      </pc:sldChg>
      <pc:sldChg chg="modSp add mod ord modAnim">
        <pc:chgData name="Harsh V Agarwal" userId="af2b5f50-d5a3-48b8-98e6-d361de1ee0d4" providerId="ADAL" clId="{2FF8FE9E-F679-4EF3-81B4-30A6BB15D312}" dt="2023-09-03T05:13:54.478" v="636"/>
        <pc:sldMkLst>
          <pc:docMk/>
          <pc:sldMk cId="3454895065" sldId="360"/>
        </pc:sldMkLst>
        <pc:spChg chg="mod">
          <ac:chgData name="Harsh V Agarwal" userId="af2b5f50-d5a3-48b8-98e6-d361de1ee0d4" providerId="ADAL" clId="{2FF8FE9E-F679-4EF3-81B4-30A6BB15D312}" dt="2023-09-03T05:07:03.140" v="20" actId="5793"/>
          <ac:spMkLst>
            <pc:docMk/>
            <pc:sldMk cId="3454895065" sldId="360"/>
            <ac:spMk id="2" creationId="{00000000-0000-0000-0000-000000000000}"/>
          </ac:spMkLst>
        </pc:spChg>
        <pc:spChg chg="mod">
          <ac:chgData name="Harsh V Agarwal" userId="af2b5f50-d5a3-48b8-98e6-d361de1ee0d4" providerId="ADAL" clId="{2FF8FE9E-F679-4EF3-81B4-30A6BB15D312}" dt="2023-09-03T05:13:48.842" v="635" actId="14100"/>
          <ac:spMkLst>
            <pc:docMk/>
            <pc:sldMk cId="3454895065" sldId="360"/>
            <ac:spMk id="3" creationId="{00000000-0000-0000-0000-000000000000}"/>
          </ac:spMkLst>
        </pc:spChg>
      </pc:sldChg>
      <pc:sldMasterChg chg="delSldLayout modSldLayout">
        <pc:chgData name="Harsh V Agarwal" userId="af2b5f50-d5a3-48b8-98e6-d361de1ee0d4" providerId="ADAL" clId="{2FF8FE9E-F679-4EF3-81B4-30A6BB15D312}" dt="2023-09-03T04:47:53.460" v="5" actId="478"/>
        <pc:sldMasterMkLst>
          <pc:docMk/>
          <pc:sldMasterMk cId="0" sldId="2147483666"/>
        </pc:sldMasterMkLst>
        <pc:sldLayoutChg chg="del">
          <pc:chgData name="Harsh V Agarwal" userId="af2b5f50-d5a3-48b8-98e6-d361de1ee0d4" providerId="ADAL" clId="{2FF8FE9E-F679-4EF3-81B4-30A6BB15D312}" dt="2023-09-03T04:47:20.716" v="2" actId="2696"/>
          <pc:sldLayoutMkLst>
            <pc:docMk/>
            <pc:sldMasterMk cId="0" sldId="2147483666"/>
            <pc:sldLayoutMk cId="0" sldId="2147483667"/>
          </pc:sldLayoutMkLst>
        </pc:sldLayoutChg>
        <pc:sldLayoutChg chg="delSp mod">
          <pc:chgData name="Harsh V Agarwal" userId="af2b5f50-d5a3-48b8-98e6-d361de1ee0d4" providerId="ADAL" clId="{2FF8FE9E-F679-4EF3-81B4-30A6BB15D312}" dt="2023-09-03T04:47:48.218" v="3" actId="478"/>
          <pc:sldLayoutMkLst>
            <pc:docMk/>
            <pc:sldMasterMk cId="0" sldId="2147483666"/>
            <pc:sldLayoutMk cId="1999940894" sldId="2147483673"/>
          </pc:sldLayoutMkLst>
          <pc:spChg chg="del">
            <ac:chgData name="Harsh V Agarwal" userId="af2b5f50-d5a3-48b8-98e6-d361de1ee0d4" providerId="ADAL" clId="{2FF8FE9E-F679-4EF3-81B4-30A6BB15D312}" dt="2023-09-03T04:47:48.218" v="3" actId="478"/>
            <ac:spMkLst>
              <pc:docMk/>
              <pc:sldMasterMk cId="0" sldId="2147483666"/>
              <pc:sldLayoutMk cId="1999940894" sldId="2147483673"/>
              <ac:spMk id="3077" creationId="{00000000-0000-0000-0000-000000000000}"/>
            </ac:spMkLst>
          </pc:spChg>
        </pc:sldLayoutChg>
        <pc:sldLayoutChg chg="delSp mod">
          <pc:chgData name="Harsh V Agarwal" userId="af2b5f50-d5a3-48b8-98e6-d361de1ee0d4" providerId="ADAL" clId="{2FF8FE9E-F679-4EF3-81B4-30A6BB15D312}" dt="2023-09-03T04:47:50.792" v="4" actId="478"/>
          <pc:sldLayoutMkLst>
            <pc:docMk/>
            <pc:sldMasterMk cId="0" sldId="2147483666"/>
            <pc:sldLayoutMk cId="2528647806" sldId="2147483674"/>
          </pc:sldLayoutMkLst>
          <pc:spChg chg="del">
            <ac:chgData name="Harsh V Agarwal" userId="af2b5f50-d5a3-48b8-98e6-d361de1ee0d4" providerId="ADAL" clId="{2FF8FE9E-F679-4EF3-81B4-30A6BB15D312}" dt="2023-09-03T04:47:50.792" v="4" actId="478"/>
            <ac:spMkLst>
              <pc:docMk/>
              <pc:sldMasterMk cId="0" sldId="2147483666"/>
              <pc:sldLayoutMk cId="2528647806" sldId="2147483674"/>
              <ac:spMk id="4101" creationId="{00000000-0000-0000-0000-000000000000}"/>
            </ac:spMkLst>
          </pc:spChg>
        </pc:sldLayoutChg>
        <pc:sldLayoutChg chg="delSp mod">
          <pc:chgData name="Harsh V Agarwal" userId="af2b5f50-d5a3-48b8-98e6-d361de1ee0d4" providerId="ADAL" clId="{2FF8FE9E-F679-4EF3-81B4-30A6BB15D312}" dt="2023-09-03T04:47:53.460" v="5" actId="478"/>
          <pc:sldLayoutMkLst>
            <pc:docMk/>
            <pc:sldMasterMk cId="0" sldId="2147483666"/>
            <pc:sldLayoutMk cId="3195521078" sldId="2147483676"/>
          </pc:sldLayoutMkLst>
          <pc:picChg chg="del">
            <ac:chgData name="Harsh V Agarwal" userId="af2b5f50-d5a3-48b8-98e6-d361de1ee0d4" providerId="ADAL" clId="{2FF8FE9E-F679-4EF3-81B4-30A6BB15D312}" dt="2023-09-03T04:47:53.460" v="5" actId="478"/>
            <ac:picMkLst>
              <pc:docMk/>
              <pc:sldMasterMk cId="0" sldId="2147483666"/>
              <pc:sldLayoutMk cId="3195521078" sldId="2147483676"/>
              <ac:picMk id="6" creationId="{00000000-0000-0000-0000-000000000000}"/>
            </ac:picMkLst>
          </pc:picChg>
        </pc:sldLayoutChg>
      </pc:sldMasterChg>
      <pc:sldMasterChg chg="delSp mod delSldLayout modSldLayout">
        <pc:chgData name="Harsh V Agarwal" userId="af2b5f50-d5a3-48b8-98e6-d361de1ee0d4" providerId="ADAL" clId="{2FF8FE9E-F679-4EF3-81B4-30A6BB15D312}" dt="2023-09-03T04:48:02.908" v="7" actId="478"/>
        <pc:sldMasterMkLst>
          <pc:docMk/>
          <pc:sldMasterMk cId="0" sldId="2147483680"/>
        </pc:sldMasterMkLst>
        <pc:picChg chg="del">
          <ac:chgData name="Harsh V Agarwal" userId="af2b5f50-d5a3-48b8-98e6-d361de1ee0d4" providerId="ADAL" clId="{2FF8FE9E-F679-4EF3-81B4-30A6BB15D312}" dt="2023-09-03T04:46:32.655" v="0" actId="478"/>
          <ac:picMkLst>
            <pc:docMk/>
            <pc:sldMasterMk cId="0" sldId="2147483680"/>
            <ac:picMk id="8" creationId="{00000000-0000-0000-0000-000000000000}"/>
          </ac:picMkLst>
        </pc:picChg>
        <pc:sldLayoutChg chg="del">
          <pc:chgData name="Harsh V Agarwal" userId="af2b5f50-d5a3-48b8-98e6-d361de1ee0d4" providerId="ADAL" clId="{2FF8FE9E-F679-4EF3-81B4-30A6BB15D312}" dt="2023-09-03T04:46:49.928" v="1" actId="2696"/>
          <pc:sldLayoutMkLst>
            <pc:docMk/>
            <pc:sldMasterMk cId="0" sldId="2147483680"/>
            <pc:sldLayoutMk cId="1999940894" sldId="2147483687"/>
          </pc:sldLayoutMkLst>
        </pc:sldLayoutChg>
        <pc:sldLayoutChg chg="delSp mod">
          <pc:chgData name="Harsh V Agarwal" userId="af2b5f50-d5a3-48b8-98e6-d361de1ee0d4" providerId="ADAL" clId="{2FF8FE9E-F679-4EF3-81B4-30A6BB15D312}" dt="2023-09-03T04:48:00.782" v="6" actId="478"/>
          <pc:sldLayoutMkLst>
            <pc:docMk/>
            <pc:sldMasterMk cId="0" sldId="2147483680"/>
            <pc:sldLayoutMk cId="2528647806" sldId="2147483688"/>
          </pc:sldLayoutMkLst>
          <pc:spChg chg="del">
            <ac:chgData name="Harsh V Agarwal" userId="af2b5f50-d5a3-48b8-98e6-d361de1ee0d4" providerId="ADAL" clId="{2FF8FE9E-F679-4EF3-81B4-30A6BB15D312}" dt="2023-09-03T04:48:00.782" v="6" actId="478"/>
            <ac:spMkLst>
              <pc:docMk/>
              <pc:sldMasterMk cId="0" sldId="2147483680"/>
              <pc:sldLayoutMk cId="2528647806" sldId="2147483688"/>
              <ac:spMk id="6" creationId="{00000000-0000-0000-0000-000000000000}"/>
            </ac:spMkLst>
          </pc:spChg>
        </pc:sldLayoutChg>
        <pc:sldLayoutChg chg="delSp mod">
          <pc:chgData name="Harsh V Agarwal" userId="af2b5f50-d5a3-48b8-98e6-d361de1ee0d4" providerId="ADAL" clId="{2FF8FE9E-F679-4EF3-81B4-30A6BB15D312}" dt="2023-09-03T04:48:02.908" v="7" actId="478"/>
          <pc:sldLayoutMkLst>
            <pc:docMk/>
            <pc:sldMasterMk cId="0" sldId="2147483680"/>
            <pc:sldLayoutMk cId="3195521078" sldId="2147483690"/>
          </pc:sldLayoutMkLst>
          <pc:picChg chg="del">
            <ac:chgData name="Harsh V Agarwal" userId="af2b5f50-d5a3-48b8-98e6-d361de1ee0d4" providerId="ADAL" clId="{2FF8FE9E-F679-4EF3-81B4-30A6BB15D312}" dt="2023-09-03T04:48:02.908" v="7" actId="478"/>
            <ac:picMkLst>
              <pc:docMk/>
              <pc:sldMasterMk cId="0" sldId="2147483680"/>
              <pc:sldLayoutMk cId="3195521078" sldId="2147483690"/>
              <ac:picMk id="7" creationId="{00000000-0000-0000-0000-000000000000}"/>
            </ac:picMkLst>
          </pc:pic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4A8598-8041-47A4-8F78-86DDDBCD03AE}"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IN"/>
        </a:p>
      </dgm:t>
    </dgm:pt>
    <dgm:pt modelId="{FD3CFCAA-692D-4A0E-A38D-498E5BECECCE}">
      <dgm:prSet phldrT="[Text]"/>
      <dgm:spPr>
        <a:solidFill>
          <a:schemeClr val="accent2"/>
        </a:solidFill>
      </dgm:spPr>
      <dgm:t>
        <a:bodyPr/>
        <a:lstStyle/>
        <a:p>
          <a:r>
            <a:rPr lang="en-US" b="1" dirty="0">
              <a:solidFill>
                <a:schemeClr val="tx1"/>
              </a:solidFill>
            </a:rPr>
            <a:t>Entity level Controls</a:t>
          </a:r>
          <a:endParaRPr lang="en-IN" b="1" dirty="0">
            <a:solidFill>
              <a:schemeClr val="tx1"/>
            </a:solidFill>
          </a:endParaRPr>
        </a:p>
      </dgm:t>
    </dgm:pt>
    <dgm:pt modelId="{4A9A4963-B172-48B6-8002-350F5EFCC69E}" type="parTrans" cxnId="{80E554AE-2461-4A22-A4AB-7BA49ED0D7D8}">
      <dgm:prSet/>
      <dgm:spPr/>
      <dgm:t>
        <a:bodyPr/>
        <a:lstStyle/>
        <a:p>
          <a:endParaRPr lang="en-IN"/>
        </a:p>
      </dgm:t>
    </dgm:pt>
    <dgm:pt modelId="{704F259E-8B74-4011-81B8-2A16E610C8D4}" type="sibTrans" cxnId="{80E554AE-2461-4A22-A4AB-7BA49ED0D7D8}">
      <dgm:prSet/>
      <dgm:spPr/>
      <dgm:t>
        <a:bodyPr/>
        <a:lstStyle/>
        <a:p>
          <a:endParaRPr lang="en-IN"/>
        </a:p>
      </dgm:t>
    </dgm:pt>
    <dgm:pt modelId="{5AAADFD0-F868-4B81-9671-9DD7CEFE8095}">
      <dgm:prSet phldrT="[Text]"/>
      <dgm:spPr/>
      <dgm:t>
        <a:bodyPr/>
        <a:lstStyle/>
        <a:p>
          <a:r>
            <a:rPr lang="en-IN" dirty="0">
              <a:solidFill>
                <a:schemeClr val="tx2"/>
              </a:solidFill>
            </a:rPr>
            <a:t>IT General Controls</a:t>
          </a:r>
        </a:p>
      </dgm:t>
    </dgm:pt>
    <dgm:pt modelId="{CDCA4AE3-1373-40F9-9D4E-C8EA64788ED5}" type="parTrans" cxnId="{A671FCC8-FCE3-4F93-9C7F-0A64A105A52A}">
      <dgm:prSet/>
      <dgm:spPr/>
      <dgm:t>
        <a:bodyPr/>
        <a:lstStyle/>
        <a:p>
          <a:endParaRPr lang="en-IN"/>
        </a:p>
      </dgm:t>
    </dgm:pt>
    <dgm:pt modelId="{1F6EF316-84F1-424D-91DE-2B0291629A8B}" type="sibTrans" cxnId="{A671FCC8-FCE3-4F93-9C7F-0A64A105A52A}">
      <dgm:prSet/>
      <dgm:spPr/>
      <dgm:t>
        <a:bodyPr/>
        <a:lstStyle/>
        <a:p>
          <a:endParaRPr lang="en-IN"/>
        </a:p>
      </dgm:t>
    </dgm:pt>
    <dgm:pt modelId="{5B297FE3-2930-49CF-A046-12D97424DD16}">
      <dgm:prSet phldrT="[Text]"/>
      <dgm:spPr/>
      <dgm:t>
        <a:bodyPr/>
        <a:lstStyle/>
        <a:p>
          <a:r>
            <a:rPr lang="en-IN" dirty="0">
              <a:solidFill>
                <a:schemeClr val="tx2"/>
              </a:solidFill>
            </a:rPr>
            <a:t>Transaction Level Controls</a:t>
          </a:r>
        </a:p>
      </dgm:t>
    </dgm:pt>
    <dgm:pt modelId="{BE0025C1-E77A-45DD-816D-0D12FFD8EC62}" type="parTrans" cxnId="{E264D186-E9D8-4010-8380-7A1BF2E83503}">
      <dgm:prSet/>
      <dgm:spPr/>
      <dgm:t>
        <a:bodyPr/>
        <a:lstStyle/>
        <a:p>
          <a:endParaRPr lang="en-IN"/>
        </a:p>
      </dgm:t>
    </dgm:pt>
    <dgm:pt modelId="{76FDB1C2-85E4-405F-B7BB-785E4C4B4439}" type="sibTrans" cxnId="{E264D186-E9D8-4010-8380-7A1BF2E83503}">
      <dgm:prSet/>
      <dgm:spPr/>
      <dgm:t>
        <a:bodyPr/>
        <a:lstStyle/>
        <a:p>
          <a:endParaRPr lang="en-IN"/>
        </a:p>
      </dgm:t>
    </dgm:pt>
    <dgm:pt modelId="{C5925DC4-E892-4CA6-84D9-408B7435F8D4}" type="pres">
      <dgm:prSet presAssocID="{934A8598-8041-47A4-8F78-86DDDBCD03AE}" presName="Name0" presStyleCnt="0">
        <dgm:presLayoutVars>
          <dgm:dir/>
          <dgm:resizeHandles val="exact"/>
        </dgm:presLayoutVars>
      </dgm:prSet>
      <dgm:spPr/>
    </dgm:pt>
    <dgm:pt modelId="{3CEA965E-0CCB-4EAA-9677-1FBF34B523CD}" type="pres">
      <dgm:prSet presAssocID="{FD3CFCAA-692D-4A0E-A38D-498E5BECECCE}" presName="node" presStyleLbl="node1" presStyleIdx="0" presStyleCnt="3">
        <dgm:presLayoutVars>
          <dgm:bulletEnabled val="1"/>
        </dgm:presLayoutVars>
      </dgm:prSet>
      <dgm:spPr/>
    </dgm:pt>
    <dgm:pt modelId="{C247B4E4-8CD3-4028-AAF3-300F97E55677}" type="pres">
      <dgm:prSet presAssocID="{704F259E-8B74-4011-81B8-2A16E610C8D4}" presName="sibTrans" presStyleLbl="sibTrans2D1" presStyleIdx="0" presStyleCnt="3"/>
      <dgm:spPr/>
    </dgm:pt>
    <dgm:pt modelId="{62255CAF-EEE3-4C12-95DA-F6CA6CEA403E}" type="pres">
      <dgm:prSet presAssocID="{704F259E-8B74-4011-81B8-2A16E610C8D4}" presName="connectorText" presStyleLbl="sibTrans2D1" presStyleIdx="0" presStyleCnt="3"/>
      <dgm:spPr/>
    </dgm:pt>
    <dgm:pt modelId="{EF92204E-A7B5-4233-98A5-6972D57BEAEA}" type="pres">
      <dgm:prSet presAssocID="{5AAADFD0-F868-4B81-9671-9DD7CEFE8095}" presName="node" presStyleLbl="node1" presStyleIdx="1" presStyleCnt="3" custRadScaleRad="94181" custRadScaleInc="-21044">
        <dgm:presLayoutVars>
          <dgm:bulletEnabled val="1"/>
        </dgm:presLayoutVars>
      </dgm:prSet>
      <dgm:spPr/>
    </dgm:pt>
    <dgm:pt modelId="{DD00E7D3-76A1-46A6-8780-FF86C2A14D33}" type="pres">
      <dgm:prSet presAssocID="{1F6EF316-84F1-424D-91DE-2B0291629A8B}" presName="sibTrans" presStyleLbl="sibTrans2D1" presStyleIdx="1" presStyleCnt="3"/>
      <dgm:spPr/>
    </dgm:pt>
    <dgm:pt modelId="{51B6D08A-4291-4199-9F78-560D9B9798F5}" type="pres">
      <dgm:prSet presAssocID="{1F6EF316-84F1-424D-91DE-2B0291629A8B}" presName="connectorText" presStyleLbl="sibTrans2D1" presStyleIdx="1" presStyleCnt="3"/>
      <dgm:spPr/>
    </dgm:pt>
    <dgm:pt modelId="{534B7C2D-B3E7-4884-908E-2202717505B4}" type="pres">
      <dgm:prSet presAssocID="{5B297FE3-2930-49CF-A046-12D97424DD16}" presName="node" presStyleLbl="node1" presStyleIdx="2" presStyleCnt="3" custRadScaleRad="96263" custRadScaleInc="18208">
        <dgm:presLayoutVars>
          <dgm:bulletEnabled val="1"/>
        </dgm:presLayoutVars>
      </dgm:prSet>
      <dgm:spPr/>
    </dgm:pt>
    <dgm:pt modelId="{32800839-B807-4AF8-A463-CD4EB4330952}" type="pres">
      <dgm:prSet presAssocID="{76FDB1C2-85E4-405F-B7BB-785E4C4B4439}" presName="sibTrans" presStyleLbl="sibTrans2D1" presStyleIdx="2" presStyleCnt="3"/>
      <dgm:spPr/>
    </dgm:pt>
    <dgm:pt modelId="{1FFBFB4E-48B9-4599-ACDC-F9348A0DF797}" type="pres">
      <dgm:prSet presAssocID="{76FDB1C2-85E4-405F-B7BB-785E4C4B4439}" presName="connectorText" presStyleLbl="sibTrans2D1" presStyleIdx="2" presStyleCnt="3"/>
      <dgm:spPr/>
    </dgm:pt>
  </dgm:ptLst>
  <dgm:cxnLst>
    <dgm:cxn modelId="{6504A504-895D-4B9C-9B7B-5DB5E448F125}" type="presOf" srcId="{5AAADFD0-F868-4B81-9671-9DD7CEFE8095}" destId="{EF92204E-A7B5-4233-98A5-6972D57BEAEA}" srcOrd="0" destOrd="0" presId="urn:microsoft.com/office/officeart/2005/8/layout/cycle7"/>
    <dgm:cxn modelId="{23E41C1A-CEB4-4EB5-BE03-932BF6C03D16}" type="presOf" srcId="{934A8598-8041-47A4-8F78-86DDDBCD03AE}" destId="{C5925DC4-E892-4CA6-84D9-408B7435F8D4}" srcOrd="0" destOrd="0" presId="urn:microsoft.com/office/officeart/2005/8/layout/cycle7"/>
    <dgm:cxn modelId="{3075CF28-F438-469A-A401-FBC2B939C972}" type="presOf" srcId="{5B297FE3-2930-49CF-A046-12D97424DD16}" destId="{534B7C2D-B3E7-4884-908E-2202717505B4}" srcOrd="0" destOrd="0" presId="urn:microsoft.com/office/officeart/2005/8/layout/cycle7"/>
    <dgm:cxn modelId="{95F6152E-CBAA-4086-8BA9-C487F7B7AFB8}" type="presOf" srcId="{76FDB1C2-85E4-405F-B7BB-785E4C4B4439}" destId="{1FFBFB4E-48B9-4599-ACDC-F9348A0DF797}" srcOrd="1" destOrd="0" presId="urn:microsoft.com/office/officeart/2005/8/layout/cycle7"/>
    <dgm:cxn modelId="{50F79436-1880-4C52-AD25-117BD2B7DA21}" type="presOf" srcId="{1F6EF316-84F1-424D-91DE-2B0291629A8B}" destId="{DD00E7D3-76A1-46A6-8780-FF86C2A14D33}" srcOrd="0" destOrd="0" presId="urn:microsoft.com/office/officeart/2005/8/layout/cycle7"/>
    <dgm:cxn modelId="{3944F977-0C63-4E67-8505-22D6B42AAFBC}" type="presOf" srcId="{FD3CFCAA-692D-4A0E-A38D-498E5BECECCE}" destId="{3CEA965E-0CCB-4EAA-9677-1FBF34B523CD}" srcOrd="0" destOrd="0" presId="urn:microsoft.com/office/officeart/2005/8/layout/cycle7"/>
    <dgm:cxn modelId="{E264D186-E9D8-4010-8380-7A1BF2E83503}" srcId="{934A8598-8041-47A4-8F78-86DDDBCD03AE}" destId="{5B297FE3-2930-49CF-A046-12D97424DD16}" srcOrd="2" destOrd="0" parTransId="{BE0025C1-E77A-45DD-816D-0D12FFD8EC62}" sibTransId="{76FDB1C2-85E4-405F-B7BB-785E4C4B4439}"/>
    <dgm:cxn modelId="{80E554AE-2461-4A22-A4AB-7BA49ED0D7D8}" srcId="{934A8598-8041-47A4-8F78-86DDDBCD03AE}" destId="{FD3CFCAA-692D-4A0E-A38D-498E5BECECCE}" srcOrd="0" destOrd="0" parTransId="{4A9A4963-B172-48B6-8002-350F5EFCC69E}" sibTransId="{704F259E-8B74-4011-81B8-2A16E610C8D4}"/>
    <dgm:cxn modelId="{A671FCC8-FCE3-4F93-9C7F-0A64A105A52A}" srcId="{934A8598-8041-47A4-8F78-86DDDBCD03AE}" destId="{5AAADFD0-F868-4B81-9671-9DD7CEFE8095}" srcOrd="1" destOrd="0" parTransId="{CDCA4AE3-1373-40F9-9D4E-C8EA64788ED5}" sibTransId="{1F6EF316-84F1-424D-91DE-2B0291629A8B}"/>
    <dgm:cxn modelId="{D5D608CF-F653-4A3A-B4F9-8381B30D054F}" type="presOf" srcId="{76FDB1C2-85E4-405F-B7BB-785E4C4B4439}" destId="{32800839-B807-4AF8-A463-CD4EB4330952}" srcOrd="0" destOrd="0" presId="urn:microsoft.com/office/officeart/2005/8/layout/cycle7"/>
    <dgm:cxn modelId="{F94716D7-FD6B-45B3-951C-E71F06ECD82A}" type="presOf" srcId="{704F259E-8B74-4011-81B8-2A16E610C8D4}" destId="{62255CAF-EEE3-4C12-95DA-F6CA6CEA403E}" srcOrd="1" destOrd="0" presId="urn:microsoft.com/office/officeart/2005/8/layout/cycle7"/>
    <dgm:cxn modelId="{959E34ED-18D0-4F49-B5DA-88E697082E97}" type="presOf" srcId="{1F6EF316-84F1-424D-91DE-2B0291629A8B}" destId="{51B6D08A-4291-4199-9F78-560D9B9798F5}" srcOrd="1" destOrd="0" presId="urn:microsoft.com/office/officeart/2005/8/layout/cycle7"/>
    <dgm:cxn modelId="{6584A5F1-6107-434F-8396-DDB818BB1AC3}" type="presOf" srcId="{704F259E-8B74-4011-81B8-2A16E610C8D4}" destId="{C247B4E4-8CD3-4028-AAF3-300F97E55677}" srcOrd="0" destOrd="0" presId="urn:microsoft.com/office/officeart/2005/8/layout/cycle7"/>
    <dgm:cxn modelId="{E8AF6170-4FD1-47D6-A0C1-E45ACF2D29F0}" type="presParOf" srcId="{C5925DC4-E892-4CA6-84D9-408B7435F8D4}" destId="{3CEA965E-0CCB-4EAA-9677-1FBF34B523CD}" srcOrd="0" destOrd="0" presId="urn:microsoft.com/office/officeart/2005/8/layout/cycle7"/>
    <dgm:cxn modelId="{4B577573-4D60-4B8A-880D-525ABDBDF6C2}" type="presParOf" srcId="{C5925DC4-E892-4CA6-84D9-408B7435F8D4}" destId="{C247B4E4-8CD3-4028-AAF3-300F97E55677}" srcOrd="1" destOrd="0" presId="urn:microsoft.com/office/officeart/2005/8/layout/cycle7"/>
    <dgm:cxn modelId="{0E8FBD82-1F1B-48D9-971C-C597F333888E}" type="presParOf" srcId="{C247B4E4-8CD3-4028-AAF3-300F97E55677}" destId="{62255CAF-EEE3-4C12-95DA-F6CA6CEA403E}" srcOrd="0" destOrd="0" presId="urn:microsoft.com/office/officeart/2005/8/layout/cycle7"/>
    <dgm:cxn modelId="{D8D44297-D621-4FBB-A96F-246ECB31ACD4}" type="presParOf" srcId="{C5925DC4-E892-4CA6-84D9-408B7435F8D4}" destId="{EF92204E-A7B5-4233-98A5-6972D57BEAEA}" srcOrd="2" destOrd="0" presId="urn:microsoft.com/office/officeart/2005/8/layout/cycle7"/>
    <dgm:cxn modelId="{A8977621-2BC4-40D6-9A19-2007FA37655F}" type="presParOf" srcId="{C5925DC4-E892-4CA6-84D9-408B7435F8D4}" destId="{DD00E7D3-76A1-46A6-8780-FF86C2A14D33}" srcOrd="3" destOrd="0" presId="urn:microsoft.com/office/officeart/2005/8/layout/cycle7"/>
    <dgm:cxn modelId="{04088F76-95A4-4446-9EF9-CF6D4044CA40}" type="presParOf" srcId="{DD00E7D3-76A1-46A6-8780-FF86C2A14D33}" destId="{51B6D08A-4291-4199-9F78-560D9B9798F5}" srcOrd="0" destOrd="0" presId="urn:microsoft.com/office/officeart/2005/8/layout/cycle7"/>
    <dgm:cxn modelId="{884EA6D5-291D-4C15-9D92-333654BB3707}" type="presParOf" srcId="{C5925DC4-E892-4CA6-84D9-408B7435F8D4}" destId="{534B7C2D-B3E7-4884-908E-2202717505B4}" srcOrd="4" destOrd="0" presId="urn:microsoft.com/office/officeart/2005/8/layout/cycle7"/>
    <dgm:cxn modelId="{3B44A137-5C3F-4477-BC2D-3E2CF27FB1D7}" type="presParOf" srcId="{C5925DC4-E892-4CA6-84D9-408B7435F8D4}" destId="{32800839-B807-4AF8-A463-CD4EB4330952}" srcOrd="5" destOrd="0" presId="urn:microsoft.com/office/officeart/2005/8/layout/cycle7"/>
    <dgm:cxn modelId="{A121E0B4-6DBF-4B7E-B89F-4F2B6075F3E9}" type="presParOf" srcId="{32800839-B807-4AF8-A463-CD4EB4330952}" destId="{1FFBFB4E-48B9-4599-ACDC-F9348A0DF797}"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4A8598-8041-47A4-8F78-86DDDBCD03AE}"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IN"/>
        </a:p>
      </dgm:t>
    </dgm:pt>
    <dgm:pt modelId="{FD3CFCAA-692D-4A0E-A38D-498E5BECECCE}">
      <dgm:prSet phldrT="[Text]"/>
      <dgm:spPr>
        <a:solidFill>
          <a:schemeClr val="accent1"/>
        </a:solidFill>
      </dgm:spPr>
      <dgm:t>
        <a:bodyPr/>
        <a:lstStyle/>
        <a:p>
          <a:r>
            <a:rPr lang="en-US" b="0" dirty="0">
              <a:solidFill>
                <a:schemeClr val="tx2"/>
              </a:solidFill>
            </a:rPr>
            <a:t>Entity level Controls</a:t>
          </a:r>
          <a:endParaRPr lang="en-IN" b="0" dirty="0">
            <a:solidFill>
              <a:schemeClr val="tx2"/>
            </a:solidFill>
          </a:endParaRPr>
        </a:p>
      </dgm:t>
    </dgm:pt>
    <dgm:pt modelId="{4A9A4963-B172-48B6-8002-350F5EFCC69E}" type="parTrans" cxnId="{80E554AE-2461-4A22-A4AB-7BA49ED0D7D8}">
      <dgm:prSet/>
      <dgm:spPr/>
      <dgm:t>
        <a:bodyPr/>
        <a:lstStyle/>
        <a:p>
          <a:endParaRPr lang="en-IN"/>
        </a:p>
      </dgm:t>
    </dgm:pt>
    <dgm:pt modelId="{704F259E-8B74-4011-81B8-2A16E610C8D4}" type="sibTrans" cxnId="{80E554AE-2461-4A22-A4AB-7BA49ED0D7D8}">
      <dgm:prSet/>
      <dgm:spPr/>
      <dgm:t>
        <a:bodyPr/>
        <a:lstStyle/>
        <a:p>
          <a:endParaRPr lang="en-IN"/>
        </a:p>
      </dgm:t>
    </dgm:pt>
    <dgm:pt modelId="{5B297FE3-2930-49CF-A046-12D97424DD16}">
      <dgm:prSet phldrT="[Text]"/>
      <dgm:spPr>
        <a:solidFill>
          <a:schemeClr val="accent2"/>
        </a:solidFill>
      </dgm:spPr>
      <dgm:t>
        <a:bodyPr/>
        <a:lstStyle/>
        <a:p>
          <a:r>
            <a:rPr lang="en-IN" b="1" dirty="0">
              <a:solidFill>
                <a:schemeClr val="tx1"/>
              </a:solidFill>
            </a:rPr>
            <a:t>IT General Controls</a:t>
          </a:r>
        </a:p>
      </dgm:t>
    </dgm:pt>
    <dgm:pt modelId="{BE0025C1-E77A-45DD-816D-0D12FFD8EC62}" type="parTrans" cxnId="{E264D186-E9D8-4010-8380-7A1BF2E83503}">
      <dgm:prSet/>
      <dgm:spPr/>
      <dgm:t>
        <a:bodyPr/>
        <a:lstStyle/>
        <a:p>
          <a:endParaRPr lang="en-IN"/>
        </a:p>
      </dgm:t>
    </dgm:pt>
    <dgm:pt modelId="{76FDB1C2-85E4-405F-B7BB-785E4C4B4439}" type="sibTrans" cxnId="{E264D186-E9D8-4010-8380-7A1BF2E83503}">
      <dgm:prSet/>
      <dgm:spPr/>
      <dgm:t>
        <a:bodyPr/>
        <a:lstStyle/>
        <a:p>
          <a:endParaRPr lang="en-IN"/>
        </a:p>
      </dgm:t>
    </dgm:pt>
    <dgm:pt modelId="{B005409B-7C1B-4674-8A49-B2B282192295}">
      <dgm:prSet phldrT="[Text]"/>
      <dgm:spPr>
        <a:solidFill>
          <a:schemeClr val="accent1"/>
        </a:solidFill>
      </dgm:spPr>
      <dgm:t>
        <a:bodyPr/>
        <a:lstStyle/>
        <a:p>
          <a:r>
            <a:rPr lang="en-IN" b="0" dirty="0">
              <a:solidFill>
                <a:schemeClr val="tx2"/>
              </a:solidFill>
            </a:rPr>
            <a:t>Transaction Level Controls</a:t>
          </a:r>
        </a:p>
      </dgm:t>
    </dgm:pt>
    <dgm:pt modelId="{F0992D3E-C074-4A93-888D-564A57AE02F7}" type="parTrans" cxnId="{EF38E7F0-915B-4EB0-87CE-2AFFBBE17502}">
      <dgm:prSet/>
      <dgm:spPr/>
      <dgm:t>
        <a:bodyPr/>
        <a:lstStyle/>
        <a:p>
          <a:endParaRPr lang="en-IN"/>
        </a:p>
      </dgm:t>
    </dgm:pt>
    <dgm:pt modelId="{688345B0-736B-410F-968D-EFE8492D04EC}" type="sibTrans" cxnId="{EF38E7F0-915B-4EB0-87CE-2AFFBBE17502}">
      <dgm:prSet/>
      <dgm:spPr/>
      <dgm:t>
        <a:bodyPr/>
        <a:lstStyle/>
        <a:p>
          <a:endParaRPr lang="en-IN"/>
        </a:p>
      </dgm:t>
    </dgm:pt>
    <dgm:pt modelId="{C5925DC4-E892-4CA6-84D9-408B7435F8D4}" type="pres">
      <dgm:prSet presAssocID="{934A8598-8041-47A4-8F78-86DDDBCD03AE}" presName="Name0" presStyleCnt="0">
        <dgm:presLayoutVars>
          <dgm:dir/>
          <dgm:resizeHandles val="exact"/>
        </dgm:presLayoutVars>
      </dgm:prSet>
      <dgm:spPr/>
    </dgm:pt>
    <dgm:pt modelId="{3CEA965E-0CCB-4EAA-9677-1FBF34B523CD}" type="pres">
      <dgm:prSet presAssocID="{FD3CFCAA-692D-4A0E-A38D-498E5BECECCE}" presName="node" presStyleLbl="node1" presStyleIdx="0" presStyleCnt="3" custRadScaleRad="95672" custRadScaleInc="4520">
        <dgm:presLayoutVars>
          <dgm:bulletEnabled val="1"/>
        </dgm:presLayoutVars>
      </dgm:prSet>
      <dgm:spPr/>
    </dgm:pt>
    <dgm:pt modelId="{C247B4E4-8CD3-4028-AAF3-300F97E55677}" type="pres">
      <dgm:prSet presAssocID="{704F259E-8B74-4011-81B8-2A16E610C8D4}" presName="sibTrans" presStyleLbl="sibTrans2D1" presStyleIdx="0" presStyleCnt="3"/>
      <dgm:spPr/>
    </dgm:pt>
    <dgm:pt modelId="{62255CAF-EEE3-4C12-95DA-F6CA6CEA403E}" type="pres">
      <dgm:prSet presAssocID="{704F259E-8B74-4011-81B8-2A16E610C8D4}" presName="connectorText" presStyleLbl="sibTrans2D1" presStyleIdx="0" presStyleCnt="3"/>
      <dgm:spPr/>
    </dgm:pt>
    <dgm:pt modelId="{534B7C2D-B3E7-4884-908E-2202717505B4}" type="pres">
      <dgm:prSet presAssocID="{5B297FE3-2930-49CF-A046-12D97424DD16}" presName="node" presStyleLbl="node1" presStyleIdx="1" presStyleCnt="3">
        <dgm:presLayoutVars>
          <dgm:bulletEnabled val="1"/>
        </dgm:presLayoutVars>
      </dgm:prSet>
      <dgm:spPr/>
    </dgm:pt>
    <dgm:pt modelId="{32800839-B807-4AF8-A463-CD4EB4330952}" type="pres">
      <dgm:prSet presAssocID="{76FDB1C2-85E4-405F-B7BB-785E4C4B4439}" presName="sibTrans" presStyleLbl="sibTrans2D1" presStyleIdx="1" presStyleCnt="3"/>
      <dgm:spPr/>
    </dgm:pt>
    <dgm:pt modelId="{1FFBFB4E-48B9-4599-ACDC-F9348A0DF797}" type="pres">
      <dgm:prSet presAssocID="{76FDB1C2-85E4-405F-B7BB-785E4C4B4439}" presName="connectorText" presStyleLbl="sibTrans2D1" presStyleIdx="1" presStyleCnt="3"/>
      <dgm:spPr/>
    </dgm:pt>
    <dgm:pt modelId="{BE2CAFEA-ED18-45E1-B10A-22953C7DA489}" type="pres">
      <dgm:prSet presAssocID="{B005409B-7C1B-4674-8A49-B2B282192295}" presName="node" presStyleLbl="node1" presStyleIdx="2" presStyleCnt="3" custRadScaleRad="99401" custRadScaleInc="3191">
        <dgm:presLayoutVars>
          <dgm:bulletEnabled val="1"/>
        </dgm:presLayoutVars>
      </dgm:prSet>
      <dgm:spPr/>
    </dgm:pt>
    <dgm:pt modelId="{55A3ABC2-2A69-4207-ADCA-35F8EA0558CD}" type="pres">
      <dgm:prSet presAssocID="{688345B0-736B-410F-968D-EFE8492D04EC}" presName="sibTrans" presStyleLbl="sibTrans2D1" presStyleIdx="2" presStyleCnt="3"/>
      <dgm:spPr/>
    </dgm:pt>
    <dgm:pt modelId="{00B3E331-0207-49EE-AE9C-D89D32D7AA39}" type="pres">
      <dgm:prSet presAssocID="{688345B0-736B-410F-968D-EFE8492D04EC}" presName="connectorText" presStyleLbl="sibTrans2D1" presStyleIdx="2" presStyleCnt="3"/>
      <dgm:spPr/>
    </dgm:pt>
  </dgm:ptLst>
  <dgm:cxnLst>
    <dgm:cxn modelId="{59561D0C-D09F-4F04-92DE-0A6710F2A53A}" type="presOf" srcId="{704F259E-8B74-4011-81B8-2A16E610C8D4}" destId="{62255CAF-EEE3-4C12-95DA-F6CA6CEA403E}" srcOrd="1" destOrd="0" presId="urn:microsoft.com/office/officeart/2005/8/layout/cycle7"/>
    <dgm:cxn modelId="{9A894013-11D9-42FB-899C-25FFF6C02803}" type="presOf" srcId="{76FDB1C2-85E4-405F-B7BB-785E4C4B4439}" destId="{1FFBFB4E-48B9-4599-ACDC-F9348A0DF797}" srcOrd="1" destOrd="0" presId="urn:microsoft.com/office/officeart/2005/8/layout/cycle7"/>
    <dgm:cxn modelId="{5EC1563F-0FD8-491B-AB6E-60B4C5B5269E}" type="presOf" srcId="{688345B0-736B-410F-968D-EFE8492D04EC}" destId="{55A3ABC2-2A69-4207-ADCA-35F8EA0558CD}" srcOrd="0" destOrd="0" presId="urn:microsoft.com/office/officeart/2005/8/layout/cycle7"/>
    <dgm:cxn modelId="{0902444A-04C4-4F4E-A167-3CFA5F7EE712}" type="presOf" srcId="{688345B0-736B-410F-968D-EFE8492D04EC}" destId="{00B3E331-0207-49EE-AE9C-D89D32D7AA39}" srcOrd="1" destOrd="0" presId="urn:microsoft.com/office/officeart/2005/8/layout/cycle7"/>
    <dgm:cxn modelId="{09BDD251-2058-4B8C-AC24-ED2D165BCF80}" type="presOf" srcId="{FD3CFCAA-692D-4A0E-A38D-498E5BECECCE}" destId="{3CEA965E-0CCB-4EAA-9677-1FBF34B523CD}" srcOrd="0" destOrd="0" presId="urn:microsoft.com/office/officeart/2005/8/layout/cycle7"/>
    <dgm:cxn modelId="{E264D186-E9D8-4010-8380-7A1BF2E83503}" srcId="{934A8598-8041-47A4-8F78-86DDDBCD03AE}" destId="{5B297FE3-2930-49CF-A046-12D97424DD16}" srcOrd="1" destOrd="0" parTransId="{BE0025C1-E77A-45DD-816D-0D12FFD8EC62}" sibTransId="{76FDB1C2-85E4-405F-B7BB-785E4C4B4439}"/>
    <dgm:cxn modelId="{D979009A-1333-451B-9D43-E7AD60C33F8B}" type="presOf" srcId="{934A8598-8041-47A4-8F78-86DDDBCD03AE}" destId="{C5925DC4-E892-4CA6-84D9-408B7435F8D4}" srcOrd="0" destOrd="0" presId="urn:microsoft.com/office/officeart/2005/8/layout/cycle7"/>
    <dgm:cxn modelId="{80E554AE-2461-4A22-A4AB-7BA49ED0D7D8}" srcId="{934A8598-8041-47A4-8F78-86DDDBCD03AE}" destId="{FD3CFCAA-692D-4A0E-A38D-498E5BECECCE}" srcOrd="0" destOrd="0" parTransId="{4A9A4963-B172-48B6-8002-350F5EFCC69E}" sibTransId="{704F259E-8B74-4011-81B8-2A16E610C8D4}"/>
    <dgm:cxn modelId="{5D1280AF-AC33-471A-AD64-9A1D0AA72F48}" type="presOf" srcId="{76FDB1C2-85E4-405F-B7BB-785E4C4B4439}" destId="{32800839-B807-4AF8-A463-CD4EB4330952}" srcOrd="0" destOrd="0" presId="urn:microsoft.com/office/officeart/2005/8/layout/cycle7"/>
    <dgm:cxn modelId="{F4072DCA-4085-4861-92F2-8BA9E108E697}" type="presOf" srcId="{704F259E-8B74-4011-81B8-2A16E610C8D4}" destId="{C247B4E4-8CD3-4028-AAF3-300F97E55677}" srcOrd="0" destOrd="0" presId="urn:microsoft.com/office/officeart/2005/8/layout/cycle7"/>
    <dgm:cxn modelId="{EF38E7F0-915B-4EB0-87CE-2AFFBBE17502}" srcId="{934A8598-8041-47A4-8F78-86DDDBCD03AE}" destId="{B005409B-7C1B-4674-8A49-B2B282192295}" srcOrd="2" destOrd="0" parTransId="{F0992D3E-C074-4A93-888D-564A57AE02F7}" sibTransId="{688345B0-736B-410F-968D-EFE8492D04EC}"/>
    <dgm:cxn modelId="{E14DA0FE-811A-42C9-B7B4-34A53CA43C24}" type="presOf" srcId="{5B297FE3-2930-49CF-A046-12D97424DD16}" destId="{534B7C2D-B3E7-4884-908E-2202717505B4}" srcOrd="0" destOrd="0" presId="urn:microsoft.com/office/officeart/2005/8/layout/cycle7"/>
    <dgm:cxn modelId="{FDA4D2FF-A5D9-446D-9A85-84F650CC5D4A}" type="presOf" srcId="{B005409B-7C1B-4674-8A49-B2B282192295}" destId="{BE2CAFEA-ED18-45E1-B10A-22953C7DA489}" srcOrd="0" destOrd="0" presId="urn:microsoft.com/office/officeart/2005/8/layout/cycle7"/>
    <dgm:cxn modelId="{B5E83050-07C5-41D9-A837-2E9E41394B8A}" type="presParOf" srcId="{C5925DC4-E892-4CA6-84D9-408B7435F8D4}" destId="{3CEA965E-0CCB-4EAA-9677-1FBF34B523CD}" srcOrd="0" destOrd="0" presId="urn:microsoft.com/office/officeart/2005/8/layout/cycle7"/>
    <dgm:cxn modelId="{69AD85D8-E825-45ED-BD3E-E4387B9A091A}" type="presParOf" srcId="{C5925DC4-E892-4CA6-84D9-408B7435F8D4}" destId="{C247B4E4-8CD3-4028-AAF3-300F97E55677}" srcOrd="1" destOrd="0" presId="urn:microsoft.com/office/officeart/2005/8/layout/cycle7"/>
    <dgm:cxn modelId="{0FC5748C-DF77-4786-A89C-ED63ED5303AD}" type="presParOf" srcId="{C247B4E4-8CD3-4028-AAF3-300F97E55677}" destId="{62255CAF-EEE3-4C12-95DA-F6CA6CEA403E}" srcOrd="0" destOrd="0" presId="urn:microsoft.com/office/officeart/2005/8/layout/cycle7"/>
    <dgm:cxn modelId="{D1B5C12F-1662-494A-BB1C-4CEFF4F9FD85}" type="presParOf" srcId="{C5925DC4-E892-4CA6-84D9-408B7435F8D4}" destId="{534B7C2D-B3E7-4884-908E-2202717505B4}" srcOrd="2" destOrd="0" presId="urn:microsoft.com/office/officeart/2005/8/layout/cycle7"/>
    <dgm:cxn modelId="{8F50BAED-97ED-49E2-971D-83F779B3B144}" type="presParOf" srcId="{C5925DC4-E892-4CA6-84D9-408B7435F8D4}" destId="{32800839-B807-4AF8-A463-CD4EB4330952}" srcOrd="3" destOrd="0" presId="urn:microsoft.com/office/officeart/2005/8/layout/cycle7"/>
    <dgm:cxn modelId="{0A363162-45BB-4327-927B-074D044F73F9}" type="presParOf" srcId="{32800839-B807-4AF8-A463-CD4EB4330952}" destId="{1FFBFB4E-48B9-4599-ACDC-F9348A0DF797}" srcOrd="0" destOrd="0" presId="urn:microsoft.com/office/officeart/2005/8/layout/cycle7"/>
    <dgm:cxn modelId="{615C99F0-CB62-40E3-90D6-F790BF80773D}" type="presParOf" srcId="{C5925DC4-E892-4CA6-84D9-408B7435F8D4}" destId="{BE2CAFEA-ED18-45E1-B10A-22953C7DA489}" srcOrd="4" destOrd="0" presId="urn:microsoft.com/office/officeart/2005/8/layout/cycle7"/>
    <dgm:cxn modelId="{AFDB1EA4-6E2E-4632-B45A-DEE873E018AA}" type="presParOf" srcId="{C5925DC4-E892-4CA6-84D9-408B7435F8D4}" destId="{55A3ABC2-2A69-4207-ADCA-35F8EA0558CD}" srcOrd="5" destOrd="0" presId="urn:microsoft.com/office/officeart/2005/8/layout/cycle7"/>
    <dgm:cxn modelId="{6809D5D2-6590-4E0C-83C6-01A0F91164E1}" type="presParOf" srcId="{55A3ABC2-2A69-4207-ADCA-35F8EA0558CD}" destId="{00B3E331-0207-49EE-AE9C-D89D32D7AA39}"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EA965E-0CCB-4EAA-9677-1FBF34B523CD}">
      <dsp:nvSpPr>
        <dsp:cNvPr id="0" name=""/>
        <dsp:cNvSpPr/>
      </dsp:nvSpPr>
      <dsp:spPr>
        <a:xfrm>
          <a:off x="1249410" y="697"/>
          <a:ext cx="1308905" cy="654452"/>
        </a:xfrm>
        <a:prstGeom prst="roundRect">
          <a:avLst>
            <a:gd name="adj" fmla="val 1000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solidFill>
                <a:schemeClr val="tx1"/>
              </a:solidFill>
            </a:rPr>
            <a:t>Entity level Controls</a:t>
          </a:r>
          <a:endParaRPr lang="en-IN" sz="1400" b="1" kern="1200" dirty="0">
            <a:solidFill>
              <a:schemeClr val="tx1"/>
            </a:solidFill>
          </a:endParaRPr>
        </a:p>
      </dsp:txBody>
      <dsp:txXfrm>
        <a:off x="1268578" y="19865"/>
        <a:ext cx="1270569" cy="616116"/>
      </dsp:txXfrm>
    </dsp:sp>
    <dsp:sp modelId="{C247B4E4-8CD3-4028-AAF3-300F97E55677}">
      <dsp:nvSpPr>
        <dsp:cNvPr id="0" name=""/>
        <dsp:cNvSpPr/>
      </dsp:nvSpPr>
      <dsp:spPr>
        <a:xfrm rot="3296907">
          <a:off x="2085477" y="1012645"/>
          <a:ext cx="758198" cy="22905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IN" sz="1000" kern="1200"/>
        </a:p>
      </dsp:txBody>
      <dsp:txXfrm>
        <a:off x="2154194" y="1058457"/>
        <a:ext cx="620764" cy="137434"/>
      </dsp:txXfrm>
    </dsp:sp>
    <dsp:sp modelId="{EF92204E-A7B5-4233-98A5-6972D57BEAEA}">
      <dsp:nvSpPr>
        <dsp:cNvPr id="0" name=""/>
        <dsp:cNvSpPr/>
      </dsp:nvSpPr>
      <dsp:spPr>
        <a:xfrm>
          <a:off x="2370838" y="1599199"/>
          <a:ext cx="1308905" cy="65445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N" sz="1400" kern="1200" dirty="0">
              <a:solidFill>
                <a:schemeClr val="tx2"/>
              </a:solidFill>
            </a:rPr>
            <a:t>IT General Controls</a:t>
          </a:r>
        </a:p>
      </dsp:txBody>
      <dsp:txXfrm>
        <a:off x="2390006" y="1618367"/>
        <a:ext cx="1270569" cy="616116"/>
      </dsp:txXfrm>
    </dsp:sp>
    <dsp:sp modelId="{DD00E7D3-76A1-46A6-8780-FF86C2A14D33}">
      <dsp:nvSpPr>
        <dsp:cNvPr id="0" name=""/>
        <dsp:cNvSpPr/>
      </dsp:nvSpPr>
      <dsp:spPr>
        <a:xfrm rot="10736578">
          <a:off x="1517945" y="1832713"/>
          <a:ext cx="758198" cy="22905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IN" sz="1000" kern="1200"/>
        </a:p>
      </dsp:txBody>
      <dsp:txXfrm rot="10800000">
        <a:off x="1586662" y="1878525"/>
        <a:ext cx="620764" cy="137434"/>
      </dsp:txXfrm>
    </dsp:sp>
    <dsp:sp modelId="{534B7C2D-B3E7-4884-908E-2202717505B4}">
      <dsp:nvSpPr>
        <dsp:cNvPr id="0" name=""/>
        <dsp:cNvSpPr/>
      </dsp:nvSpPr>
      <dsp:spPr>
        <a:xfrm>
          <a:off x="114345" y="1640833"/>
          <a:ext cx="1308905" cy="65445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N" sz="1400" kern="1200" dirty="0">
              <a:solidFill>
                <a:schemeClr val="tx2"/>
              </a:solidFill>
            </a:rPr>
            <a:t>Transaction Level Controls</a:t>
          </a:r>
        </a:p>
      </dsp:txBody>
      <dsp:txXfrm>
        <a:off x="133513" y="1660001"/>
        <a:ext cx="1270569" cy="616116"/>
      </dsp:txXfrm>
    </dsp:sp>
    <dsp:sp modelId="{32800839-B807-4AF8-A463-CD4EB4330952}">
      <dsp:nvSpPr>
        <dsp:cNvPr id="0" name=""/>
        <dsp:cNvSpPr/>
      </dsp:nvSpPr>
      <dsp:spPr>
        <a:xfrm rot="18281121">
          <a:off x="957231" y="1033462"/>
          <a:ext cx="758198" cy="22905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IN" sz="1000" kern="1200"/>
        </a:p>
      </dsp:txBody>
      <dsp:txXfrm>
        <a:off x="1025948" y="1079274"/>
        <a:ext cx="620764" cy="1374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EA965E-0CCB-4EAA-9677-1FBF34B523CD}">
      <dsp:nvSpPr>
        <dsp:cNvPr id="0" name=""/>
        <dsp:cNvSpPr/>
      </dsp:nvSpPr>
      <dsp:spPr>
        <a:xfrm>
          <a:off x="1503533" y="55838"/>
          <a:ext cx="1309532" cy="654766"/>
        </a:xfrm>
        <a:prstGeom prst="roundRect">
          <a:avLst>
            <a:gd name="adj" fmla="val 1000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0" kern="1200" dirty="0">
              <a:solidFill>
                <a:schemeClr val="tx2"/>
              </a:solidFill>
            </a:rPr>
            <a:t>Entity level Controls</a:t>
          </a:r>
          <a:endParaRPr lang="en-IN" sz="1400" b="0" kern="1200" dirty="0">
            <a:solidFill>
              <a:schemeClr val="tx2"/>
            </a:solidFill>
          </a:endParaRPr>
        </a:p>
      </dsp:txBody>
      <dsp:txXfrm>
        <a:off x="1522710" y="75015"/>
        <a:ext cx="1271178" cy="616412"/>
      </dsp:txXfrm>
    </dsp:sp>
    <dsp:sp modelId="{C247B4E4-8CD3-4028-AAF3-300F97E55677}">
      <dsp:nvSpPr>
        <dsp:cNvPr id="0" name=""/>
        <dsp:cNvSpPr/>
      </dsp:nvSpPr>
      <dsp:spPr>
        <a:xfrm rot="3635029">
          <a:off x="2324197" y="1176734"/>
          <a:ext cx="692253" cy="22916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IN" sz="1000" kern="1200"/>
        </a:p>
      </dsp:txBody>
      <dsp:txXfrm>
        <a:off x="2392947" y="1222568"/>
        <a:ext cx="554753" cy="137500"/>
      </dsp:txXfrm>
    </dsp:sp>
    <dsp:sp modelId="{534B7C2D-B3E7-4884-908E-2202717505B4}">
      <dsp:nvSpPr>
        <dsp:cNvPr id="0" name=""/>
        <dsp:cNvSpPr/>
      </dsp:nvSpPr>
      <dsp:spPr>
        <a:xfrm>
          <a:off x="2527582" y="1872032"/>
          <a:ext cx="1309532" cy="654766"/>
        </a:xfrm>
        <a:prstGeom prst="roundRect">
          <a:avLst>
            <a:gd name="adj" fmla="val 1000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N" sz="1400" b="1" kern="1200" dirty="0">
              <a:solidFill>
                <a:schemeClr val="tx1"/>
              </a:solidFill>
            </a:rPr>
            <a:t>IT General Controls</a:t>
          </a:r>
        </a:p>
      </dsp:txBody>
      <dsp:txXfrm>
        <a:off x="2546759" y="1891209"/>
        <a:ext cx="1271178" cy="616412"/>
      </dsp:txXfrm>
    </dsp:sp>
    <dsp:sp modelId="{32800839-B807-4AF8-A463-CD4EB4330952}">
      <dsp:nvSpPr>
        <dsp:cNvPr id="0" name=""/>
        <dsp:cNvSpPr/>
      </dsp:nvSpPr>
      <dsp:spPr>
        <a:xfrm rot="10863172">
          <a:off x="1748869" y="2064847"/>
          <a:ext cx="692253" cy="22916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IN" sz="1000" kern="1200"/>
        </a:p>
      </dsp:txBody>
      <dsp:txXfrm rot="10800000">
        <a:off x="1817619" y="2110681"/>
        <a:ext cx="554753" cy="137500"/>
      </dsp:txXfrm>
    </dsp:sp>
    <dsp:sp modelId="{BE2CAFEA-ED18-45E1-B10A-22953C7DA489}">
      <dsp:nvSpPr>
        <dsp:cNvPr id="0" name=""/>
        <dsp:cNvSpPr/>
      </dsp:nvSpPr>
      <dsp:spPr>
        <a:xfrm>
          <a:off x="352879" y="1832065"/>
          <a:ext cx="1309532" cy="654766"/>
        </a:xfrm>
        <a:prstGeom prst="roundRect">
          <a:avLst>
            <a:gd name="adj" fmla="val 10000"/>
          </a:avLst>
        </a:prstGeom>
        <a:solidFill>
          <a:schemeClr val="accent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IN" sz="1400" b="0" kern="1200" dirty="0">
              <a:solidFill>
                <a:schemeClr val="tx2"/>
              </a:solidFill>
            </a:rPr>
            <a:t>Transaction Level Controls</a:t>
          </a:r>
        </a:p>
      </dsp:txBody>
      <dsp:txXfrm>
        <a:off x="372056" y="1851242"/>
        <a:ext cx="1271178" cy="616412"/>
      </dsp:txXfrm>
    </dsp:sp>
    <dsp:sp modelId="{55A3ABC2-2A69-4207-ADCA-35F8EA0558CD}">
      <dsp:nvSpPr>
        <dsp:cNvPr id="0" name=""/>
        <dsp:cNvSpPr/>
      </dsp:nvSpPr>
      <dsp:spPr>
        <a:xfrm rot="18176130">
          <a:off x="1236845" y="1156750"/>
          <a:ext cx="692253" cy="229168"/>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IN" sz="1000" kern="1200"/>
        </a:p>
      </dsp:txBody>
      <dsp:txXfrm>
        <a:off x="1305595" y="1202584"/>
        <a:ext cx="554753" cy="137500"/>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sz="quarter" idx="1"/>
          </p:nvPr>
        </p:nvSpPr>
        <p:spPr>
          <a:xfrm>
            <a:off x="4008705" y="0"/>
            <a:ext cx="3066733" cy="468154"/>
          </a:xfrm>
          <a:prstGeom prst="rect">
            <a:avLst/>
          </a:prstGeom>
        </p:spPr>
        <p:txBody>
          <a:bodyPr vert="horz" lIns="96616" tIns="48308" rIns="96616" bIns="48308" rtlCol="0"/>
          <a:lstStyle>
            <a:lvl1pPr algn="r">
              <a:defRPr sz="1300"/>
            </a:lvl1pPr>
          </a:lstStyle>
          <a:p>
            <a:fld id="{75A85089-C692-4DEA-AC49-04CF34D4FE14}" type="datetimeFigureOut">
              <a:rPr lang="en-GB" smtClean="0"/>
              <a:pPr/>
              <a:t>03/09/2023</a:t>
            </a:fld>
            <a:endParaRPr lang="en-GB"/>
          </a:p>
        </p:txBody>
      </p:sp>
      <p:sp>
        <p:nvSpPr>
          <p:cNvPr id="4" name="Footer Placeholder 3"/>
          <p:cNvSpPr>
            <a:spLocks noGrp="1"/>
          </p:cNvSpPr>
          <p:nvPr>
            <p:ph type="ftr" sz="quarter" idx="2"/>
          </p:nvPr>
        </p:nvSpPr>
        <p:spPr>
          <a:xfrm>
            <a:off x="0" y="8893297"/>
            <a:ext cx="3066733" cy="468154"/>
          </a:xfrm>
          <a:prstGeom prst="rect">
            <a:avLst/>
          </a:prstGeom>
        </p:spPr>
        <p:txBody>
          <a:bodyPr vert="horz" lIns="96616" tIns="48308" rIns="96616" bIns="48308" rtlCol="0" anchor="b"/>
          <a:lstStyle>
            <a:lvl1pPr algn="l">
              <a:defRPr sz="1300"/>
            </a:lvl1pPr>
          </a:lstStyle>
          <a:p>
            <a:endParaRPr lang="en-GB"/>
          </a:p>
        </p:txBody>
      </p:sp>
      <p:sp>
        <p:nvSpPr>
          <p:cNvPr id="5" name="Slide Number Placeholder 4"/>
          <p:cNvSpPr>
            <a:spLocks noGrp="1"/>
          </p:cNvSpPr>
          <p:nvPr>
            <p:ph type="sldNum" sz="quarter" idx="3"/>
          </p:nvPr>
        </p:nvSpPr>
        <p:spPr>
          <a:xfrm>
            <a:off x="4008705" y="8893297"/>
            <a:ext cx="3066733" cy="468154"/>
          </a:xfrm>
          <a:prstGeom prst="rect">
            <a:avLst/>
          </a:prstGeom>
        </p:spPr>
        <p:txBody>
          <a:bodyPr vert="horz" lIns="96616" tIns="48308" rIns="96616" bIns="48308" rtlCol="0" anchor="b"/>
          <a:lstStyle>
            <a:lvl1pPr algn="r">
              <a:defRPr sz="1300"/>
            </a:lvl1pPr>
          </a:lstStyle>
          <a:p>
            <a:fld id="{D3A5C721-4BB5-4DB6-AD65-4BA2A62B05B6}" type="slidenum">
              <a:rPr lang="en-GB" smtClean="0"/>
              <a:pPr/>
              <a:t>‹#›</a:t>
            </a:fld>
            <a:endParaRPr lang="en-GB"/>
          </a:p>
        </p:txBody>
      </p:sp>
    </p:spTree>
    <p:extLst>
      <p:ext uri="{BB962C8B-B14F-4D97-AF65-F5344CB8AC3E}">
        <p14:creationId xmlns:p14="http://schemas.microsoft.com/office/powerpoint/2010/main" val="19916323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4008705" y="0"/>
            <a:ext cx="3066733" cy="468154"/>
          </a:xfrm>
          <a:prstGeom prst="rect">
            <a:avLst/>
          </a:prstGeom>
        </p:spPr>
        <p:txBody>
          <a:bodyPr vert="horz" lIns="96616" tIns="48308" rIns="96616" bIns="48308" rtlCol="0"/>
          <a:lstStyle>
            <a:lvl1pPr algn="r">
              <a:defRPr sz="1300"/>
            </a:lvl1pPr>
          </a:lstStyle>
          <a:p>
            <a:fld id="{8045EBA9-A28D-4849-BFEA-AA04F6A21B63}" type="datetimeFigureOut">
              <a:rPr lang="en-GB" smtClean="0"/>
              <a:pPr/>
              <a:t>03/09/2023</a:t>
            </a:fld>
            <a:endParaRPr lang="en-GB"/>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6616" tIns="48308" rIns="96616" bIns="483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93297"/>
            <a:ext cx="3066733" cy="46815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4008705" y="8893297"/>
            <a:ext cx="3066733" cy="468154"/>
          </a:xfrm>
          <a:prstGeom prst="rect">
            <a:avLst/>
          </a:prstGeom>
        </p:spPr>
        <p:txBody>
          <a:bodyPr vert="horz" lIns="96616" tIns="48308" rIns="96616" bIns="48308" rtlCol="0" anchor="b"/>
          <a:lstStyle>
            <a:lvl1pPr algn="r">
              <a:defRPr sz="1300"/>
            </a:lvl1pPr>
          </a:lstStyle>
          <a:p>
            <a:fld id="{5B43D19E-BFDB-4C92-8EDD-32EDDA8F41DF}" type="slidenum">
              <a:rPr lang="en-GB" smtClean="0"/>
              <a:pPr/>
              <a:t>‹#›</a:t>
            </a:fld>
            <a:endParaRPr lang="en-GB"/>
          </a:p>
        </p:txBody>
      </p:sp>
    </p:spTree>
    <p:extLst>
      <p:ext uri="{BB962C8B-B14F-4D97-AF65-F5344CB8AC3E}">
        <p14:creationId xmlns:p14="http://schemas.microsoft.com/office/powerpoint/2010/main" val="1606270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a:p>
            <a:r>
              <a:rPr lang="en-IN" dirty="0"/>
              <a:t>We will discuss the definitions of key terms related to the evaluation of internal control over financial reporting in accordance with Guidance Note on Audit of Internal Financial Controls Over Financial Reporting issued by the ICAI (‘ICAI Guidance on ICFR’). You will also be introduced to a decision tree to evaluate exceptions and deficiencies.</a:t>
            </a:r>
          </a:p>
          <a:p>
            <a:endParaRPr lang="en-IN"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2</a:t>
            </a:fld>
            <a:endParaRPr lang="en-GB"/>
          </a:p>
        </p:txBody>
      </p:sp>
    </p:spTree>
    <p:extLst>
      <p:ext uri="{BB962C8B-B14F-4D97-AF65-F5344CB8AC3E}">
        <p14:creationId xmlns:p14="http://schemas.microsoft.com/office/powerpoint/2010/main" val="4221075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171450" lvl="0" indent="-171450" hangingPunct="0">
              <a:buFont typeface="Arial" panose="020B0604020202020204" pitchFamily="34" charset="0"/>
              <a:buChar char="•"/>
            </a:pPr>
            <a:r>
              <a:rPr lang="en-US" sz="1200" kern="1200" dirty="0">
                <a:solidFill>
                  <a:schemeClr val="tx1"/>
                </a:solidFill>
                <a:effectLst/>
                <a:latin typeface="+mn-lt"/>
                <a:ea typeface="+mn-ea"/>
                <a:cs typeface="+mn-cs"/>
              </a:rPr>
              <a:t>We begin our discussion of evaluating exceptions and deficiencies by understanding control deficiencies, as defined in the ICAI Guidance on ICFR.</a:t>
            </a:r>
          </a:p>
          <a:p>
            <a:pPr marL="171450" lvl="0" indent="-171450" hangingPunct="0">
              <a:buFont typeface="Arial" panose="020B0604020202020204" pitchFamily="34" charset="0"/>
              <a:buChar char="•"/>
            </a:pPr>
            <a:endParaRPr lang="en-IN" sz="1200" kern="1200" dirty="0">
              <a:solidFill>
                <a:schemeClr val="tx1"/>
              </a:solidFill>
              <a:effectLst/>
              <a:latin typeface="+mn-lt"/>
              <a:ea typeface="+mn-ea"/>
              <a:cs typeface="+mn-cs"/>
            </a:endParaRPr>
          </a:p>
          <a:p>
            <a:pPr marL="171450" lvl="0" indent="-171450" hangingPunct="0">
              <a:buFont typeface="Arial" panose="020B0604020202020204" pitchFamily="34" charset="0"/>
              <a:buChar char="•"/>
            </a:pPr>
            <a:r>
              <a:rPr lang="en-US" sz="1200" kern="1200" dirty="0">
                <a:solidFill>
                  <a:schemeClr val="tx1"/>
                </a:solidFill>
                <a:effectLst/>
                <a:latin typeface="+mn-lt"/>
                <a:ea typeface="+mn-ea"/>
                <a:cs typeface="+mn-cs"/>
              </a:rPr>
              <a:t>Per paragraph 128 of ICAI Guidance on ICFR, a deficiency in internal financial control or </a:t>
            </a:r>
            <a:r>
              <a:rPr lang="en-US" sz="1200" b="1" kern="1200" dirty="0">
                <a:solidFill>
                  <a:schemeClr val="tx1"/>
                </a:solidFill>
                <a:effectLst/>
                <a:latin typeface="+mn-lt"/>
                <a:ea typeface="+mn-ea"/>
                <a:cs typeface="+mn-cs"/>
              </a:rPr>
              <a:t>control deficiency</a:t>
            </a:r>
            <a:r>
              <a:rPr lang="en-US" sz="1200" kern="1200" dirty="0">
                <a:solidFill>
                  <a:schemeClr val="tx1"/>
                </a:solidFill>
                <a:effectLst/>
                <a:latin typeface="+mn-lt"/>
                <a:ea typeface="+mn-ea"/>
                <a:cs typeface="+mn-cs"/>
              </a:rPr>
              <a:t> exists when the design or operation of a control does not allow management or employees, in the normal course of performing their assigned functions, to prevent or detect and correct misstatements on a timely basis.</a:t>
            </a:r>
          </a:p>
          <a:p>
            <a:pPr marL="171450" lvl="0" indent="-171450" hangingPunct="0">
              <a:buFont typeface="Arial" panose="020B0604020202020204" pitchFamily="34" charset="0"/>
              <a:buChar char="•"/>
            </a:pPr>
            <a:endParaRPr lang="en-IN" sz="1200" kern="1200" dirty="0">
              <a:solidFill>
                <a:schemeClr val="tx1"/>
              </a:solidFill>
              <a:effectLst/>
              <a:latin typeface="+mn-lt"/>
              <a:ea typeface="+mn-ea"/>
              <a:cs typeface="+mn-cs"/>
            </a:endParaRPr>
          </a:p>
          <a:p>
            <a:pPr marL="171450" lvl="0" indent="-171450" hangingPunct="0">
              <a:buFont typeface="Arial" panose="020B0604020202020204" pitchFamily="34" charset="0"/>
              <a:buChar char="•"/>
            </a:pPr>
            <a:r>
              <a:rPr lang="en-US" sz="1200" kern="1200" dirty="0">
                <a:solidFill>
                  <a:schemeClr val="tx1"/>
                </a:solidFill>
                <a:effectLst/>
                <a:latin typeface="+mn-lt"/>
                <a:ea typeface="+mn-ea"/>
                <a:cs typeface="+mn-cs"/>
              </a:rPr>
              <a:t>A deficiency in </a:t>
            </a:r>
            <a:r>
              <a:rPr lang="en-US" sz="1200" i="1" kern="1200" dirty="0">
                <a:solidFill>
                  <a:schemeClr val="tx1"/>
                </a:solidFill>
                <a:effectLst/>
                <a:latin typeface="+mn-lt"/>
                <a:ea typeface="+mn-ea"/>
                <a:cs typeface="+mn-cs"/>
              </a:rPr>
              <a:t>design</a:t>
            </a:r>
            <a:r>
              <a:rPr lang="en-US" sz="1200" kern="1200" dirty="0">
                <a:solidFill>
                  <a:schemeClr val="tx1"/>
                </a:solidFill>
                <a:effectLst/>
                <a:latin typeface="+mn-lt"/>
                <a:ea typeface="+mn-ea"/>
                <a:cs typeface="+mn-cs"/>
              </a:rPr>
              <a:t> exists </a:t>
            </a:r>
            <a:endParaRPr lang="en-IN" sz="1200" kern="1200" dirty="0">
              <a:solidFill>
                <a:schemeClr val="tx1"/>
              </a:solidFill>
              <a:effectLst/>
              <a:latin typeface="+mn-lt"/>
              <a:ea typeface="+mn-ea"/>
              <a:cs typeface="+mn-cs"/>
            </a:endParaRPr>
          </a:p>
          <a:p>
            <a:pPr marL="0" lvl="0" indent="0" hangingPunct="0">
              <a:buFont typeface="Arial" panose="020B0604020202020204" pitchFamily="34" charset="0"/>
              <a:buNone/>
            </a:pPr>
            <a:r>
              <a:rPr lang="en-US" sz="1200" kern="1200" dirty="0">
                <a:solidFill>
                  <a:schemeClr val="tx1"/>
                </a:solidFill>
                <a:effectLst/>
                <a:latin typeface="+mn-lt"/>
                <a:ea typeface="+mn-ea"/>
                <a:cs typeface="+mn-cs"/>
              </a:rPr>
              <a:t>    - when a control necessary to meet the control objective is missing, or </a:t>
            </a:r>
            <a:endParaRPr lang="en-IN" sz="1200" kern="1200" dirty="0">
              <a:solidFill>
                <a:schemeClr val="tx1"/>
              </a:solidFill>
              <a:effectLst/>
              <a:latin typeface="+mn-lt"/>
              <a:ea typeface="+mn-ea"/>
              <a:cs typeface="+mn-cs"/>
            </a:endParaRPr>
          </a:p>
          <a:p>
            <a:pPr marL="0" lvl="0" indent="0" hangingPunct="0">
              <a:buFont typeface="Arial" panose="020B0604020202020204" pitchFamily="34" charset="0"/>
              <a:buNone/>
            </a:pPr>
            <a:r>
              <a:rPr lang="en-IN" sz="1200" kern="1200" baseline="0" dirty="0">
                <a:solidFill>
                  <a:schemeClr val="tx1"/>
                </a:solidFill>
                <a:effectLst/>
                <a:latin typeface="+mn-lt"/>
                <a:ea typeface="+mn-ea"/>
                <a:cs typeface="+mn-cs"/>
              </a:rPr>
              <a:t>    - </a:t>
            </a:r>
            <a:r>
              <a:rPr lang="en-US" sz="1200" kern="1200" dirty="0">
                <a:solidFill>
                  <a:schemeClr val="tx1"/>
                </a:solidFill>
                <a:effectLst/>
                <a:latin typeface="+mn-lt"/>
                <a:ea typeface="+mn-ea"/>
                <a:cs typeface="+mn-cs"/>
              </a:rPr>
              <a:t>an existing control is not properly designed so that, even if the control operates as designed, the control objective would not be met.</a:t>
            </a:r>
          </a:p>
          <a:p>
            <a:pPr marL="0" lvl="0" indent="0" hangingPunct="0">
              <a:buFont typeface="Arial" panose="020B0604020202020204" pitchFamily="34" charset="0"/>
              <a:buNone/>
            </a:pPr>
            <a:r>
              <a:rPr lang="en-US" sz="1200" kern="1200" dirty="0">
                <a:solidFill>
                  <a:schemeClr val="tx1"/>
                </a:solidFill>
                <a:effectLst/>
                <a:latin typeface="+mn-lt"/>
                <a:ea typeface="+mn-ea"/>
                <a:cs typeface="+mn-cs"/>
              </a:rPr>
              <a:t> </a:t>
            </a:r>
            <a:endParaRPr lang="en-IN" sz="1200" kern="1200" dirty="0">
              <a:solidFill>
                <a:schemeClr val="tx1"/>
              </a:solidFill>
              <a:effectLst/>
              <a:latin typeface="+mn-lt"/>
              <a:ea typeface="+mn-ea"/>
              <a:cs typeface="+mn-cs"/>
            </a:endParaRPr>
          </a:p>
          <a:p>
            <a:pPr marL="171450" lvl="0" indent="-171450" hangingPunct="0">
              <a:buFont typeface="Arial" panose="020B0604020202020204" pitchFamily="34" charset="0"/>
              <a:buChar char="•"/>
            </a:pPr>
            <a:r>
              <a:rPr lang="en-US" sz="1200" kern="1200" dirty="0">
                <a:solidFill>
                  <a:schemeClr val="tx1"/>
                </a:solidFill>
                <a:effectLst/>
                <a:latin typeface="+mn-lt"/>
                <a:ea typeface="+mn-ea"/>
                <a:cs typeface="+mn-cs"/>
              </a:rPr>
              <a:t>We generally identify design deficiencies as we complete walkthroughs of process/transaction level controls and ITGCs or complete the Entity Level Controls form. In addition, we sometimes detect design deficiencies as we evaluate the underlying root causes of misstatements (e.g., control does not assure compliance with a GAAP requirement). </a:t>
            </a:r>
            <a:endParaRPr lang="en-IN" sz="1200" kern="1200" dirty="0">
              <a:solidFill>
                <a:schemeClr val="tx1"/>
              </a:solidFill>
              <a:effectLst/>
              <a:latin typeface="+mn-lt"/>
              <a:ea typeface="+mn-ea"/>
              <a:cs typeface="+mn-cs"/>
            </a:endParaRPr>
          </a:p>
          <a:p>
            <a:pPr marL="171450" lvl="0" indent="-171450" hangingPunct="0">
              <a:buFont typeface="Arial" panose="020B0604020202020204" pitchFamily="34" charset="0"/>
              <a:buChar char="•"/>
            </a:pPr>
            <a:endParaRPr lang="en-US" sz="1200" kern="1200" dirty="0">
              <a:solidFill>
                <a:schemeClr val="tx1"/>
              </a:solidFill>
              <a:effectLst/>
              <a:latin typeface="+mn-lt"/>
              <a:ea typeface="+mn-ea"/>
              <a:cs typeface="+mn-cs"/>
            </a:endParaRPr>
          </a:p>
          <a:p>
            <a:pPr marL="171450" lvl="0" indent="-171450" hangingPunct="0">
              <a:buFont typeface="Arial" panose="020B0604020202020204" pitchFamily="34" charset="0"/>
              <a:buChar char="•"/>
            </a:pPr>
            <a:r>
              <a:rPr lang="en-US" sz="1200" kern="1200" dirty="0">
                <a:solidFill>
                  <a:schemeClr val="tx1"/>
                </a:solidFill>
                <a:effectLst/>
                <a:latin typeface="+mn-lt"/>
                <a:ea typeface="+mn-ea"/>
                <a:cs typeface="+mn-cs"/>
              </a:rPr>
              <a:t>A deficiency in </a:t>
            </a:r>
            <a:r>
              <a:rPr lang="en-US" sz="1200" i="1" kern="1200" dirty="0">
                <a:solidFill>
                  <a:schemeClr val="tx1"/>
                </a:solidFill>
                <a:effectLst/>
                <a:latin typeface="+mn-lt"/>
                <a:ea typeface="+mn-ea"/>
                <a:cs typeface="+mn-cs"/>
              </a:rPr>
              <a:t>operation</a:t>
            </a:r>
            <a:r>
              <a:rPr lang="en-US" sz="1200" kern="1200" dirty="0">
                <a:solidFill>
                  <a:schemeClr val="tx1"/>
                </a:solidFill>
                <a:effectLst/>
                <a:latin typeface="+mn-lt"/>
                <a:ea typeface="+mn-ea"/>
                <a:cs typeface="+mn-cs"/>
              </a:rPr>
              <a:t> exists when </a:t>
            </a:r>
            <a:endParaRPr lang="en-IN" sz="1200" kern="1200" dirty="0">
              <a:solidFill>
                <a:schemeClr val="tx1"/>
              </a:solidFill>
              <a:effectLst/>
              <a:latin typeface="+mn-lt"/>
              <a:ea typeface="+mn-ea"/>
              <a:cs typeface="+mn-cs"/>
            </a:endParaRPr>
          </a:p>
          <a:p>
            <a:pPr marL="0" lvl="0" indent="0" hangingPunct="0">
              <a:buFont typeface="Arial" panose="020B0604020202020204" pitchFamily="34" charset="0"/>
              <a:buNone/>
            </a:pPr>
            <a:r>
              <a:rPr lang="en-US" sz="1200" kern="1200" dirty="0">
                <a:solidFill>
                  <a:schemeClr val="tx1"/>
                </a:solidFill>
                <a:effectLst/>
                <a:latin typeface="+mn-lt"/>
                <a:ea typeface="+mn-ea"/>
                <a:cs typeface="+mn-cs"/>
              </a:rPr>
              <a:t>    - a properly designed control does not operate as designed, or </a:t>
            </a:r>
            <a:endParaRPr lang="en-IN" sz="1200" kern="1200" dirty="0">
              <a:solidFill>
                <a:schemeClr val="tx1"/>
              </a:solidFill>
              <a:effectLst/>
              <a:latin typeface="+mn-lt"/>
              <a:ea typeface="+mn-ea"/>
              <a:cs typeface="+mn-cs"/>
            </a:endParaRPr>
          </a:p>
          <a:p>
            <a:pPr marL="0" lvl="0" indent="0" hangingPunct="0">
              <a:buFont typeface="Arial" panose="020B0604020202020204" pitchFamily="34" charset="0"/>
              <a:buNone/>
            </a:pPr>
            <a:r>
              <a:rPr lang="en-US" sz="1200" kern="1200" dirty="0">
                <a:solidFill>
                  <a:schemeClr val="tx1"/>
                </a:solidFill>
                <a:effectLst/>
                <a:latin typeface="+mn-lt"/>
                <a:ea typeface="+mn-ea"/>
                <a:cs typeface="+mn-cs"/>
              </a:rPr>
              <a:t>    - when the person performing the control does not possess the necessary authority, capabilities, competence or objectivity to perform the control effectively. </a:t>
            </a:r>
            <a:endParaRPr lang="en-IN" sz="1200" kern="1200" dirty="0">
              <a:solidFill>
                <a:schemeClr val="tx1"/>
              </a:solidFill>
              <a:effectLst/>
              <a:latin typeface="+mn-lt"/>
              <a:ea typeface="+mn-ea"/>
              <a:cs typeface="+mn-cs"/>
            </a:endParaRP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We generally identify operating deficiencies as a result of our tests of controls. When reporting on internal financial control over financial reporting, we identify, evaluate and test controls with the expectation to place reliance on the controls.</a:t>
            </a:r>
            <a:endParaRPr lang="en-IN" dirty="0"/>
          </a:p>
          <a:p>
            <a:endParaRPr lang="en-IN" dirty="0"/>
          </a:p>
        </p:txBody>
      </p:sp>
      <p:sp>
        <p:nvSpPr>
          <p:cNvPr id="4" name="Slide Number Placeholder 3"/>
          <p:cNvSpPr>
            <a:spLocks noGrp="1"/>
          </p:cNvSpPr>
          <p:nvPr>
            <p:ph type="sldNum" sz="quarter" idx="10"/>
          </p:nvPr>
        </p:nvSpPr>
        <p:spPr/>
        <p:txBody>
          <a:bodyPr/>
          <a:lstStyle/>
          <a:p>
            <a:fld id="{5B43D19E-BFDB-4C92-8EDD-32EDDA8F41DF}" type="slidenum">
              <a:rPr lang="en-GB" smtClean="0"/>
              <a:pPr/>
              <a:t>5</a:t>
            </a:fld>
            <a:endParaRPr lang="en-GB"/>
          </a:p>
        </p:txBody>
      </p:sp>
    </p:spTree>
    <p:extLst>
      <p:ext uri="{BB962C8B-B14F-4D97-AF65-F5344CB8AC3E}">
        <p14:creationId xmlns:p14="http://schemas.microsoft.com/office/powerpoint/2010/main" val="298134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inal legal text">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chemeClr val="bg1"/>
            </a:solidFill>
            <a:round/>
            <a:headEnd/>
            <a:tailEnd/>
          </a:ln>
          <a:effectLst/>
        </p:spPr>
        <p:txBody>
          <a:bodyPr wrap="none" anchor="ctr"/>
          <a:lstStyle/>
          <a:p>
            <a:endParaRPr lang="en-US" noProof="0" dirty="0">
              <a:solidFill>
                <a:schemeClr val="bg1"/>
              </a:solidFill>
            </a:endParaRPr>
          </a:p>
        </p:txBody>
      </p:sp>
      <p:sp>
        <p:nvSpPr>
          <p:cNvPr id="8" name="Content Placeholder 2"/>
          <p:cNvSpPr>
            <a:spLocks noGrp="1"/>
          </p:cNvSpPr>
          <p:nvPr>
            <p:ph idx="1"/>
          </p:nvPr>
        </p:nvSpPr>
        <p:spPr>
          <a:xfrm>
            <a:off x="455612" y="719139"/>
            <a:ext cx="3506400" cy="5210062"/>
          </a:xfrm>
        </p:spPr>
        <p:txBody>
          <a:bodyPr/>
          <a:lstStyle>
            <a:lvl1pPr marL="0" indent="0" algn="l" defTabSz="995363" rtl="0" fontAlgn="base">
              <a:lnSpc>
                <a:spcPct val="100000"/>
              </a:lnSpc>
              <a:spcBef>
                <a:spcPct val="70000"/>
              </a:spcBef>
              <a:spcAft>
                <a:spcPct val="0"/>
              </a:spcAft>
              <a:buSzPct val="100000"/>
              <a:buNone/>
              <a:defRPr lang="en-US" sz="1200" kern="1200" noProof="0" dirty="0" smtClean="0">
                <a:solidFill>
                  <a:schemeClr val="bg1"/>
                </a:solidFill>
                <a:latin typeface="Arial" pitchFamily="34" charset="0"/>
                <a:ea typeface="+mn-ea"/>
                <a:cs typeface="Arial" pitchFamily="34" charset="0"/>
              </a:defRPr>
            </a:lvl1pPr>
            <a:lvl2pPr marL="0" indent="0" algn="l" defTabSz="995363" rtl="0" fontAlgn="base">
              <a:lnSpc>
                <a:spcPct val="100000"/>
              </a:lnSpc>
              <a:spcBef>
                <a:spcPct val="0"/>
              </a:spcBef>
              <a:spcAft>
                <a:spcPct val="0"/>
              </a:spcAft>
              <a:buSzPct val="100000"/>
              <a:buNone/>
              <a:defRPr lang="en-US" sz="900" b="1" kern="1200" noProof="0" dirty="0" smtClean="0">
                <a:solidFill>
                  <a:schemeClr val="bg1"/>
                </a:solidFill>
                <a:latin typeface="Arial" pitchFamily="34" charset="0"/>
                <a:ea typeface="+mn-ea"/>
                <a:cs typeface="Arial" pitchFamily="34" charset="0"/>
              </a:defRPr>
            </a:lvl2pPr>
            <a:lvl3pPr marL="176213" indent="-176213" algn="l" defTabSz="995363" rtl="0" fontAlgn="base">
              <a:lnSpc>
                <a:spcPct val="100000"/>
              </a:lnSpc>
              <a:spcBef>
                <a:spcPct val="0"/>
              </a:spcBef>
              <a:spcAft>
                <a:spcPct val="0"/>
              </a:spcAft>
              <a:buClr>
                <a:schemeClr val="accent2"/>
              </a:buClr>
              <a:buSzPct val="70000"/>
              <a:buFont typeface="Arial" pitchFamily="34" charset="0"/>
              <a:buChar char="►"/>
              <a:defRPr lang="en-US" sz="900" b="1" kern="1200" noProof="0" dirty="0" smtClean="0">
                <a:solidFill>
                  <a:schemeClr val="bg1"/>
                </a:solidFill>
                <a:latin typeface="Arial" pitchFamily="34" charset="0"/>
                <a:ea typeface="+mn-ea"/>
                <a:cs typeface="Arial" pitchFamily="34" charset="0"/>
              </a:defRPr>
            </a:lvl3pPr>
            <a:lvl4pPr marL="0" indent="0" algn="l" defTabSz="995363" rtl="0" fontAlgn="base">
              <a:lnSpc>
                <a:spcPct val="100000"/>
              </a:lnSpc>
              <a:spcBef>
                <a:spcPct val="0"/>
              </a:spcBef>
              <a:spcAft>
                <a:spcPct val="0"/>
              </a:spcAft>
              <a:buSzPct val="100000"/>
              <a:buNone/>
              <a:defRPr lang="en-US" sz="800" kern="1200" noProof="0" dirty="0" smtClean="0">
                <a:solidFill>
                  <a:schemeClr val="bg1"/>
                </a:solidFill>
                <a:latin typeface="Arial" pitchFamily="34" charset="0"/>
                <a:ea typeface="+mn-ea"/>
                <a:cs typeface="Arial" pitchFamily="34" charset="0"/>
              </a:defRPr>
            </a:lvl4pPr>
            <a:lvl5pPr marL="188913" indent="-188913" algn="l" defTabSz="995363" rtl="0" fontAlgn="base">
              <a:lnSpc>
                <a:spcPct val="100000"/>
              </a:lnSpc>
              <a:spcBef>
                <a:spcPct val="0"/>
              </a:spcBef>
              <a:spcAft>
                <a:spcPct val="0"/>
              </a:spcAft>
              <a:buClr>
                <a:schemeClr val="accent2"/>
              </a:buClr>
              <a:buSzPct val="70000"/>
              <a:buFont typeface="Arial" pitchFamily="34" charset="0"/>
              <a:buChar char="►"/>
              <a:defRPr lang="en-US" sz="800" kern="1200" noProof="0" dirty="0">
                <a:solidFill>
                  <a:schemeClr val="bg1"/>
                </a:solidFill>
                <a:latin typeface="Arial" pitchFamily="34" charset="0"/>
                <a:ea typeface="+mn-ea"/>
                <a:cs typeface="Arial"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10900077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14490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Standard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sz="half" idx="1"/>
          </p:nvPr>
        </p:nvSpPr>
        <p:spPr>
          <a:xfrm>
            <a:off x="457200" y="2196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51200" y="2178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457200" y="1490400"/>
            <a:ext cx="4042800" cy="640800"/>
          </a:xfrm>
        </p:spPr>
        <p:txBody>
          <a:bodyPr anchor="b" anchorCtr="0"/>
          <a:lstStyle>
            <a:lvl1pPr>
              <a:buNone/>
              <a:defRPr b="1"/>
            </a:lvl1pPr>
          </a:lstStyle>
          <a:p>
            <a:pPr lvl="0"/>
            <a:endParaRPr lang="en-GB" dirty="0"/>
          </a:p>
        </p:txBody>
      </p:sp>
      <p:sp>
        <p:nvSpPr>
          <p:cNvPr id="11" name="Text Placeholder 9"/>
          <p:cNvSpPr>
            <a:spLocks noGrp="1"/>
          </p:cNvSpPr>
          <p:nvPr>
            <p:ph type="body" sz="quarter" idx="13"/>
          </p:nvPr>
        </p:nvSpPr>
        <p:spPr>
          <a:xfrm>
            <a:off x="4651200" y="1490400"/>
            <a:ext cx="4042800" cy="640800"/>
          </a:xfrm>
        </p:spPr>
        <p:txBody>
          <a:bodyPr anchor="b" anchorCtr="0"/>
          <a:lstStyle>
            <a:lvl1pPr>
              <a:buNone/>
              <a:defRPr b="1"/>
            </a:lvl1pPr>
          </a:lstStyle>
          <a:p>
            <a:pPr lvl="0"/>
            <a:endParaRPr lang="en-GB" dirty="0"/>
          </a:p>
        </p:txBody>
      </p:sp>
      <p:sp>
        <p:nvSpPr>
          <p:cNvPr id="9"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5614" y="1025525"/>
            <a:ext cx="8229600" cy="1643063"/>
          </a:xfrm>
        </p:spPr>
        <p:txBody>
          <a:bodyPr/>
          <a:lstStyle>
            <a:lvl1pPr marL="0" indent="0" algn="l">
              <a:lnSpc>
                <a:spcPct val="85000"/>
              </a:lnSpc>
              <a:spcBef>
                <a:spcPts val="0"/>
              </a:spcBef>
              <a:buNone/>
              <a:defRPr sz="5000" b="1">
                <a:solidFill>
                  <a:schemeClr val="bg2"/>
                </a:solidFill>
                <a:latin typeface="+mj-lt"/>
              </a:defRPr>
            </a:lvl1pPr>
            <a:lvl2pPr marL="0" indent="0">
              <a:buNone/>
              <a:defRPr/>
            </a:lvl2pPr>
            <a:lvl3pPr marL="0" indent="0">
              <a:buNone/>
              <a:defRPr/>
            </a:lvl3pPr>
            <a:lvl4pPr marL="0" indent="0">
              <a:buNone/>
              <a:defRPr/>
            </a:lvl4pPr>
            <a:lvl5pPr marL="0" indent="0">
              <a:buNone/>
              <a:defRPr/>
            </a:lvl5pPr>
          </a:lstStyle>
          <a:p>
            <a:pPr lvl="0"/>
            <a:r>
              <a:rPr lang="en-US" dirty="0"/>
              <a:t>Click to edit Master text styles</a:t>
            </a:r>
          </a:p>
        </p:txBody>
      </p:sp>
      <p:sp>
        <p:nvSpPr>
          <p:cNvPr id="5" name="Line 11"/>
          <p:cNvSpPr>
            <a:spLocks noChangeShapeType="1"/>
          </p:cNvSpPr>
          <p:nvPr userDrawn="1"/>
        </p:nvSpPr>
        <p:spPr bwMode="auto">
          <a:xfrm>
            <a:off x="457200" y="6242400"/>
            <a:ext cx="8229600" cy="0"/>
          </a:xfrm>
          <a:prstGeom prst="line">
            <a:avLst/>
          </a:prstGeom>
          <a:noFill/>
          <a:ln w="3175">
            <a:solidFill>
              <a:srgbClr val="808080"/>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913011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Tree>
    <p:extLst>
      <p:ext uri="{BB962C8B-B14F-4D97-AF65-F5344CB8AC3E}">
        <p14:creationId xmlns:p14="http://schemas.microsoft.com/office/powerpoint/2010/main" val="2528647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7"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8"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Tree>
    <p:extLst>
      <p:ext uri="{BB962C8B-B14F-4D97-AF65-F5344CB8AC3E}">
        <p14:creationId xmlns:p14="http://schemas.microsoft.com/office/powerpoint/2010/main" val="31955210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33506808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nal legal text">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rgbClr val="808080"/>
            </a:solidFill>
            <a:round/>
            <a:headEnd/>
            <a:tailEnd/>
          </a:ln>
          <a:effectLst/>
        </p:spPr>
        <p:txBody>
          <a:bodyPr wrap="none" anchor="ctr"/>
          <a:lstStyle/>
          <a:p>
            <a:endParaRPr lang="en-US" noProof="0" dirty="0">
              <a:solidFill>
                <a:schemeClr val="bg1"/>
              </a:solidFill>
            </a:endParaRPr>
          </a:p>
        </p:txBody>
      </p:sp>
      <p:sp>
        <p:nvSpPr>
          <p:cNvPr id="8" name="Content Placeholder 2"/>
          <p:cNvSpPr>
            <a:spLocks noGrp="1"/>
          </p:cNvSpPr>
          <p:nvPr>
            <p:ph idx="1"/>
          </p:nvPr>
        </p:nvSpPr>
        <p:spPr>
          <a:xfrm>
            <a:off x="455612" y="719139"/>
            <a:ext cx="3506400" cy="5210062"/>
          </a:xfrm>
        </p:spPr>
        <p:txBody>
          <a:bodyPr/>
          <a:lstStyle>
            <a:lvl1pPr marL="0" indent="0" algn="l" defTabSz="995363" rtl="0" fontAlgn="base">
              <a:lnSpc>
                <a:spcPct val="100000"/>
              </a:lnSpc>
              <a:spcBef>
                <a:spcPct val="70000"/>
              </a:spcBef>
              <a:spcAft>
                <a:spcPct val="0"/>
              </a:spcAft>
              <a:buSzPct val="100000"/>
              <a:buNone/>
              <a:defRPr lang="en-US" sz="1200" kern="1200" noProof="0" dirty="0" smtClean="0">
                <a:solidFill>
                  <a:schemeClr val="bg1"/>
                </a:solidFill>
                <a:latin typeface="Arial" pitchFamily="34" charset="0"/>
                <a:ea typeface="+mn-ea"/>
                <a:cs typeface="Arial" pitchFamily="34" charset="0"/>
              </a:defRPr>
            </a:lvl1pPr>
            <a:lvl2pPr marL="0" indent="0" algn="l" defTabSz="995363" rtl="0" fontAlgn="base">
              <a:lnSpc>
                <a:spcPct val="100000"/>
              </a:lnSpc>
              <a:spcBef>
                <a:spcPct val="0"/>
              </a:spcBef>
              <a:spcAft>
                <a:spcPct val="0"/>
              </a:spcAft>
              <a:buSzPct val="100000"/>
              <a:buNone/>
              <a:defRPr lang="en-US" sz="900" b="1" kern="1200" noProof="0" dirty="0" smtClean="0">
                <a:solidFill>
                  <a:schemeClr val="bg1"/>
                </a:solidFill>
                <a:latin typeface="Arial" pitchFamily="34" charset="0"/>
                <a:ea typeface="+mn-ea"/>
                <a:cs typeface="Arial" pitchFamily="34" charset="0"/>
              </a:defRPr>
            </a:lvl2pPr>
            <a:lvl3pPr marL="176213" indent="-176213" algn="l" defTabSz="995363" rtl="0" fontAlgn="base">
              <a:lnSpc>
                <a:spcPct val="100000"/>
              </a:lnSpc>
              <a:spcBef>
                <a:spcPct val="0"/>
              </a:spcBef>
              <a:spcAft>
                <a:spcPct val="0"/>
              </a:spcAft>
              <a:buClr>
                <a:schemeClr val="accent2"/>
              </a:buClr>
              <a:buSzPct val="70000"/>
              <a:buFont typeface="Arial" pitchFamily="34" charset="0"/>
              <a:buChar char="►"/>
              <a:defRPr lang="en-US" sz="900" b="1" kern="1200" noProof="0" dirty="0" smtClean="0">
                <a:solidFill>
                  <a:schemeClr val="bg1"/>
                </a:solidFill>
                <a:latin typeface="Arial" pitchFamily="34" charset="0"/>
                <a:ea typeface="+mn-ea"/>
                <a:cs typeface="Arial" pitchFamily="34" charset="0"/>
              </a:defRPr>
            </a:lvl3pPr>
            <a:lvl4pPr marL="0" indent="0" algn="l" defTabSz="995363" rtl="0" fontAlgn="base">
              <a:lnSpc>
                <a:spcPct val="100000"/>
              </a:lnSpc>
              <a:spcBef>
                <a:spcPct val="0"/>
              </a:spcBef>
              <a:spcAft>
                <a:spcPct val="0"/>
              </a:spcAft>
              <a:buSzPct val="100000"/>
              <a:buNone/>
              <a:defRPr lang="en-US" sz="800" kern="1200" noProof="0" dirty="0" smtClean="0">
                <a:solidFill>
                  <a:schemeClr val="bg1"/>
                </a:solidFill>
                <a:latin typeface="Arial" pitchFamily="34" charset="0"/>
                <a:ea typeface="+mn-ea"/>
                <a:cs typeface="Arial" pitchFamily="34" charset="0"/>
              </a:defRPr>
            </a:lvl4pPr>
            <a:lvl5pPr marL="188913" indent="-188913" algn="l" defTabSz="995363" rtl="0" fontAlgn="base">
              <a:lnSpc>
                <a:spcPct val="100000"/>
              </a:lnSpc>
              <a:spcBef>
                <a:spcPct val="0"/>
              </a:spcBef>
              <a:spcAft>
                <a:spcPct val="0"/>
              </a:spcAft>
              <a:buClr>
                <a:schemeClr val="accent2"/>
              </a:buClr>
              <a:buSzPct val="70000"/>
              <a:buFont typeface="Arial" pitchFamily="34" charset="0"/>
              <a:buChar char="►"/>
              <a:defRPr lang="en-US" sz="800" kern="1200" noProof="0" dirty="0">
                <a:solidFill>
                  <a:schemeClr val="bg1"/>
                </a:solidFill>
                <a:latin typeface="Arial" pitchFamily="34" charset="0"/>
                <a:ea typeface="+mn-ea"/>
                <a:cs typeface="Arial"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10900077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6718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lumns, no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457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2"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s with heading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457200" y="2196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51200" y="2178000"/>
            <a:ext cx="4042800" cy="3994963"/>
          </a:xfrm>
        </p:spPr>
        <p:txBody>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8" name="Line 10"/>
          <p:cNvSpPr>
            <a:spLocks noChangeShapeType="1"/>
          </p:cNvSpPr>
          <p:nvPr userDrawn="1"/>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
        <p:nvSpPr>
          <p:cNvPr id="10" name="Text Placeholder 9"/>
          <p:cNvSpPr>
            <a:spLocks noGrp="1"/>
          </p:cNvSpPr>
          <p:nvPr>
            <p:ph type="body" sz="quarter" idx="12"/>
          </p:nvPr>
        </p:nvSpPr>
        <p:spPr>
          <a:xfrm>
            <a:off x="457200" y="1490400"/>
            <a:ext cx="4042800" cy="640800"/>
          </a:xfrm>
        </p:spPr>
        <p:txBody>
          <a:bodyPr anchor="b" anchorCtr="0"/>
          <a:lstStyle>
            <a:lvl1pPr>
              <a:buNone/>
              <a:defRPr b="1"/>
            </a:lvl1pPr>
          </a:lstStyle>
          <a:p>
            <a:pPr lvl="0"/>
            <a:r>
              <a:rPr lang="en-US"/>
              <a:t>Click to edit Master text styles</a:t>
            </a:r>
          </a:p>
        </p:txBody>
      </p:sp>
      <p:sp>
        <p:nvSpPr>
          <p:cNvPr id="11" name="Text Placeholder 9"/>
          <p:cNvSpPr>
            <a:spLocks noGrp="1"/>
          </p:cNvSpPr>
          <p:nvPr>
            <p:ph type="body" sz="quarter" idx="13"/>
          </p:nvPr>
        </p:nvSpPr>
        <p:spPr>
          <a:xfrm>
            <a:off x="4651200" y="1490400"/>
            <a:ext cx="4042800" cy="640800"/>
          </a:xfrm>
        </p:spPr>
        <p:txBody>
          <a:bodyPr anchor="b" anchorCtr="0"/>
          <a:lstStyle>
            <a:lvl1pPr>
              <a:buNone/>
              <a:defRPr b="1"/>
            </a:lvl1pPr>
          </a:lstStyle>
          <a:p>
            <a:pPr lvl="0"/>
            <a:r>
              <a:rPr lang="en-US"/>
              <a:t>Click to edit Master text styles</a:t>
            </a:r>
          </a:p>
        </p:txBody>
      </p:sp>
      <p:sp>
        <p:nvSpPr>
          <p:cNvPr id="9"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statement">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a:xfrm>
            <a:off x="455614" y="1025525"/>
            <a:ext cx="8229600" cy="1643063"/>
          </a:xfrm>
        </p:spPr>
        <p:txBody>
          <a:bodyPr/>
          <a:lstStyle>
            <a:lvl1pPr marL="0" indent="0" algn="l">
              <a:lnSpc>
                <a:spcPct val="85000"/>
              </a:lnSpc>
              <a:spcBef>
                <a:spcPts val="0"/>
              </a:spcBef>
              <a:buNone/>
              <a:defRPr sz="5000" b="1">
                <a:solidFill>
                  <a:schemeClr val="bg2"/>
                </a:solidFill>
                <a:latin typeface="+mj-lt"/>
              </a:defRPr>
            </a:lvl1pPr>
            <a:lvl2pPr marL="0" indent="0">
              <a:buNone/>
              <a:defRPr/>
            </a:lvl2pPr>
            <a:lvl3pPr marL="0" indent="0">
              <a:buNone/>
              <a:defRPr/>
            </a:lvl3pPr>
            <a:lvl4pPr marL="0" indent="0">
              <a:buNone/>
              <a:defRPr/>
            </a:lvl4pPr>
            <a:lvl5pPr marL="0" indent="0">
              <a:buNone/>
              <a:defRPr/>
            </a:lvl5pPr>
          </a:lstStyle>
          <a:p>
            <a:pPr lvl="0"/>
            <a:r>
              <a:rPr lang="en-US"/>
              <a:t>Click to edit Master text styles</a:t>
            </a:r>
          </a:p>
        </p:txBody>
      </p:sp>
      <p:sp>
        <p:nvSpPr>
          <p:cNvPr id="5" name="Line 11"/>
          <p:cNvSpPr>
            <a:spLocks noChangeShapeType="1"/>
          </p:cNvSpPr>
          <p:nvPr userDrawn="1"/>
        </p:nvSpPr>
        <p:spPr bwMode="auto">
          <a:xfrm>
            <a:off x="457200" y="6242400"/>
            <a:ext cx="8229600" cy="0"/>
          </a:xfrm>
          <a:prstGeom prst="line">
            <a:avLst/>
          </a:prstGeom>
          <a:noFill/>
          <a:ln w="3175">
            <a:solidFill>
              <a:schemeClr val="bg1"/>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extLst>
      <p:ext uri="{BB962C8B-B14F-4D97-AF65-F5344CB8AC3E}">
        <p14:creationId xmlns:p14="http://schemas.microsoft.com/office/powerpoint/2010/main" val="3913011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1">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Tree>
    <p:extLst>
      <p:ext uri="{BB962C8B-B14F-4D97-AF65-F5344CB8AC3E}">
        <p14:creationId xmlns:p14="http://schemas.microsoft.com/office/powerpoint/2010/main" val="1999940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2">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Tree>
    <p:extLst>
      <p:ext uri="{BB962C8B-B14F-4D97-AF65-F5344CB8AC3E}">
        <p14:creationId xmlns:p14="http://schemas.microsoft.com/office/powerpoint/2010/main" val="2528647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4">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7200" y="201168"/>
            <a:ext cx="8229600" cy="804672"/>
          </a:xfrm>
          <a:prstGeom prst="rect">
            <a:avLst/>
          </a:prstGeom>
          <a:noFill/>
          <a:ln w="9525">
            <a:noFill/>
            <a:miter lim="800000"/>
            <a:headEnd/>
            <a:tailEnd/>
          </a:ln>
          <a:effectLst/>
        </p:spPr>
        <p:txBody>
          <a:bodyPr vert="horz" wrap="square" lIns="0" tIns="36000" rIns="0" bIns="0" numCol="1" anchor="t" anchorCtr="0" compatLnSpc="1">
            <a:prstTxWarp prst="textNoShape">
              <a:avLst/>
            </a:prstTxWarp>
          </a:bodyPr>
          <a:lstStyle>
            <a:lvl1pPr algn="l">
              <a:defRPr/>
            </a:lvl1pPr>
          </a:lstStyle>
          <a:p>
            <a:pPr lvl="0" algn="l" fontAlgn="base">
              <a:lnSpc>
                <a:spcPct val="85000"/>
              </a:lnSpc>
              <a:spcAft>
                <a:spcPct val="0"/>
              </a:spcAft>
            </a:pPr>
            <a:r>
              <a:rPr lang="en-US"/>
              <a:t>Click to edit Master title style</a:t>
            </a:r>
            <a:endParaRPr lang="en-US" dirty="0"/>
          </a:p>
        </p:txBody>
      </p:sp>
    </p:spTree>
    <p:extLst>
      <p:ext uri="{BB962C8B-B14F-4D97-AF65-F5344CB8AC3E}">
        <p14:creationId xmlns:p14="http://schemas.microsoft.com/office/powerpoint/2010/main" val="3195521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
        <p:nvSpPr>
          <p:cNvPr id="7" name="Line 11"/>
          <p:cNvSpPr>
            <a:spLocks noChangeShapeType="1"/>
          </p:cNvSpPr>
          <p:nvPr userDrawn="1"/>
        </p:nvSpPr>
        <p:spPr bwMode="auto">
          <a:xfrm>
            <a:off x="455613" y="6243638"/>
            <a:ext cx="8229600" cy="0"/>
          </a:xfrm>
          <a:prstGeom prst="line">
            <a:avLst/>
          </a:prstGeom>
          <a:noFill/>
          <a:ln w="3175">
            <a:solidFill>
              <a:schemeClr val="bg1"/>
            </a:solidFill>
            <a:round/>
            <a:headEnd/>
            <a:tailEnd/>
          </a:ln>
          <a:effectLst/>
        </p:spPr>
        <p:txBody>
          <a:bodyPr wrap="none" anchor="ctr"/>
          <a:lstStyle/>
          <a:p>
            <a:endParaRPr lang="en-US" noProof="0" dirty="0">
              <a:solidFill>
                <a:schemeClr val="bg1"/>
              </a:solidFill>
            </a:endParaRPr>
          </a:p>
        </p:txBody>
      </p:sp>
    </p:spTree>
    <p:extLst>
      <p:ext uri="{BB962C8B-B14F-4D97-AF65-F5344CB8AC3E}">
        <p14:creationId xmlns:p14="http://schemas.microsoft.com/office/powerpoint/2010/main" val="3350680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36538"/>
            <a:ext cx="8229600" cy="860400"/>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282700"/>
            <a:ext cx="8229600" cy="4840900"/>
          </a:xfrm>
          <a:prstGeom prst="rect">
            <a:avLst/>
          </a:prstGeom>
        </p:spPr>
        <p:txBody>
          <a:bodyPr vert="horz" lIns="0" tIns="0" rIns="0" bIns="0" rtlCol="0" anchor="t" anchorCtr="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TextBox 6"/>
          <p:cNvSpPr txBox="1"/>
          <p:nvPr/>
        </p:nvSpPr>
        <p:spPr>
          <a:xfrm>
            <a:off x="457200" y="6415200"/>
            <a:ext cx="720000" cy="198000"/>
          </a:xfrm>
          <a:prstGeom prst="rect">
            <a:avLst/>
          </a:prstGeom>
          <a:noFill/>
        </p:spPr>
        <p:txBody>
          <a:bodyPr wrap="square" lIns="0" tIns="0" rIns="0" bIns="0" rtlCol="0">
            <a:noAutofit/>
          </a:bodyPr>
          <a:lstStyle/>
          <a:p>
            <a:r>
              <a:rPr lang="en-GB" sz="1100" dirty="0">
                <a:solidFill>
                  <a:schemeClr val="bg1"/>
                </a:solidFill>
              </a:rPr>
              <a:t>Page </a:t>
            </a:r>
            <a:fld id="{9AE4D82F-B047-469B-AC52-A46321747EAF}" type="slidenum">
              <a:rPr lang="en-GB" sz="1100" smtClean="0">
                <a:solidFill>
                  <a:schemeClr val="bg1"/>
                </a:solidFill>
              </a:rPr>
              <a:pPr/>
              <a:t>‹#›</a:t>
            </a:fld>
            <a:endParaRPr lang="en-GB" sz="1100" dirty="0">
              <a:solidFill>
                <a:schemeClr val="bg1"/>
              </a:solidFill>
            </a:endParaRPr>
          </a:p>
        </p:txBody>
      </p:sp>
      <p:sp>
        <p:nvSpPr>
          <p:cNvPr id="4" name="TextBox 3"/>
          <p:cNvSpPr txBox="1"/>
          <p:nvPr/>
        </p:nvSpPr>
        <p:spPr>
          <a:xfrm>
            <a:off x="1513369" y="6396394"/>
            <a:ext cx="3949700" cy="180819"/>
          </a:xfrm>
          <a:prstGeom prst="rect">
            <a:avLst/>
          </a:prstGeom>
          <a:noFill/>
        </p:spPr>
        <p:txBody>
          <a:bodyPr wrap="square" lIns="0" tIns="36576" rIns="0" bIns="0" rtlCol="0">
            <a:spAutoFit/>
          </a:bodyPr>
          <a:lstStyle/>
          <a:p>
            <a:pPr marL="0" indent="0">
              <a:lnSpc>
                <a:spcPct val="85000"/>
              </a:lnSpc>
              <a:spcAft>
                <a:spcPts val="600"/>
              </a:spcAft>
              <a:buClr>
                <a:schemeClr val="accent2"/>
              </a:buClr>
              <a:buSzPct val="70000"/>
              <a:buFont typeface="Arial" pitchFamily="34" charset="0"/>
              <a:buNone/>
            </a:pPr>
            <a:r>
              <a:rPr lang="en-IN" sz="1100" dirty="0">
                <a:solidFill>
                  <a:schemeClr val="bg1"/>
                </a:solidFill>
              </a:rPr>
              <a:t>Audit of Internal Financial controls over Financial Reporting</a:t>
            </a:r>
          </a:p>
        </p:txBody>
      </p:sp>
      <p:sp>
        <p:nvSpPr>
          <p:cNvPr id="9" name="Line 10"/>
          <p:cNvSpPr>
            <a:spLocks noChangeShapeType="1"/>
          </p:cNvSpPr>
          <p:nvPr/>
        </p:nvSpPr>
        <p:spPr bwMode="auto">
          <a:xfrm>
            <a:off x="457200" y="1044000"/>
            <a:ext cx="8229600" cy="0"/>
          </a:xfrm>
          <a:prstGeom prst="line">
            <a:avLst/>
          </a:prstGeom>
          <a:noFill/>
          <a:ln w="19050">
            <a:solidFill>
              <a:schemeClr val="accent2"/>
            </a:solidFill>
            <a:round/>
            <a:headEnd/>
            <a:tailEnd/>
          </a:ln>
          <a:effectLst/>
        </p:spPr>
        <p:txBody>
          <a:bodyPr wrap="none"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noProof="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6" r:id="rId8"/>
    <p:sldLayoutId id="2147483677" r:id="rId9"/>
    <p:sldLayoutId id="2147483678" r:id="rId10"/>
    <p:sldLayoutId id="2147483679" r:id="rId11"/>
    <p:sldLayoutId id="2147483721" r:id="rId12"/>
  </p:sldLayoutIdLst>
  <p:hf sldNum="0" hdr="0" dt="0"/>
  <p:txStyles>
    <p:titleStyle>
      <a:lvl1pPr algn="l" defTabSz="914400" rtl="0" eaLnBrk="1" latinLnBrk="0" hangingPunct="1">
        <a:lnSpc>
          <a:spcPct val="85000"/>
        </a:lnSpc>
        <a:spcBef>
          <a:spcPct val="0"/>
        </a:spcBef>
        <a:buNone/>
        <a:defRPr sz="2800" b="1" kern="1200">
          <a:solidFill>
            <a:schemeClr val="bg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Clr>
          <a:schemeClr val="accent2"/>
        </a:buClr>
        <a:buSzPct val="70000"/>
        <a:buFont typeface="Arial" pitchFamily="34" charset="0"/>
        <a:buChar char="►"/>
        <a:defRPr sz="2000" kern="1200">
          <a:solidFill>
            <a:schemeClr val="bg1"/>
          </a:solidFill>
          <a:latin typeface="+mn-lt"/>
          <a:ea typeface="+mn-ea"/>
          <a:cs typeface="+mn-cs"/>
        </a:defRPr>
      </a:lvl1pPr>
      <a:lvl2pPr marL="709613" indent="-354013"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mn-lt"/>
          <a:ea typeface="+mn-ea"/>
          <a:cs typeface="+mn-cs"/>
        </a:defRPr>
      </a:lvl2pPr>
      <a:lvl3pPr marL="1077913" indent="-354013"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3pPr>
      <a:lvl4pPr marL="1433513" indent="-355600" algn="l" defTabSz="914400" rtl="0" eaLnBrk="1" latinLnBrk="0" hangingPunct="1">
        <a:spcBef>
          <a:spcPct val="20000"/>
        </a:spcBef>
        <a:buClr>
          <a:schemeClr val="accent2"/>
        </a:buClr>
        <a:buSzPct val="70000"/>
        <a:buFont typeface="Arial" pitchFamily="34" charset="0"/>
        <a:buChar char="►"/>
        <a:defRPr sz="1400" kern="1200">
          <a:solidFill>
            <a:schemeClr val="bg1"/>
          </a:solidFill>
          <a:latin typeface="+mn-lt"/>
          <a:ea typeface="+mn-ea"/>
          <a:cs typeface="+mn-cs"/>
        </a:defRPr>
      </a:lvl4pPr>
      <a:lvl5pPr marL="1787525" indent="-354013" algn="l" defTabSz="914400" rtl="0" eaLnBrk="1" latinLnBrk="0" hangingPunct="1">
        <a:spcBef>
          <a:spcPct val="20000"/>
        </a:spcBef>
        <a:buClr>
          <a:schemeClr val="accent2"/>
        </a:buClr>
        <a:buSzPct val="70000"/>
        <a:buFont typeface="Arial" pitchFamily="34" charset="0"/>
        <a:buChar char="►"/>
        <a:defRPr sz="14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36538"/>
            <a:ext cx="8229600" cy="860400"/>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425600"/>
            <a:ext cx="8229600" cy="4698000"/>
          </a:xfrm>
          <a:prstGeom prst="rect">
            <a:avLst/>
          </a:prstGeom>
        </p:spPr>
        <p:txBody>
          <a:bodyPr vert="horz" lIns="0" tIns="0" rIns="0" bIns="0" rtlCol="0" anchor="t" anchorCtr="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TextBox 6"/>
          <p:cNvSpPr txBox="1"/>
          <p:nvPr/>
        </p:nvSpPr>
        <p:spPr>
          <a:xfrm>
            <a:off x="457200" y="6415200"/>
            <a:ext cx="720000" cy="198000"/>
          </a:xfrm>
          <a:prstGeom prst="rect">
            <a:avLst/>
          </a:prstGeom>
          <a:noFill/>
        </p:spPr>
        <p:txBody>
          <a:bodyPr wrap="square" lIns="0" tIns="0" rIns="0" bIns="0" rtlCol="0">
            <a:noAutofit/>
          </a:bodyPr>
          <a:lstStyle/>
          <a:p>
            <a:r>
              <a:rPr lang="en-GB" sz="1100" dirty="0">
                <a:solidFill>
                  <a:schemeClr val="bg1"/>
                </a:solidFill>
              </a:rPr>
              <a:t>Page </a:t>
            </a:r>
            <a:fld id="{9AE4D82F-B047-469B-AC52-A46321747EAF}" type="slidenum">
              <a:rPr lang="en-GB" sz="1100" smtClean="0">
                <a:solidFill>
                  <a:schemeClr val="bg1"/>
                </a:solidFill>
              </a:rPr>
              <a:pPr/>
              <a:t>‹#›</a:t>
            </a:fld>
            <a:endParaRPr lang="en-GB" sz="1100" dirty="0">
              <a:solidFill>
                <a:schemeClr val="bg1"/>
              </a:solidFill>
            </a:endParaRPr>
          </a:p>
        </p:txBody>
      </p:sp>
      <p:sp>
        <p:nvSpPr>
          <p:cNvPr id="12" name="TextBox 11"/>
          <p:cNvSpPr txBox="1"/>
          <p:nvPr/>
        </p:nvSpPr>
        <p:spPr>
          <a:xfrm>
            <a:off x="2536825" y="6463506"/>
            <a:ext cx="3949700" cy="180819"/>
          </a:xfrm>
          <a:prstGeom prst="rect">
            <a:avLst/>
          </a:prstGeom>
          <a:noFill/>
        </p:spPr>
        <p:txBody>
          <a:bodyPr wrap="square" lIns="0" tIns="36576" rIns="0" bIns="0" rtlCol="0">
            <a:spAutoFit/>
          </a:bodyPr>
          <a:lstStyle/>
          <a:p>
            <a:pPr marL="0" indent="0">
              <a:lnSpc>
                <a:spcPct val="85000"/>
              </a:lnSpc>
              <a:spcAft>
                <a:spcPts val="600"/>
              </a:spcAft>
              <a:buClr>
                <a:schemeClr val="accent2"/>
              </a:buClr>
              <a:buSzPct val="70000"/>
              <a:buFont typeface="Arial" pitchFamily="34" charset="0"/>
              <a:buNone/>
            </a:pPr>
            <a:r>
              <a:rPr lang="en-IN" sz="1100" dirty="0">
                <a:solidFill>
                  <a:schemeClr val="bg1"/>
                </a:solidFill>
              </a:rPr>
              <a:t>Presentation title</a:t>
            </a:r>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8" r:id="rId7"/>
    <p:sldLayoutId id="2147483690" r:id="rId8"/>
    <p:sldLayoutId id="2147483691" r:id="rId9"/>
    <p:sldLayoutId id="2147483692" r:id="rId10"/>
    <p:sldLayoutId id="2147483693" r:id="rId11"/>
  </p:sldLayoutIdLst>
  <p:hf sldNum="0" hdr="0" dt="0"/>
  <p:txStyles>
    <p:titleStyle>
      <a:lvl1pPr algn="l" defTabSz="914400" rtl="0" eaLnBrk="1" latinLnBrk="0" hangingPunct="1">
        <a:lnSpc>
          <a:spcPct val="85000"/>
        </a:lnSpc>
        <a:spcBef>
          <a:spcPct val="0"/>
        </a:spcBef>
        <a:buNone/>
        <a:defRPr sz="3000" b="1" kern="1200">
          <a:solidFill>
            <a:schemeClr val="bg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Clr>
          <a:schemeClr val="accent2"/>
        </a:buClr>
        <a:buSzPct val="70000"/>
        <a:buFont typeface="Arial" pitchFamily="34" charset="0"/>
        <a:buChar char="►"/>
        <a:defRPr sz="2400" kern="1200">
          <a:solidFill>
            <a:schemeClr val="bg1"/>
          </a:solidFill>
          <a:latin typeface="+mn-lt"/>
          <a:ea typeface="+mn-ea"/>
          <a:cs typeface="+mn-cs"/>
        </a:defRPr>
      </a:lvl1pPr>
      <a:lvl2pPr marL="709613" indent="-354013" algn="l" defTabSz="914400" rtl="0" eaLnBrk="1" latinLnBrk="0" hangingPunct="1">
        <a:spcBef>
          <a:spcPct val="20000"/>
        </a:spcBef>
        <a:buClr>
          <a:schemeClr val="accent2"/>
        </a:buClr>
        <a:buSzPct val="70000"/>
        <a:buFont typeface="Arial" pitchFamily="34" charset="0"/>
        <a:buChar char="►"/>
        <a:defRPr sz="2000" kern="1200">
          <a:solidFill>
            <a:schemeClr val="bg1"/>
          </a:solidFill>
          <a:latin typeface="+mn-lt"/>
          <a:ea typeface="+mn-ea"/>
          <a:cs typeface="+mn-cs"/>
        </a:defRPr>
      </a:lvl2pPr>
      <a:lvl3pPr marL="1077913" indent="-354013" algn="l" defTabSz="914400" rtl="0" eaLnBrk="1" latinLnBrk="0" hangingPunct="1">
        <a:spcBef>
          <a:spcPct val="20000"/>
        </a:spcBef>
        <a:buClr>
          <a:schemeClr val="accent2"/>
        </a:buClr>
        <a:buSzPct val="70000"/>
        <a:buFont typeface="Arial" pitchFamily="34" charset="0"/>
        <a:buChar char="►"/>
        <a:defRPr sz="1800" kern="1200">
          <a:solidFill>
            <a:schemeClr val="bg1"/>
          </a:solidFill>
          <a:latin typeface="+mn-lt"/>
          <a:ea typeface="+mn-ea"/>
          <a:cs typeface="+mn-cs"/>
        </a:defRPr>
      </a:lvl3pPr>
      <a:lvl4pPr marL="1433513" indent="-355600"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4pPr>
      <a:lvl5pPr marL="1787525" indent="-354013" algn="l" defTabSz="914400" rtl="0" eaLnBrk="1" latinLnBrk="0" hangingPunct="1">
        <a:spcBef>
          <a:spcPct val="20000"/>
        </a:spcBef>
        <a:buClr>
          <a:schemeClr val="accent2"/>
        </a:buClr>
        <a:buSzPct val="70000"/>
        <a:buFont typeface="Arial" pitchFamily="34" charset="0"/>
        <a:buChar char="►"/>
        <a:defRPr sz="16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89H00053.jpg"/>
          <p:cNvPicPr>
            <a:picLocks noChangeAspect="1"/>
          </p:cNvPicPr>
          <p:nvPr/>
        </p:nvPicPr>
        <p:blipFill>
          <a:blip r:embed="rId2" cstate="email"/>
          <a:srcRect l="5274" r="4511"/>
          <a:stretch>
            <a:fillRect/>
          </a:stretch>
        </p:blipFill>
        <p:spPr>
          <a:xfrm>
            <a:off x="0" y="0"/>
            <a:ext cx="9144000" cy="6894891"/>
          </a:xfrm>
          <a:prstGeom prst="rect">
            <a:avLst/>
          </a:prstGeom>
        </p:spPr>
      </p:pic>
      <p:sp>
        <p:nvSpPr>
          <p:cNvPr id="8" name="Rectangle 5"/>
          <p:cNvSpPr txBox="1">
            <a:spLocks noChangeArrowheads="1"/>
          </p:cNvSpPr>
          <p:nvPr/>
        </p:nvSpPr>
        <p:spPr>
          <a:xfrm>
            <a:off x="457200" y="841374"/>
            <a:ext cx="5541962" cy="1749425"/>
          </a:xfrm>
          <a:prstGeom prst="rect">
            <a:avLst/>
          </a:prstGeom>
        </p:spPr>
        <p:txBody>
          <a:bodyPr/>
          <a:lstStyle/>
          <a:p>
            <a:pPr lvl="0" fontAlgn="base">
              <a:lnSpc>
                <a:spcPct val="85000"/>
              </a:lnSpc>
              <a:spcBef>
                <a:spcPct val="0"/>
              </a:spcBef>
              <a:spcAft>
                <a:spcPct val="0"/>
              </a:spcAft>
              <a:defRPr/>
            </a:pPr>
            <a:r>
              <a:rPr lang="en-IN" sz="3000" b="1" kern="0" dirty="0">
                <a:solidFill>
                  <a:srgbClr val="646464"/>
                </a:solidFill>
                <a:latin typeface="+mj-lt"/>
                <a:ea typeface="+mj-ea"/>
                <a:cs typeface="+mj-cs"/>
              </a:rPr>
              <a:t>Audit of Internal Financial controls over Financial Reporting </a:t>
            </a:r>
          </a:p>
        </p:txBody>
      </p:sp>
      <p:sp>
        <p:nvSpPr>
          <p:cNvPr id="5" name="Rectangle 5"/>
          <p:cNvSpPr txBox="1">
            <a:spLocks noChangeArrowheads="1"/>
          </p:cNvSpPr>
          <p:nvPr/>
        </p:nvSpPr>
        <p:spPr>
          <a:xfrm>
            <a:off x="457200" y="2276872"/>
            <a:ext cx="5541962" cy="483261"/>
          </a:xfrm>
          <a:prstGeom prst="rect">
            <a:avLst/>
          </a:prstGeom>
        </p:spPr>
        <p:txBody>
          <a:bodyPr/>
          <a:lstStyle/>
          <a:p>
            <a:pPr lvl="0" fontAlgn="base">
              <a:lnSpc>
                <a:spcPct val="85000"/>
              </a:lnSpc>
              <a:spcBef>
                <a:spcPct val="0"/>
              </a:spcBef>
              <a:spcAft>
                <a:spcPct val="0"/>
              </a:spcAft>
              <a:defRPr/>
            </a:pPr>
            <a:r>
              <a:rPr lang="en-IN" sz="3000" kern="0" dirty="0">
                <a:solidFill>
                  <a:srgbClr val="646464"/>
                </a:solidFill>
                <a:latin typeface="+mj-lt"/>
                <a:ea typeface="+mj-ea"/>
                <a:cs typeface="+mj-cs"/>
              </a:rPr>
              <a:t>Introduction</a:t>
            </a:r>
          </a:p>
        </p:txBody>
      </p:sp>
    </p:spTree>
    <p:extLst>
      <p:ext uri="{BB962C8B-B14F-4D97-AF65-F5344CB8AC3E}">
        <p14:creationId xmlns:p14="http://schemas.microsoft.com/office/powerpoint/2010/main" val="1238935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IN" dirty="0"/>
              <a:t>Planning and approach for ICFR Audit</a:t>
            </a:r>
          </a:p>
        </p:txBody>
      </p:sp>
      <p:sp>
        <p:nvSpPr>
          <p:cNvPr id="6" name="Freeform 5"/>
          <p:cNvSpPr>
            <a:spLocks/>
          </p:cNvSpPr>
          <p:nvPr/>
        </p:nvSpPr>
        <p:spPr bwMode="gray">
          <a:xfrm>
            <a:off x="457200" y="1039813"/>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blipFill>
            <a:blip r:embed="rId2"/>
            <a:stretch>
              <a:fillRect/>
            </a:stretch>
          </a:bli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908548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Combining the audits</a:t>
            </a:r>
            <a:endParaRPr lang="en-IN" dirty="0"/>
          </a:p>
        </p:txBody>
      </p:sp>
      <p:sp>
        <p:nvSpPr>
          <p:cNvPr id="4" name="Content Placeholder 3"/>
          <p:cNvSpPr>
            <a:spLocks noGrp="1"/>
          </p:cNvSpPr>
          <p:nvPr>
            <p:ph idx="1"/>
          </p:nvPr>
        </p:nvSpPr>
        <p:spPr/>
        <p:txBody>
          <a:bodyPr/>
          <a:lstStyle/>
          <a:p>
            <a:r>
              <a:rPr lang="en-IN" dirty="0"/>
              <a:t>What is a combined audit</a:t>
            </a:r>
          </a:p>
          <a:p>
            <a:pPr marL="355600" indent="0">
              <a:buNone/>
            </a:pPr>
            <a:r>
              <a:rPr lang="en-IN" dirty="0"/>
              <a:t>In a  combined audit, the auditor expresses opinion on the following aspects:</a:t>
            </a:r>
          </a:p>
          <a:p>
            <a:pPr marL="627063" indent="-271463">
              <a:buNone/>
            </a:pPr>
            <a:r>
              <a:rPr lang="en-IN" dirty="0"/>
              <a:t>a. Opinion on internal control over financial reporting, which requires evaluating and opining on the adequacy and effectiveness of the entity’s system of internal financial controls; and</a:t>
            </a:r>
          </a:p>
          <a:p>
            <a:pPr marL="627063" indent="-271463">
              <a:buNone/>
            </a:pPr>
            <a:r>
              <a:rPr lang="en-IN" dirty="0"/>
              <a:t>b. Opinion on the financial statements</a:t>
            </a:r>
          </a:p>
          <a:p>
            <a:pPr marL="0" indent="0">
              <a:buNone/>
            </a:pPr>
            <a:endParaRPr lang="en-IN" dirty="0"/>
          </a:p>
          <a:p>
            <a:pPr marL="355600" indent="0">
              <a:buNone/>
            </a:pPr>
            <a:r>
              <a:rPr lang="en-IN" dirty="0"/>
              <a:t>Should design procedures for testing of controls to accomplish the objectives of both audits simultaneously.</a:t>
            </a:r>
          </a:p>
          <a:p>
            <a:pPr marL="0" indent="0">
              <a:buNone/>
            </a:pPr>
            <a:endParaRPr lang="en-IN" b="1" dirty="0"/>
          </a:p>
          <a:p>
            <a:pPr marL="0" indent="0">
              <a:buNone/>
            </a:pPr>
            <a:r>
              <a:rPr lang="en-IN" b="1" dirty="0"/>
              <a:t>No ONLY Substantive procedures approach!</a:t>
            </a:r>
          </a:p>
          <a:p>
            <a:endParaRPr lang="en-IN" dirty="0"/>
          </a:p>
        </p:txBody>
      </p:sp>
    </p:spTree>
    <p:extLst>
      <p:ext uri="{BB962C8B-B14F-4D97-AF65-F5344CB8AC3E}">
        <p14:creationId xmlns:p14="http://schemas.microsoft.com/office/powerpoint/2010/main" val="453763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Planning the IFC Audit</a:t>
            </a:r>
            <a:endParaRPr lang="en-IN" dirty="0"/>
          </a:p>
        </p:txBody>
      </p:sp>
      <p:sp>
        <p:nvSpPr>
          <p:cNvPr id="4" name="Content Placeholder 3"/>
          <p:cNvSpPr>
            <a:spLocks noGrp="1"/>
          </p:cNvSpPr>
          <p:nvPr>
            <p:ph idx="1"/>
          </p:nvPr>
        </p:nvSpPr>
        <p:spPr/>
        <p:txBody>
          <a:bodyPr/>
          <a:lstStyle/>
          <a:p>
            <a:r>
              <a:rPr lang="en-IN" sz="1800" dirty="0"/>
              <a:t>Will require a separate service scope letter or the master service agreement to include terms and conditions for audit of internal financial controls over financial reporting.</a:t>
            </a:r>
          </a:p>
          <a:p>
            <a:r>
              <a:rPr lang="en-IN" sz="1800" dirty="0"/>
              <a:t>Following considerations may impact the procedures planned in the combined audit:</a:t>
            </a:r>
          </a:p>
          <a:p>
            <a:pPr lvl="1"/>
            <a:r>
              <a:rPr lang="en-IN" sz="1600" dirty="0"/>
              <a:t>Matters affecting the industry in which the company operates and complexity of the company's operations</a:t>
            </a:r>
          </a:p>
          <a:p>
            <a:pPr lvl="1"/>
            <a:r>
              <a:rPr lang="en-IN" sz="1600" dirty="0"/>
              <a:t>Matters relating to the company's business, including its organisation, operating</a:t>
            </a:r>
          </a:p>
          <a:p>
            <a:pPr lvl="1"/>
            <a:r>
              <a:rPr lang="en-IN" sz="1600" dirty="0"/>
              <a:t>characteristics, and capital structure;</a:t>
            </a:r>
          </a:p>
          <a:p>
            <a:pPr lvl="1"/>
            <a:r>
              <a:rPr lang="en-IN" sz="1600" dirty="0"/>
              <a:t>The extent of recent changes, if any, in the company, its operations, or its internal financial controls over financial reporting;</a:t>
            </a:r>
          </a:p>
          <a:p>
            <a:pPr lvl="1"/>
            <a:r>
              <a:rPr lang="en-IN" sz="1600" dirty="0"/>
              <a:t>Control deficiencies previously communicated to the audit committee or management;</a:t>
            </a:r>
          </a:p>
          <a:p>
            <a:pPr lvl="1"/>
            <a:r>
              <a:rPr lang="en-IN" sz="1600" dirty="0"/>
              <a:t>Legal or regulatory matters of which the company is aware;</a:t>
            </a:r>
          </a:p>
          <a:p>
            <a:r>
              <a:rPr lang="en-IN" sz="1800" dirty="0"/>
              <a:t>Should use the same materiality considerations as we would use in planning the audit of the company's annual financial statements as provided in SA 320 “Materiality in Planning and Performing an Audit”.</a:t>
            </a:r>
          </a:p>
        </p:txBody>
      </p:sp>
    </p:spTree>
    <p:extLst>
      <p:ext uri="{BB962C8B-B14F-4D97-AF65-F5344CB8AC3E}">
        <p14:creationId xmlns:p14="http://schemas.microsoft.com/office/powerpoint/2010/main" val="909460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IN" dirty="0"/>
              <a:t>Assess and Manage Risk</a:t>
            </a:r>
            <a:br>
              <a:rPr lang="en-IN" dirty="0"/>
            </a:br>
            <a:r>
              <a:rPr lang="en-IN" sz="2600" b="0" dirty="0"/>
              <a:t>Manage Audit Engagement– route map </a:t>
            </a:r>
          </a:p>
        </p:txBody>
      </p:sp>
      <p:sp>
        <p:nvSpPr>
          <p:cNvPr id="6" name="AutoShape 4"/>
          <p:cNvSpPr>
            <a:spLocks noChangeArrowheads="1"/>
          </p:cNvSpPr>
          <p:nvPr/>
        </p:nvSpPr>
        <p:spPr bwMode="auto">
          <a:xfrm>
            <a:off x="512095" y="1727309"/>
            <a:ext cx="453197" cy="341394"/>
          </a:xfrm>
          <a:prstGeom prst="homePlate">
            <a:avLst>
              <a:gd name="adj" fmla="val 35175"/>
            </a:avLst>
          </a:prstGeom>
          <a:solidFill>
            <a:srgbClr val="FFE600"/>
          </a:solidFill>
          <a:ln w="12700">
            <a:noFill/>
            <a:miter lim="800000"/>
            <a:headEnd/>
            <a:tailEnd/>
          </a:ln>
        </p:spPr>
        <p:txBody>
          <a:bodyPr wrap="none" lIns="80542" tIns="40273" rIns="80542" bIns="40273" anchor="ctr"/>
          <a:lstStyle/>
          <a:p>
            <a:pPr algn="ctr" defTabSz="797668" eaLnBrk="0" hangingPunct="0"/>
            <a:r>
              <a:rPr lang="en-US" sz="1100" dirty="0"/>
              <a:t>Start</a:t>
            </a:r>
          </a:p>
        </p:txBody>
      </p:sp>
      <p:cxnSp>
        <p:nvCxnSpPr>
          <p:cNvPr id="7" name="Straight Arrow Connector 6"/>
          <p:cNvCxnSpPr>
            <a:stCxn id="6" idx="3"/>
          </p:cNvCxnSpPr>
          <p:nvPr/>
        </p:nvCxnSpPr>
        <p:spPr>
          <a:xfrm flipV="1">
            <a:off x="965291" y="1896617"/>
            <a:ext cx="197222" cy="1389"/>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537912" y="1896617"/>
            <a:ext cx="226726" cy="13"/>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288095" y="1896630"/>
            <a:ext cx="168771" cy="3089"/>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5675821" y="1896630"/>
            <a:ext cx="172691" cy="3089"/>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7098960" y="1894228"/>
            <a:ext cx="314234" cy="2404"/>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162514" y="1617133"/>
            <a:ext cx="1375399" cy="637106"/>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chemeClr val="tx1"/>
                </a:solidFill>
              </a:rPr>
              <a:t>Identify significant</a:t>
            </a:r>
          </a:p>
          <a:p>
            <a:pPr algn="ctr" defTabSz="797668"/>
            <a:r>
              <a:rPr lang="en-IN" sz="1000" dirty="0">
                <a:solidFill>
                  <a:schemeClr val="tx1"/>
                </a:solidFill>
              </a:rPr>
              <a:t>account balances/</a:t>
            </a:r>
          </a:p>
          <a:p>
            <a:pPr algn="ctr" defTabSz="797668"/>
            <a:r>
              <a:rPr lang="en-IN" sz="1000" dirty="0">
                <a:solidFill>
                  <a:schemeClr val="tx1"/>
                </a:solidFill>
              </a:rPr>
              <a:t>disclosure Items</a:t>
            </a:r>
          </a:p>
        </p:txBody>
      </p:sp>
      <p:sp>
        <p:nvSpPr>
          <p:cNvPr id="13" name="Rectangle 12"/>
          <p:cNvSpPr/>
          <p:nvPr/>
        </p:nvSpPr>
        <p:spPr>
          <a:xfrm>
            <a:off x="2764639" y="1617133"/>
            <a:ext cx="1523458" cy="637106"/>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Identify &amp; understand significant flows of transactions</a:t>
            </a:r>
          </a:p>
        </p:txBody>
      </p:sp>
      <p:sp>
        <p:nvSpPr>
          <p:cNvPr id="14" name="Rectangle 13"/>
          <p:cNvSpPr/>
          <p:nvPr/>
        </p:nvSpPr>
        <p:spPr>
          <a:xfrm>
            <a:off x="4456866" y="1617133"/>
            <a:ext cx="1218954" cy="637106"/>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Identify risk of Material misstatements</a:t>
            </a:r>
          </a:p>
        </p:txBody>
      </p:sp>
      <p:sp>
        <p:nvSpPr>
          <p:cNvPr id="15" name="Rectangle 14"/>
          <p:cNvSpPr/>
          <p:nvPr/>
        </p:nvSpPr>
        <p:spPr>
          <a:xfrm>
            <a:off x="7413194" y="1617133"/>
            <a:ext cx="1297207" cy="637106"/>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Identify significant account balances/ disclosure Items</a:t>
            </a:r>
          </a:p>
        </p:txBody>
      </p:sp>
      <p:sp>
        <p:nvSpPr>
          <p:cNvPr id="16" name="Rectangle 15"/>
          <p:cNvSpPr/>
          <p:nvPr/>
        </p:nvSpPr>
        <p:spPr>
          <a:xfrm>
            <a:off x="5848511" y="1617133"/>
            <a:ext cx="1250448" cy="637106"/>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Identify controls which address risk of material misstatements</a:t>
            </a:r>
          </a:p>
        </p:txBody>
      </p:sp>
      <p:sp>
        <p:nvSpPr>
          <p:cNvPr id="17" name="Rectangle 16"/>
          <p:cNvSpPr/>
          <p:nvPr/>
        </p:nvSpPr>
        <p:spPr>
          <a:xfrm>
            <a:off x="1587544" y="2788052"/>
            <a:ext cx="1072106" cy="549093"/>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Assess the design of controls</a:t>
            </a:r>
          </a:p>
        </p:txBody>
      </p:sp>
      <p:sp>
        <p:nvSpPr>
          <p:cNvPr id="18" name="Rectangle 17"/>
          <p:cNvSpPr/>
          <p:nvPr/>
        </p:nvSpPr>
        <p:spPr>
          <a:xfrm>
            <a:off x="3182043" y="2788052"/>
            <a:ext cx="1169046" cy="549093"/>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Asses the Implementation of controls</a:t>
            </a:r>
          </a:p>
        </p:txBody>
      </p:sp>
      <p:sp>
        <p:nvSpPr>
          <p:cNvPr id="19" name="Rectangle 18"/>
          <p:cNvSpPr/>
          <p:nvPr/>
        </p:nvSpPr>
        <p:spPr>
          <a:xfrm>
            <a:off x="6800755" y="2430424"/>
            <a:ext cx="1917795" cy="390345"/>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Assess audit impact and plan other suitable procedures</a:t>
            </a:r>
          </a:p>
        </p:txBody>
      </p:sp>
      <p:sp>
        <p:nvSpPr>
          <p:cNvPr id="20" name="Flowchart: Decision 19"/>
          <p:cNvSpPr/>
          <p:nvPr/>
        </p:nvSpPr>
        <p:spPr>
          <a:xfrm>
            <a:off x="4992671" y="2502557"/>
            <a:ext cx="1258689" cy="1120083"/>
          </a:xfrm>
          <a:prstGeom prst="flowChartDecision">
            <a:avLst/>
          </a:prstGeom>
          <a:solidFill>
            <a:schemeClr val="bg1">
              <a:lumMod val="75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defTabSz="797668"/>
            <a:endParaRPr lang="en-IN" sz="1000" b="1" dirty="0">
              <a:solidFill>
                <a:schemeClr val="tx2"/>
              </a:solidFill>
            </a:endParaRPr>
          </a:p>
        </p:txBody>
      </p:sp>
      <p:sp>
        <p:nvSpPr>
          <p:cNvPr id="21" name="TextBox 20"/>
          <p:cNvSpPr txBox="1"/>
          <p:nvPr/>
        </p:nvSpPr>
        <p:spPr>
          <a:xfrm>
            <a:off x="5120194" y="2762652"/>
            <a:ext cx="1017757" cy="555528"/>
          </a:xfrm>
          <a:prstGeom prst="rect">
            <a:avLst/>
          </a:prstGeom>
          <a:noFill/>
        </p:spPr>
        <p:txBody>
          <a:bodyPr wrap="square" lIns="0" tIns="31995" rIns="0" bIns="0" rtlCol="0" anchor="ctr">
            <a:spAutoFit/>
          </a:bodyPr>
          <a:lstStyle/>
          <a:p>
            <a:pPr algn="ctr" defTabSz="797668">
              <a:lnSpc>
                <a:spcPct val="85000"/>
              </a:lnSpc>
              <a:spcAft>
                <a:spcPts val="525"/>
              </a:spcAft>
              <a:buClr>
                <a:srgbClr val="FFE600"/>
              </a:buClr>
              <a:buSzPct val="70000"/>
            </a:pPr>
            <a:r>
              <a:rPr lang="en-IN" sz="1000" dirty="0">
                <a:solidFill>
                  <a:schemeClr val="tx2"/>
                </a:solidFill>
              </a:rPr>
              <a:t>Appropriate design &amp; Implementation </a:t>
            </a:r>
            <a:br>
              <a:rPr lang="en-IN" sz="1000" dirty="0">
                <a:solidFill>
                  <a:schemeClr val="tx2"/>
                </a:solidFill>
              </a:rPr>
            </a:br>
            <a:r>
              <a:rPr lang="en-IN" sz="1000" dirty="0">
                <a:solidFill>
                  <a:schemeClr val="tx2"/>
                </a:solidFill>
              </a:rPr>
              <a:t>of controls?</a:t>
            </a:r>
          </a:p>
        </p:txBody>
      </p:sp>
      <p:sp>
        <p:nvSpPr>
          <p:cNvPr id="23" name="Rectangle 22"/>
          <p:cNvSpPr/>
          <p:nvPr/>
        </p:nvSpPr>
        <p:spPr>
          <a:xfrm>
            <a:off x="6800755" y="3217752"/>
            <a:ext cx="1917795" cy="390345"/>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Plan operative effectiveness testing</a:t>
            </a:r>
          </a:p>
        </p:txBody>
      </p:sp>
      <p:cxnSp>
        <p:nvCxnSpPr>
          <p:cNvPr id="24" name="Straight Arrow Connector 23"/>
          <p:cNvCxnSpPr/>
          <p:nvPr/>
        </p:nvCxnSpPr>
        <p:spPr>
          <a:xfrm>
            <a:off x="2659651" y="3062597"/>
            <a:ext cx="522393" cy="0"/>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endCxn id="20" idx="1"/>
          </p:cNvCxnSpPr>
          <p:nvPr/>
        </p:nvCxnSpPr>
        <p:spPr>
          <a:xfrm>
            <a:off x="4351090" y="3062597"/>
            <a:ext cx="641581" cy="0"/>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Elbow Connector 25"/>
          <p:cNvCxnSpPr>
            <a:stCxn id="20" idx="3"/>
          </p:cNvCxnSpPr>
          <p:nvPr/>
        </p:nvCxnSpPr>
        <p:spPr>
          <a:xfrm flipV="1">
            <a:off x="6251360" y="2820768"/>
            <a:ext cx="1549425" cy="241830"/>
          </a:xfrm>
          <a:prstGeom prst="bentConnector2">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Elbow Connector 26"/>
          <p:cNvCxnSpPr>
            <a:stCxn id="20" idx="3"/>
          </p:cNvCxnSpPr>
          <p:nvPr/>
        </p:nvCxnSpPr>
        <p:spPr>
          <a:xfrm>
            <a:off x="6251360" y="3062599"/>
            <a:ext cx="1549425" cy="155154"/>
          </a:xfrm>
          <a:prstGeom prst="bentConnector2">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1566160" y="4060688"/>
            <a:ext cx="1375399" cy="720022"/>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Plan nature, timing</a:t>
            </a:r>
          </a:p>
          <a:p>
            <a:pPr algn="ctr" defTabSz="797668"/>
            <a:r>
              <a:rPr lang="en-IN" sz="1000" dirty="0">
                <a:solidFill>
                  <a:srgbClr val="646464"/>
                </a:solidFill>
              </a:rPr>
              <a:t>and extent of testing operative</a:t>
            </a:r>
          </a:p>
          <a:p>
            <a:pPr algn="ctr" defTabSz="797668"/>
            <a:r>
              <a:rPr lang="en-IN" sz="1000" dirty="0">
                <a:solidFill>
                  <a:srgbClr val="646464"/>
                </a:solidFill>
              </a:rPr>
              <a:t>effectiveness</a:t>
            </a:r>
          </a:p>
        </p:txBody>
      </p:sp>
      <p:sp>
        <p:nvSpPr>
          <p:cNvPr id="31" name="Rectangle 30"/>
          <p:cNvSpPr/>
          <p:nvPr/>
        </p:nvSpPr>
        <p:spPr>
          <a:xfrm>
            <a:off x="3396321" y="4060688"/>
            <a:ext cx="1523458" cy="720022"/>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US" sz="1000" dirty="0">
                <a:solidFill>
                  <a:srgbClr val="646464"/>
                </a:solidFill>
              </a:rPr>
              <a:t>Perform operating effectiveness testing</a:t>
            </a:r>
          </a:p>
        </p:txBody>
      </p:sp>
      <p:sp>
        <p:nvSpPr>
          <p:cNvPr id="32" name="Rectangle 31"/>
          <p:cNvSpPr/>
          <p:nvPr/>
        </p:nvSpPr>
        <p:spPr>
          <a:xfrm>
            <a:off x="5502103" y="4060688"/>
            <a:ext cx="1218954" cy="720022"/>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Assess findings and conclude on operating effectiveness</a:t>
            </a:r>
          </a:p>
        </p:txBody>
      </p:sp>
      <p:sp>
        <p:nvSpPr>
          <p:cNvPr id="33" name="Rectangle 32"/>
          <p:cNvSpPr/>
          <p:nvPr/>
        </p:nvSpPr>
        <p:spPr>
          <a:xfrm>
            <a:off x="7458381" y="4060688"/>
            <a:ext cx="1250448" cy="720022"/>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Form opinion on IFC</a:t>
            </a:r>
          </a:p>
        </p:txBody>
      </p:sp>
      <p:sp>
        <p:nvSpPr>
          <p:cNvPr id="41" name="Rectangle 40"/>
          <p:cNvSpPr/>
          <p:nvPr/>
        </p:nvSpPr>
        <p:spPr>
          <a:xfrm>
            <a:off x="1577825" y="5337135"/>
            <a:ext cx="1375399" cy="548253"/>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Assess impact on audit opinion</a:t>
            </a:r>
          </a:p>
        </p:txBody>
      </p:sp>
      <p:sp>
        <p:nvSpPr>
          <p:cNvPr id="42" name="Rectangle 41"/>
          <p:cNvSpPr/>
          <p:nvPr/>
        </p:nvSpPr>
        <p:spPr>
          <a:xfrm>
            <a:off x="3805208" y="5337135"/>
            <a:ext cx="1523458" cy="548253"/>
          </a:xfrm>
          <a:prstGeom prst="rect">
            <a:avLst/>
          </a:prstGeom>
          <a:solidFill>
            <a:schemeClr val="bg1">
              <a:lumMod val="20000"/>
              <a:lumOff val="80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IN" sz="1000" dirty="0">
                <a:solidFill>
                  <a:srgbClr val="646464"/>
                </a:solidFill>
              </a:rPr>
              <a:t>Form audit opinion on Financial Statements</a:t>
            </a:r>
          </a:p>
        </p:txBody>
      </p:sp>
      <p:sp>
        <p:nvSpPr>
          <p:cNvPr id="44" name="Flowchart: Terminator 43"/>
          <p:cNvSpPr/>
          <p:nvPr/>
        </p:nvSpPr>
        <p:spPr>
          <a:xfrm>
            <a:off x="7458381" y="5431256"/>
            <a:ext cx="1341486" cy="360011"/>
          </a:xfrm>
          <a:prstGeom prst="flowChartTerminator">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79988" tIns="39993" rIns="79988" bIns="39993" rtlCol="0" anchor="ctr" anchorCtr="0"/>
          <a:lstStyle/>
          <a:p>
            <a:pPr algn="ctr" defTabSz="797668"/>
            <a:r>
              <a:rPr lang="en-US" sz="1000" dirty="0">
                <a:solidFill>
                  <a:srgbClr val="646464"/>
                </a:solidFill>
              </a:rPr>
              <a:t>End</a:t>
            </a:r>
            <a:endParaRPr lang="en-IN" sz="1000" dirty="0">
              <a:solidFill>
                <a:srgbClr val="646464"/>
              </a:solidFill>
            </a:endParaRPr>
          </a:p>
        </p:txBody>
      </p:sp>
      <p:cxnSp>
        <p:nvCxnSpPr>
          <p:cNvPr id="47" name="Straight Connector 46"/>
          <p:cNvCxnSpPr/>
          <p:nvPr/>
        </p:nvCxnSpPr>
        <p:spPr>
          <a:xfrm>
            <a:off x="0" y="2323836"/>
            <a:ext cx="9144000" cy="0"/>
          </a:xfrm>
          <a:prstGeom prst="line">
            <a:avLst/>
          </a:prstGeom>
          <a:ln w="9525">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0" y="3699531"/>
            <a:ext cx="9144000" cy="0"/>
          </a:xfrm>
          <a:prstGeom prst="line">
            <a:avLst/>
          </a:prstGeom>
          <a:ln w="9525">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0" y="4876413"/>
            <a:ext cx="9144000" cy="0"/>
          </a:xfrm>
          <a:prstGeom prst="line">
            <a:avLst/>
          </a:prstGeom>
          <a:ln w="9525">
            <a:solidFill>
              <a:schemeClr val="accent1"/>
            </a:solidFill>
            <a:tailEnd type="none"/>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487321" y="5993594"/>
            <a:ext cx="5818000" cy="234655"/>
          </a:xfrm>
          <a:prstGeom prst="rect">
            <a:avLst/>
          </a:prstGeom>
        </p:spPr>
        <p:txBody>
          <a:bodyPr wrap="square" lIns="79988" tIns="39993" rIns="79988" bIns="39993">
            <a:spAutoFit/>
          </a:bodyPr>
          <a:lstStyle/>
          <a:p>
            <a:pPr defTabSz="797668"/>
            <a:r>
              <a:rPr lang="en-US" sz="1000" b="1" dirty="0"/>
              <a:t>Source: Guidance note on Audit of ICFR issued by ICAI</a:t>
            </a:r>
          </a:p>
        </p:txBody>
      </p:sp>
      <p:cxnSp>
        <p:nvCxnSpPr>
          <p:cNvPr id="60" name="Straight Arrow Connector 59"/>
          <p:cNvCxnSpPr>
            <a:stCxn id="32" idx="3"/>
            <a:endCxn id="33" idx="1"/>
          </p:cNvCxnSpPr>
          <p:nvPr/>
        </p:nvCxnSpPr>
        <p:spPr>
          <a:xfrm>
            <a:off x="6721057" y="4420699"/>
            <a:ext cx="737324" cy="0"/>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31" idx="3"/>
            <a:endCxn id="32" idx="1"/>
          </p:cNvCxnSpPr>
          <p:nvPr/>
        </p:nvCxnSpPr>
        <p:spPr>
          <a:xfrm>
            <a:off x="4919779" y="4420699"/>
            <a:ext cx="582324" cy="0"/>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30" idx="3"/>
            <a:endCxn id="31" idx="1"/>
          </p:cNvCxnSpPr>
          <p:nvPr/>
        </p:nvCxnSpPr>
        <p:spPr>
          <a:xfrm>
            <a:off x="2941559" y="4420699"/>
            <a:ext cx="454762" cy="0"/>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66" name="Rectangle 65"/>
          <p:cNvSpPr/>
          <p:nvPr/>
        </p:nvSpPr>
        <p:spPr>
          <a:xfrm>
            <a:off x="457200" y="2430424"/>
            <a:ext cx="2304146" cy="270447"/>
          </a:xfrm>
          <a:prstGeom prst="rect">
            <a:avLst/>
          </a:prstGeom>
          <a:solidFill>
            <a:schemeClr val="bg1">
              <a:lumMod val="75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200" dirty="0">
                <a:solidFill>
                  <a:schemeClr val="tx2"/>
                </a:solidFill>
              </a:rPr>
              <a:t>Design &amp; implementation</a:t>
            </a:r>
            <a:endParaRPr lang="en-IN" sz="1200" dirty="0">
              <a:solidFill>
                <a:schemeClr val="tx2"/>
              </a:solidFill>
            </a:endParaRPr>
          </a:p>
        </p:txBody>
      </p:sp>
      <p:sp>
        <p:nvSpPr>
          <p:cNvPr id="67" name="Rectangle 66"/>
          <p:cNvSpPr/>
          <p:nvPr/>
        </p:nvSpPr>
        <p:spPr>
          <a:xfrm>
            <a:off x="457200" y="1268760"/>
            <a:ext cx="2304146" cy="270447"/>
          </a:xfrm>
          <a:prstGeom prst="rect">
            <a:avLst/>
          </a:prstGeom>
          <a:solidFill>
            <a:schemeClr val="bg1">
              <a:lumMod val="75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200" dirty="0">
                <a:solidFill>
                  <a:schemeClr val="tx2"/>
                </a:solidFill>
              </a:rPr>
              <a:t>Planning</a:t>
            </a:r>
            <a:endParaRPr lang="en-IN" sz="1200" dirty="0">
              <a:solidFill>
                <a:schemeClr val="tx2"/>
              </a:solidFill>
            </a:endParaRPr>
          </a:p>
        </p:txBody>
      </p:sp>
      <p:sp>
        <p:nvSpPr>
          <p:cNvPr id="68" name="Rectangle 67"/>
          <p:cNvSpPr/>
          <p:nvPr/>
        </p:nvSpPr>
        <p:spPr>
          <a:xfrm>
            <a:off x="457200" y="3738238"/>
            <a:ext cx="2304146" cy="270447"/>
          </a:xfrm>
          <a:prstGeom prst="rect">
            <a:avLst/>
          </a:prstGeom>
          <a:solidFill>
            <a:schemeClr val="bg1">
              <a:lumMod val="75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200" dirty="0">
                <a:solidFill>
                  <a:schemeClr val="tx2"/>
                </a:solidFill>
              </a:rPr>
              <a:t>Operating effectiveness</a:t>
            </a:r>
            <a:endParaRPr lang="en-IN" sz="1200" dirty="0">
              <a:solidFill>
                <a:schemeClr val="tx2"/>
              </a:solidFill>
            </a:endParaRPr>
          </a:p>
        </p:txBody>
      </p:sp>
      <p:sp>
        <p:nvSpPr>
          <p:cNvPr id="69" name="Rectangle 68"/>
          <p:cNvSpPr/>
          <p:nvPr/>
        </p:nvSpPr>
        <p:spPr>
          <a:xfrm>
            <a:off x="457200" y="4915767"/>
            <a:ext cx="2304146" cy="270447"/>
          </a:xfrm>
          <a:prstGeom prst="rect">
            <a:avLst/>
          </a:prstGeom>
          <a:solidFill>
            <a:schemeClr val="bg1">
              <a:lumMod val="75000"/>
            </a:schemeClr>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1200" dirty="0">
                <a:solidFill>
                  <a:schemeClr val="tx2"/>
                </a:solidFill>
              </a:rPr>
              <a:t>Reporting</a:t>
            </a:r>
            <a:endParaRPr lang="en-IN" sz="1200" dirty="0">
              <a:solidFill>
                <a:schemeClr val="tx2"/>
              </a:solidFill>
            </a:endParaRPr>
          </a:p>
        </p:txBody>
      </p:sp>
      <p:cxnSp>
        <p:nvCxnSpPr>
          <p:cNvPr id="71" name="Straight Arrow Connector 70"/>
          <p:cNvCxnSpPr>
            <a:stCxn id="41" idx="3"/>
            <a:endCxn id="42" idx="1"/>
          </p:cNvCxnSpPr>
          <p:nvPr/>
        </p:nvCxnSpPr>
        <p:spPr>
          <a:xfrm>
            <a:off x="2953224" y="5611262"/>
            <a:ext cx="851984" cy="0"/>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stCxn id="42" idx="3"/>
            <a:endCxn id="44" idx="1"/>
          </p:cNvCxnSpPr>
          <p:nvPr/>
        </p:nvCxnSpPr>
        <p:spPr>
          <a:xfrm>
            <a:off x="5328666" y="5611262"/>
            <a:ext cx="2129715" cy="0"/>
          </a:xfrm>
          <a:prstGeom prst="straightConnector1">
            <a:avLst/>
          </a:prstGeom>
          <a:ln w="952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3790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457200" y="1875854"/>
            <a:ext cx="4054475" cy="2486826"/>
          </a:xfrm>
          <a:prstGeom prst="rect">
            <a:avLst/>
          </a:prstGeom>
          <a:noFill/>
          <a:ln w="19050">
            <a:solidFill>
              <a:srgbClr val="FFE6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3" name="Title 2"/>
          <p:cNvSpPr>
            <a:spLocks noGrp="1"/>
          </p:cNvSpPr>
          <p:nvPr>
            <p:ph type="title"/>
          </p:nvPr>
        </p:nvSpPr>
        <p:spPr/>
        <p:txBody>
          <a:bodyPr/>
          <a:lstStyle/>
          <a:p>
            <a:r>
              <a:rPr lang="en-IN" dirty="0"/>
              <a:t>Reporting on IFC</a:t>
            </a:r>
            <a:br>
              <a:rPr lang="en-IN" dirty="0"/>
            </a:br>
            <a:r>
              <a:rPr lang="en-IN" sz="2600" b="0" dirty="0"/>
              <a:t>Using Top Down approach </a:t>
            </a:r>
          </a:p>
        </p:txBody>
      </p:sp>
      <p:sp>
        <p:nvSpPr>
          <p:cNvPr id="12" name="Content Placeholder 11"/>
          <p:cNvSpPr>
            <a:spLocks noGrp="1"/>
          </p:cNvSpPr>
          <p:nvPr>
            <p:ph idx="1"/>
          </p:nvPr>
        </p:nvSpPr>
        <p:spPr/>
        <p:txBody>
          <a:bodyPr/>
          <a:lstStyle/>
          <a:p>
            <a:r>
              <a:rPr lang="en-IN" sz="1400" dirty="0"/>
              <a:t>Use a ‘t</a:t>
            </a:r>
            <a:r>
              <a:rPr lang="en-IN" sz="1400" b="1" dirty="0"/>
              <a:t>op-down</a:t>
            </a:r>
            <a:r>
              <a:rPr lang="en-IN" sz="1400" dirty="0"/>
              <a:t>’ </a:t>
            </a:r>
            <a:r>
              <a:rPr lang="en-IN" sz="1400" b="1" dirty="0"/>
              <a:t>approach</a:t>
            </a:r>
            <a:r>
              <a:rPr lang="en-IN" sz="1400" dirty="0"/>
              <a:t> in identifying and understanding the controls that are relevant to the audit. </a:t>
            </a:r>
          </a:p>
          <a:p>
            <a:endParaRPr lang="en-US" sz="1400" dirty="0"/>
          </a:p>
          <a:p>
            <a:endParaRPr lang="en-IN"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IN" sz="1400" dirty="0"/>
          </a:p>
          <a:p>
            <a:r>
              <a:rPr lang="en-IN" sz="1400" b="1" dirty="0"/>
              <a:t>Direct entity level controls</a:t>
            </a:r>
            <a:r>
              <a:rPr lang="en-IN" sz="1400" dirty="0"/>
              <a:t> monitor specific business and financial risks, and operate at the level of precision necessary to detect breakdowns in the application of an organization’s policies and procedures. </a:t>
            </a:r>
          </a:p>
          <a:p>
            <a:r>
              <a:rPr lang="en-IN" sz="1400" b="1" dirty="0"/>
              <a:t>Indirect entity level controls</a:t>
            </a:r>
            <a:r>
              <a:rPr lang="en-IN" sz="1400" dirty="0"/>
              <a:t> help define the control consciousness of an organization without directly mitigating any one specific financial or operational risk.</a:t>
            </a:r>
          </a:p>
          <a:p>
            <a:pPr marL="0" indent="0">
              <a:buNone/>
            </a:pPr>
            <a:endParaRPr lang="en-IN" sz="1400" dirty="0"/>
          </a:p>
        </p:txBody>
      </p:sp>
      <p:sp>
        <p:nvSpPr>
          <p:cNvPr id="13" name="TextBox 12"/>
          <p:cNvSpPr txBox="1"/>
          <p:nvPr/>
        </p:nvSpPr>
        <p:spPr>
          <a:xfrm>
            <a:off x="4581525" y="1767819"/>
            <a:ext cx="4137025" cy="2847959"/>
          </a:xfrm>
          <a:prstGeom prst="rect">
            <a:avLst/>
          </a:prstGeom>
          <a:noFill/>
        </p:spPr>
        <p:txBody>
          <a:bodyPr wrap="square" lIns="0" tIns="36576" rIns="0" bIns="0" rtlCol="0">
            <a:spAutoFit/>
          </a:bodyPr>
          <a:lstStyle/>
          <a:p>
            <a:pPr marL="271463" lvl="1" indent="-271463">
              <a:spcBef>
                <a:spcPts val="200"/>
              </a:spcBef>
              <a:spcAft>
                <a:spcPts val="200"/>
              </a:spcAft>
              <a:buClr>
                <a:schemeClr val="accent2"/>
              </a:buClr>
              <a:buSzPct val="70000"/>
              <a:buFont typeface="Arial" pitchFamily="34" charset="0"/>
              <a:buChar char="►"/>
            </a:pPr>
            <a:r>
              <a:rPr lang="en-IN" sz="1400" dirty="0">
                <a:solidFill>
                  <a:schemeClr val="bg1"/>
                </a:solidFill>
              </a:rPr>
              <a:t>Entity level controls (ELC), provide the “tone at the top” of the organization, and as a result directly or in-directly impact all underlying controls.</a:t>
            </a:r>
          </a:p>
          <a:p>
            <a:pPr marL="271463" lvl="1" indent="-271463">
              <a:spcBef>
                <a:spcPts val="200"/>
              </a:spcBef>
              <a:spcAft>
                <a:spcPts val="200"/>
              </a:spcAft>
              <a:buClr>
                <a:schemeClr val="accent2"/>
              </a:buClr>
              <a:buSzPct val="70000"/>
              <a:buFont typeface="Arial" pitchFamily="34" charset="0"/>
              <a:buChar char="►"/>
            </a:pPr>
            <a:r>
              <a:rPr lang="en-IN" sz="1400" dirty="0">
                <a:solidFill>
                  <a:schemeClr val="bg1"/>
                </a:solidFill>
              </a:rPr>
              <a:t>Benefits from leveraging effective ELC’s:</a:t>
            </a:r>
          </a:p>
          <a:p>
            <a:pPr marL="449263" lvl="2" indent="-177800">
              <a:spcBef>
                <a:spcPts val="200"/>
              </a:spcBef>
              <a:spcAft>
                <a:spcPts val="200"/>
              </a:spcAft>
              <a:buClr>
                <a:schemeClr val="accent2"/>
              </a:buClr>
              <a:buSzPct val="70000"/>
              <a:buFont typeface="Arial" pitchFamily="34" charset="0"/>
              <a:buChar char="►"/>
            </a:pPr>
            <a:r>
              <a:rPr lang="en-IN" sz="1200" dirty="0">
                <a:solidFill>
                  <a:schemeClr val="bg1"/>
                </a:solidFill>
              </a:rPr>
              <a:t>Reduce the extent of reliance on transaction level controls</a:t>
            </a:r>
          </a:p>
          <a:p>
            <a:pPr marL="449263" lvl="2" indent="-177800">
              <a:spcBef>
                <a:spcPts val="200"/>
              </a:spcBef>
              <a:spcAft>
                <a:spcPts val="200"/>
              </a:spcAft>
              <a:buClr>
                <a:schemeClr val="accent2"/>
              </a:buClr>
              <a:buSzPct val="70000"/>
              <a:buFont typeface="Arial" pitchFamily="34" charset="0"/>
              <a:buChar char="►"/>
            </a:pPr>
            <a:r>
              <a:rPr lang="en-IN" sz="1200" dirty="0">
                <a:solidFill>
                  <a:schemeClr val="bg1"/>
                </a:solidFill>
              </a:rPr>
              <a:t>Better define and communicate the expectations of management across the organization</a:t>
            </a:r>
          </a:p>
          <a:p>
            <a:pPr marL="449263" lvl="2" indent="-177800">
              <a:spcBef>
                <a:spcPts val="200"/>
              </a:spcBef>
              <a:spcAft>
                <a:spcPts val="200"/>
              </a:spcAft>
              <a:buClr>
                <a:schemeClr val="accent2"/>
              </a:buClr>
              <a:buSzPct val="70000"/>
              <a:buFont typeface="Arial" pitchFamily="34" charset="0"/>
              <a:buChar char="►"/>
            </a:pPr>
            <a:r>
              <a:rPr lang="en-IN" sz="1200" dirty="0">
                <a:solidFill>
                  <a:schemeClr val="bg1"/>
                </a:solidFill>
              </a:rPr>
              <a:t>through leveraging on experienced personnel, Increase the effectiveness of internal controls</a:t>
            </a:r>
          </a:p>
          <a:p>
            <a:pPr marL="449263" lvl="2" indent="-177800">
              <a:spcBef>
                <a:spcPts val="200"/>
              </a:spcBef>
              <a:spcAft>
                <a:spcPts val="200"/>
              </a:spcAft>
              <a:buClr>
                <a:schemeClr val="accent2"/>
              </a:buClr>
              <a:buSzPct val="70000"/>
              <a:buFont typeface="Arial" pitchFamily="34" charset="0"/>
              <a:buChar char="►"/>
            </a:pPr>
            <a:r>
              <a:rPr lang="en-IN" sz="1200" dirty="0">
                <a:solidFill>
                  <a:schemeClr val="bg1"/>
                </a:solidFill>
              </a:rPr>
              <a:t>Reduce redundancy in controls performed across the organization at different levels</a:t>
            </a:r>
          </a:p>
        </p:txBody>
      </p:sp>
      <p:graphicFrame>
        <p:nvGraphicFramePr>
          <p:cNvPr id="14" name="Diagram 13"/>
          <p:cNvGraphicFramePr/>
          <p:nvPr>
            <p:extLst>
              <p:ext uri="{D42A27DB-BD31-4B8C-83A1-F6EECF244321}">
                <p14:modId xmlns:p14="http://schemas.microsoft.com/office/powerpoint/2010/main" val="1586516725"/>
              </p:ext>
            </p:extLst>
          </p:nvPr>
        </p:nvGraphicFramePr>
        <p:xfrm>
          <a:off x="600501" y="1905948"/>
          <a:ext cx="3807726" cy="2527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911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4" grpId="0">
        <p:bldAsOne/>
      </p:bldGraphic>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a:t>
            </a:r>
            <a:r>
              <a:rPr lang="en-US" dirty="0" err="1"/>
              <a:t>worksteps</a:t>
            </a:r>
            <a:r>
              <a:rPr lang="en-US" dirty="0"/>
              <a:t> - Scoping</a:t>
            </a:r>
            <a:endParaRPr lang="en-IN" dirty="0"/>
          </a:p>
        </p:txBody>
      </p:sp>
      <p:sp>
        <p:nvSpPr>
          <p:cNvPr id="3" name="Content Placeholder 2"/>
          <p:cNvSpPr>
            <a:spLocks noGrp="1"/>
          </p:cNvSpPr>
          <p:nvPr>
            <p:ph idx="1"/>
          </p:nvPr>
        </p:nvSpPr>
        <p:spPr/>
        <p:txBody>
          <a:bodyPr/>
          <a:lstStyle/>
          <a:p>
            <a:pPr marL="0" indent="0">
              <a:buNone/>
            </a:pPr>
            <a:r>
              <a:rPr lang="en-IN" b="1" dirty="0"/>
              <a:t>Key work-steps/ considerations for Scoping:</a:t>
            </a:r>
          </a:p>
          <a:p>
            <a:r>
              <a:rPr lang="en-IN" dirty="0"/>
              <a:t>Decide strategy and approach</a:t>
            </a:r>
          </a:p>
          <a:p>
            <a:pPr lvl="1"/>
            <a:r>
              <a:rPr lang="en-IN" dirty="0"/>
              <a:t>Define </a:t>
            </a:r>
            <a:r>
              <a:rPr lang="en-IN" b="1" dirty="0"/>
              <a:t>materiality</a:t>
            </a:r>
            <a:r>
              <a:rPr lang="en-IN" dirty="0"/>
              <a:t> – Key/ non-key Risks </a:t>
            </a:r>
          </a:p>
          <a:p>
            <a:pPr lvl="1"/>
            <a:r>
              <a:rPr lang="en-IN" dirty="0"/>
              <a:t>Expected </a:t>
            </a:r>
            <a:r>
              <a:rPr lang="en-IN" b="1" dirty="0"/>
              <a:t>coverage </a:t>
            </a:r>
          </a:p>
          <a:p>
            <a:endParaRPr lang="en-IN" dirty="0"/>
          </a:p>
          <a:p>
            <a:r>
              <a:rPr lang="en-IN" dirty="0"/>
              <a:t>Complete scoping</a:t>
            </a:r>
          </a:p>
          <a:p>
            <a:pPr lvl="1"/>
            <a:r>
              <a:rPr lang="en-IN" dirty="0"/>
              <a:t>Map/ Identify </a:t>
            </a:r>
            <a:r>
              <a:rPr lang="en-IN" b="1" dirty="0"/>
              <a:t>significant accounts</a:t>
            </a:r>
            <a:r>
              <a:rPr lang="en-IN" dirty="0"/>
              <a:t>, </a:t>
            </a:r>
            <a:r>
              <a:rPr lang="en-IN" b="1" dirty="0"/>
              <a:t>processes</a:t>
            </a:r>
            <a:r>
              <a:rPr lang="en-IN" dirty="0"/>
              <a:t> and key locations</a:t>
            </a:r>
          </a:p>
          <a:p>
            <a:pPr lvl="1"/>
            <a:r>
              <a:rPr lang="en-IN" b="1" dirty="0"/>
              <a:t>Segregate  scope</a:t>
            </a:r>
            <a:r>
              <a:rPr lang="en-IN" dirty="0"/>
              <a:t> between </a:t>
            </a:r>
            <a:r>
              <a:rPr lang="en-IN" b="1" dirty="0"/>
              <a:t>Business Process </a:t>
            </a:r>
            <a:r>
              <a:rPr lang="en-IN" dirty="0"/>
              <a:t>and </a:t>
            </a:r>
            <a:r>
              <a:rPr lang="en-IN" b="1" dirty="0"/>
              <a:t>IT </a:t>
            </a:r>
          </a:p>
          <a:p>
            <a:pPr lvl="1"/>
            <a:r>
              <a:rPr lang="en-IN" b="1" dirty="0"/>
              <a:t>Define scope</a:t>
            </a:r>
            <a:r>
              <a:rPr lang="en-IN" dirty="0"/>
              <a:t> of processes/ activities performed </a:t>
            </a:r>
            <a:r>
              <a:rPr lang="en-IN" b="1" dirty="0"/>
              <a:t>by third parties</a:t>
            </a:r>
            <a:r>
              <a:rPr lang="en-IN" dirty="0"/>
              <a:t>  </a:t>
            </a:r>
          </a:p>
          <a:p>
            <a:endParaRPr lang="en-IN" dirty="0"/>
          </a:p>
          <a:p>
            <a:r>
              <a:rPr lang="en-IN" dirty="0"/>
              <a:t>Finalize scope</a:t>
            </a:r>
          </a:p>
        </p:txBody>
      </p:sp>
    </p:spTree>
    <p:extLst>
      <p:ext uri="{BB962C8B-B14F-4D97-AF65-F5344CB8AC3E}">
        <p14:creationId xmlns:p14="http://schemas.microsoft.com/office/powerpoint/2010/main" val="2505414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a:t>
            </a:r>
            <a:r>
              <a:rPr lang="en-US" dirty="0" err="1"/>
              <a:t>worksteps</a:t>
            </a:r>
            <a:r>
              <a:rPr lang="en-US" dirty="0"/>
              <a:t> – Design Assessment</a:t>
            </a:r>
            <a:endParaRPr lang="en-IN" dirty="0"/>
          </a:p>
        </p:txBody>
      </p:sp>
      <p:sp>
        <p:nvSpPr>
          <p:cNvPr id="3" name="Content Placeholder 2"/>
          <p:cNvSpPr>
            <a:spLocks noGrp="1"/>
          </p:cNvSpPr>
          <p:nvPr>
            <p:ph idx="1"/>
          </p:nvPr>
        </p:nvSpPr>
        <p:spPr/>
        <p:txBody>
          <a:bodyPr/>
          <a:lstStyle/>
          <a:p>
            <a:r>
              <a:rPr lang="en-IN" b="1" dirty="0"/>
              <a:t>Start with</a:t>
            </a:r>
            <a:r>
              <a:rPr lang="en-IN" dirty="0"/>
              <a:t> ELC and IT General controls</a:t>
            </a:r>
          </a:p>
          <a:p>
            <a:pPr lvl="1"/>
            <a:r>
              <a:rPr lang="en-IN" dirty="0"/>
              <a:t>Focus on </a:t>
            </a:r>
            <a:r>
              <a:rPr lang="en-IN" b="1" dirty="0"/>
              <a:t>Segregation of Duties</a:t>
            </a:r>
            <a:r>
              <a:rPr lang="en-IN" dirty="0"/>
              <a:t> + Functional </a:t>
            </a:r>
            <a:r>
              <a:rPr lang="en-IN" b="1" dirty="0"/>
              <a:t>MIS</a:t>
            </a:r>
          </a:p>
          <a:p>
            <a:pPr lvl="1"/>
            <a:r>
              <a:rPr lang="en-IN" dirty="0"/>
              <a:t>Review strength of IT general controls</a:t>
            </a:r>
          </a:p>
          <a:p>
            <a:r>
              <a:rPr lang="en-IN" dirty="0"/>
              <a:t>Prepare </a:t>
            </a:r>
            <a:r>
              <a:rPr lang="en-IN" b="1" dirty="0"/>
              <a:t>documentation templates</a:t>
            </a:r>
            <a:r>
              <a:rPr lang="en-IN" dirty="0"/>
              <a:t> – Flowchart / Narratives / IPE </a:t>
            </a:r>
          </a:p>
          <a:p>
            <a:r>
              <a:rPr lang="en-IN" dirty="0"/>
              <a:t>Document process and application </a:t>
            </a:r>
            <a:r>
              <a:rPr lang="en-IN" b="1" dirty="0"/>
              <a:t>controls</a:t>
            </a:r>
          </a:p>
          <a:p>
            <a:pPr lvl="1"/>
            <a:r>
              <a:rPr lang="en-IN" dirty="0"/>
              <a:t>Identify What can go Wrong (</a:t>
            </a:r>
            <a:r>
              <a:rPr lang="en-IN" b="1" dirty="0"/>
              <a:t>WCGW</a:t>
            </a:r>
            <a:r>
              <a:rPr lang="en-IN" dirty="0"/>
              <a:t>) - Risks</a:t>
            </a:r>
          </a:p>
          <a:p>
            <a:pPr lvl="1"/>
            <a:r>
              <a:rPr lang="en-IN" dirty="0"/>
              <a:t>Prepare </a:t>
            </a:r>
            <a:r>
              <a:rPr lang="en-IN" b="1" dirty="0"/>
              <a:t>Risk &amp; Control matrix</a:t>
            </a:r>
            <a:r>
              <a:rPr lang="en-IN" dirty="0"/>
              <a:t> with control description, owner, frequency, control evidence </a:t>
            </a:r>
            <a:r>
              <a:rPr lang="en-IN" dirty="0" err="1"/>
              <a:t>etc</a:t>
            </a:r>
            <a:r>
              <a:rPr lang="en-IN" dirty="0"/>
              <a:t> </a:t>
            </a:r>
          </a:p>
          <a:p>
            <a:pPr lvl="1"/>
            <a:r>
              <a:rPr lang="en-IN" dirty="0"/>
              <a:t>Perform &amp; document </a:t>
            </a:r>
            <a:r>
              <a:rPr lang="en-IN" b="1" dirty="0"/>
              <a:t>walkthroughs</a:t>
            </a:r>
          </a:p>
          <a:p>
            <a:pPr lvl="1"/>
            <a:r>
              <a:rPr lang="en-IN" dirty="0"/>
              <a:t>Update </a:t>
            </a:r>
            <a:r>
              <a:rPr lang="en-IN" b="1" dirty="0"/>
              <a:t>process maps</a:t>
            </a:r>
            <a:r>
              <a:rPr lang="en-IN" dirty="0"/>
              <a:t> with risks, controls references</a:t>
            </a:r>
          </a:p>
          <a:p>
            <a:pPr lvl="1"/>
            <a:r>
              <a:rPr lang="en-IN" dirty="0"/>
              <a:t>Identity controls into </a:t>
            </a:r>
            <a:r>
              <a:rPr lang="en-IN" b="1" dirty="0"/>
              <a:t>Manual, Automated, IT dependent, Preventive/ Detective</a:t>
            </a:r>
          </a:p>
          <a:p>
            <a:r>
              <a:rPr lang="en-IN" dirty="0"/>
              <a:t>Identify </a:t>
            </a:r>
            <a:r>
              <a:rPr lang="en-IN" b="1" dirty="0"/>
              <a:t>design gaps</a:t>
            </a:r>
            <a:r>
              <a:rPr lang="en-IN" dirty="0"/>
              <a:t> </a:t>
            </a:r>
          </a:p>
          <a:p>
            <a:r>
              <a:rPr lang="en-IN" b="1" dirty="0"/>
              <a:t>Benchmark</a:t>
            </a:r>
            <a:r>
              <a:rPr lang="en-IN" dirty="0"/>
              <a:t> IFC controls – consolidate, remove redundancy</a:t>
            </a:r>
          </a:p>
        </p:txBody>
      </p:sp>
    </p:spTree>
    <p:extLst>
      <p:ext uri="{BB962C8B-B14F-4D97-AF65-F5344CB8AC3E}">
        <p14:creationId xmlns:p14="http://schemas.microsoft.com/office/powerpoint/2010/main" val="18782352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Design assessment</a:t>
            </a:r>
            <a:br>
              <a:rPr lang="en-IN" dirty="0"/>
            </a:br>
            <a:r>
              <a:rPr lang="en-IN" sz="2600" b="0" dirty="0"/>
              <a:t>Using Top Down approach </a:t>
            </a:r>
          </a:p>
        </p:txBody>
      </p:sp>
      <p:sp>
        <p:nvSpPr>
          <p:cNvPr id="3" name="Content Placeholder 2"/>
          <p:cNvSpPr>
            <a:spLocks noGrp="1"/>
          </p:cNvSpPr>
          <p:nvPr>
            <p:ph idx="1"/>
          </p:nvPr>
        </p:nvSpPr>
        <p:spPr/>
        <p:txBody>
          <a:bodyPr/>
          <a:lstStyle/>
          <a:p>
            <a:r>
              <a:rPr lang="en-IN" sz="1600" dirty="0"/>
              <a:t>Use a ‘top-down’ approach in identifying and understanding the controls that are relevant to the audit. </a:t>
            </a:r>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endParaRPr lang="en-US" sz="1600" dirty="0"/>
          </a:p>
          <a:p>
            <a:r>
              <a:rPr lang="en-IN" sz="1600" dirty="0"/>
              <a:t>Importance of ITGCs</a:t>
            </a:r>
          </a:p>
          <a:p>
            <a:pPr lvl="1"/>
            <a:r>
              <a:rPr lang="en-IN" sz="1600" dirty="0"/>
              <a:t>Improve the consistency of control operation (i.e. automated processes vs. manual)</a:t>
            </a:r>
          </a:p>
          <a:p>
            <a:pPr lvl="1"/>
            <a:r>
              <a:rPr lang="en-IN" sz="1600" dirty="0"/>
              <a:t>Improve the security (confidentiality, integrity and availability) of corporate information</a:t>
            </a:r>
          </a:p>
          <a:p>
            <a:pPr lvl="1"/>
            <a:r>
              <a:rPr lang="en-IN" sz="1600" dirty="0"/>
              <a:t>Reduce the extent of testing and reliance on manual transaction-level controls</a:t>
            </a:r>
          </a:p>
          <a:p>
            <a:pPr lvl="1"/>
            <a:r>
              <a:rPr lang="en-IN" sz="1600" dirty="0"/>
              <a:t>Improve reliability of manual controls dependent on IT information</a:t>
            </a:r>
          </a:p>
        </p:txBody>
      </p:sp>
      <p:sp>
        <p:nvSpPr>
          <p:cNvPr id="4" name="TextBox 3"/>
          <p:cNvSpPr txBox="1"/>
          <p:nvPr/>
        </p:nvSpPr>
        <p:spPr>
          <a:xfrm>
            <a:off x="5452217" y="2582139"/>
            <a:ext cx="3266333" cy="1021818"/>
          </a:xfrm>
          <a:prstGeom prst="rect">
            <a:avLst/>
          </a:prstGeom>
          <a:noFill/>
        </p:spPr>
        <p:txBody>
          <a:bodyPr wrap="square" lIns="0" tIns="36576" rIns="0" bIns="0" rtlCol="0">
            <a:spAutoFit/>
          </a:bodyPr>
          <a:lstStyle/>
          <a:p>
            <a:pPr marL="342900" lvl="1" indent="-342900">
              <a:spcBef>
                <a:spcPct val="20000"/>
              </a:spcBef>
              <a:spcAft>
                <a:spcPts val="600"/>
              </a:spcAft>
              <a:buClr>
                <a:schemeClr val="accent2"/>
              </a:buClr>
              <a:buSzPct val="70000"/>
              <a:buFont typeface="Arial" pitchFamily="34" charset="0"/>
              <a:buChar char="►"/>
            </a:pPr>
            <a:r>
              <a:rPr lang="en-IN" sz="1600" dirty="0">
                <a:solidFill>
                  <a:schemeClr val="bg1"/>
                </a:solidFill>
              </a:rPr>
              <a:t>The  </a:t>
            </a:r>
            <a:r>
              <a:rPr lang="en-IN" sz="1600" b="1" dirty="0">
                <a:solidFill>
                  <a:schemeClr val="bg1"/>
                </a:solidFill>
              </a:rPr>
              <a:t>IT General Controls</a:t>
            </a:r>
            <a:r>
              <a:rPr lang="en-IN" sz="1600" dirty="0">
                <a:solidFill>
                  <a:schemeClr val="bg1"/>
                </a:solidFill>
              </a:rPr>
              <a:t>  protect data integrity and are a significant component of an organization’s IFC</a:t>
            </a:r>
            <a:endParaRPr lang="en-US" sz="1600" dirty="0">
              <a:solidFill>
                <a:schemeClr val="bg1"/>
              </a:solidFill>
            </a:endParaRPr>
          </a:p>
        </p:txBody>
      </p:sp>
      <p:sp>
        <p:nvSpPr>
          <p:cNvPr id="46" name="Rectangle 45"/>
          <p:cNvSpPr/>
          <p:nvPr/>
        </p:nvSpPr>
        <p:spPr>
          <a:xfrm>
            <a:off x="846033" y="1871529"/>
            <a:ext cx="4316605" cy="2486826"/>
          </a:xfrm>
          <a:prstGeom prst="rect">
            <a:avLst/>
          </a:prstGeom>
          <a:noFill/>
          <a:ln w="19050">
            <a:solidFill>
              <a:srgbClr val="FFE600"/>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graphicFrame>
        <p:nvGraphicFramePr>
          <p:cNvPr id="12" name="Diagram 11"/>
          <p:cNvGraphicFramePr/>
          <p:nvPr>
            <p:extLst>
              <p:ext uri="{D42A27DB-BD31-4B8C-83A1-F6EECF244321}">
                <p14:modId xmlns:p14="http://schemas.microsoft.com/office/powerpoint/2010/main" val="2598036382"/>
              </p:ext>
            </p:extLst>
          </p:nvPr>
        </p:nvGraphicFramePr>
        <p:xfrm>
          <a:off x="846032" y="1871529"/>
          <a:ext cx="4203639" cy="25273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97386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Key </a:t>
            </a:r>
            <a:r>
              <a:rPr lang="en-IN" dirty="0" err="1"/>
              <a:t>worksteps</a:t>
            </a:r>
            <a:r>
              <a:rPr lang="en-IN" dirty="0"/>
              <a:t> – Adequacy and operating effectiveness</a:t>
            </a:r>
          </a:p>
        </p:txBody>
      </p:sp>
      <p:sp>
        <p:nvSpPr>
          <p:cNvPr id="3" name="Content Placeholder 2"/>
          <p:cNvSpPr>
            <a:spLocks noGrp="1"/>
          </p:cNvSpPr>
          <p:nvPr>
            <p:ph idx="1"/>
          </p:nvPr>
        </p:nvSpPr>
        <p:spPr/>
        <p:txBody>
          <a:bodyPr/>
          <a:lstStyle/>
          <a:p>
            <a:pPr marL="0" indent="0">
              <a:buNone/>
            </a:pPr>
            <a:r>
              <a:rPr lang="en-IN" b="1" dirty="0"/>
              <a:t>Key work-steps/considerations for Gap identification: </a:t>
            </a:r>
          </a:p>
          <a:p>
            <a:r>
              <a:rPr lang="en-IN" dirty="0"/>
              <a:t>Identify Design gaps – ICFR</a:t>
            </a:r>
          </a:p>
          <a:p>
            <a:r>
              <a:rPr lang="en-IN" dirty="0"/>
              <a:t>Prioritize gaps - </a:t>
            </a:r>
            <a:r>
              <a:rPr lang="en-US" dirty="0"/>
              <a:t>carry them forward to SOCD and evaluate</a:t>
            </a:r>
            <a:endParaRPr lang="en-IN" dirty="0"/>
          </a:p>
          <a:p>
            <a:pPr marL="0" indent="0">
              <a:buNone/>
            </a:pPr>
            <a:endParaRPr lang="en-IN" b="1" dirty="0"/>
          </a:p>
          <a:p>
            <a:pPr marL="0" indent="0">
              <a:buNone/>
            </a:pPr>
            <a:r>
              <a:rPr lang="en-IN" b="1" dirty="0"/>
              <a:t>Key work-steps/considerations for controls testing: </a:t>
            </a:r>
          </a:p>
          <a:p>
            <a:r>
              <a:rPr lang="en-IN" dirty="0"/>
              <a:t>Decide Testing methodology</a:t>
            </a:r>
          </a:p>
          <a:p>
            <a:r>
              <a:rPr lang="en-IN" dirty="0"/>
              <a:t>Testing Sampling - Align TOC approach with IFC approach – (Possible impact on audit strategy – controls v/s substantive)</a:t>
            </a:r>
          </a:p>
          <a:p>
            <a:r>
              <a:rPr lang="en-IN" dirty="0"/>
              <a:t>Prepare test plans and test scripts</a:t>
            </a:r>
          </a:p>
          <a:p>
            <a:r>
              <a:rPr lang="en-IN" dirty="0"/>
              <a:t>Test controls </a:t>
            </a:r>
          </a:p>
          <a:p>
            <a:r>
              <a:rPr lang="en-IN" dirty="0"/>
              <a:t>Prioritize testing gaps – to </a:t>
            </a:r>
            <a:r>
              <a:rPr lang="en-US" dirty="0"/>
              <a:t>carry them forward to SOCD and evaluate</a:t>
            </a:r>
            <a:endParaRPr lang="en-IN" dirty="0"/>
          </a:p>
          <a:p>
            <a:r>
              <a:rPr lang="en-IN" dirty="0"/>
              <a:t>Ensure that material ICFR gaps, if remediated before year end, are tested </a:t>
            </a:r>
          </a:p>
        </p:txBody>
      </p:sp>
    </p:spTree>
    <p:extLst>
      <p:ext uri="{BB962C8B-B14F-4D97-AF65-F5344CB8AC3E}">
        <p14:creationId xmlns:p14="http://schemas.microsoft.com/office/powerpoint/2010/main" val="1660889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a:t>
            </a:r>
            <a:r>
              <a:rPr lang="en-US" dirty="0" err="1"/>
              <a:t>worksteps</a:t>
            </a:r>
            <a:r>
              <a:rPr lang="en-US" dirty="0"/>
              <a:t> – Assessment and reporting</a:t>
            </a:r>
            <a:endParaRPr lang="en-IN" dirty="0"/>
          </a:p>
        </p:txBody>
      </p:sp>
      <p:sp>
        <p:nvSpPr>
          <p:cNvPr id="3" name="Content Placeholder 2"/>
          <p:cNvSpPr>
            <a:spLocks noGrp="1"/>
          </p:cNvSpPr>
          <p:nvPr>
            <p:ph idx="1"/>
          </p:nvPr>
        </p:nvSpPr>
        <p:spPr/>
        <p:txBody>
          <a:bodyPr/>
          <a:lstStyle/>
          <a:p>
            <a:pPr>
              <a:spcAft>
                <a:spcPts val="300"/>
              </a:spcAft>
            </a:pPr>
            <a:r>
              <a:rPr lang="en-IN" dirty="0"/>
              <a:t>Evaluate severity of each control deficiency </a:t>
            </a:r>
          </a:p>
          <a:p>
            <a:pPr>
              <a:spcAft>
                <a:spcPts val="300"/>
              </a:spcAft>
            </a:pPr>
            <a:r>
              <a:rPr lang="en-IN" dirty="0"/>
              <a:t>Communication to management and those charged with Governance of all material weaknesses and significant deficiencies (determined individually or collectively) identified during the audit. </a:t>
            </a:r>
          </a:p>
          <a:p>
            <a:pPr>
              <a:spcAft>
                <a:spcPts val="300"/>
              </a:spcAft>
            </a:pPr>
            <a:r>
              <a:rPr lang="en-IN" dirty="0"/>
              <a:t>Inquire about subsequent events</a:t>
            </a:r>
          </a:p>
          <a:p>
            <a:pPr>
              <a:spcAft>
                <a:spcPts val="300"/>
              </a:spcAft>
            </a:pPr>
            <a:r>
              <a:rPr lang="en-IN" dirty="0"/>
              <a:t>Auditor must obtain management representation letter</a:t>
            </a:r>
          </a:p>
          <a:p>
            <a:pPr>
              <a:spcAft>
                <a:spcPts val="300"/>
              </a:spcAft>
            </a:pPr>
            <a:r>
              <a:rPr lang="en-IN" dirty="0"/>
              <a:t>If the </a:t>
            </a:r>
            <a:r>
              <a:rPr lang="en-IN" dirty="0" err="1"/>
              <a:t>BoD</a:t>
            </a:r>
            <a:r>
              <a:rPr lang="en-IN" dirty="0"/>
              <a:t> / management report contains elements which are incomplete / improperly presented, auditor should follow requirements of SA 720.</a:t>
            </a:r>
          </a:p>
          <a:p>
            <a:pPr>
              <a:spcAft>
                <a:spcPts val="300"/>
              </a:spcAft>
            </a:pPr>
            <a:r>
              <a:rPr lang="en-IN" dirty="0"/>
              <a:t>Issue report, containing material weaknesses, after obtaining approvals</a:t>
            </a:r>
          </a:p>
        </p:txBody>
      </p:sp>
    </p:spTree>
    <p:extLst>
      <p:ext uri="{BB962C8B-B14F-4D97-AF65-F5344CB8AC3E}">
        <p14:creationId xmlns:p14="http://schemas.microsoft.com/office/powerpoint/2010/main" val="2137519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IN"/>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9777"/>
          <a:stretch/>
        </p:blipFill>
        <p:spPr>
          <a:xfrm>
            <a:off x="0" y="0"/>
            <a:ext cx="9153525" cy="6858000"/>
          </a:xfrm>
          <a:prstGeom prst="rect">
            <a:avLst/>
          </a:prstGeom>
        </p:spPr>
      </p:pic>
      <p:sp>
        <p:nvSpPr>
          <p:cNvPr id="6" name="Rectangle 5"/>
          <p:cNvSpPr/>
          <p:nvPr/>
        </p:nvSpPr>
        <p:spPr>
          <a:xfrm>
            <a:off x="0" y="1282700"/>
            <a:ext cx="6182436" cy="4648200"/>
          </a:xfrm>
          <a:custGeom>
            <a:avLst/>
            <a:gdLst>
              <a:gd name="connsiteX0" fmla="*/ 0 w 3354917"/>
              <a:gd name="connsiteY0" fmla="*/ 0 h 3658105"/>
              <a:gd name="connsiteX1" fmla="*/ 3354917 w 3354917"/>
              <a:gd name="connsiteY1" fmla="*/ 0 h 3658105"/>
              <a:gd name="connsiteX2" fmla="*/ 3354917 w 3354917"/>
              <a:gd name="connsiteY2" fmla="*/ 3658105 h 3658105"/>
              <a:gd name="connsiteX3" fmla="*/ 0 w 3354917"/>
              <a:gd name="connsiteY3" fmla="*/ 3658105 h 3658105"/>
              <a:gd name="connsiteX4" fmla="*/ 0 w 3354917"/>
              <a:gd name="connsiteY4" fmla="*/ 0 h 3658105"/>
              <a:gd name="connsiteX0" fmla="*/ 0 w 3354917"/>
              <a:gd name="connsiteY0" fmla="*/ 0 h 3658105"/>
              <a:gd name="connsiteX1" fmla="*/ 3354917 w 3354917"/>
              <a:gd name="connsiteY1" fmla="*/ 0 h 3658105"/>
              <a:gd name="connsiteX2" fmla="*/ 3346450 w 3354917"/>
              <a:gd name="connsiteY2" fmla="*/ 3060700 h 3658105"/>
              <a:gd name="connsiteX3" fmla="*/ 3354917 w 3354917"/>
              <a:gd name="connsiteY3" fmla="*/ 3658105 h 3658105"/>
              <a:gd name="connsiteX4" fmla="*/ 0 w 3354917"/>
              <a:gd name="connsiteY4" fmla="*/ 3658105 h 3658105"/>
              <a:gd name="connsiteX5" fmla="*/ 0 w 3354917"/>
              <a:gd name="connsiteY5" fmla="*/ 0 h 3658105"/>
              <a:gd name="connsiteX0" fmla="*/ 0 w 3354917"/>
              <a:gd name="connsiteY0" fmla="*/ 0 h 3658105"/>
              <a:gd name="connsiteX1" fmla="*/ 3354917 w 3354917"/>
              <a:gd name="connsiteY1" fmla="*/ 0 h 3658105"/>
              <a:gd name="connsiteX2" fmla="*/ 3346450 w 3354917"/>
              <a:gd name="connsiteY2" fmla="*/ 3060700 h 3658105"/>
              <a:gd name="connsiteX3" fmla="*/ 0 w 3354917"/>
              <a:gd name="connsiteY3" fmla="*/ 3658105 h 3658105"/>
              <a:gd name="connsiteX4" fmla="*/ 0 w 3354917"/>
              <a:gd name="connsiteY4" fmla="*/ 0 h 36581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4917" h="3658105">
                <a:moveTo>
                  <a:pt x="0" y="0"/>
                </a:moveTo>
                <a:lnTo>
                  <a:pt x="3354917" y="0"/>
                </a:lnTo>
                <a:cubicBezTo>
                  <a:pt x="3352095" y="1020233"/>
                  <a:pt x="3349272" y="2040467"/>
                  <a:pt x="3346450" y="3060700"/>
                </a:cubicBezTo>
                <a:lnTo>
                  <a:pt x="0" y="3658105"/>
                </a:lnTo>
                <a:lnTo>
                  <a:pt x="0" y="0"/>
                </a:lnTo>
                <a:close/>
              </a:path>
            </a:pathLst>
          </a:cu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IN" sz="1200" dirty="0">
              <a:solidFill>
                <a:schemeClr val="tx1"/>
              </a:solidFill>
            </a:endParaRPr>
          </a:p>
        </p:txBody>
      </p:sp>
      <p:sp>
        <p:nvSpPr>
          <p:cNvPr id="9" name="TextBox 8"/>
          <p:cNvSpPr txBox="1"/>
          <p:nvPr/>
        </p:nvSpPr>
        <p:spPr>
          <a:xfrm>
            <a:off x="457199" y="2388527"/>
            <a:ext cx="4647063" cy="1822037"/>
          </a:xfrm>
          <a:prstGeom prst="rect">
            <a:avLst/>
          </a:prstGeom>
          <a:noFill/>
        </p:spPr>
        <p:txBody>
          <a:bodyPr wrap="square" lIns="0" tIns="36576" rIns="0" bIns="0" rtlCol="0">
            <a:spAutoFit/>
          </a:bodyPr>
          <a:lstStyle/>
          <a:p>
            <a:pPr marL="271463" indent="-271463">
              <a:spcBef>
                <a:spcPts val="600"/>
              </a:spcBef>
              <a:buClr>
                <a:schemeClr val="bg1">
                  <a:lumMod val="75000"/>
                </a:schemeClr>
              </a:buClr>
              <a:buSzPct val="75000"/>
              <a:buFont typeface="Arial" panose="020B0604020202020204" pitchFamily="34" charset="0"/>
              <a:buChar char="►"/>
            </a:pPr>
            <a:r>
              <a:rPr lang="en-US" sz="1600" dirty="0"/>
              <a:t>Scope and requirements under the Companies Act, 2013</a:t>
            </a:r>
          </a:p>
          <a:p>
            <a:pPr marL="271463" indent="-271463">
              <a:spcBef>
                <a:spcPts val="600"/>
              </a:spcBef>
              <a:buClr>
                <a:schemeClr val="bg1">
                  <a:lumMod val="75000"/>
                </a:schemeClr>
              </a:buClr>
              <a:buSzPct val="75000"/>
              <a:buFont typeface="Arial" panose="020B0604020202020204" pitchFamily="34" charset="0"/>
              <a:buChar char="►"/>
            </a:pPr>
            <a:endParaRPr lang="en-US" sz="1600" dirty="0"/>
          </a:p>
          <a:p>
            <a:pPr marL="271463" indent="-271463">
              <a:spcBef>
                <a:spcPts val="600"/>
              </a:spcBef>
              <a:buClr>
                <a:schemeClr val="bg1">
                  <a:lumMod val="75000"/>
                </a:schemeClr>
              </a:buClr>
              <a:buSzPct val="75000"/>
              <a:buFont typeface="Arial" panose="020B0604020202020204" pitchFamily="34" charset="0"/>
              <a:buChar char="►"/>
            </a:pPr>
            <a:r>
              <a:rPr lang="en-IN" sz="1600" dirty="0"/>
              <a:t>Overview of internal controls as per SA 315</a:t>
            </a:r>
          </a:p>
          <a:p>
            <a:pPr marL="271463" indent="-271463">
              <a:spcBef>
                <a:spcPts val="600"/>
              </a:spcBef>
              <a:buClr>
                <a:schemeClr val="bg1">
                  <a:lumMod val="75000"/>
                </a:schemeClr>
              </a:buClr>
              <a:buSzPct val="75000"/>
              <a:buFont typeface="Arial" panose="020B0604020202020204" pitchFamily="34" charset="0"/>
              <a:buChar char="►"/>
            </a:pPr>
            <a:endParaRPr lang="en-IN" sz="1600" dirty="0"/>
          </a:p>
          <a:p>
            <a:pPr marL="271463" indent="-271463">
              <a:spcBef>
                <a:spcPts val="600"/>
              </a:spcBef>
              <a:buClr>
                <a:schemeClr val="bg1">
                  <a:lumMod val="75000"/>
                </a:schemeClr>
              </a:buClr>
              <a:buSzPct val="75000"/>
              <a:buFont typeface="Arial" panose="020B0604020202020204" pitchFamily="34" charset="0"/>
              <a:buChar char="►"/>
            </a:pPr>
            <a:r>
              <a:rPr lang="en-IN" sz="1600" dirty="0"/>
              <a:t>Planning and Approach for ICFR Audit</a:t>
            </a:r>
          </a:p>
        </p:txBody>
      </p:sp>
      <p:sp>
        <p:nvSpPr>
          <p:cNvPr id="10" name="TextBox 9"/>
          <p:cNvSpPr txBox="1"/>
          <p:nvPr/>
        </p:nvSpPr>
        <p:spPr>
          <a:xfrm>
            <a:off x="463550" y="1825793"/>
            <a:ext cx="2203450" cy="429348"/>
          </a:xfrm>
          <a:prstGeom prst="rect">
            <a:avLst/>
          </a:prstGeom>
          <a:noFill/>
        </p:spPr>
        <p:txBody>
          <a:bodyPr wrap="square" lIns="0" tIns="36576" rIns="0" bIns="0" rtlCol="0">
            <a:spAutoFit/>
          </a:bodyPr>
          <a:lstStyle/>
          <a:p>
            <a:pPr>
              <a:lnSpc>
                <a:spcPct val="85000"/>
              </a:lnSpc>
              <a:spcAft>
                <a:spcPts val="600"/>
              </a:spcAft>
              <a:buClr>
                <a:schemeClr val="accent2"/>
              </a:buClr>
              <a:buSzPct val="70000"/>
            </a:pPr>
            <a:r>
              <a:rPr lang="en-US" sz="3000" b="1" dirty="0"/>
              <a:t>Agenda</a:t>
            </a:r>
            <a:endParaRPr lang="en-IN" sz="3000" b="1" dirty="0"/>
          </a:p>
        </p:txBody>
      </p:sp>
    </p:spTree>
    <p:extLst>
      <p:ext uri="{BB962C8B-B14F-4D97-AF65-F5344CB8AC3E}">
        <p14:creationId xmlns:p14="http://schemas.microsoft.com/office/powerpoint/2010/main" val="285923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Lesson summary</a:t>
            </a:r>
            <a:endParaRPr lang="en-IN" dirty="0"/>
          </a:p>
        </p:txBody>
      </p:sp>
      <p:sp>
        <p:nvSpPr>
          <p:cNvPr id="5" name="Freeform 4"/>
          <p:cNvSpPr>
            <a:spLocks/>
          </p:cNvSpPr>
          <p:nvPr/>
        </p:nvSpPr>
        <p:spPr bwMode="gray">
          <a:xfrm>
            <a:off x="457200" y="1039813"/>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blipFill>
            <a:blip r:embed="rId2"/>
            <a:stretch>
              <a:fillRect/>
            </a:stretch>
          </a:bli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6868978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What is IFC &amp; ICFR ? </a:t>
            </a:r>
          </a:p>
        </p:txBody>
      </p:sp>
      <p:sp>
        <p:nvSpPr>
          <p:cNvPr id="4" name="TextBox 3"/>
          <p:cNvSpPr txBox="1"/>
          <p:nvPr/>
        </p:nvSpPr>
        <p:spPr>
          <a:xfrm>
            <a:off x="457199" y="1282700"/>
            <a:ext cx="4054475" cy="351707"/>
          </a:xfrm>
          <a:prstGeom prst="rect">
            <a:avLst/>
          </a:prstGeom>
          <a:solidFill>
            <a:schemeClr val="accent2"/>
          </a:solidFill>
        </p:spPr>
        <p:txBody>
          <a:bodyPr wrap="square" lIns="104463" tIns="52233" rIns="104463" bIns="52233" rtlCol="0">
            <a:spAutoFit/>
          </a:bodyPr>
          <a:lstStyle/>
          <a:p>
            <a:r>
              <a:rPr lang="en-US" sz="1600" b="1" dirty="0">
                <a:latin typeface="Arial" panose="020B0604020202020204" pitchFamily="34" charset="0"/>
              </a:rPr>
              <a:t>IFC</a:t>
            </a:r>
            <a:endParaRPr lang="en-IN" sz="1600" b="1" dirty="0">
              <a:latin typeface="Arial" panose="020B0604020202020204" pitchFamily="34" charset="0"/>
            </a:endParaRPr>
          </a:p>
        </p:txBody>
      </p:sp>
      <p:sp>
        <p:nvSpPr>
          <p:cNvPr id="5" name="Rectangle 4"/>
          <p:cNvSpPr/>
          <p:nvPr/>
        </p:nvSpPr>
        <p:spPr>
          <a:xfrm flipH="1">
            <a:off x="463549" y="1904491"/>
            <a:ext cx="1800000" cy="57164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200" dirty="0">
                <a:solidFill>
                  <a:schemeClr val="tx2"/>
                </a:solidFill>
                <a:latin typeface="Arial" panose="020B0604020202020204" pitchFamily="34" charset="0"/>
              </a:rPr>
              <a:t>Financial Controls</a:t>
            </a:r>
          </a:p>
          <a:p>
            <a:pPr algn="ctr"/>
            <a:r>
              <a:rPr lang="en-US" sz="1200" dirty="0">
                <a:solidFill>
                  <a:schemeClr val="tx2"/>
                </a:solidFill>
                <a:latin typeface="Arial" panose="020B0604020202020204" pitchFamily="34" charset="0"/>
              </a:rPr>
              <a:t>(ICFR)</a:t>
            </a:r>
            <a:endParaRPr lang="en-IN" sz="1200" dirty="0">
              <a:solidFill>
                <a:schemeClr val="tx2"/>
              </a:solidFill>
              <a:latin typeface="Arial" panose="020B0604020202020204" pitchFamily="34" charset="0"/>
            </a:endParaRPr>
          </a:p>
        </p:txBody>
      </p:sp>
      <p:sp>
        <p:nvSpPr>
          <p:cNvPr id="6" name="Rectangle 5"/>
          <p:cNvSpPr/>
          <p:nvPr/>
        </p:nvSpPr>
        <p:spPr>
          <a:xfrm flipH="1">
            <a:off x="2615216" y="1904491"/>
            <a:ext cx="1800000" cy="57164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200" dirty="0">
                <a:solidFill>
                  <a:schemeClr val="tx2"/>
                </a:solidFill>
                <a:latin typeface="Arial" panose="020B0604020202020204" pitchFamily="34" charset="0"/>
              </a:rPr>
              <a:t>Operational controls</a:t>
            </a:r>
            <a:endParaRPr lang="en-IN" sz="1200" dirty="0">
              <a:solidFill>
                <a:schemeClr val="tx2"/>
              </a:solidFill>
              <a:latin typeface="Arial" panose="020B0604020202020204" pitchFamily="34" charset="0"/>
            </a:endParaRPr>
          </a:p>
        </p:txBody>
      </p:sp>
      <p:sp>
        <p:nvSpPr>
          <p:cNvPr id="7" name="Rectangle 6"/>
          <p:cNvSpPr/>
          <p:nvPr/>
        </p:nvSpPr>
        <p:spPr>
          <a:xfrm flipH="1">
            <a:off x="4766883" y="1898566"/>
            <a:ext cx="1800000" cy="57164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200" dirty="0">
                <a:solidFill>
                  <a:schemeClr val="tx2"/>
                </a:solidFill>
                <a:latin typeface="Arial" panose="020B0604020202020204" pitchFamily="34" charset="0"/>
              </a:rPr>
              <a:t>Fraud prevention</a:t>
            </a:r>
            <a:endParaRPr lang="en-IN" sz="1200" dirty="0">
              <a:solidFill>
                <a:schemeClr val="tx2"/>
              </a:solidFill>
              <a:latin typeface="Arial" panose="020B0604020202020204" pitchFamily="34" charset="0"/>
            </a:endParaRPr>
          </a:p>
        </p:txBody>
      </p:sp>
      <p:sp>
        <p:nvSpPr>
          <p:cNvPr id="8" name="Rectangle 7"/>
          <p:cNvSpPr/>
          <p:nvPr/>
        </p:nvSpPr>
        <p:spPr>
          <a:xfrm flipH="1">
            <a:off x="6918550" y="1904490"/>
            <a:ext cx="1800000" cy="571645"/>
          </a:xfrm>
          <a:prstGeom prst="rect">
            <a:avLst/>
          </a:prstGeom>
          <a:solidFill>
            <a:srgbClr val="FAE600"/>
          </a:solidFill>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200" dirty="0">
                <a:solidFill>
                  <a:schemeClr val="tx1"/>
                </a:solidFill>
                <a:latin typeface="Arial" panose="020B0604020202020204" pitchFamily="34" charset="0"/>
              </a:rPr>
              <a:t>IFC</a:t>
            </a:r>
            <a:endParaRPr lang="en-IN" sz="1200" dirty="0">
              <a:solidFill>
                <a:schemeClr val="tx1"/>
              </a:solidFill>
              <a:latin typeface="Arial" panose="020B0604020202020204" pitchFamily="34" charset="0"/>
            </a:endParaRPr>
          </a:p>
        </p:txBody>
      </p:sp>
      <p:sp>
        <p:nvSpPr>
          <p:cNvPr id="9" name="TextBox 8"/>
          <p:cNvSpPr txBox="1"/>
          <p:nvPr/>
        </p:nvSpPr>
        <p:spPr>
          <a:xfrm flipH="1">
            <a:off x="6378148" y="1937690"/>
            <a:ext cx="710989" cy="721039"/>
          </a:xfrm>
          <a:prstGeom prst="rect">
            <a:avLst/>
          </a:prstGeom>
          <a:noFill/>
        </p:spPr>
        <p:txBody>
          <a:bodyPr wrap="square" lIns="104463" tIns="52233" rIns="104463" bIns="52233" rtlCol="0">
            <a:spAutoFit/>
          </a:bodyPr>
          <a:lstStyle/>
          <a:p>
            <a:pPr algn="ctr"/>
            <a:r>
              <a:rPr lang="en-US" sz="2000" b="1" dirty="0">
                <a:solidFill>
                  <a:schemeClr val="bg1">
                    <a:lumMod val="50000"/>
                  </a:schemeClr>
                </a:solidFill>
                <a:latin typeface="Arial" panose="020B0604020202020204" pitchFamily="34" charset="0"/>
              </a:rPr>
              <a:t>=</a:t>
            </a:r>
            <a:endParaRPr lang="en-US" sz="2000" dirty="0">
              <a:solidFill>
                <a:schemeClr val="bg1">
                  <a:lumMod val="50000"/>
                </a:schemeClr>
              </a:solidFill>
              <a:latin typeface="Arial" panose="020B0604020202020204" pitchFamily="34" charset="0"/>
            </a:endParaRPr>
          </a:p>
          <a:p>
            <a:pPr algn="ctr"/>
            <a:endParaRPr lang="en-US" sz="2000" b="1" dirty="0">
              <a:solidFill>
                <a:schemeClr val="bg1">
                  <a:lumMod val="50000"/>
                </a:schemeClr>
              </a:solidFill>
              <a:latin typeface="Arial" panose="020B0604020202020204" pitchFamily="34" charset="0"/>
            </a:endParaRPr>
          </a:p>
        </p:txBody>
      </p:sp>
      <p:sp>
        <p:nvSpPr>
          <p:cNvPr id="10" name="TextBox 9"/>
          <p:cNvSpPr txBox="1"/>
          <p:nvPr/>
        </p:nvSpPr>
        <p:spPr>
          <a:xfrm flipH="1">
            <a:off x="4230406" y="1980669"/>
            <a:ext cx="710989" cy="721039"/>
          </a:xfrm>
          <a:prstGeom prst="rect">
            <a:avLst/>
          </a:prstGeom>
          <a:noFill/>
        </p:spPr>
        <p:txBody>
          <a:bodyPr wrap="square" lIns="104463" tIns="52233" rIns="104463" bIns="52233" rtlCol="0">
            <a:spAutoFit/>
          </a:bodyPr>
          <a:lstStyle/>
          <a:p>
            <a:pPr algn="ctr"/>
            <a:r>
              <a:rPr lang="en-US" sz="2000" b="1" dirty="0">
                <a:solidFill>
                  <a:schemeClr val="bg1">
                    <a:lumMod val="50000"/>
                  </a:schemeClr>
                </a:solidFill>
                <a:latin typeface="Arial" panose="020B0604020202020204" pitchFamily="34" charset="0"/>
              </a:rPr>
              <a:t>+</a:t>
            </a:r>
            <a:endParaRPr lang="en-US" sz="2000" dirty="0">
              <a:solidFill>
                <a:schemeClr val="bg1">
                  <a:lumMod val="50000"/>
                </a:schemeClr>
              </a:solidFill>
              <a:latin typeface="Arial" panose="020B0604020202020204" pitchFamily="34" charset="0"/>
            </a:endParaRPr>
          </a:p>
          <a:p>
            <a:pPr algn="ctr"/>
            <a:endParaRPr lang="en-US" sz="2000" b="1" dirty="0">
              <a:solidFill>
                <a:schemeClr val="bg1">
                  <a:lumMod val="50000"/>
                </a:schemeClr>
              </a:solidFill>
              <a:latin typeface="Arial" panose="020B0604020202020204" pitchFamily="34" charset="0"/>
            </a:endParaRPr>
          </a:p>
        </p:txBody>
      </p:sp>
      <p:sp>
        <p:nvSpPr>
          <p:cNvPr id="11" name="TextBox 10"/>
          <p:cNvSpPr txBox="1"/>
          <p:nvPr/>
        </p:nvSpPr>
        <p:spPr>
          <a:xfrm flipH="1">
            <a:off x="2072926" y="1980669"/>
            <a:ext cx="710989" cy="721039"/>
          </a:xfrm>
          <a:prstGeom prst="rect">
            <a:avLst/>
          </a:prstGeom>
          <a:noFill/>
        </p:spPr>
        <p:txBody>
          <a:bodyPr wrap="square" lIns="104463" tIns="52233" rIns="104463" bIns="52233" rtlCol="0">
            <a:spAutoFit/>
          </a:bodyPr>
          <a:lstStyle/>
          <a:p>
            <a:pPr algn="ctr"/>
            <a:r>
              <a:rPr lang="en-US" sz="2000" b="1" dirty="0">
                <a:solidFill>
                  <a:schemeClr val="bg1">
                    <a:lumMod val="50000"/>
                  </a:schemeClr>
                </a:solidFill>
                <a:latin typeface="Arial" panose="020B0604020202020204" pitchFamily="34" charset="0"/>
              </a:rPr>
              <a:t>+</a:t>
            </a:r>
            <a:endParaRPr lang="en-US" sz="2000" dirty="0">
              <a:solidFill>
                <a:schemeClr val="bg1">
                  <a:lumMod val="50000"/>
                </a:schemeClr>
              </a:solidFill>
              <a:latin typeface="Arial" panose="020B0604020202020204" pitchFamily="34" charset="0"/>
            </a:endParaRPr>
          </a:p>
          <a:p>
            <a:pPr algn="ctr"/>
            <a:endParaRPr lang="en-US" sz="2000" b="1" dirty="0">
              <a:solidFill>
                <a:schemeClr val="bg1">
                  <a:lumMod val="50000"/>
                </a:schemeClr>
              </a:solidFill>
              <a:latin typeface="Arial" panose="020B0604020202020204" pitchFamily="34" charset="0"/>
            </a:endParaRPr>
          </a:p>
        </p:txBody>
      </p:sp>
      <p:sp>
        <p:nvSpPr>
          <p:cNvPr id="12" name="TextBox 11"/>
          <p:cNvSpPr txBox="1"/>
          <p:nvPr/>
        </p:nvSpPr>
        <p:spPr>
          <a:xfrm>
            <a:off x="457199" y="3068960"/>
            <a:ext cx="4054475" cy="351707"/>
          </a:xfrm>
          <a:prstGeom prst="rect">
            <a:avLst/>
          </a:prstGeom>
          <a:solidFill>
            <a:schemeClr val="accent2"/>
          </a:solidFill>
        </p:spPr>
        <p:txBody>
          <a:bodyPr wrap="square" lIns="104463" tIns="52233" rIns="104463" bIns="52233" rtlCol="0">
            <a:spAutoFit/>
          </a:bodyPr>
          <a:lstStyle/>
          <a:p>
            <a:r>
              <a:rPr lang="en-US" sz="1600" b="1" dirty="0">
                <a:latin typeface="Arial" panose="020B0604020202020204" pitchFamily="34" charset="0"/>
              </a:rPr>
              <a:t>IFC – As per Companies Act 2013</a:t>
            </a:r>
            <a:endParaRPr lang="en-IN" sz="1600" b="1" dirty="0">
              <a:latin typeface="Arial" panose="020B0604020202020204" pitchFamily="34" charset="0"/>
            </a:endParaRPr>
          </a:p>
        </p:txBody>
      </p:sp>
      <p:sp>
        <p:nvSpPr>
          <p:cNvPr id="13" name="Rectangle 12"/>
          <p:cNvSpPr/>
          <p:nvPr/>
        </p:nvSpPr>
        <p:spPr>
          <a:xfrm>
            <a:off x="3328596" y="3668420"/>
            <a:ext cx="1080000" cy="11442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100" dirty="0">
                <a:solidFill>
                  <a:schemeClr val="tx2"/>
                </a:solidFill>
                <a:latin typeface="Arial" panose="020B0604020202020204" pitchFamily="34" charset="0"/>
              </a:rPr>
              <a:t>Maintenance of financial records  (Detail / Accuracy &amp; Fair)</a:t>
            </a:r>
            <a:endParaRPr lang="en-IN" sz="1100" dirty="0">
              <a:solidFill>
                <a:schemeClr val="tx2"/>
              </a:solidFill>
              <a:latin typeface="Arial" panose="020B0604020202020204" pitchFamily="34" charset="0"/>
            </a:endParaRPr>
          </a:p>
        </p:txBody>
      </p:sp>
      <p:sp>
        <p:nvSpPr>
          <p:cNvPr id="14" name="Rectangle 13"/>
          <p:cNvSpPr/>
          <p:nvPr/>
        </p:nvSpPr>
        <p:spPr>
          <a:xfrm>
            <a:off x="4761119" y="3671312"/>
            <a:ext cx="1080000" cy="11442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100" dirty="0">
                <a:solidFill>
                  <a:schemeClr val="tx2"/>
                </a:solidFill>
                <a:latin typeface="Arial" panose="020B0604020202020204" pitchFamily="34" charset="0"/>
              </a:rPr>
              <a:t>Transactions are authorized and as per GAAP</a:t>
            </a:r>
            <a:endParaRPr lang="en-IN" sz="1100" dirty="0">
              <a:solidFill>
                <a:schemeClr val="tx2"/>
              </a:solidFill>
              <a:latin typeface="Arial" panose="020B0604020202020204" pitchFamily="34" charset="0"/>
            </a:endParaRPr>
          </a:p>
        </p:txBody>
      </p:sp>
      <p:sp>
        <p:nvSpPr>
          <p:cNvPr id="15" name="Rectangle 14"/>
          <p:cNvSpPr/>
          <p:nvPr/>
        </p:nvSpPr>
        <p:spPr>
          <a:xfrm>
            <a:off x="6193642" y="3668420"/>
            <a:ext cx="1080000" cy="11442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IN" sz="1100" dirty="0">
                <a:solidFill>
                  <a:schemeClr val="tx2"/>
                </a:solidFill>
                <a:latin typeface="Arial" panose="020B0604020202020204" pitchFamily="34" charset="0"/>
              </a:rPr>
              <a:t>Safeguarding of the assets </a:t>
            </a:r>
          </a:p>
        </p:txBody>
      </p:sp>
      <p:sp>
        <p:nvSpPr>
          <p:cNvPr id="16" name="Rectangle 15"/>
          <p:cNvSpPr/>
          <p:nvPr/>
        </p:nvSpPr>
        <p:spPr>
          <a:xfrm>
            <a:off x="463550" y="3666445"/>
            <a:ext cx="1080000" cy="11442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100" dirty="0">
                <a:solidFill>
                  <a:schemeClr val="tx2"/>
                </a:solidFill>
                <a:latin typeface="Arial" panose="020B0604020202020204" pitchFamily="34" charset="0"/>
              </a:rPr>
              <a:t>Reliability of financial statements</a:t>
            </a:r>
            <a:endParaRPr lang="en-IN" sz="1100" dirty="0">
              <a:solidFill>
                <a:schemeClr val="tx2"/>
              </a:solidFill>
              <a:latin typeface="Arial" panose="020B0604020202020204" pitchFamily="34" charset="0"/>
            </a:endParaRPr>
          </a:p>
        </p:txBody>
      </p:sp>
      <p:sp>
        <p:nvSpPr>
          <p:cNvPr id="17" name="Rectangle 16"/>
          <p:cNvSpPr/>
          <p:nvPr/>
        </p:nvSpPr>
        <p:spPr>
          <a:xfrm>
            <a:off x="1896073" y="3671312"/>
            <a:ext cx="1080000" cy="11442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100" dirty="0">
                <a:solidFill>
                  <a:schemeClr val="tx2"/>
                </a:solidFill>
                <a:latin typeface="Arial" panose="020B0604020202020204" pitchFamily="34" charset="0"/>
              </a:rPr>
              <a:t>Financial Statements </a:t>
            </a:r>
          </a:p>
          <a:p>
            <a:pPr algn="ctr"/>
            <a:r>
              <a:rPr lang="en-US" sz="1100" dirty="0">
                <a:solidFill>
                  <a:schemeClr val="tx2"/>
                </a:solidFill>
                <a:latin typeface="Arial" panose="020B0604020202020204" pitchFamily="34" charset="0"/>
              </a:rPr>
              <a:t>(in accordance with GAAP)</a:t>
            </a:r>
            <a:endParaRPr lang="en-IN" sz="1100" dirty="0">
              <a:solidFill>
                <a:schemeClr val="tx2"/>
              </a:solidFill>
              <a:latin typeface="Arial" panose="020B0604020202020204" pitchFamily="34" charset="0"/>
            </a:endParaRPr>
          </a:p>
        </p:txBody>
      </p:sp>
      <p:sp>
        <p:nvSpPr>
          <p:cNvPr id="18" name="Rectangle 17"/>
          <p:cNvSpPr/>
          <p:nvPr/>
        </p:nvSpPr>
        <p:spPr>
          <a:xfrm>
            <a:off x="7630204" y="3668420"/>
            <a:ext cx="1080000" cy="1144236"/>
          </a:xfrm>
          <a:prstGeom prst="rect">
            <a:avLst/>
          </a:prstGeom>
          <a:solidFill>
            <a:srgbClr val="FFE600"/>
          </a:solidFill>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IN" sz="1100" dirty="0">
                <a:solidFill>
                  <a:srgbClr val="646464"/>
                </a:solidFill>
                <a:latin typeface="Arial" panose="020B0604020202020204" pitchFamily="34" charset="0"/>
              </a:rPr>
              <a:t>Internal financial controls over financial reporting </a:t>
            </a:r>
          </a:p>
          <a:p>
            <a:pPr algn="ctr"/>
            <a:r>
              <a:rPr lang="en-IN" sz="1100" dirty="0">
                <a:solidFill>
                  <a:srgbClr val="646464"/>
                </a:solidFill>
                <a:latin typeface="Arial" panose="020B0604020202020204" pitchFamily="34" charset="0"/>
              </a:rPr>
              <a:t>(ICFR)</a:t>
            </a:r>
          </a:p>
        </p:txBody>
      </p:sp>
      <p:sp>
        <p:nvSpPr>
          <p:cNvPr id="19" name="TextBox 18"/>
          <p:cNvSpPr txBox="1"/>
          <p:nvPr/>
        </p:nvSpPr>
        <p:spPr>
          <a:xfrm flipH="1">
            <a:off x="7088085" y="4038496"/>
            <a:ext cx="710989" cy="721039"/>
          </a:xfrm>
          <a:prstGeom prst="rect">
            <a:avLst/>
          </a:prstGeom>
          <a:noFill/>
        </p:spPr>
        <p:txBody>
          <a:bodyPr wrap="square" lIns="104463" tIns="52233" rIns="104463" bIns="52233" rtlCol="0">
            <a:spAutoFit/>
          </a:bodyPr>
          <a:lstStyle/>
          <a:p>
            <a:pPr algn="ctr"/>
            <a:r>
              <a:rPr lang="en-US" sz="2000" b="1" dirty="0">
                <a:solidFill>
                  <a:schemeClr val="bg1">
                    <a:lumMod val="50000"/>
                  </a:schemeClr>
                </a:solidFill>
                <a:latin typeface="Arial" panose="020B0604020202020204" pitchFamily="34" charset="0"/>
              </a:rPr>
              <a:t>=</a:t>
            </a:r>
            <a:endParaRPr lang="en-US" sz="2000" dirty="0">
              <a:solidFill>
                <a:schemeClr val="bg1">
                  <a:lumMod val="50000"/>
                </a:schemeClr>
              </a:solidFill>
              <a:latin typeface="Arial" panose="020B0604020202020204" pitchFamily="34" charset="0"/>
            </a:endParaRPr>
          </a:p>
          <a:p>
            <a:pPr algn="ctr"/>
            <a:endParaRPr lang="en-US" sz="2000" b="1" dirty="0">
              <a:solidFill>
                <a:schemeClr val="bg1">
                  <a:lumMod val="50000"/>
                </a:schemeClr>
              </a:solidFill>
              <a:latin typeface="Arial" panose="020B0604020202020204" pitchFamily="34" charset="0"/>
            </a:endParaRPr>
          </a:p>
        </p:txBody>
      </p:sp>
      <p:sp>
        <p:nvSpPr>
          <p:cNvPr id="20" name="TextBox 19"/>
          <p:cNvSpPr txBox="1"/>
          <p:nvPr/>
        </p:nvSpPr>
        <p:spPr>
          <a:xfrm flipH="1">
            <a:off x="1374052" y="4034224"/>
            <a:ext cx="710989" cy="721039"/>
          </a:xfrm>
          <a:prstGeom prst="rect">
            <a:avLst/>
          </a:prstGeom>
          <a:noFill/>
        </p:spPr>
        <p:txBody>
          <a:bodyPr wrap="square" lIns="104463" tIns="52233" rIns="104463" bIns="52233" rtlCol="0">
            <a:spAutoFit/>
          </a:bodyPr>
          <a:lstStyle/>
          <a:p>
            <a:pPr algn="ctr"/>
            <a:r>
              <a:rPr lang="en-US" sz="2000" b="1" dirty="0">
                <a:solidFill>
                  <a:schemeClr val="bg1">
                    <a:lumMod val="50000"/>
                  </a:schemeClr>
                </a:solidFill>
                <a:latin typeface="Arial" panose="020B0604020202020204" pitchFamily="34" charset="0"/>
              </a:rPr>
              <a:t>+</a:t>
            </a:r>
            <a:endParaRPr lang="en-US" sz="2000" dirty="0">
              <a:solidFill>
                <a:schemeClr val="bg1">
                  <a:lumMod val="50000"/>
                </a:schemeClr>
              </a:solidFill>
              <a:latin typeface="Arial" panose="020B0604020202020204" pitchFamily="34" charset="0"/>
            </a:endParaRPr>
          </a:p>
          <a:p>
            <a:pPr algn="ctr"/>
            <a:endParaRPr lang="en-US" sz="2000" b="1" dirty="0">
              <a:solidFill>
                <a:schemeClr val="bg1">
                  <a:lumMod val="50000"/>
                </a:schemeClr>
              </a:solidFill>
              <a:latin typeface="Arial" panose="020B0604020202020204" pitchFamily="34" charset="0"/>
            </a:endParaRPr>
          </a:p>
        </p:txBody>
      </p:sp>
      <p:sp>
        <p:nvSpPr>
          <p:cNvPr id="21" name="TextBox 20"/>
          <p:cNvSpPr txBox="1"/>
          <p:nvPr/>
        </p:nvSpPr>
        <p:spPr>
          <a:xfrm flipH="1">
            <a:off x="2797278" y="4034224"/>
            <a:ext cx="710989" cy="721039"/>
          </a:xfrm>
          <a:prstGeom prst="rect">
            <a:avLst/>
          </a:prstGeom>
          <a:noFill/>
        </p:spPr>
        <p:txBody>
          <a:bodyPr wrap="square" lIns="104463" tIns="52233" rIns="104463" bIns="52233" rtlCol="0">
            <a:spAutoFit/>
          </a:bodyPr>
          <a:lstStyle/>
          <a:p>
            <a:pPr algn="ctr"/>
            <a:r>
              <a:rPr lang="en-US" sz="2000" b="1" dirty="0">
                <a:solidFill>
                  <a:schemeClr val="bg1">
                    <a:lumMod val="50000"/>
                  </a:schemeClr>
                </a:solidFill>
                <a:latin typeface="Arial" panose="020B0604020202020204" pitchFamily="34" charset="0"/>
              </a:rPr>
              <a:t>+</a:t>
            </a:r>
            <a:endParaRPr lang="en-US" sz="2000" dirty="0">
              <a:solidFill>
                <a:schemeClr val="bg1">
                  <a:lumMod val="50000"/>
                </a:schemeClr>
              </a:solidFill>
              <a:latin typeface="Arial" panose="020B0604020202020204" pitchFamily="34" charset="0"/>
            </a:endParaRPr>
          </a:p>
          <a:p>
            <a:pPr algn="ctr"/>
            <a:endParaRPr lang="en-US" sz="2000" b="1" dirty="0">
              <a:solidFill>
                <a:schemeClr val="bg1">
                  <a:lumMod val="50000"/>
                </a:schemeClr>
              </a:solidFill>
              <a:latin typeface="Arial" panose="020B0604020202020204" pitchFamily="34" charset="0"/>
            </a:endParaRPr>
          </a:p>
        </p:txBody>
      </p:sp>
      <p:sp>
        <p:nvSpPr>
          <p:cNvPr id="22" name="TextBox 21"/>
          <p:cNvSpPr txBox="1"/>
          <p:nvPr/>
        </p:nvSpPr>
        <p:spPr>
          <a:xfrm flipH="1">
            <a:off x="4237361" y="4034224"/>
            <a:ext cx="710989" cy="721039"/>
          </a:xfrm>
          <a:prstGeom prst="rect">
            <a:avLst/>
          </a:prstGeom>
          <a:noFill/>
        </p:spPr>
        <p:txBody>
          <a:bodyPr wrap="square" lIns="104463" tIns="52233" rIns="104463" bIns="52233" rtlCol="0">
            <a:spAutoFit/>
          </a:bodyPr>
          <a:lstStyle/>
          <a:p>
            <a:pPr algn="ctr"/>
            <a:r>
              <a:rPr lang="en-US" sz="2000" b="1" dirty="0">
                <a:solidFill>
                  <a:schemeClr val="bg1">
                    <a:lumMod val="50000"/>
                  </a:schemeClr>
                </a:solidFill>
                <a:latin typeface="Arial" panose="020B0604020202020204" pitchFamily="34" charset="0"/>
              </a:rPr>
              <a:t>+</a:t>
            </a:r>
            <a:endParaRPr lang="en-US" sz="2000" dirty="0">
              <a:solidFill>
                <a:schemeClr val="bg1">
                  <a:lumMod val="50000"/>
                </a:schemeClr>
              </a:solidFill>
              <a:latin typeface="Arial" panose="020B0604020202020204" pitchFamily="34" charset="0"/>
            </a:endParaRPr>
          </a:p>
          <a:p>
            <a:pPr algn="ctr"/>
            <a:endParaRPr lang="en-US" sz="2000" b="1" dirty="0">
              <a:solidFill>
                <a:schemeClr val="bg1">
                  <a:lumMod val="50000"/>
                </a:schemeClr>
              </a:solidFill>
              <a:latin typeface="Arial" panose="020B0604020202020204" pitchFamily="34" charset="0"/>
            </a:endParaRPr>
          </a:p>
        </p:txBody>
      </p:sp>
      <p:sp>
        <p:nvSpPr>
          <p:cNvPr id="23" name="TextBox 22"/>
          <p:cNvSpPr txBox="1"/>
          <p:nvPr/>
        </p:nvSpPr>
        <p:spPr>
          <a:xfrm flipH="1">
            <a:off x="5673326" y="4034224"/>
            <a:ext cx="710989" cy="721039"/>
          </a:xfrm>
          <a:prstGeom prst="rect">
            <a:avLst/>
          </a:prstGeom>
          <a:noFill/>
        </p:spPr>
        <p:txBody>
          <a:bodyPr wrap="square" lIns="104463" tIns="52233" rIns="104463" bIns="52233" rtlCol="0">
            <a:spAutoFit/>
          </a:bodyPr>
          <a:lstStyle/>
          <a:p>
            <a:pPr algn="ctr"/>
            <a:r>
              <a:rPr lang="en-US" sz="2000" b="1" dirty="0">
                <a:solidFill>
                  <a:schemeClr val="bg1">
                    <a:lumMod val="50000"/>
                  </a:schemeClr>
                </a:solidFill>
                <a:latin typeface="Arial" panose="020B0604020202020204" pitchFamily="34" charset="0"/>
              </a:rPr>
              <a:t>+</a:t>
            </a:r>
            <a:endParaRPr lang="en-US" sz="2000" dirty="0">
              <a:solidFill>
                <a:schemeClr val="bg1">
                  <a:lumMod val="50000"/>
                </a:schemeClr>
              </a:solidFill>
              <a:latin typeface="Arial" panose="020B0604020202020204" pitchFamily="34" charset="0"/>
            </a:endParaRPr>
          </a:p>
          <a:p>
            <a:pPr algn="ctr"/>
            <a:endParaRPr lang="en-US" sz="2000" b="1" dirty="0">
              <a:solidFill>
                <a:schemeClr val="bg1">
                  <a:lumMod val="50000"/>
                </a:schemeClr>
              </a:solidFill>
              <a:latin typeface="Arial" panose="020B0604020202020204" pitchFamily="34" charset="0"/>
            </a:endParaRPr>
          </a:p>
        </p:txBody>
      </p:sp>
    </p:spTree>
    <p:extLst>
      <p:ext uri="{BB962C8B-B14F-4D97-AF65-F5344CB8AC3E}">
        <p14:creationId xmlns:p14="http://schemas.microsoft.com/office/powerpoint/2010/main" val="24443796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highlights</a:t>
            </a:r>
            <a:endParaRPr lang="en-IN" dirty="0"/>
          </a:p>
        </p:txBody>
      </p:sp>
      <p:sp>
        <p:nvSpPr>
          <p:cNvPr id="3" name="Content Placeholder 2"/>
          <p:cNvSpPr>
            <a:spLocks noGrp="1"/>
          </p:cNvSpPr>
          <p:nvPr>
            <p:ph idx="1"/>
          </p:nvPr>
        </p:nvSpPr>
        <p:spPr/>
        <p:txBody>
          <a:bodyPr/>
          <a:lstStyle/>
          <a:p>
            <a:r>
              <a:rPr lang="en-IN" dirty="0"/>
              <a:t>Applicable for all companies - for management as well as statutory auditors</a:t>
            </a:r>
          </a:p>
          <a:p>
            <a:r>
              <a:rPr lang="en-IN" dirty="0"/>
              <a:t>ICFR shall be applicable for consolidated financial statements also. However, this would apply only to those companies which are registered under 2013 Act.</a:t>
            </a:r>
          </a:p>
          <a:p>
            <a:r>
              <a:rPr lang="en-IN" dirty="0"/>
              <a:t>Combined Audit -- should combine his testing of controls to meet the objectives of both ICFR and financial statements</a:t>
            </a:r>
          </a:p>
          <a:p>
            <a:r>
              <a:rPr lang="en-IN" dirty="0"/>
              <a:t>Management is responsible for establishing criteria for Internal control system – “Internal Control Components” of SA 315, “Identifying and Assessing the Risk of Material Misstatement Through Understanding the Entity and its Environment”  could also provide the necessary criteria for internal financial controls over financial reporting for companies.</a:t>
            </a:r>
          </a:p>
          <a:p>
            <a:r>
              <a:rPr lang="en-IN" dirty="0"/>
              <a:t>Should use a top-down approach.</a:t>
            </a:r>
          </a:p>
          <a:p>
            <a:endParaRPr lang="en-IN" dirty="0"/>
          </a:p>
        </p:txBody>
      </p:sp>
    </p:spTree>
    <p:extLst>
      <p:ext uri="{BB962C8B-B14F-4D97-AF65-F5344CB8AC3E}">
        <p14:creationId xmlns:p14="http://schemas.microsoft.com/office/powerpoint/2010/main" val="7641923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ook-1.jpg"/>
          <p:cNvPicPr>
            <a:picLocks noChangeAspect="1"/>
          </p:cNvPicPr>
          <p:nvPr/>
        </p:nvPicPr>
        <p:blipFill>
          <a:blip r:embed="rId2" cstate="print"/>
          <a:stretch>
            <a:fillRect/>
          </a:stretch>
        </p:blipFill>
        <p:spPr>
          <a:xfrm>
            <a:off x="-1" y="-1"/>
            <a:ext cx="9173029" cy="6879771"/>
          </a:xfrm>
          <a:prstGeom prst="rect">
            <a:avLst/>
          </a:prstGeom>
        </p:spPr>
      </p:pic>
      <p:sp>
        <p:nvSpPr>
          <p:cNvPr id="6" name="Rectangle 5"/>
          <p:cNvSpPr txBox="1">
            <a:spLocks noChangeArrowheads="1"/>
          </p:cNvSpPr>
          <p:nvPr/>
        </p:nvSpPr>
        <p:spPr>
          <a:xfrm>
            <a:off x="457200" y="3933825"/>
            <a:ext cx="5541962" cy="908050"/>
          </a:xfrm>
          <a:prstGeom prst="rect">
            <a:avLst/>
          </a:prstGeom>
        </p:spPr>
        <p:txBody>
          <a:bodyPr/>
          <a:lstStyle/>
          <a:p>
            <a:pPr marL="0" marR="0" lvl="0" indent="0" algn="l" defTabSz="914400" rtl="0" eaLnBrk="1" fontAlgn="base" latinLnBrk="0" hangingPunct="1">
              <a:lnSpc>
                <a:spcPct val="85000"/>
              </a:lnSpc>
              <a:spcBef>
                <a:spcPct val="0"/>
              </a:spcBef>
              <a:spcAft>
                <a:spcPct val="0"/>
              </a:spcAft>
              <a:buClrTx/>
              <a:buSzTx/>
              <a:buFontTx/>
              <a:buNone/>
              <a:tabLst/>
              <a:defRPr/>
            </a:pPr>
            <a:r>
              <a:rPr kumimoji="0" lang="en-GB" sz="3000" b="1" i="0" u="none" strike="noStrike" kern="0" cap="none" spc="0" normalizeH="0" baseline="0" noProof="0" dirty="0">
                <a:ln>
                  <a:noFill/>
                </a:ln>
                <a:solidFill>
                  <a:srgbClr val="646464"/>
                </a:solidFill>
                <a:effectLst/>
                <a:uLnTx/>
                <a:uFillTx/>
                <a:latin typeface="+mj-lt"/>
                <a:ea typeface="+mj-ea"/>
                <a:cs typeface="+mj-cs"/>
              </a:rPr>
              <a:t>Thank You</a:t>
            </a:r>
            <a:endParaRPr kumimoji="0" lang="en-US" sz="3000" b="1" i="0" u="none" strike="noStrike" kern="0" cap="none" spc="0" normalizeH="0" baseline="0" noProof="0" dirty="0">
              <a:ln>
                <a:noFill/>
              </a:ln>
              <a:solidFill>
                <a:srgbClr val="646464"/>
              </a:solidFill>
              <a:effectLst/>
              <a:uLnTx/>
              <a:uFillTx/>
              <a:latin typeface="+mj-lt"/>
              <a:ea typeface="+mj-ea"/>
              <a:cs typeface="+mj-cs"/>
            </a:endParaRPr>
          </a:p>
        </p:txBody>
      </p:sp>
      <p:sp>
        <p:nvSpPr>
          <p:cNvPr id="7" name="Rectangle 6"/>
          <p:cNvSpPr txBox="1">
            <a:spLocks noChangeArrowheads="1"/>
          </p:cNvSpPr>
          <p:nvPr/>
        </p:nvSpPr>
        <p:spPr>
          <a:xfrm>
            <a:off x="457200" y="4684488"/>
            <a:ext cx="5541962" cy="838200"/>
          </a:xfrm>
          <a:prstGeom prst="rect">
            <a:avLst/>
          </a:prstGeom>
        </p:spPr>
        <p:txBody>
          <a:bodyPr/>
          <a:lstStyle/>
          <a:p>
            <a:pPr marL="360363" marR="0" lvl="0" indent="-360363" algn="l" defTabSz="914400" rtl="0" eaLnBrk="1" fontAlgn="base" latinLnBrk="0" hangingPunct="1">
              <a:lnSpc>
                <a:spcPct val="100000"/>
              </a:lnSpc>
              <a:spcBef>
                <a:spcPct val="20000"/>
              </a:spcBef>
              <a:spcAft>
                <a:spcPct val="0"/>
              </a:spcAft>
              <a:buClr>
                <a:srgbClr val="FFD200"/>
              </a:buClr>
              <a:buSzPct val="75000"/>
              <a:tabLst/>
              <a:defRPr/>
            </a:pPr>
            <a:endParaRPr kumimoji="0" lang="en-GB" sz="2400" b="0" i="0" u="none" strike="noStrike" kern="0" cap="none" spc="0" normalizeH="0" baseline="0" noProof="0" dirty="0">
              <a:ln>
                <a:noFill/>
              </a:ln>
              <a:solidFill>
                <a:srgbClr val="646464"/>
              </a:solidFill>
              <a:effectLst/>
              <a:uLnTx/>
              <a:uFillTx/>
              <a:latin typeface="+mn-lt"/>
              <a:ea typeface="+mn-ea"/>
              <a:cs typeface="+mn-cs"/>
            </a:endParaRPr>
          </a:p>
        </p:txBody>
      </p:sp>
    </p:spTree>
    <p:extLst>
      <p:ext uri="{BB962C8B-B14F-4D97-AF65-F5344CB8AC3E}">
        <p14:creationId xmlns:p14="http://schemas.microsoft.com/office/powerpoint/2010/main" val="3032126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Topics </a:t>
            </a:r>
          </a:p>
        </p:txBody>
      </p:sp>
      <p:sp>
        <p:nvSpPr>
          <p:cNvPr id="3" name="Content Placeholder 2"/>
          <p:cNvSpPr>
            <a:spLocks noGrp="1"/>
          </p:cNvSpPr>
          <p:nvPr>
            <p:ph idx="1"/>
          </p:nvPr>
        </p:nvSpPr>
        <p:spPr>
          <a:xfrm>
            <a:off x="457200" y="1008549"/>
            <a:ext cx="8229600" cy="5291889"/>
          </a:xfrm>
        </p:spPr>
        <p:txBody>
          <a:bodyPr/>
          <a:lstStyle/>
          <a:p>
            <a:pPr marL="0" indent="0">
              <a:buNone/>
            </a:pPr>
            <a:r>
              <a:rPr lang="en-IN" b="1" dirty="0"/>
              <a:t>What are controls </a:t>
            </a:r>
          </a:p>
          <a:p>
            <a:pPr lvl="1">
              <a:buFont typeface="Wingdings" panose="05000000000000000000" pitchFamily="2" charset="2"/>
              <a:buChar char="Ø"/>
            </a:pPr>
            <a:r>
              <a:rPr lang="en-IN" sz="1600" b="1" dirty="0"/>
              <a:t>Entity Level controls</a:t>
            </a:r>
          </a:p>
          <a:p>
            <a:pPr lvl="1">
              <a:buFont typeface="Wingdings" panose="05000000000000000000" pitchFamily="2" charset="2"/>
              <a:buChar char="Ø"/>
            </a:pPr>
            <a:r>
              <a:rPr lang="en-IN" sz="1600" b="1" dirty="0"/>
              <a:t>Transaction level controls</a:t>
            </a:r>
          </a:p>
          <a:p>
            <a:pPr>
              <a:buFont typeface="Wingdings" panose="05000000000000000000" pitchFamily="2" charset="2"/>
              <a:buChar char="Ø"/>
            </a:pPr>
            <a:r>
              <a:rPr lang="en-IN" sz="1800" b="1" dirty="0"/>
              <a:t>Operational controls vs Financial controls </a:t>
            </a:r>
          </a:p>
          <a:p>
            <a:pPr>
              <a:buFont typeface="Wingdings" panose="05000000000000000000" pitchFamily="2" charset="2"/>
              <a:buChar char="Ø"/>
            </a:pPr>
            <a:r>
              <a:rPr lang="en-IN" sz="1800" b="1" dirty="0"/>
              <a:t>Key vs non key controls</a:t>
            </a:r>
          </a:p>
          <a:p>
            <a:pPr>
              <a:buFont typeface="Wingdings" panose="05000000000000000000" pitchFamily="2" charset="2"/>
              <a:buChar char="Ø"/>
            </a:pPr>
            <a:r>
              <a:rPr lang="en-IN" sz="1800" b="1" dirty="0"/>
              <a:t>Management responsibility vs Auditors responsibility </a:t>
            </a:r>
          </a:p>
          <a:p>
            <a:pPr>
              <a:buFont typeface="Wingdings" panose="05000000000000000000" pitchFamily="2" charset="2"/>
              <a:buChar char="Ø"/>
            </a:pPr>
            <a:r>
              <a:rPr lang="en-IN" sz="1800" b="1" dirty="0"/>
              <a:t>ICAI Guidance note on ICFR </a:t>
            </a:r>
          </a:p>
          <a:p>
            <a:pPr>
              <a:buFont typeface="Wingdings" panose="05000000000000000000" pitchFamily="2" charset="2"/>
              <a:buChar char="Ø"/>
            </a:pPr>
            <a:endParaRPr lang="en-IN" sz="1800" dirty="0"/>
          </a:p>
          <a:p>
            <a:pPr marL="0" indent="0">
              <a:buNone/>
            </a:pPr>
            <a:r>
              <a:rPr lang="en-IN" sz="1800" b="1" u="sng" dirty="0"/>
              <a:t>Process</a:t>
            </a:r>
          </a:p>
          <a:p>
            <a:pPr>
              <a:buFont typeface="Wingdings" panose="05000000000000000000" pitchFamily="2" charset="2"/>
              <a:buChar char="Ø"/>
            </a:pPr>
            <a:r>
              <a:rPr lang="en-IN" sz="1800" dirty="0"/>
              <a:t>Identification of significant accounts and processes </a:t>
            </a:r>
          </a:p>
          <a:p>
            <a:pPr>
              <a:buFont typeface="Wingdings" panose="05000000000000000000" pitchFamily="2" charset="2"/>
              <a:buChar char="Ø"/>
            </a:pPr>
            <a:r>
              <a:rPr lang="en-IN" sz="1800" dirty="0"/>
              <a:t>Identification of key controls</a:t>
            </a:r>
          </a:p>
          <a:p>
            <a:pPr>
              <a:buFont typeface="Wingdings" panose="05000000000000000000" pitchFamily="2" charset="2"/>
              <a:buChar char="Ø"/>
            </a:pPr>
            <a:r>
              <a:rPr lang="en-IN" sz="1800" dirty="0"/>
              <a:t>Testing of design effectiveness of controls – Walkthroughs </a:t>
            </a:r>
          </a:p>
          <a:p>
            <a:pPr>
              <a:buFont typeface="Wingdings" panose="05000000000000000000" pitchFamily="2" charset="2"/>
              <a:buChar char="Ø"/>
            </a:pPr>
            <a:r>
              <a:rPr lang="en-IN" sz="1800" dirty="0"/>
              <a:t>Testing of operating effectiveness of controls – Test of Controls </a:t>
            </a:r>
          </a:p>
          <a:p>
            <a:pPr>
              <a:buFont typeface="Wingdings" panose="05000000000000000000" pitchFamily="2" charset="2"/>
              <a:buChar char="Ø"/>
            </a:pPr>
            <a:r>
              <a:rPr lang="en-IN" sz="1800" dirty="0"/>
              <a:t>Conclusion and reporting </a:t>
            </a:r>
          </a:p>
          <a:p>
            <a:pPr lvl="1">
              <a:buFont typeface="Wingdings" panose="05000000000000000000" pitchFamily="2" charset="2"/>
              <a:buChar char="Ø"/>
            </a:pPr>
            <a:r>
              <a:rPr lang="en-IN" sz="1600" dirty="0"/>
              <a:t>Effective controls</a:t>
            </a:r>
          </a:p>
          <a:p>
            <a:pPr lvl="1">
              <a:buFont typeface="Wingdings" panose="05000000000000000000" pitchFamily="2" charset="2"/>
              <a:buChar char="Ø"/>
            </a:pPr>
            <a:r>
              <a:rPr lang="en-IN" sz="1600" dirty="0"/>
              <a:t>Control deficiency – whether a significant deficiency leading to material weakness</a:t>
            </a:r>
          </a:p>
          <a:p>
            <a:pPr>
              <a:buFont typeface="Wingdings" panose="05000000000000000000" pitchFamily="2" charset="2"/>
              <a:buChar char="Ø"/>
            </a:pPr>
            <a:endParaRPr lang="en-IN" sz="1800" dirty="0"/>
          </a:p>
        </p:txBody>
      </p:sp>
    </p:spTree>
    <p:extLst>
      <p:ext uri="{BB962C8B-B14F-4D97-AF65-F5344CB8AC3E}">
        <p14:creationId xmlns:p14="http://schemas.microsoft.com/office/powerpoint/2010/main" val="3454895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3" end="13"/>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
                                            <p:txEl>
                                              <p:pRg st="14" end="14"/>
                                            </p:tx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N" dirty="0"/>
              <a:t>Scope and requirements under the </a:t>
            </a:r>
            <a:br>
              <a:rPr lang="en-IN" dirty="0"/>
            </a:br>
            <a:r>
              <a:rPr lang="en-IN" dirty="0"/>
              <a:t>Companies Act, 2013</a:t>
            </a:r>
          </a:p>
        </p:txBody>
      </p:sp>
      <p:sp>
        <p:nvSpPr>
          <p:cNvPr id="5" name="Freeform 5"/>
          <p:cNvSpPr>
            <a:spLocks/>
          </p:cNvSpPr>
          <p:nvPr/>
        </p:nvSpPr>
        <p:spPr bwMode="gray">
          <a:xfrm>
            <a:off x="457200" y="1039813"/>
            <a:ext cx="8229600" cy="5184775"/>
          </a:xfrm>
          <a:custGeom>
            <a:avLst/>
            <a:gdLst/>
            <a:ahLst/>
            <a:cxnLst>
              <a:cxn ang="0">
                <a:pos x="0" y="0"/>
              </a:cxn>
              <a:cxn ang="0">
                <a:pos x="0" y="3266"/>
              </a:cxn>
              <a:cxn ang="0">
                <a:pos x="5184" y="2352"/>
              </a:cxn>
              <a:cxn ang="0">
                <a:pos x="5184" y="0"/>
              </a:cxn>
              <a:cxn ang="0">
                <a:pos x="0" y="0"/>
              </a:cxn>
            </a:cxnLst>
            <a:rect l="0" t="0" r="r" b="b"/>
            <a:pathLst>
              <a:path w="5184" h="3266">
                <a:moveTo>
                  <a:pt x="0" y="0"/>
                </a:moveTo>
                <a:lnTo>
                  <a:pt x="0" y="3266"/>
                </a:lnTo>
                <a:lnTo>
                  <a:pt x="5184" y="2352"/>
                </a:lnTo>
                <a:lnTo>
                  <a:pt x="5184" y="0"/>
                </a:lnTo>
                <a:lnTo>
                  <a:pt x="0" y="0"/>
                </a:lnTo>
                <a:close/>
              </a:path>
            </a:pathLst>
          </a:custGeom>
          <a:blipFill>
            <a:blip r:embed="rId2"/>
            <a:stretch>
              <a:fillRect/>
            </a:stretch>
          </a:blip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746648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a:t>Internal financial controls</a:t>
            </a:r>
            <a:endParaRPr lang="en-IN" dirty="0"/>
          </a:p>
        </p:txBody>
      </p:sp>
      <p:sp>
        <p:nvSpPr>
          <p:cNvPr id="5" name="TextBox 4"/>
          <p:cNvSpPr txBox="1"/>
          <p:nvPr/>
        </p:nvSpPr>
        <p:spPr>
          <a:xfrm>
            <a:off x="463550" y="1282700"/>
            <a:ext cx="8255000" cy="220060"/>
          </a:xfrm>
          <a:prstGeom prst="rect">
            <a:avLst/>
          </a:prstGeom>
          <a:noFill/>
        </p:spPr>
        <p:txBody>
          <a:bodyPr wrap="square" lIns="0" tIns="36576" rIns="0" bIns="0" rtlCol="0">
            <a:spAutoFit/>
          </a:bodyPr>
          <a:lstStyle/>
          <a:p>
            <a:pPr>
              <a:lnSpc>
                <a:spcPct val="85000"/>
              </a:lnSpc>
              <a:spcAft>
                <a:spcPts val="600"/>
              </a:spcAft>
              <a:buClr>
                <a:schemeClr val="accent2"/>
              </a:buClr>
              <a:buSzPct val="70000"/>
            </a:pPr>
            <a:r>
              <a:rPr lang="en-US" sz="1400" b="1" kern="0" dirty="0">
                <a:solidFill>
                  <a:srgbClr val="000000"/>
                </a:solidFill>
              </a:rPr>
              <a:t>Definition of Internal controls and Internal financial controls </a:t>
            </a:r>
            <a:endParaRPr lang="en-IN" sz="1400" b="1" kern="0" dirty="0">
              <a:solidFill>
                <a:srgbClr val="000000"/>
              </a:solidFill>
            </a:endParaRPr>
          </a:p>
        </p:txBody>
      </p:sp>
      <p:sp>
        <p:nvSpPr>
          <p:cNvPr id="6" name="Rectangle 5"/>
          <p:cNvSpPr/>
          <p:nvPr/>
        </p:nvSpPr>
        <p:spPr>
          <a:xfrm>
            <a:off x="444500" y="1603250"/>
            <a:ext cx="2146300" cy="301750"/>
          </a:xfrm>
          <a:prstGeom prst="rect">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080" tIns="45552" rIns="91080" bIns="45552" rtlCol="0" anchor="ctr" anchorCtr="0"/>
          <a:lstStyle/>
          <a:p>
            <a:pPr fontAlgn="auto">
              <a:spcBef>
                <a:spcPts val="0"/>
              </a:spcBef>
              <a:spcAft>
                <a:spcPts val="0"/>
              </a:spcAft>
            </a:pPr>
            <a:r>
              <a:rPr lang="en-US" sz="1400" b="1" dirty="0">
                <a:solidFill>
                  <a:srgbClr val="000000"/>
                </a:solidFill>
                <a:latin typeface="Arial" panose="020B0604020202020204" pitchFamily="34" charset="0"/>
              </a:rPr>
              <a:t>SA 315</a:t>
            </a:r>
            <a:endParaRPr lang="en-IN" sz="1400" b="1" dirty="0">
              <a:solidFill>
                <a:srgbClr val="000000"/>
              </a:solidFill>
              <a:latin typeface="Arial" panose="020B0604020202020204" pitchFamily="34" charset="0"/>
            </a:endParaRPr>
          </a:p>
        </p:txBody>
      </p:sp>
      <p:sp>
        <p:nvSpPr>
          <p:cNvPr id="7" name="Rectangle 6"/>
          <p:cNvSpPr/>
          <p:nvPr/>
        </p:nvSpPr>
        <p:spPr>
          <a:xfrm>
            <a:off x="2590800" y="1603250"/>
            <a:ext cx="6127749" cy="30175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080" tIns="45552" rIns="91080" bIns="45552" rtlCol="0" anchor="ctr" anchorCtr="0"/>
          <a:lstStyle/>
          <a:p>
            <a:r>
              <a:rPr lang="en-IN" sz="1400" b="1" dirty="0">
                <a:solidFill>
                  <a:srgbClr val="FFFFFF"/>
                </a:solidFill>
                <a:latin typeface="Arial" panose="020B0604020202020204" pitchFamily="34" charset="0"/>
              </a:rPr>
              <a:t>Internal control</a:t>
            </a:r>
          </a:p>
        </p:txBody>
      </p:sp>
      <p:sp>
        <p:nvSpPr>
          <p:cNvPr id="8" name="Rectangle 7"/>
          <p:cNvSpPr/>
          <p:nvPr/>
        </p:nvSpPr>
        <p:spPr>
          <a:xfrm>
            <a:off x="462040" y="1899129"/>
            <a:ext cx="8256510" cy="1702691"/>
          </a:xfrm>
          <a:prstGeom prst="rect">
            <a:avLst/>
          </a:prstGeom>
        </p:spPr>
        <p:txBody>
          <a:bodyPr wrap="square" lIns="91080" tIns="45552" rIns="91080" bIns="45552">
            <a:spAutoFit/>
          </a:bodyPr>
          <a:lstStyle/>
          <a:p>
            <a:pPr marL="271463" indent="-271463" fontAlgn="auto">
              <a:spcBef>
                <a:spcPts val="100"/>
              </a:spcBef>
              <a:spcAft>
                <a:spcPts val="100"/>
              </a:spcAft>
              <a:buClr>
                <a:srgbClr val="FFE600"/>
              </a:buClr>
              <a:buSzPct val="75000"/>
              <a:buFont typeface="Arial" panose="020B0604020202020204" pitchFamily="34" charset="0"/>
              <a:buChar char="►"/>
            </a:pPr>
            <a:r>
              <a:rPr lang="en-IN" sz="1400" dirty="0">
                <a:solidFill>
                  <a:srgbClr val="646464"/>
                </a:solidFill>
                <a:latin typeface="Arial" panose="020B0604020202020204" pitchFamily="34" charset="0"/>
                <a:sym typeface="EYInterstate" pitchFamily="2" charset="0"/>
              </a:rPr>
              <a:t>the process designed, implemented and maintained by those charged with governance, management and other personnel </a:t>
            </a:r>
            <a:r>
              <a:rPr lang="en-IN" sz="1400" u="sng" dirty="0">
                <a:solidFill>
                  <a:srgbClr val="646464"/>
                </a:solidFill>
                <a:latin typeface="Arial" panose="020B0604020202020204" pitchFamily="34" charset="0"/>
                <a:sym typeface="EYInterstate" pitchFamily="2" charset="0"/>
              </a:rPr>
              <a:t>to provide reasonable assurance</a:t>
            </a:r>
            <a:r>
              <a:rPr lang="en-IN" sz="1400" dirty="0">
                <a:solidFill>
                  <a:srgbClr val="646464"/>
                </a:solidFill>
                <a:latin typeface="Arial" panose="020B0604020202020204" pitchFamily="34" charset="0"/>
                <a:sym typeface="EYInterstate" pitchFamily="2" charset="0"/>
              </a:rPr>
              <a:t> about the achievement of an entity’s objectives with regard to :</a:t>
            </a:r>
          </a:p>
          <a:p>
            <a:pPr marL="541338" indent="-269875">
              <a:spcBef>
                <a:spcPts val="100"/>
              </a:spcBef>
              <a:spcAft>
                <a:spcPts val="100"/>
              </a:spcAft>
              <a:buClr>
                <a:srgbClr val="FFE600"/>
              </a:buClr>
              <a:buSzPct val="75000"/>
              <a:buFont typeface="Arial" panose="020B0604020202020204" pitchFamily="34" charset="0"/>
              <a:buChar char="►"/>
            </a:pPr>
            <a:r>
              <a:rPr lang="en-IN" sz="1400" dirty="0">
                <a:solidFill>
                  <a:srgbClr val="646464"/>
                </a:solidFill>
                <a:latin typeface="Arial" panose="020B0604020202020204" pitchFamily="34" charset="0"/>
                <a:sym typeface="EYInterstate" pitchFamily="2" charset="0"/>
              </a:rPr>
              <a:t>reliability of financial reporting, </a:t>
            </a:r>
          </a:p>
          <a:p>
            <a:pPr marL="541338" indent="-269875">
              <a:spcBef>
                <a:spcPts val="100"/>
              </a:spcBef>
              <a:spcAft>
                <a:spcPts val="100"/>
              </a:spcAft>
              <a:buClr>
                <a:srgbClr val="FFE600"/>
              </a:buClr>
              <a:buSzPct val="75000"/>
              <a:buFont typeface="Arial" panose="020B0604020202020204" pitchFamily="34" charset="0"/>
              <a:buChar char="►"/>
            </a:pPr>
            <a:r>
              <a:rPr lang="en-IN" sz="1400" dirty="0">
                <a:solidFill>
                  <a:srgbClr val="646464"/>
                </a:solidFill>
                <a:latin typeface="Arial" panose="020B0604020202020204" pitchFamily="34" charset="0"/>
                <a:sym typeface="EYInterstate" pitchFamily="2" charset="0"/>
              </a:rPr>
              <a:t>effectiveness and efficiency of operations; </a:t>
            </a:r>
          </a:p>
          <a:p>
            <a:pPr marL="541338" indent="-269875">
              <a:spcBef>
                <a:spcPts val="100"/>
              </a:spcBef>
              <a:spcAft>
                <a:spcPts val="100"/>
              </a:spcAft>
              <a:buClr>
                <a:srgbClr val="FFE600"/>
              </a:buClr>
              <a:buSzPct val="75000"/>
              <a:buFont typeface="Arial" panose="020B0604020202020204" pitchFamily="34" charset="0"/>
              <a:buChar char="►"/>
            </a:pPr>
            <a:r>
              <a:rPr lang="en-IN" sz="1400" dirty="0">
                <a:solidFill>
                  <a:srgbClr val="646464"/>
                </a:solidFill>
                <a:latin typeface="Arial" panose="020B0604020202020204" pitchFamily="34" charset="0"/>
                <a:sym typeface="EYInterstate" pitchFamily="2" charset="0"/>
              </a:rPr>
              <a:t>safeguarding of assets, and </a:t>
            </a:r>
          </a:p>
          <a:p>
            <a:pPr marL="541338" indent="-269875">
              <a:spcBef>
                <a:spcPts val="100"/>
              </a:spcBef>
              <a:spcAft>
                <a:spcPts val="100"/>
              </a:spcAft>
              <a:buClr>
                <a:srgbClr val="FFE600"/>
              </a:buClr>
              <a:buSzPct val="75000"/>
              <a:buFont typeface="Arial" panose="020B0604020202020204" pitchFamily="34" charset="0"/>
              <a:buChar char="►"/>
            </a:pPr>
            <a:r>
              <a:rPr lang="en-IN" sz="1400" dirty="0">
                <a:solidFill>
                  <a:srgbClr val="646464"/>
                </a:solidFill>
                <a:latin typeface="Arial" panose="020B0604020202020204" pitchFamily="34" charset="0"/>
                <a:sym typeface="EYInterstate" pitchFamily="2" charset="0"/>
              </a:rPr>
              <a:t>compliance with applicable laws and regulations.</a:t>
            </a:r>
            <a:endParaRPr lang="en-IN" sz="1400" dirty="0">
              <a:solidFill>
                <a:srgbClr val="646464"/>
              </a:solidFill>
              <a:latin typeface="Arial" panose="020B0604020202020204" pitchFamily="34" charset="0"/>
            </a:endParaRPr>
          </a:p>
        </p:txBody>
      </p:sp>
      <p:cxnSp>
        <p:nvCxnSpPr>
          <p:cNvPr id="11" name="Straight Connector 10"/>
          <p:cNvCxnSpPr/>
          <p:nvPr/>
        </p:nvCxnSpPr>
        <p:spPr>
          <a:xfrm>
            <a:off x="444500" y="3674520"/>
            <a:ext cx="8274050" cy="0"/>
          </a:xfrm>
          <a:prstGeom prst="line">
            <a:avLst/>
          </a:prstGeom>
          <a:ln w="9525">
            <a:solidFill>
              <a:schemeClr val="accent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444500" y="3814595"/>
            <a:ext cx="2146300" cy="301750"/>
          </a:xfrm>
          <a:prstGeom prst="rect">
            <a:avLst/>
          </a:prstGeom>
          <a:solidFill>
            <a:srgbClr val="FFE600"/>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080" tIns="45552" rIns="91080" bIns="45552" rtlCol="0" anchor="ctr" anchorCtr="0"/>
          <a:lstStyle/>
          <a:p>
            <a:pPr fontAlgn="auto">
              <a:spcBef>
                <a:spcPts val="0"/>
              </a:spcBef>
              <a:spcAft>
                <a:spcPts val="0"/>
              </a:spcAft>
            </a:pPr>
            <a:r>
              <a:rPr lang="en-IN" sz="1400" b="1" dirty="0">
                <a:solidFill>
                  <a:srgbClr val="000000"/>
                </a:solidFill>
                <a:latin typeface="Arial" panose="020B0604020202020204" pitchFamily="34" charset="0"/>
              </a:rPr>
              <a:t>Sec134(5)(e) of the Act</a:t>
            </a:r>
          </a:p>
        </p:txBody>
      </p:sp>
      <p:sp>
        <p:nvSpPr>
          <p:cNvPr id="13" name="Rectangle 12"/>
          <p:cNvSpPr/>
          <p:nvPr/>
        </p:nvSpPr>
        <p:spPr>
          <a:xfrm>
            <a:off x="2590800" y="3814595"/>
            <a:ext cx="6127749" cy="301750"/>
          </a:xfrm>
          <a:prstGeom prst="rect">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1080" tIns="45552" rIns="91080" bIns="45552" rtlCol="0" anchor="ctr" anchorCtr="0"/>
          <a:lstStyle/>
          <a:p>
            <a:r>
              <a:rPr lang="en-IN" sz="1400" b="1" dirty="0">
                <a:solidFill>
                  <a:srgbClr val="FFFFFF"/>
                </a:solidFill>
                <a:latin typeface="Arial" panose="020B0604020202020204" pitchFamily="34" charset="0"/>
              </a:rPr>
              <a:t>Internal financial control</a:t>
            </a:r>
          </a:p>
        </p:txBody>
      </p:sp>
      <p:sp>
        <p:nvSpPr>
          <p:cNvPr id="14" name="Rectangle 13"/>
          <p:cNvSpPr/>
          <p:nvPr/>
        </p:nvSpPr>
        <p:spPr>
          <a:xfrm>
            <a:off x="462040" y="4169743"/>
            <a:ext cx="8256510" cy="1512895"/>
          </a:xfrm>
          <a:prstGeom prst="rect">
            <a:avLst/>
          </a:prstGeom>
        </p:spPr>
        <p:txBody>
          <a:bodyPr wrap="square" lIns="91080" tIns="45552" rIns="91080" bIns="45552">
            <a:spAutoFit/>
          </a:bodyPr>
          <a:lstStyle/>
          <a:p>
            <a:pPr marL="271463" indent="-271463" fontAlgn="auto">
              <a:spcBef>
                <a:spcPts val="100"/>
              </a:spcBef>
              <a:spcAft>
                <a:spcPts val="100"/>
              </a:spcAft>
              <a:buClr>
                <a:srgbClr val="FFE600"/>
              </a:buClr>
              <a:buSzPct val="75000"/>
              <a:buFont typeface="Arial" panose="020B0604020202020204" pitchFamily="34" charset="0"/>
              <a:buChar char="►"/>
            </a:pPr>
            <a:r>
              <a:rPr lang="en-IN" sz="1400" dirty="0">
                <a:solidFill>
                  <a:srgbClr val="808080"/>
                </a:solidFill>
                <a:latin typeface="Arial" panose="020B0604020202020204" pitchFamily="34" charset="0"/>
                <a:sym typeface="EYInterstate" pitchFamily="2" charset="0"/>
              </a:rPr>
              <a:t>the policies and procedures adopted by the company for ensuring:</a:t>
            </a:r>
          </a:p>
          <a:p>
            <a:pPr marL="541338" indent="-269875" fontAlgn="auto">
              <a:spcBef>
                <a:spcPts val="100"/>
              </a:spcBef>
              <a:spcAft>
                <a:spcPts val="100"/>
              </a:spcAft>
              <a:buClr>
                <a:srgbClr val="FFE600"/>
              </a:buClr>
              <a:buSzPct val="75000"/>
              <a:buFont typeface="Arial" panose="020B0604020202020204" pitchFamily="34" charset="0"/>
              <a:buChar char="►"/>
            </a:pPr>
            <a:r>
              <a:rPr lang="en-IN" sz="1400" dirty="0">
                <a:solidFill>
                  <a:srgbClr val="808080"/>
                </a:solidFill>
                <a:latin typeface="Arial" panose="020B0604020202020204" pitchFamily="34" charset="0"/>
                <a:sym typeface="EYInterstate" pitchFamily="2" charset="0"/>
              </a:rPr>
              <a:t>the orderly and efficient conduct of its business including adherence to company’s policies;</a:t>
            </a:r>
          </a:p>
          <a:p>
            <a:pPr marL="541338" indent="-269875" fontAlgn="auto">
              <a:spcBef>
                <a:spcPts val="100"/>
              </a:spcBef>
              <a:spcAft>
                <a:spcPts val="100"/>
              </a:spcAft>
              <a:buClr>
                <a:srgbClr val="FFE600"/>
              </a:buClr>
              <a:buSzPct val="75000"/>
              <a:buFont typeface="Arial" panose="020B0604020202020204" pitchFamily="34" charset="0"/>
              <a:buChar char="►"/>
            </a:pPr>
            <a:r>
              <a:rPr lang="en-IN" sz="1400" dirty="0">
                <a:solidFill>
                  <a:srgbClr val="808080"/>
                </a:solidFill>
                <a:latin typeface="Arial" panose="020B0604020202020204" pitchFamily="34" charset="0"/>
                <a:sym typeface="EYInterstate" pitchFamily="2" charset="0"/>
              </a:rPr>
              <a:t>the safeguarding of its assets; </a:t>
            </a:r>
          </a:p>
          <a:p>
            <a:pPr marL="541338" indent="-269875" fontAlgn="auto">
              <a:spcBef>
                <a:spcPts val="100"/>
              </a:spcBef>
              <a:spcAft>
                <a:spcPts val="100"/>
              </a:spcAft>
              <a:buClr>
                <a:srgbClr val="FFE600"/>
              </a:buClr>
              <a:buSzPct val="75000"/>
              <a:buFont typeface="Arial" panose="020B0604020202020204" pitchFamily="34" charset="0"/>
              <a:buChar char="►"/>
            </a:pPr>
            <a:r>
              <a:rPr lang="en-IN" sz="1400" dirty="0">
                <a:solidFill>
                  <a:srgbClr val="808080"/>
                </a:solidFill>
                <a:latin typeface="Arial" panose="020B0604020202020204" pitchFamily="34" charset="0"/>
                <a:sym typeface="EYInterstate" pitchFamily="2" charset="0"/>
              </a:rPr>
              <a:t>the prevention and detection of frauds and errors; </a:t>
            </a:r>
          </a:p>
          <a:p>
            <a:pPr marL="541338" indent="-269875" fontAlgn="auto">
              <a:spcBef>
                <a:spcPts val="100"/>
              </a:spcBef>
              <a:spcAft>
                <a:spcPts val="100"/>
              </a:spcAft>
              <a:buClr>
                <a:srgbClr val="FFE600"/>
              </a:buClr>
              <a:buSzPct val="75000"/>
              <a:buFont typeface="Arial" panose="020B0604020202020204" pitchFamily="34" charset="0"/>
              <a:buChar char="►"/>
            </a:pPr>
            <a:r>
              <a:rPr lang="en-IN" sz="1400" dirty="0">
                <a:solidFill>
                  <a:srgbClr val="808080"/>
                </a:solidFill>
                <a:latin typeface="Arial" panose="020B0604020202020204" pitchFamily="34" charset="0"/>
                <a:sym typeface="EYInterstate" pitchFamily="2" charset="0"/>
              </a:rPr>
              <a:t>the accuracy and completeness of the accounting records and </a:t>
            </a:r>
          </a:p>
          <a:p>
            <a:pPr marL="541338" indent="-269875" fontAlgn="auto">
              <a:spcBef>
                <a:spcPts val="100"/>
              </a:spcBef>
              <a:spcAft>
                <a:spcPts val="100"/>
              </a:spcAft>
              <a:buClr>
                <a:srgbClr val="FFE600"/>
              </a:buClr>
              <a:buSzPct val="75000"/>
              <a:buFont typeface="Arial" panose="020B0604020202020204" pitchFamily="34" charset="0"/>
              <a:buChar char="►"/>
            </a:pPr>
            <a:r>
              <a:rPr lang="en-IN" sz="1400" dirty="0">
                <a:solidFill>
                  <a:srgbClr val="808080"/>
                </a:solidFill>
                <a:latin typeface="Arial" panose="020B0604020202020204" pitchFamily="34" charset="0"/>
                <a:sym typeface="EYInterstate" pitchFamily="2" charset="0"/>
              </a:rPr>
              <a:t>the timely preparation of reliable financial information.</a:t>
            </a:r>
          </a:p>
        </p:txBody>
      </p:sp>
      <p:sp>
        <p:nvSpPr>
          <p:cNvPr id="16" name="Rectangle 15"/>
          <p:cNvSpPr/>
          <p:nvPr/>
        </p:nvSpPr>
        <p:spPr>
          <a:xfrm>
            <a:off x="463550" y="5692609"/>
            <a:ext cx="8255000" cy="461326"/>
          </a:xfrm>
          <a:prstGeom prst="rect">
            <a:avLst/>
          </a:prstGeom>
          <a:solidFill>
            <a:schemeClr val="bg1">
              <a:lumMod val="75000"/>
            </a:schemeClr>
          </a:solidFill>
        </p:spPr>
        <p:txBody>
          <a:bodyPr wrap="square" lIns="91080" tIns="45552" rIns="91080" bIns="45552">
            <a:spAutoFit/>
          </a:bodyPr>
          <a:lstStyle/>
          <a:p>
            <a:pPr fontAlgn="auto">
              <a:buClr>
                <a:srgbClr val="FFE600"/>
              </a:buClr>
              <a:buSzPct val="75000"/>
            </a:pPr>
            <a:r>
              <a:rPr lang="en-IN" sz="1200" dirty="0">
                <a:solidFill>
                  <a:schemeClr val="tx2"/>
                </a:solidFill>
                <a:latin typeface="Arial" panose="020B0604020202020204" pitchFamily="34" charset="0"/>
                <a:sym typeface="EYInterstate" pitchFamily="2" charset="0"/>
              </a:rPr>
              <a:t>Section 143(3)(i)of the Act requires the auditors’ report to state whether the company has adequate internal financial controls system in place and the operating effectiveness of such controls.</a:t>
            </a:r>
            <a:endParaRPr lang="en-IN" sz="1200" b="0" dirty="0">
              <a:solidFill>
                <a:schemeClr val="tx2"/>
              </a:solidFill>
              <a:latin typeface="Arial" panose="020B0604020202020204" pitchFamily="34" charset="0"/>
            </a:endParaRPr>
          </a:p>
        </p:txBody>
      </p:sp>
    </p:spTree>
    <p:extLst>
      <p:ext uri="{BB962C8B-B14F-4D97-AF65-F5344CB8AC3E}">
        <p14:creationId xmlns:p14="http://schemas.microsoft.com/office/powerpoint/2010/main" val="2596192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Auditors’ Responsibility for Reporting on Internal Financial Controls</a:t>
            </a:r>
          </a:p>
        </p:txBody>
      </p:sp>
      <p:sp>
        <p:nvSpPr>
          <p:cNvPr id="3" name="Content Placeholder 2"/>
          <p:cNvSpPr>
            <a:spLocks noGrp="1"/>
          </p:cNvSpPr>
          <p:nvPr>
            <p:ph idx="1"/>
          </p:nvPr>
        </p:nvSpPr>
        <p:spPr/>
        <p:txBody>
          <a:bodyPr/>
          <a:lstStyle/>
          <a:p>
            <a:pPr marL="0" indent="0">
              <a:buNone/>
            </a:pPr>
            <a:r>
              <a:rPr lang="en-IN" b="1" dirty="0"/>
              <a:t>Global Scenario:</a:t>
            </a:r>
          </a:p>
          <a:p>
            <a:r>
              <a:rPr lang="en-IN" sz="1800" dirty="0"/>
              <a:t>In June 2003, SEC adopted Rules for the implementation of Sarbanes – Oxley Act (SOX) that required certification of the Internal Controls over Financial Reporting (ICFR) by the management and by the auditors. PCAOB has issued its Auditing Standard (AS) 5 on: “An Audit of Internal Control Over Financial Reporting That Is Integrated with An Audit of Financial Statements” </a:t>
            </a:r>
          </a:p>
          <a:p>
            <a:r>
              <a:rPr lang="en-IN" sz="1800" dirty="0"/>
              <a:t>In June 2006, the Financial Institution and Exchange Laws (J-SOX) was passed in the National Legislature of Japan. The requirements were similar to SOX.</a:t>
            </a:r>
          </a:p>
          <a:p>
            <a:endParaRPr lang="en-IN" sz="1800" dirty="0"/>
          </a:p>
          <a:p>
            <a:pPr marL="0" indent="0">
              <a:buNone/>
            </a:pPr>
            <a:r>
              <a:rPr lang="en-IN" b="1" dirty="0"/>
              <a:t>Auditors responsibility – India</a:t>
            </a:r>
          </a:p>
          <a:p>
            <a:r>
              <a:rPr lang="en-IN" sz="1800" dirty="0"/>
              <a:t>The term </a:t>
            </a:r>
            <a:r>
              <a:rPr lang="en-IN" sz="1800" b="1" dirty="0"/>
              <a:t>‘internal financial controls’</a:t>
            </a:r>
            <a:r>
              <a:rPr lang="en-IN" sz="1800" dirty="0"/>
              <a:t> (IFC) in the context of the responsibility of the auditor for reporting on such controls under Section 143(3)(</a:t>
            </a:r>
            <a:r>
              <a:rPr lang="en-IN" sz="1800" dirty="0" err="1"/>
              <a:t>i</a:t>
            </a:r>
            <a:r>
              <a:rPr lang="en-IN" sz="1800" dirty="0"/>
              <a:t>) of the Act, </a:t>
            </a:r>
            <a:r>
              <a:rPr lang="en-IN" sz="1800" i="1" dirty="0"/>
              <a:t>per se implies</a:t>
            </a:r>
            <a:r>
              <a:rPr lang="en-IN" sz="1800" dirty="0"/>
              <a:t> and relates to </a:t>
            </a:r>
            <a:r>
              <a:rPr lang="en-IN" sz="1800" b="1" dirty="0"/>
              <a:t>internal financial controls over financial reporting</a:t>
            </a:r>
            <a:r>
              <a:rPr lang="en-IN" sz="1800" dirty="0"/>
              <a:t>.</a:t>
            </a:r>
          </a:p>
        </p:txBody>
      </p:sp>
    </p:spTree>
    <p:extLst>
      <p:ext uri="{BB962C8B-B14F-4D97-AF65-F5344CB8AC3E}">
        <p14:creationId xmlns:p14="http://schemas.microsoft.com/office/powerpoint/2010/main" val="4087824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ICFR - defined</a:t>
            </a:r>
            <a:endParaRPr lang="en-IN" dirty="0"/>
          </a:p>
        </p:txBody>
      </p:sp>
      <p:sp>
        <p:nvSpPr>
          <p:cNvPr id="3" name="TextBox 2"/>
          <p:cNvSpPr txBox="1"/>
          <p:nvPr/>
        </p:nvSpPr>
        <p:spPr>
          <a:xfrm>
            <a:off x="463550" y="1282700"/>
            <a:ext cx="8255000" cy="220060"/>
          </a:xfrm>
          <a:prstGeom prst="rect">
            <a:avLst/>
          </a:prstGeom>
          <a:noFill/>
        </p:spPr>
        <p:txBody>
          <a:bodyPr wrap="square" lIns="0" tIns="36576" rIns="0" bIns="0" rtlCol="0">
            <a:spAutoFit/>
          </a:bodyPr>
          <a:lstStyle/>
          <a:p>
            <a:pPr>
              <a:lnSpc>
                <a:spcPct val="85000"/>
              </a:lnSpc>
              <a:spcAft>
                <a:spcPts val="600"/>
              </a:spcAft>
              <a:buClr>
                <a:schemeClr val="accent2"/>
              </a:buClr>
              <a:buSzPct val="70000"/>
            </a:pPr>
            <a:r>
              <a:rPr lang="en-IN" sz="1400" b="1" dirty="0">
                <a:solidFill>
                  <a:srgbClr val="646464"/>
                </a:solidFill>
              </a:rPr>
              <a:t>“Internal financial controls over financial reporting” shall mean</a:t>
            </a:r>
          </a:p>
        </p:txBody>
      </p:sp>
      <p:sp>
        <p:nvSpPr>
          <p:cNvPr id="4" name="Rectangle 3"/>
          <p:cNvSpPr/>
          <p:nvPr/>
        </p:nvSpPr>
        <p:spPr>
          <a:xfrm>
            <a:off x="3059789" y="3222711"/>
            <a:ext cx="2941867" cy="54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400" dirty="0">
                <a:solidFill>
                  <a:schemeClr val="tx2"/>
                </a:solidFill>
                <a:latin typeface="Arial" panose="020B0604020202020204" pitchFamily="34" charset="0"/>
              </a:rPr>
              <a:t>Maintenance of financial records  (Detail / Accuracy &amp; Fair)</a:t>
            </a:r>
            <a:endParaRPr lang="en-IN" sz="1400" dirty="0">
              <a:solidFill>
                <a:schemeClr val="tx2"/>
              </a:solidFill>
              <a:latin typeface="Arial" panose="020B0604020202020204" pitchFamily="34" charset="0"/>
            </a:endParaRPr>
          </a:p>
        </p:txBody>
      </p:sp>
      <p:sp>
        <p:nvSpPr>
          <p:cNvPr id="5" name="Rectangle 4"/>
          <p:cNvSpPr/>
          <p:nvPr/>
        </p:nvSpPr>
        <p:spPr>
          <a:xfrm>
            <a:off x="3059789" y="3996272"/>
            <a:ext cx="2941867" cy="54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400" dirty="0">
                <a:solidFill>
                  <a:schemeClr val="tx2"/>
                </a:solidFill>
                <a:latin typeface="Arial" panose="020B0604020202020204" pitchFamily="34" charset="0"/>
              </a:rPr>
              <a:t>Transactions are authorized and as per GAAP</a:t>
            </a:r>
            <a:endParaRPr lang="en-IN" sz="1400" dirty="0">
              <a:solidFill>
                <a:schemeClr val="tx2"/>
              </a:solidFill>
              <a:latin typeface="Arial" panose="020B0604020202020204" pitchFamily="34" charset="0"/>
            </a:endParaRPr>
          </a:p>
        </p:txBody>
      </p:sp>
      <p:sp>
        <p:nvSpPr>
          <p:cNvPr id="6" name="Rectangle 5"/>
          <p:cNvSpPr/>
          <p:nvPr/>
        </p:nvSpPr>
        <p:spPr>
          <a:xfrm>
            <a:off x="3059789" y="4769833"/>
            <a:ext cx="2941867" cy="54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IN" sz="1400" dirty="0">
                <a:solidFill>
                  <a:schemeClr val="tx2"/>
                </a:solidFill>
                <a:latin typeface="Arial" panose="020B0604020202020204" pitchFamily="34" charset="0"/>
              </a:rPr>
              <a:t>Safeguarding of the assets </a:t>
            </a:r>
          </a:p>
        </p:txBody>
      </p:sp>
      <p:sp>
        <p:nvSpPr>
          <p:cNvPr id="7" name="Rectangle 6"/>
          <p:cNvSpPr/>
          <p:nvPr/>
        </p:nvSpPr>
        <p:spPr>
          <a:xfrm>
            <a:off x="3059789" y="5543393"/>
            <a:ext cx="2941867" cy="540000"/>
          </a:xfrm>
          <a:prstGeom prst="rect">
            <a:avLst/>
          </a:prstGeom>
          <a:solidFill>
            <a:srgbClr val="FAE600"/>
          </a:solidFill>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400" dirty="0">
                <a:solidFill>
                  <a:schemeClr val="tx1"/>
                </a:solidFill>
                <a:latin typeface="Arial" panose="020B0604020202020204" pitchFamily="34" charset="0"/>
              </a:rPr>
              <a:t>Internal financial controls over financial reporting (ICFR)</a:t>
            </a:r>
            <a:endParaRPr lang="en-IN" sz="1400" dirty="0">
              <a:solidFill>
                <a:schemeClr val="tx1"/>
              </a:solidFill>
              <a:latin typeface="Arial" panose="020B0604020202020204" pitchFamily="34" charset="0"/>
            </a:endParaRPr>
          </a:p>
        </p:txBody>
      </p:sp>
      <p:sp>
        <p:nvSpPr>
          <p:cNvPr id="8" name="Rectangle 7"/>
          <p:cNvSpPr/>
          <p:nvPr/>
        </p:nvSpPr>
        <p:spPr>
          <a:xfrm>
            <a:off x="3059789" y="1675589"/>
            <a:ext cx="2941867" cy="54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400" dirty="0">
                <a:solidFill>
                  <a:schemeClr val="tx2"/>
                </a:solidFill>
                <a:latin typeface="Arial" panose="020B0604020202020204" pitchFamily="34" charset="0"/>
              </a:rPr>
              <a:t>Reliability of financial statements</a:t>
            </a:r>
            <a:endParaRPr lang="en-IN" sz="1400" dirty="0">
              <a:solidFill>
                <a:schemeClr val="tx2"/>
              </a:solidFill>
              <a:latin typeface="Arial" panose="020B0604020202020204" pitchFamily="34" charset="0"/>
            </a:endParaRPr>
          </a:p>
        </p:txBody>
      </p:sp>
      <p:sp>
        <p:nvSpPr>
          <p:cNvPr id="9" name="Rectangle 8"/>
          <p:cNvSpPr/>
          <p:nvPr/>
        </p:nvSpPr>
        <p:spPr>
          <a:xfrm>
            <a:off x="3059789" y="2449150"/>
            <a:ext cx="2941867" cy="54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104463" tIns="52233" rIns="104463" bIns="52233" rtlCol="0" anchor="ctr"/>
          <a:lstStyle/>
          <a:p>
            <a:pPr algn="ctr"/>
            <a:r>
              <a:rPr lang="en-US" sz="1400" dirty="0">
                <a:solidFill>
                  <a:schemeClr val="tx2"/>
                </a:solidFill>
                <a:latin typeface="Arial" panose="020B0604020202020204" pitchFamily="34" charset="0"/>
              </a:rPr>
              <a:t>Financial Statements </a:t>
            </a:r>
          </a:p>
          <a:p>
            <a:pPr algn="ctr"/>
            <a:r>
              <a:rPr lang="en-US" sz="1400" dirty="0">
                <a:solidFill>
                  <a:schemeClr val="tx2"/>
                </a:solidFill>
                <a:latin typeface="Arial" panose="020B0604020202020204" pitchFamily="34" charset="0"/>
              </a:rPr>
              <a:t>(in accordance with GAAP)</a:t>
            </a:r>
            <a:endParaRPr lang="en-IN" sz="1400" dirty="0">
              <a:solidFill>
                <a:schemeClr val="tx2"/>
              </a:solidFill>
              <a:latin typeface="Arial" panose="020B0604020202020204" pitchFamily="34" charset="0"/>
            </a:endParaRPr>
          </a:p>
        </p:txBody>
      </p:sp>
      <p:sp>
        <p:nvSpPr>
          <p:cNvPr id="10" name="TextBox 9"/>
          <p:cNvSpPr txBox="1"/>
          <p:nvPr/>
        </p:nvSpPr>
        <p:spPr>
          <a:xfrm>
            <a:off x="4198983" y="2103260"/>
            <a:ext cx="663478" cy="413263"/>
          </a:xfrm>
          <a:prstGeom prst="rect">
            <a:avLst/>
          </a:prstGeom>
          <a:noFill/>
        </p:spPr>
        <p:txBody>
          <a:bodyPr wrap="square" lIns="104463" tIns="52233" rIns="104463" bIns="52233" rtlCol="0" anchor="ctr">
            <a:spAutoFit/>
          </a:bodyPr>
          <a:lstStyle/>
          <a:p>
            <a:pPr algn="ctr"/>
            <a:r>
              <a:rPr lang="en-US" sz="2000" dirty="0">
                <a:latin typeface="Arial" panose="020B0604020202020204" pitchFamily="34" charset="0"/>
              </a:rPr>
              <a:t>+</a:t>
            </a:r>
          </a:p>
        </p:txBody>
      </p:sp>
      <p:sp>
        <p:nvSpPr>
          <p:cNvPr id="11" name="TextBox 10"/>
          <p:cNvSpPr txBox="1"/>
          <p:nvPr/>
        </p:nvSpPr>
        <p:spPr>
          <a:xfrm>
            <a:off x="4198983" y="3670425"/>
            <a:ext cx="663478" cy="413263"/>
          </a:xfrm>
          <a:prstGeom prst="rect">
            <a:avLst/>
          </a:prstGeom>
          <a:noFill/>
        </p:spPr>
        <p:txBody>
          <a:bodyPr wrap="square" lIns="104463" tIns="52233" rIns="104463" bIns="52233" rtlCol="0" anchor="ctr">
            <a:spAutoFit/>
          </a:bodyPr>
          <a:lstStyle/>
          <a:p>
            <a:pPr algn="ctr"/>
            <a:r>
              <a:rPr lang="en-US" sz="2000" dirty="0">
                <a:latin typeface="Arial" panose="020B0604020202020204" pitchFamily="34" charset="0"/>
              </a:rPr>
              <a:t>+</a:t>
            </a:r>
          </a:p>
        </p:txBody>
      </p:sp>
      <p:sp>
        <p:nvSpPr>
          <p:cNvPr id="12" name="TextBox 11"/>
          <p:cNvSpPr txBox="1"/>
          <p:nvPr/>
        </p:nvSpPr>
        <p:spPr>
          <a:xfrm>
            <a:off x="4198983" y="5216461"/>
            <a:ext cx="663478" cy="413263"/>
          </a:xfrm>
          <a:prstGeom prst="rect">
            <a:avLst/>
          </a:prstGeom>
          <a:noFill/>
        </p:spPr>
        <p:txBody>
          <a:bodyPr wrap="square" lIns="104463" tIns="52233" rIns="104463" bIns="52233" rtlCol="0" anchor="ctr">
            <a:spAutoFit/>
          </a:bodyPr>
          <a:lstStyle/>
          <a:p>
            <a:pPr algn="ctr"/>
            <a:r>
              <a:rPr lang="en-US" sz="2000" dirty="0">
                <a:latin typeface="Arial" panose="020B0604020202020204" pitchFamily="34" charset="0"/>
              </a:rPr>
              <a:t>+</a:t>
            </a:r>
          </a:p>
        </p:txBody>
      </p:sp>
      <p:sp>
        <p:nvSpPr>
          <p:cNvPr id="13" name="TextBox 12"/>
          <p:cNvSpPr txBox="1"/>
          <p:nvPr/>
        </p:nvSpPr>
        <p:spPr>
          <a:xfrm>
            <a:off x="4198983" y="2903738"/>
            <a:ext cx="663478" cy="413263"/>
          </a:xfrm>
          <a:prstGeom prst="rect">
            <a:avLst/>
          </a:prstGeom>
          <a:noFill/>
        </p:spPr>
        <p:txBody>
          <a:bodyPr wrap="square" lIns="104463" tIns="52233" rIns="104463" bIns="52233" rtlCol="0" anchor="ctr">
            <a:spAutoFit/>
          </a:bodyPr>
          <a:lstStyle/>
          <a:p>
            <a:pPr algn="ctr"/>
            <a:r>
              <a:rPr lang="en-US" sz="2000" dirty="0">
                <a:latin typeface="Arial" panose="020B0604020202020204" pitchFamily="34" charset="0"/>
              </a:rPr>
              <a:t>+</a:t>
            </a:r>
          </a:p>
        </p:txBody>
      </p:sp>
      <p:sp>
        <p:nvSpPr>
          <p:cNvPr id="14" name="TextBox 13"/>
          <p:cNvSpPr txBox="1"/>
          <p:nvPr/>
        </p:nvSpPr>
        <p:spPr>
          <a:xfrm>
            <a:off x="4198983" y="4420178"/>
            <a:ext cx="663478" cy="413263"/>
          </a:xfrm>
          <a:prstGeom prst="rect">
            <a:avLst/>
          </a:prstGeom>
          <a:noFill/>
        </p:spPr>
        <p:txBody>
          <a:bodyPr wrap="square" lIns="104463" tIns="52233" rIns="104463" bIns="52233" rtlCol="0" anchor="ctr">
            <a:spAutoFit/>
          </a:bodyPr>
          <a:lstStyle/>
          <a:p>
            <a:pPr algn="ctr"/>
            <a:r>
              <a:rPr lang="en-US" sz="2000" dirty="0">
                <a:latin typeface="Arial" panose="020B0604020202020204" pitchFamily="34" charset="0"/>
              </a:rPr>
              <a:t>+</a:t>
            </a:r>
          </a:p>
        </p:txBody>
      </p:sp>
    </p:spTree>
    <p:extLst>
      <p:ext uri="{BB962C8B-B14F-4D97-AF65-F5344CB8AC3E}">
        <p14:creationId xmlns:p14="http://schemas.microsoft.com/office/powerpoint/2010/main" val="2094747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Auditor’s objective</a:t>
            </a:r>
          </a:p>
        </p:txBody>
      </p:sp>
      <p:sp>
        <p:nvSpPr>
          <p:cNvPr id="3" name="Content Placeholder 2"/>
          <p:cNvSpPr>
            <a:spLocks noGrp="1"/>
          </p:cNvSpPr>
          <p:nvPr>
            <p:ph idx="1"/>
          </p:nvPr>
        </p:nvSpPr>
        <p:spPr/>
        <p:txBody>
          <a:bodyPr/>
          <a:lstStyle/>
          <a:p>
            <a:r>
              <a:rPr lang="en-IN" dirty="0"/>
              <a:t>Express an opinion on the effectiveness of the company's internal financial controls over financial reporting</a:t>
            </a:r>
          </a:p>
          <a:p>
            <a:r>
              <a:rPr lang="en-IN" dirty="0"/>
              <a:t>Carried out along with an audit of the financial statements</a:t>
            </a:r>
          </a:p>
          <a:p>
            <a:r>
              <a:rPr lang="en-IN" dirty="0"/>
              <a:t>Auditor must plan and perform the audit to obtain sufficient appropriate evidence to obtain reasonable assurance about whether material weakness exists as of the balance sheet date</a:t>
            </a:r>
          </a:p>
          <a:p>
            <a:pPr marL="0" indent="0">
              <a:buNone/>
            </a:pPr>
            <a:endParaRPr lang="en-IN" dirty="0"/>
          </a:p>
          <a:p>
            <a:endParaRPr lang="en-IN" dirty="0"/>
          </a:p>
        </p:txBody>
      </p:sp>
      <p:sp>
        <p:nvSpPr>
          <p:cNvPr id="4" name="TextBox 3"/>
          <p:cNvSpPr txBox="1"/>
          <p:nvPr/>
        </p:nvSpPr>
        <p:spPr>
          <a:xfrm>
            <a:off x="457200" y="4462818"/>
            <a:ext cx="8099946" cy="429348"/>
          </a:xfrm>
          <a:prstGeom prst="rect">
            <a:avLst/>
          </a:prstGeom>
          <a:solidFill>
            <a:schemeClr val="accent2"/>
          </a:solidFill>
        </p:spPr>
        <p:txBody>
          <a:bodyPr wrap="square" lIns="0" tIns="36576" rIns="0" bIns="0" rtlCol="0">
            <a:spAutoFit/>
          </a:bodyPr>
          <a:lstStyle/>
          <a:p>
            <a:pPr marL="285750" indent="-285750">
              <a:lnSpc>
                <a:spcPct val="85000"/>
              </a:lnSpc>
              <a:spcAft>
                <a:spcPts val="600"/>
              </a:spcAft>
              <a:buClr>
                <a:schemeClr val="accent2"/>
              </a:buClr>
              <a:buSzPct val="70000"/>
              <a:buFont typeface="Arial" pitchFamily="34" charset="0"/>
              <a:buChar char="►"/>
            </a:pPr>
            <a:r>
              <a:rPr lang="en-IN" sz="1500" dirty="0"/>
              <a:t>Significant deficiency or material weakness in internal financial controls over financial reporting may exist even when financial statements are not materially misstated.</a:t>
            </a:r>
          </a:p>
        </p:txBody>
      </p:sp>
    </p:spTree>
    <p:extLst>
      <p:ext uri="{BB962C8B-B14F-4D97-AF65-F5344CB8AC3E}">
        <p14:creationId xmlns:p14="http://schemas.microsoft.com/office/powerpoint/2010/main" val="1178760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Scope for Reporting on Internal Financial Controls</a:t>
            </a:r>
          </a:p>
        </p:txBody>
      </p:sp>
      <p:sp>
        <p:nvSpPr>
          <p:cNvPr id="3" name="Content Placeholder 2"/>
          <p:cNvSpPr>
            <a:spLocks noGrp="1"/>
          </p:cNvSpPr>
          <p:nvPr>
            <p:ph idx="1"/>
          </p:nvPr>
        </p:nvSpPr>
        <p:spPr/>
        <p:txBody>
          <a:bodyPr/>
          <a:lstStyle/>
          <a:p>
            <a:r>
              <a:rPr lang="en-IN" sz="1800" dirty="0"/>
              <a:t>Applies to the statutory auditors of all the companies.</a:t>
            </a:r>
          </a:p>
          <a:p>
            <a:r>
              <a:rPr lang="en-IN" sz="1800" dirty="0"/>
              <a:t>Significantly larger and wider than the reporting on internal controls under CARO 2015</a:t>
            </a:r>
          </a:p>
          <a:p>
            <a:r>
              <a:rPr lang="en-IN" sz="1800" dirty="0"/>
              <a:t>Auditor’s reporting on internal financial controls will apply only in case of reporting on financial statements prepared under the Act and reported under Section 143</a:t>
            </a:r>
          </a:p>
          <a:p>
            <a:r>
              <a:rPr lang="en-IN" sz="1800" dirty="0"/>
              <a:t>Reporting on internal financial controls will not be applicable with respect to interim financial statements</a:t>
            </a:r>
          </a:p>
          <a:p>
            <a:r>
              <a:rPr lang="en-IN" sz="1800" dirty="0"/>
              <a:t>Reporting on the adequacy and operating effectiveness of internal financial controls over financial reporting would apply for the respective components </a:t>
            </a:r>
            <a:r>
              <a:rPr lang="en-IN" sz="1800" b="1" dirty="0"/>
              <a:t>only if it is a company under the Companies Act</a:t>
            </a:r>
            <a:r>
              <a:rPr lang="en-IN" sz="1800" dirty="0"/>
              <a:t>.</a:t>
            </a:r>
          </a:p>
          <a:p>
            <a:r>
              <a:rPr lang="en-IN" sz="1800" dirty="0"/>
              <a:t>Should report if the company has adequate internal control systems in place and whether they were operating effectively as at the balance sheet date. </a:t>
            </a:r>
          </a:p>
          <a:p>
            <a:pPr marL="0" indent="0">
              <a:buNone/>
            </a:pPr>
            <a:endParaRPr lang="en-IN" sz="600" dirty="0"/>
          </a:p>
          <a:p>
            <a:pPr marL="0" indent="0">
              <a:buNone/>
            </a:pPr>
            <a:r>
              <a:rPr lang="en-IN" sz="1800" dirty="0"/>
              <a:t>NOTE: that when forming the opinion on internal financial controls, the auditor </a:t>
            </a:r>
            <a:r>
              <a:rPr lang="en-IN" sz="1800" u="sng" dirty="0"/>
              <a:t>should test the same during the financial year under audit </a:t>
            </a:r>
            <a:r>
              <a:rPr lang="en-IN" sz="1800" dirty="0"/>
              <a:t>and not just as at the balance sheet date</a:t>
            </a:r>
          </a:p>
        </p:txBody>
      </p:sp>
    </p:spTree>
    <p:extLst>
      <p:ext uri="{BB962C8B-B14F-4D97-AF65-F5344CB8AC3E}">
        <p14:creationId xmlns:p14="http://schemas.microsoft.com/office/powerpoint/2010/main" val="3766738722"/>
      </p:ext>
    </p:extLst>
  </p:cSld>
  <p:clrMapOvr>
    <a:masterClrMapping/>
  </p:clrMapOvr>
</p:sld>
</file>

<file path=ppt/theme/theme1.xml><?xml version="1.0" encoding="utf-8"?>
<a:theme xmlns:a="http://schemas.openxmlformats.org/drawingml/2006/main" name="blank">
  <a:themeElements>
    <a:clrScheme name="Custom 1">
      <a:dk1>
        <a:srgbClr val="000000"/>
      </a:dk1>
      <a:lt1>
        <a:srgbClr val="808080"/>
      </a:lt1>
      <a:dk2>
        <a:srgbClr val="FFFFFF"/>
      </a:dk2>
      <a:lt2>
        <a:srgbClr val="80808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2.xml><?xml version="1.0" encoding="utf-8"?>
<a:theme xmlns:a="http://schemas.openxmlformats.org/drawingml/2006/main" name="EY dark print">
  <a:themeElements>
    <a:clrScheme name="Custom 2">
      <a:dk1>
        <a:srgbClr val="FFFFFF"/>
      </a:dk1>
      <a:lt1>
        <a:srgbClr val="FFFFFF"/>
      </a:lt1>
      <a:dk2>
        <a:srgbClr val="333333"/>
      </a:dk2>
      <a:lt2>
        <a:srgbClr val="FFE600"/>
      </a:lt2>
      <a:accent1>
        <a:srgbClr val="808080"/>
      </a:accent1>
      <a:accent2>
        <a:srgbClr val="FFE600"/>
      </a:accent2>
      <a:accent3>
        <a:srgbClr val="999999"/>
      </a:accent3>
      <a:accent4>
        <a:srgbClr val="F0F0F0"/>
      </a:accent4>
      <a:accent5>
        <a:srgbClr val="00A3AE"/>
      </a:accent5>
      <a:accent6>
        <a:srgbClr val="C0C0C0"/>
      </a:accent6>
      <a:hlink>
        <a:srgbClr val="336699"/>
      </a:hlink>
      <a:folHlink>
        <a:srgbClr val="91278F"/>
      </a:folHlink>
    </a:clrScheme>
    <a:fontScheme name="EY_Hando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9525">
          <a:solidFill>
            <a:schemeClr val="accent1"/>
          </a:solidFill>
        </a:ln>
      </a:spPr>
      <a:bodyPr rtlCol="0" anchor="t" anchorCtr="0"/>
      <a:lstStyle>
        <a:defPPr algn="ctr">
          <a:defRPr sz="1200" dirty="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accent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36576" rIns="0" bIns="0" rtlCol="0">
        <a:spAutoFit/>
      </a:bodyPr>
      <a:lstStyle>
        <a:defPPr marL="285750" indent="-285750">
          <a:lnSpc>
            <a:spcPct val="85000"/>
          </a:lnSpc>
          <a:spcAft>
            <a:spcPts val="600"/>
          </a:spcAft>
          <a:buClr>
            <a:schemeClr val="accent2"/>
          </a:buClr>
          <a:buSzPct val="70000"/>
          <a:buFont typeface="Arial" pitchFamily="34" charset="0"/>
          <a:buChar char="►"/>
          <a:defRPr sz="1200" dirty="0" smtClean="0"/>
        </a:defPPr>
      </a:lstStyle>
    </a:txDef>
  </a:objectDefaults>
  <a:extraClrSchemeLst/>
  <a:custClrLst>
    <a:custClr name="EY Special Use Red">
      <a:srgbClr val="F04C3E"/>
    </a:custClr>
    <a:custClr name="EY Special Use Blue 50%">
      <a:srgbClr val="7FD1D6"/>
    </a:custClr>
    <a:custClr name="EY Special Use Purple">
      <a:srgbClr val="91278F"/>
    </a:custClr>
    <a:custClr name="EY Special Use Purple 50%">
      <a:srgbClr val="C893C7"/>
    </a:custClr>
    <a:custClr name="EY Special Use Green">
      <a:srgbClr val="2C973E"/>
    </a:custClr>
    <a:custClr name="EY Special Use Green 50%">
      <a:srgbClr val="95CB89"/>
    </a:custClr>
    <a:custClr name="EY Yellow 50%">
      <a:srgbClr val="FFF27F"/>
    </a:custClr>
    <a:custClr name="EY Special Use Lilac">
      <a:srgbClr val="AC98DB"/>
    </a:custClr>
    <a:custClr name="EY Special Use Lilac 50%">
      <a:srgbClr val="D8D2E0"/>
    </a:custClr>
    <a:custClr name="EY Link Blue">
      <a:srgbClr val="336699"/>
    </a:custClr>
  </a:custClr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3fa22e74-34bb-43b8-869c-9d2ab63367e0">4VCF44SV5VVE-632904818-312</_dlc_DocId>
    <_dlc_DocIdUrl xmlns="3fa22e74-34bb-43b8-869c-9d2ab63367e0">
      <Url>https://sites.ey.com/sites/AssuranceIndiaLearning/_layouts/15/DocIdRedir.aspx?ID=4VCF44SV5VVE-632904818-312</Url>
      <Description>4VCF44SV5VVE-632904818-312</Description>
    </_dlc_DocIdUrl>
    <TaxCatchAll xmlns="50c908b1-f277-4340-90a9-4611d0b0f078" xsi:nil="true"/>
    <lcf76f155ced4ddcb4097134ff3c332f xmlns="b744087c-cfec-48d2-a8d6-1f803e1abbd8">
      <Terms xmlns="http://schemas.microsoft.com/office/infopath/2007/PartnerControls"/>
    </lcf76f155ced4ddcb4097134ff3c332f>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Document" ma:contentTypeID="0x010100A4ED561400F1104C9FE27B6FA19FBAA4" ma:contentTypeVersion="16" ma:contentTypeDescription="Create a new document." ma:contentTypeScope="" ma:versionID="d1d4b36888ddfcfd74c44c88fb54fea1">
  <xsd:schema xmlns:xsd="http://www.w3.org/2001/XMLSchema" xmlns:xs="http://www.w3.org/2001/XMLSchema" xmlns:p="http://schemas.microsoft.com/office/2006/metadata/properties" xmlns:ns2="3fa22e74-34bb-43b8-869c-9d2ab63367e0" xmlns:ns3="b744087c-cfec-48d2-a8d6-1f803e1abbd8" xmlns:ns4="50c908b1-f277-4340-90a9-4611d0b0f078" targetNamespace="http://schemas.microsoft.com/office/2006/metadata/properties" ma:root="true" ma:fieldsID="4505cd94c1308478752a6b412d476044" ns2:_="" ns3:_="" ns4:_="">
    <xsd:import namespace="3fa22e74-34bb-43b8-869c-9d2ab63367e0"/>
    <xsd:import namespace="b744087c-cfec-48d2-a8d6-1f803e1abbd8"/>
    <xsd:import namespace="50c908b1-f277-4340-90a9-4611d0b0f078"/>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DateTaken" minOccurs="0"/>
                <xsd:element ref="ns3:MediaServiceOCR" minOccurs="0"/>
                <xsd:element ref="ns2:SharedWithUsers" minOccurs="0"/>
                <xsd:element ref="ns2: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a22e74-34bb-43b8-869c-9d2ab63367e0"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744087c-cfec-48d2-a8d6-1f803e1abbd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33ef62f9-2e07-484b-bd79-00aec90129f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0c908b1-f277-4340-90a9-4611d0b0f078"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cfae0081-8968-442a-8592-caf914ae8ac8}" ma:internalName="TaxCatchAll" ma:showField="CatchAllData" ma:web="3fa22e74-34bb-43b8-869c-9d2ab63367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457914B-82ED-4FC7-8B37-5CD69076AE10}">
  <ds:schemaRefs>
    <ds:schemaRef ds:uri="http://schemas.microsoft.com/office/2006/metadata/properties"/>
    <ds:schemaRef ds:uri="http://schemas.microsoft.com/office/infopath/2007/PartnerControls"/>
    <ds:schemaRef ds:uri="3fa22e74-34bb-43b8-869c-9d2ab63367e0"/>
    <ds:schemaRef ds:uri="50c908b1-f277-4340-90a9-4611d0b0f078"/>
    <ds:schemaRef ds:uri="b744087c-cfec-48d2-a8d6-1f803e1abbd8"/>
  </ds:schemaRefs>
</ds:datastoreItem>
</file>

<file path=customXml/itemProps2.xml><?xml version="1.0" encoding="utf-8"?>
<ds:datastoreItem xmlns:ds="http://schemas.openxmlformats.org/officeDocument/2006/customXml" ds:itemID="{21EDB2F3-09A0-42E1-B37F-0F4CA076680A}">
  <ds:schemaRefs>
    <ds:schemaRef ds:uri="http://schemas.microsoft.com/sharepoint/events"/>
  </ds:schemaRefs>
</ds:datastoreItem>
</file>

<file path=customXml/itemProps3.xml><?xml version="1.0" encoding="utf-8"?>
<ds:datastoreItem xmlns:ds="http://schemas.openxmlformats.org/officeDocument/2006/customXml" ds:itemID="{76BAB220-C81A-4123-8AB7-80A0B7B3AD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a22e74-34bb-43b8-869c-9d2ab63367e0"/>
    <ds:schemaRef ds:uri="b744087c-cfec-48d2-a8d6-1f803e1abbd8"/>
    <ds:schemaRef ds:uri="50c908b1-f277-4340-90a9-4611d0b0f0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EE0CB82-A907-4E13-ACF2-F3F6F932F58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415</TotalTime>
  <Words>2260</Words>
  <Application>Microsoft Office PowerPoint</Application>
  <PresentationFormat>On-screen Show (4:3)</PresentationFormat>
  <Paragraphs>267</Paragraphs>
  <Slides>23</Slides>
  <Notes>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23</vt:i4>
      </vt:variant>
    </vt:vector>
  </HeadingPairs>
  <TitlesOfParts>
    <vt:vector size="28" baseType="lpstr">
      <vt:lpstr>Arial</vt:lpstr>
      <vt:lpstr>Calibri</vt:lpstr>
      <vt:lpstr>Wingdings</vt:lpstr>
      <vt:lpstr>blank</vt:lpstr>
      <vt:lpstr>EY dark print</vt:lpstr>
      <vt:lpstr>PowerPoint Presentation</vt:lpstr>
      <vt:lpstr>PowerPoint Presentation</vt:lpstr>
      <vt:lpstr>Topics </vt:lpstr>
      <vt:lpstr>Scope and requirements under the  Companies Act, 2013</vt:lpstr>
      <vt:lpstr>Internal financial controls</vt:lpstr>
      <vt:lpstr>Auditors’ Responsibility for Reporting on Internal Financial Controls</vt:lpstr>
      <vt:lpstr>ICFR - defined</vt:lpstr>
      <vt:lpstr>Auditor’s objective</vt:lpstr>
      <vt:lpstr>Scope for Reporting on Internal Financial Controls</vt:lpstr>
      <vt:lpstr>Planning and approach for ICFR Audit</vt:lpstr>
      <vt:lpstr>Combining the audits</vt:lpstr>
      <vt:lpstr>Planning the IFC Audit</vt:lpstr>
      <vt:lpstr>Assess and Manage Risk Manage Audit Engagement– route map </vt:lpstr>
      <vt:lpstr>Reporting on IFC Using Top Down approach </vt:lpstr>
      <vt:lpstr>Key worksteps - Scoping</vt:lpstr>
      <vt:lpstr>Key worksteps – Design Assessment</vt:lpstr>
      <vt:lpstr>Design assessment Using Top Down approach </vt:lpstr>
      <vt:lpstr>Key worksteps – Adequacy and operating effectiveness</vt:lpstr>
      <vt:lpstr>Key worksteps – Assessment and reporting</vt:lpstr>
      <vt:lpstr>Lesson summary</vt:lpstr>
      <vt:lpstr>What is IFC &amp; ICFR ? </vt:lpstr>
      <vt:lpstr>Key highlights</vt:lpstr>
      <vt:lpstr>PowerPoint Presentation</vt:lpstr>
    </vt:vector>
  </TitlesOfParts>
  <Company>Ernst &amp; Young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(Arial bold 30 point)</dc:title>
  <dc:creator>Jayanta K Ghosh</dc:creator>
  <cp:lastModifiedBy>Harsh V Agarwal</cp:lastModifiedBy>
  <cp:revision>66</cp:revision>
  <cp:lastPrinted>2013-03-27T21:48:12Z</cp:lastPrinted>
  <dcterms:created xsi:type="dcterms:W3CDTF">2013-12-27T10:55:59Z</dcterms:created>
  <dcterms:modified xsi:type="dcterms:W3CDTF">2023-09-03T05:13:58Z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0x010100A4ED561400F1104C9FE27B6FA19FBAA4</vt:lpwstr>
  </property>
  <property fmtid="{D5CDD505-2E9C-101B-9397-08002B2CF9AE}" pid="3" name="_dlc_DocIdItemGuid">
    <vt:lpwstr>39cd311e-5db1-4d55-98d1-4b7c5d7ddb71</vt:lpwstr>
  </property>
</Properties>
</file>