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822" r:id="rId1"/>
  </p:sldMasterIdLst>
  <p:notesMasterIdLst>
    <p:notesMasterId r:id="rId46"/>
  </p:notesMasterIdLst>
  <p:handoutMasterIdLst>
    <p:handoutMasterId r:id="rId47"/>
  </p:handoutMasterIdLst>
  <p:sldIdLst>
    <p:sldId id="256" r:id="rId2"/>
    <p:sldId id="359" r:id="rId3"/>
    <p:sldId id="320" r:id="rId4"/>
    <p:sldId id="322" r:id="rId5"/>
    <p:sldId id="324" r:id="rId6"/>
    <p:sldId id="325" r:id="rId7"/>
    <p:sldId id="326" r:id="rId8"/>
    <p:sldId id="366" r:id="rId9"/>
    <p:sldId id="367" r:id="rId10"/>
    <p:sldId id="382" r:id="rId11"/>
    <p:sldId id="383" r:id="rId12"/>
    <p:sldId id="384" r:id="rId13"/>
    <p:sldId id="323" r:id="rId14"/>
    <p:sldId id="385" r:id="rId15"/>
    <p:sldId id="386" r:id="rId16"/>
    <p:sldId id="361" r:id="rId17"/>
    <p:sldId id="362" r:id="rId18"/>
    <p:sldId id="363" r:id="rId19"/>
    <p:sldId id="376" r:id="rId20"/>
    <p:sldId id="337" r:id="rId21"/>
    <p:sldId id="370" r:id="rId22"/>
    <p:sldId id="371" r:id="rId23"/>
    <p:sldId id="372" r:id="rId24"/>
    <p:sldId id="373" r:id="rId25"/>
    <p:sldId id="374" r:id="rId26"/>
    <p:sldId id="375" r:id="rId27"/>
    <p:sldId id="338" r:id="rId28"/>
    <p:sldId id="339" r:id="rId29"/>
    <p:sldId id="340" r:id="rId30"/>
    <p:sldId id="341" r:id="rId31"/>
    <p:sldId id="343" r:id="rId32"/>
    <p:sldId id="344" r:id="rId33"/>
    <p:sldId id="364" r:id="rId34"/>
    <p:sldId id="365" r:id="rId35"/>
    <p:sldId id="355" r:id="rId36"/>
    <p:sldId id="345" r:id="rId37"/>
    <p:sldId id="346" r:id="rId38"/>
    <p:sldId id="356" r:id="rId39"/>
    <p:sldId id="357" r:id="rId40"/>
    <p:sldId id="351" r:id="rId41"/>
    <p:sldId id="369" r:id="rId42"/>
    <p:sldId id="368" r:id="rId43"/>
    <p:sldId id="381" r:id="rId44"/>
    <p:sldId id="360" r:id="rId4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17EC436-D82E-4971-A59A-1DC2A890EC05}">
          <p14:sldIdLst>
            <p14:sldId id="256"/>
            <p14:sldId id="359"/>
            <p14:sldId id="320"/>
            <p14:sldId id="322"/>
            <p14:sldId id="324"/>
            <p14:sldId id="325"/>
            <p14:sldId id="326"/>
          </p14:sldIdLst>
        </p14:section>
        <p14:section name="Default Section" id="{BC1F8799-B325-4874-BE3D-E276451485B5}">
          <p14:sldIdLst>
            <p14:sldId id="366"/>
            <p14:sldId id="367"/>
          </p14:sldIdLst>
        </p14:section>
        <p14:section name="Default Section" id="{D6989E46-FBA5-468A-BFC8-6B511FA0EB62}">
          <p14:sldIdLst>
            <p14:sldId id="382"/>
            <p14:sldId id="383"/>
            <p14:sldId id="384"/>
            <p14:sldId id="323"/>
            <p14:sldId id="385"/>
            <p14:sldId id="386"/>
          </p14:sldIdLst>
        </p14:section>
        <p14:section name="Default Section" id="{FC8F1ED2-F32B-4FF7-8688-7FCD4131F3B2}">
          <p14:sldIdLst>
            <p14:sldId id="361"/>
            <p14:sldId id="362"/>
          </p14:sldIdLst>
        </p14:section>
        <p14:section name="Default Section" id="{C13FDF89-09C9-4D77-8EB4-6E675637E334}">
          <p14:sldIdLst>
            <p14:sldId id="363"/>
          </p14:sldIdLst>
        </p14:section>
        <p14:section name="Default Section" id="{C95B6EC5-1192-46DE-8E0F-3A9298D5584F}">
          <p14:sldIdLst>
            <p14:sldId id="376"/>
          </p14:sldIdLst>
        </p14:section>
        <p14:section name="Default Section" id="{057301D8-AA1A-43E6-8908-B54E9B8CD1D4}">
          <p14:sldIdLst>
            <p14:sldId id="337"/>
          </p14:sldIdLst>
        </p14:section>
        <p14:section name="Default Section" id="{4E560846-968F-45D4-894C-EE7741B981B8}">
          <p14:sldIdLst>
            <p14:sldId id="370"/>
            <p14:sldId id="371"/>
            <p14:sldId id="372"/>
            <p14:sldId id="373"/>
            <p14:sldId id="374"/>
            <p14:sldId id="375"/>
          </p14:sldIdLst>
        </p14:section>
        <p14:section name="Default Section" id="{8CCA4A3E-7B57-4CAE-8CD7-FC89ECAFA2A4}">
          <p14:sldIdLst>
            <p14:sldId id="338"/>
            <p14:sldId id="339"/>
            <p14:sldId id="340"/>
            <p14:sldId id="341"/>
            <p14:sldId id="343"/>
            <p14:sldId id="344"/>
            <p14:sldId id="364"/>
            <p14:sldId id="365"/>
            <p14:sldId id="355"/>
          </p14:sldIdLst>
        </p14:section>
        <p14:section name="Default Section" id="{3D6532E5-4241-4D54-AED6-649B7D05B429}">
          <p14:sldIdLst>
            <p14:sldId id="345"/>
            <p14:sldId id="346"/>
            <p14:sldId id="356"/>
            <p14:sldId id="357"/>
            <p14:sldId id="351"/>
            <p14:sldId id="369"/>
            <p14:sldId id="368"/>
            <p14:sldId id="381"/>
          </p14:sldIdLst>
        </p14:section>
        <p14:section name="Default Section" id="{77310EC8-C6DA-4F01-9CB2-99E5484D0F58}">
          <p14:sldIdLst>
            <p14:sldId id="36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35" userDrawn="1">
          <p15:clr>
            <a:srgbClr val="A4A3A4"/>
          </p15:clr>
        </p15:guide>
        <p15:guide id="4" orient="horz" pos="190" userDrawn="1">
          <p15:clr>
            <a:srgbClr val="A4A3A4"/>
          </p15:clr>
        </p15:guide>
        <p15:guide id="5" pos="4543" userDrawn="1">
          <p15:clr>
            <a:srgbClr val="A4A3A4"/>
          </p15:clr>
        </p15:guide>
        <p15:guide id="6" pos="7294" userDrawn="1">
          <p15:clr>
            <a:srgbClr val="A4A3A4"/>
          </p15:clr>
        </p15:guide>
        <p15:guide id="7" orient="horz" pos="731" userDrawn="1">
          <p15:clr>
            <a:srgbClr val="A4A3A4"/>
          </p15:clr>
        </p15:guide>
        <p15:guide id="8" orient="horz" pos="3886" userDrawn="1">
          <p15:clr>
            <a:srgbClr val="A4A3A4"/>
          </p15:clr>
        </p15:guide>
        <p15:guide id="9" orient="horz" pos="4178"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47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00"/>
    <a:srgbClr val="FFFFFF"/>
    <a:srgbClr val="C4C4CD"/>
    <a:srgbClr val="747480"/>
    <a:srgbClr val="2E2E38"/>
    <a:srgbClr val="808080"/>
    <a:srgbClr val="000000"/>
    <a:srgbClr val="FF9A91"/>
    <a:srgbClr val="FF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1" autoAdjust="0"/>
    <p:restoredTop sz="92902" autoAdjust="0"/>
  </p:normalViewPr>
  <p:slideViewPr>
    <p:cSldViewPr snapToGrid="0" snapToObjects="1" showGuides="1">
      <p:cViewPr varScale="1">
        <p:scale>
          <a:sx n="59" d="100"/>
          <a:sy n="59" d="100"/>
        </p:scale>
        <p:origin x="880" y="48"/>
      </p:cViewPr>
      <p:guideLst>
        <p:guide orient="horz" pos="2160"/>
        <p:guide pos="3840"/>
        <p:guide orient="horz" pos="335"/>
        <p:guide orient="horz" pos="190"/>
        <p:guide pos="4543"/>
        <p:guide pos="7294"/>
        <p:guide orient="horz" pos="731"/>
        <p:guide orient="horz" pos="3886"/>
        <p:guide orient="horz" pos="4178"/>
      </p:guideLst>
    </p:cSldViewPr>
  </p:slideViewPr>
  <p:outlineViewPr>
    <p:cViewPr>
      <p:scale>
        <a:sx n="33" d="100"/>
        <a:sy n="33" d="100"/>
      </p:scale>
      <p:origin x="0" y="-7090"/>
    </p:cViewPr>
  </p:outlineViewPr>
  <p:notesTextViewPr>
    <p:cViewPr>
      <p:scale>
        <a:sx n="50" d="100"/>
        <a:sy n="50" d="100"/>
      </p:scale>
      <p:origin x="0" y="0"/>
    </p:cViewPr>
  </p:notesTextViewPr>
  <p:sorterViewPr>
    <p:cViewPr>
      <p:scale>
        <a:sx n="50" d="100"/>
        <a:sy n="50" d="100"/>
      </p:scale>
      <p:origin x="0" y="-1570"/>
    </p:cViewPr>
  </p:sorterViewPr>
  <p:notesViewPr>
    <p:cSldViewPr snapToGrid="0" snapToObjects="1" showGuides="1">
      <p:cViewPr varScale="1">
        <p:scale>
          <a:sx n="45" d="100"/>
          <a:sy n="45" d="100"/>
        </p:scale>
        <p:origin x="2768" y="5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1"/>
          </a:xfrm>
          <a:prstGeom prst="rect">
            <a:avLst/>
          </a:prstGeom>
        </p:spPr>
        <p:txBody>
          <a:bodyPr vert="horz" lIns="92492" tIns="46246" rIns="92492" bIns="46246" rtlCol="0"/>
          <a:lstStyle>
            <a:lvl1pPr algn="l">
              <a:defRPr sz="1200"/>
            </a:lvl1pPr>
          </a:lstStyle>
          <a:p>
            <a:endParaRPr lang="en-GB" dirty="0">
              <a:latin typeface="Arial" pitchFamily="34" charset="0"/>
            </a:endParaRPr>
          </a:p>
        </p:txBody>
      </p:sp>
      <p:sp>
        <p:nvSpPr>
          <p:cNvPr id="3" name="Date Placeholder 2"/>
          <p:cNvSpPr>
            <a:spLocks noGrp="1"/>
          </p:cNvSpPr>
          <p:nvPr>
            <p:ph type="dt" sz="quarter" idx="1"/>
          </p:nvPr>
        </p:nvSpPr>
        <p:spPr>
          <a:xfrm>
            <a:off x="4143589" y="0"/>
            <a:ext cx="3169920" cy="480061"/>
          </a:xfrm>
          <a:prstGeom prst="rect">
            <a:avLst/>
          </a:prstGeom>
        </p:spPr>
        <p:txBody>
          <a:bodyPr vert="horz" lIns="92492" tIns="46246" rIns="92492" bIns="46246" rtlCol="0"/>
          <a:lstStyle>
            <a:lvl1pPr algn="r">
              <a:defRPr sz="1200"/>
            </a:lvl1pPr>
          </a:lstStyle>
          <a:p>
            <a:fld id="{75A85089-C692-4DEA-AC49-04CF34D4FE14}" type="datetimeFigureOut">
              <a:rPr lang="en-GB" smtClean="0">
                <a:latin typeface="Arial" pitchFamily="34" charset="0"/>
              </a:rPr>
              <a:pPr/>
              <a:t>03/09/2023</a:t>
            </a:fld>
            <a:endParaRPr lang="en-GB" dirty="0">
              <a:latin typeface="Arial" pitchFamily="34" charset="0"/>
            </a:endParaRPr>
          </a:p>
        </p:txBody>
      </p:sp>
      <p:sp>
        <p:nvSpPr>
          <p:cNvPr id="4" name="Footer Placeholder 3"/>
          <p:cNvSpPr>
            <a:spLocks noGrp="1"/>
          </p:cNvSpPr>
          <p:nvPr>
            <p:ph type="ftr" sz="quarter" idx="2"/>
          </p:nvPr>
        </p:nvSpPr>
        <p:spPr>
          <a:xfrm>
            <a:off x="0" y="9119473"/>
            <a:ext cx="3169920" cy="480061"/>
          </a:xfrm>
          <a:prstGeom prst="rect">
            <a:avLst/>
          </a:prstGeom>
        </p:spPr>
        <p:txBody>
          <a:bodyPr vert="horz" lIns="92492" tIns="46246" rIns="92492" bIns="46246" rtlCol="0" anchor="b"/>
          <a:lstStyle>
            <a:lvl1pPr algn="l">
              <a:defRPr sz="12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4143589" y="9119473"/>
            <a:ext cx="3169920" cy="480061"/>
          </a:xfrm>
          <a:prstGeom prst="rect">
            <a:avLst/>
          </a:prstGeom>
        </p:spPr>
        <p:txBody>
          <a:bodyPr vert="horz" lIns="92492" tIns="46246" rIns="92492" bIns="46246" rtlCol="0" anchor="b"/>
          <a:lstStyle>
            <a:lvl1pPr algn="r">
              <a:defRPr sz="1200"/>
            </a:lvl1pPr>
          </a:lstStyle>
          <a:p>
            <a:fld id="{D3A5C721-4BB5-4DB6-AD65-4BA2A62B05B6}"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1"/>
          </a:xfrm>
          <a:prstGeom prst="rect">
            <a:avLst/>
          </a:prstGeom>
        </p:spPr>
        <p:txBody>
          <a:bodyPr vert="horz" lIns="92492" tIns="46246" rIns="92492" bIns="46246" rtlCol="0"/>
          <a:lstStyle>
            <a:lvl1pPr algn="l">
              <a:defRPr sz="1200">
                <a:latin typeface="Arial" pitchFamily="34" charset="0"/>
              </a:defRPr>
            </a:lvl1pPr>
          </a:lstStyle>
          <a:p>
            <a:endParaRPr lang="en-GB" dirty="0"/>
          </a:p>
        </p:txBody>
      </p:sp>
      <p:sp>
        <p:nvSpPr>
          <p:cNvPr id="3" name="Date Placeholder 2"/>
          <p:cNvSpPr>
            <a:spLocks noGrp="1"/>
          </p:cNvSpPr>
          <p:nvPr>
            <p:ph type="dt" idx="1"/>
          </p:nvPr>
        </p:nvSpPr>
        <p:spPr>
          <a:xfrm>
            <a:off x="4143589" y="0"/>
            <a:ext cx="3169920" cy="480061"/>
          </a:xfrm>
          <a:prstGeom prst="rect">
            <a:avLst/>
          </a:prstGeom>
        </p:spPr>
        <p:txBody>
          <a:bodyPr vert="horz" lIns="92492" tIns="46246" rIns="92492" bIns="46246" rtlCol="0"/>
          <a:lstStyle>
            <a:lvl1pPr algn="r">
              <a:defRPr sz="1200">
                <a:latin typeface="Arial" pitchFamily="34" charset="0"/>
              </a:defRPr>
            </a:lvl1pPr>
          </a:lstStyle>
          <a:p>
            <a:fld id="{8045EBA9-A28D-4849-BFEA-AA04F6A21B63}" type="datetimeFigureOut">
              <a:rPr lang="en-GB" smtClean="0"/>
              <a:pPr/>
              <a:t>03/09/2023</a:t>
            </a:fld>
            <a:endParaRPr lang="en-GB" dirty="0"/>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2492" tIns="46246" rIns="92492" bIns="46246" rtlCol="0" anchor="ctr"/>
          <a:lstStyle/>
          <a:p>
            <a:endParaRPr lang="en-GB" dirty="0"/>
          </a:p>
        </p:txBody>
      </p:sp>
      <p:sp>
        <p:nvSpPr>
          <p:cNvPr id="5" name="Notes Placeholder 4"/>
          <p:cNvSpPr>
            <a:spLocks noGrp="1"/>
          </p:cNvSpPr>
          <p:nvPr>
            <p:ph type="body" sz="quarter" idx="3"/>
          </p:nvPr>
        </p:nvSpPr>
        <p:spPr>
          <a:xfrm>
            <a:off x="731521" y="4560570"/>
            <a:ext cx="5852160" cy="4320541"/>
          </a:xfrm>
          <a:prstGeom prst="rect">
            <a:avLst/>
          </a:prstGeom>
        </p:spPr>
        <p:txBody>
          <a:bodyPr vert="horz" lIns="92492" tIns="46246" rIns="92492" bIns="4624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119473"/>
            <a:ext cx="3169920" cy="480061"/>
          </a:xfrm>
          <a:prstGeom prst="rect">
            <a:avLst/>
          </a:prstGeom>
        </p:spPr>
        <p:txBody>
          <a:bodyPr vert="horz" lIns="92492" tIns="46246" rIns="92492" bIns="46246" rtlCol="0" anchor="b"/>
          <a:lstStyle>
            <a:lvl1pPr algn="l">
              <a:defRPr sz="1200">
                <a:latin typeface="Arial" pitchFamily="34" charset="0"/>
              </a:defRPr>
            </a:lvl1pPr>
          </a:lstStyle>
          <a:p>
            <a:endParaRPr lang="en-GB" dirty="0"/>
          </a:p>
        </p:txBody>
      </p:sp>
      <p:sp>
        <p:nvSpPr>
          <p:cNvPr id="7" name="Slide Number Placeholder 6"/>
          <p:cNvSpPr>
            <a:spLocks noGrp="1"/>
          </p:cNvSpPr>
          <p:nvPr>
            <p:ph type="sldNum" sz="quarter" idx="5"/>
          </p:nvPr>
        </p:nvSpPr>
        <p:spPr>
          <a:xfrm>
            <a:off x="4143589" y="9119473"/>
            <a:ext cx="3169920" cy="480061"/>
          </a:xfrm>
          <a:prstGeom prst="rect">
            <a:avLst/>
          </a:prstGeom>
        </p:spPr>
        <p:txBody>
          <a:bodyPr vert="horz" lIns="92492" tIns="46246" rIns="92492" bIns="46246" rtlCol="0" anchor="b"/>
          <a:lstStyle>
            <a:lvl1pPr algn="r">
              <a:defRPr sz="1200">
                <a:latin typeface="Arial" pitchFamily="34" charset="0"/>
              </a:defRPr>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book.mca.gov.in/notificationdetail.aspx?acturl=6CoJDC4uKVUR7C9Fl4rZdatyDbeJTqg3aw5jh3aBow1dRkFTEPzxfTUn4/9Vp/8ELoGcVVCDE3GQWf6Zr8Nn93MVnuev5W8gb7mKPzsiYmecXCcl9Wk2vt7ggRVc2EES"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book.mca.gov.in/Actpagedisplay.aspx?PAGENAME=17948"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fontScale="85000" lnSpcReduction="20000"/>
          </a:bodyPr>
          <a:lstStyle/>
          <a:p>
            <a:r>
              <a:rPr lang="en-IN" sz="1800" u="sng" dirty="0"/>
              <a:t>Foreign Company – Section 2 (42) </a:t>
            </a:r>
          </a:p>
          <a:p>
            <a:r>
              <a:rPr lang="en-IN" sz="1800" u="none" dirty="0"/>
              <a:t>Any company or body corporate incorporated outside India which -  </a:t>
            </a:r>
          </a:p>
          <a:p>
            <a:r>
              <a:rPr lang="en-IN" sz="1800" u="none" dirty="0"/>
              <a:t>(a) has a place of business in India whether by itself or through an agent, physically or through electronic mode; and </a:t>
            </a:r>
          </a:p>
          <a:p>
            <a:r>
              <a:rPr lang="en-IN" sz="1800" u="none" dirty="0"/>
              <a:t>(b) conducts any business activity in India in any other manner.</a:t>
            </a:r>
          </a:p>
          <a:p>
            <a:endParaRPr lang="en-IN" sz="1800" u="none" dirty="0"/>
          </a:p>
          <a:p>
            <a:r>
              <a:rPr lang="en-IN" sz="1800" u="sng" dirty="0"/>
              <a:t>Section 8 Company – Section 8</a:t>
            </a:r>
          </a:p>
          <a:p>
            <a:r>
              <a:rPr lang="en-IN" sz="1200" b="0" i="0" kern="1200" dirty="0">
                <a:solidFill>
                  <a:schemeClr val="tx1"/>
                </a:solidFill>
                <a:effectLst/>
                <a:latin typeface="Arial" pitchFamily="34" charset="0"/>
                <a:ea typeface="+mn-ea"/>
                <a:cs typeface="+mn-cs"/>
              </a:rPr>
              <a:t>Where it is proved to the satisfaction of the </a:t>
            </a:r>
            <a:r>
              <a:rPr lang="en-IN" sz="1200" b="0" i="0" u="none" strike="noStrike" kern="1200" dirty="0">
                <a:solidFill>
                  <a:schemeClr val="tx1"/>
                </a:solidFill>
                <a:effectLst/>
                <a:latin typeface="Arial" pitchFamily="34" charset="0"/>
                <a:ea typeface="+mn-ea"/>
                <a:cs typeface="+mn-cs"/>
                <a:hlinkClick r:id="rId3"/>
              </a:rPr>
              <a:t>Central Government</a:t>
            </a:r>
            <a:r>
              <a:rPr lang="en-IN" sz="1200" b="0" i="0" kern="1200" dirty="0">
                <a:solidFill>
                  <a:schemeClr val="tx1"/>
                </a:solidFill>
                <a:effectLst/>
                <a:latin typeface="Arial" pitchFamily="34" charset="0"/>
                <a:ea typeface="+mn-ea"/>
                <a:cs typeface="+mn-cs"/>
              </a:rPr>
              <a:t> that a person or an association of persons proposed to be registered under this Act as a limited company—</a:t>
            </a:r>
          </a:p>
          <a:p>
            <a:r>
              <a:rPr lang="en-IN" sz="1200" b="0" i="0" kern="1200" dirty="0">
                <a:solidFill>
                  <a:schemeClr val="tx1"/>
                </a:solidFill>
                <a:effectLst/>
                <a:latin typeface="Arial" pitchFamily="34" charset="0"/>
                <a:ea typeface="+mn-ea"/>
                <a:cs typeface="+mn-cs"/>
              </a:rPr>
              <a:t>(</a:t>
            </a:r>
            <a:r>
              <a:rPr lang="en-IN" sz="1200" b="0" i="1" kern="1200" dirty="0">
                <a:solidFill>
                  <a:schemeClr val="tx1"/>
                </a:solidFill>
                <a:effectLst/>
                <a:latin typeface="Arial" pitchFamily="34" charset="0"/>
                <a:ea typeface="+mn-ea"/>
                <a:cs typeface="+mn-cs"/>
              </a:rPr>
              <a:t>a</a:t>
            </a:r>
            <a:r>
              <a:rPr lang="en-IN" sz="1200" b="0" i="0" kern="1200" dirty="0">
                <a:solidFill>
                  <a:schemeClr val="tx1"/>
                </a:solidFill>
                <a:effectLst/>
                <a:latin typeface="Arial" pitchFamily="34" charset="0"/>
                <a:ea typeface="+mn-ea"/>
                <a:cs typeface="+mn-cs"/>
              </a:rPr>
              <a:t>) has in its objects the promotion of commerce, art, science, sports, education, research, social welfare, religion, charity, protection of environment or any such other object;</a:t>
            </a:r>
          </a:p>
          <a:p>
            <a:r>
              <a:rPr lang="en-IN" sz="1200" b="0" i="0" kern="1200" dirty="0">
                <a:solidFill>
                  <a:schemeClr val="tx1"/>
                </a:solidFill>
                <a:effectLst/>
                <a:latin typeface="Arial" pitchFamily="34" charset="0"/>
                <a:ea typeface="+mn-ea"/>
                <a:cs typeface="+mn-cs"/>
              </a:rPr>
              <a:t>(</a:t>
            </a:r>
            <a:r>
              <a:rPr lang="en-IN" sz="1200" b="0" i="1" kern="1200" dirty="0">
                <a:solidFill>
                  <a:schemeClr val="tx1"/>
                </a:solidFill>
                <a:effectLst/>
                <a:latin typeface="Arial" pitchFamily="34" charset="0"/>
                <a:ea typeface="+mn-ea"/>
                <a:cs typeface="+mn-cs"/>
              </a:rPr>
              <a:t>b</a:t>
            </a:r>
            <a:r>
              <a:rPr lang="en-IN" sz="1200" b="0" i="0" kern="1200" dirty="0">
                <a:solidFill>
                  <a:schemeClr val="tx1"/>
                </a:solidFill>
                <a:effectLst/>
                <a:latin typeface="Arial" pitchFamily="34" charset="0"/>
                <a:ea typeface="+mn-ea"/>
                <a:cs typeface="+mn-cs"/>
              </a:rPr>
              <a:t>) intends to apply its profits, if any, or other income in promoting its objects; and</a:t>
            </a:r>
          </a:p>
          <a:p>
            <a:r>
              <a:rPr lang="en-IN" sz="1200" b="0" i="0" kern="1200" dirty="0">
                <a:solidFill>
                  <a:schemeClr val="tx1"/>
                </a:solidFill>
                <a:effectLst/>
                <a:latin typeface="Arial" pitchFamily="34" charset="0"/>
                <a:ea typeface="+mn-ea"/>
                <a:cs typeface="+mn-cs"/>
              </a:rPr>
              <a:t>(</a:t>
            </a:r>
            <a:r>
              <a:rPr lang="en-IN" sz="1200" b="0" i="1" kern="1200" dirty="0">
                <a:solidFill>
                  <a:schemeClr val="tx1"/>
                </a:solidFill>
                <a:effectLst/>
                <a:latin typeface="Arial" pitchFamily="34" charset="0"/>
                <a:ea typeface="+mn-ea"/>
                <a:cs typeface="+mn-cs"/>
              </a:rPr>
              <a:t>c</a:t>
            </a:r>
            <a:r>
              <a:rPr lang="en-IN" sz="1200" b="0" i="0" kern="1200" dirty="0">
                <a:solidFill>
                  <a:schemeClr val="tx1"/>
                </a:solidFill>
                <a:effectLst/>
                <a:latin typeface="Arial" pitchFamily="34" charset="0"/>
                <a:ea typeface="+mn-ea"/>
                <a:cs typeface="+mn-cs"/>
              </a:rPr>
              <a:t>) intends to prohibit the payment of any dividend to its members,</a:t>
            </a:r>
          </a:p>
          <a:p>
            <a:r>
              <a:rPr lang="en-IN" sz="1200" b="0" i="0" kern="1200" dirty="0">
                <a:solidFill>
                  <a:schemeClr val="tx1"/>
                </a:solidFill>
                <a:effectLst/>
                <a:latin typeface="Arial" pitchFamily="34" charset="0"/>
                <a:ea typeface="+mn-ea"/>
                <a:cs typeface="+mn-cs"/>
              </a:rPr>
              <a:t>the Central Government may, by licence issued in such manner </a:t>
            </a:r>
            <a:r>
              <a:rPr lang="en-IN" sz="1200" b="0" i="0" u="none" strike="noStrike" kern="1200" dirty="0">
                <a:solidFill>
                  <a:schemeClr val="tx1"/>
                </a:solidFill>
                <a:effectLst/>
                <a:latin typeface="Arial" pitchFamily="34" charset="0"/>
                <a:ea typeface="+mn-ea"/>
                <a:cs typeface="+mn-cs"/>
                <a:hlinkClick r:id="rId4"/>
              </a:rPr>
              <a:t>as may be prescribed</a:t>
            </a:r>
            <a:r>
              <a:rPr lang="en-IN" sz="1200" b="0" i="0" kern="1200" dirty="0">
                <a:solidFill>
                  <a:schemeClr val="tx1"/>
                </a:solidFill>
                <a:effectLst/>
                <a:latin typeface="Arial" pitchFamily="34" charset="0"/>
                <a:ea typeface="+mn-ea"/>
                <a:cs typeface="+mn-cs"/>
              </a:rPr>
              <a:t>, and on such conditions as it deems fit, allow that person or association of persons to be registered as a limited company under this section without the addition to its name of the word "Limited", or as the case may be, the words "Private Limited" , and thereupon the Registrar shall, on application, in the </a:t>
            </a:r>
            <a:r>
              <a:rPr lang="en-IN" sz="1200" b="0" i="0" u="none" strike="noStrike" kern="1200" dirty="0">
                <a:solidFill>
                  <a:schemeClr val="tx1"/>
                </a:solidFill>
                <a:effectLst/>
                <a:latin typeface="Arial" pitchFamily="34" charset="0"/>
                <a:ea typeface="+mn-ea"/>
                <a:cs typeface="+mn-cs"/>
                <a:hlinkClick r:id="rId4"/>
              </a:rPr>
              <a:t>prescribed form</a:t>
            </a:r>
            <a:r>
              <a:rPr lang="en-IN" sz="1200" b="0" i="0" kern="1200" dirty="0">
                <a:solidFill>
                  <a:schemeClr val="tx1"/>
                </a:solidFill>
                <a:effectLst/>
                <a:latin typeface="Arial" pitchFamily="34" charset="0"/>
                <a:ea typeface="+mn-ea"/>
                <a:cs typeface="+mn-cs"/>
              </a:rPr>
              <a:t>, register such person or association of persons as a company under this section.</a:t>
            </a:r>
          </a:p>
          <a:p>
            <a:endParaRPr lang="en-IN" sz="1200" b="0" i="0" kern="1200" dirty="0">
              <a:solidFill>
                <a:schemeClr val="tx1"/>
              </a:solidFill>
              <a:effectLst/>
              <a:latin typeface="Arial" pitchFamily="34" charset="0"/>
              <a:ea typeface="+mn-ea"/>
              <a:cs typeface="+mn-cs"/>
            </a:endParaRPr>
          </a:p>
          <a:p>
            <a:r>
              <a:rPr lang="en-IN" sz="1200" b="0" i="0" u="sng" kern="1200" dirty="0">
                <a:solidFill>
                  <a:schemeClr val="tx1"/>
                </a:solidFill>
                <a:effectLst/>
                <a:latin typeface="Arial" pitchFamily="34" charset="0"/>
                <a:ea typeface="+mn-ea"/>
                <a:cs typeface="+mn-cs"/>
              </a:rPr>
              <a:t>One person Company – Section 2 (62)</a:t>
            </a:r>
          </a:p>
          <a:p>
            <a:r>
              <a:rPr lang="en-IN" sz="1200" b="0" i="0" kern="1200" dirty="0">
                <a:solidFill>
                  <a:schemeClr val="tx1"/>
                </a:solidFill>
                <a:effectLst/>
                <a:latin typeface="Arial" pitchFamily="34" charset="0"/>
                <a:ea typeface="+mn-ea"/>
                <a:cs typeface="+mn-cs"/>
              </a:rPr>
              <a:t>One Person Company means a company which has only one person as a member.</a:t>
            </a:r>
          </a:p>
          <a:p>
            <a:endParaRPr lang="en-IN" sz="1200" b="0" i="0" kern="1200" dirty="0">
              <a:solidFill>
                <a:schemeClr val="tx1"/>
              </a:solidFill>
              <a:effectLst/>
              <a:latin typeface="Arial" pitchFamily="34" charset="0"/>
              <a:ea typeface="+mn-ea"/>
              <a:cs typeface="+mn-cs"/>
            </a:endParaRPr>
          </a:p>
          <a:p>
            <a:r>
              <a:rPr lang="en-IN" sz="1200" b="0" i="0" u="sng" kern="1200" dirty="0">
                <a:solidFill>
                  <a:schemeClr val="tx1"/>
                </a:solidFill>
                <a:effectLst/>
                <a:latin typeface="Arial" pitchFamily="34" charset="0"/>
                <a:ea typeface="+mn-ea"/>
                <a:cs typeface="+mn-cs"/>
              </a:rPr>
              <a:t>Small Company – Section 2 (85)</a:t>
            </a:r>
          </a:p>
          <a:p>
            <a:r>
              <a:rPr lang="en-IN" sz="1200" b="0" i="0" kern="1200" dirty="0">
                <a:solidFill>
                  <a:schemeClr val="tx1"/>
                </a:solidFill>
                <a:effectLst/>
                <a:latin typeface="Arial" pitchFamily="34" charset="0"/>
                <a:ea typeface="+mn-ea"/>
                <a:cs typeface="+mn-cs"/>
              </a:rPr>
              <a:t> “Small company" means a company, other than a public company,—</a:t>
            </a:r>
          </a:p>
          <a:p>
            <a:r>
              <a:rPr lang="en-IN" sz="1200" b="0" i="0" kern="1200" dirty="0">
                <a:solidFill>
                  <a:schemeClr val="tx1"/>
                </a:solidFill>
                <a:effectLst/>
                <a:latin typeface="Arial" pitchFamily="34" charset="0"/>
                <a:ea typeface="+mn-ea"/>
                <a:cs typeface="+mn-cs"/>
              </a:rPr>
              <a:t>(</a:t>
            </a:r>
            <a:r>
              <a:rPr lang="en-IN" sz="1200" b="0" i="1" kern="1200" dirty="0" err="1">
                <a:solidFill>
                  <a:schemeClr val="tx1"/>
                </a:solidFill>
                <a:effectLst/>
                <a:latin typeface="Arial" pitchFamily="34" charset="0"/>
                <a:ea typeface="+mn-ea"/>
                <a:cs typeface="+mn-cs"/>
              </a:rPr>
              <a:t>i</a:t>
            </a:r>
            <a:r>
              <a:rPr lang="en-IN" sz="1200" b="0" i="0" kern="1200" dirty="0">
                <a:solidFill>
                  <a:schemeClr val="tx1"/>
                </a:solidFill>
                <a:effectLst/>
                <a:latin typeface="Arial" pitchFamily="34" charset="0"/>
                <a:ea typeface="+mn-ea"/>
                <a:cs typeface="+mn-cs"/>
              </a:rPr>
              <a:t>) paid-up share capital of which does not exceed fifty lakh rupees or such higher amount as may be prescribed which shall not be more than ten crore rupees; and</a:t>
            </a:r>
          </a:p>
          <a:p>
            <a:r>
              <a:rPr lang="en-IN" sz="1200" b="0" i="0" kern="1200" dirty="0">
                <a:solidFill>
                  <a:schemeClr val="tx1"/>
                </a:solidFill>
                <a:effectLst/>
                <a:latin typeface="Arial" pitchFamily="34" charset="0"/>
                <a:ea typeface="+mn-ea"/>
                <a:cs typeface="+mn-cs"/>
              </a:rPr>
              <a:t>(</a:t>
            </a:r>
            <a:r>
              <a:rPr lang="en-IN" sz="1200" b="0" i="1" kern="1200" dirty="0">
                <a:solidFill>
                  <a:schemeClr val="tx1"/>
                </a:solidFill>
                <a:effectLst/>
                <a:latin typeface="Arial" pitchFamily="34" charset="0"/>
                <a:ea typeface="+mn-ea"/>
                <a:cs typeface="+mn-cs"/>
              </a:rPr>
              <a:t>ii</a:t>
            </a:r>
            <a:r>
              <a:rPr lang="en-IN" sz="1200" b="0" i="0" kern="1200" dirty="0">
                <a:solidFill>
                  <a:schemeClr val="tx1"/>
                </a:solidFill>
                <a:effectLst/>
                <a:latin typeface="Arial" pitchFamily="34" charset="0"/>
                <a:ea typeface="+mn-ea"/>
                <a:cs typeface="+mn-cs"/>
              </a:rPr>
              <a:t>) turnover of which as per profit and loss account for the immediately preceding financial year does not exceed two crore rupees or such higher amount as may be prescribed which shall not be more than one hundred crore rupees.</a:t>
            </a:r>
          </a:p>
          <a:p>
            <a:endParaRPr lang="en-IN" sz="1200" b="0" i="0" kern="1200" dirty="0">
              <a:solidFill>
                <a:schemeClr val="tx1"/>
              </a:solidFill>
              <a:effectLst/>
              <a:latin typeface="Arial" pitchFamily="34" charset="0"/>
              <a:ea typeface="+mn-ea"/>
              <a:cs typeface="+mn-cs"/>
            </a:endParaRPr>
          </a:p>
          <a:p>
            <a:endParaRPr lang="en-IN" sz="1200" b="0" i="0" kern="1200" dirty="0">
              <a:solidFill>
                <a:schemeClr val="tx1"/>
              </a:solidFill>
              <a:effectLst/>
              <a:latin typeface="Arial" pitchFamily="34" charset="0"/>
              <a:ea typeface="+mn-ea"/>
              <a:cs typeface="+mn-cs"/>
            </a:endParaRPr>
          </a:p>
          <a:p>
            <a:endParaRPr lang="en-IN" sz="1800" u="none"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a:t>
            </a:fld>
            <a:endParaRPr lang="en-GB" dirty="0"/>
          </a:p>
        </p:txBody>
      </p:sp>
    </p:spTree>
    <p:extLst>
      <p:ext uri="{BB962C8B-B14F-4D97-AF65-F5344CB8AC3E}">
        <p14:creationId xmlns:p14="http://schemas.microsoft.com/office/powerpoint/2010/main" val="4034479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11</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12</a:t>
            </a:fld>
            <a:endParaRPr lang="en-GB" dirty="0"/>
          </a:p>
        </p:txBody>
      </p:sp>
    </p:spTree>
    <p:extLst>
      <p:ext uri="{BB962C8B-B14F-4D97-AF65-F5344CB8AC3E}">
        <p14:creationId xmlns:p14="http://schemas.microsoft.com/office/powerpoint/2010/main" val="3731466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13</a:t>
            </a:fld>
            <a:endParaRPr lang="en-GB" dirty="0"/>
          </a:p>
        </p:txBody>
      </p:sp>
    </p:spTree>
    <p:extLst>
      <p:ext uri="{BB962C8B-B14F-4D97-AF65-F5344CB8AC3E}">
        <p14:creationId xmlns:p14="http://schemas.microsoft.com/office/powerpoint/2010/main" val="1068128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14</a:t>
            </a:fld>
            <a:endParaRPr lang="en-GB" dirty="0"/>
          </a:p>
        </p:txBody>
      </p:sp>
    </p:spTree>
    <p:extLst>
      <p:ext uri="{BB962C8B-B14F-4D97-AF65-F5344CB8AC3E}">
        <p14:creationId xmlns:p14="http://schemas.microsoft.com/office/powerpoint/2010/main" val="1861734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15</a:t>
            </a:fld>
            <a:endParaRPr lang="en-GB" dirty="0"/>
          </a:p>
        </p:txBody>
      </p:sp>
    </p:spTree>
    <p:extLst>
      <p:ext uri="{BB962C8B-B14F-4D97-AF65-F5344CB8AC3E}">
        <p14:creationId xmlns:p14="http://schemas.microsoft.com/office/powerpoint/2010/main" val="3827633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16</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17</a:t>
            </a:fld>
            <a:endParaRPr lang="en-GB" dirty="0"/>
          </a:p>
        </p:txBody>
      </p:sp>
    </p:spTree>
    <p:extLst>
      <p:ext uri="{BB962C8B-B14F-4D97-AF65-F5344CB8AC3E}">
        <p14:creationId xmlns:p14="http://schemas.microsoft.com/office/powerpoint/2010/main" val="24082306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18</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19</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20</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21</a:t>
            </a:fld>
            <a:endParaRPr lang="en-GB" dirty="0"/>
          </a:p>
        </p:txBody>
      </p:sp>
    </p:spTree>
    <p:extLst>
      <p:ext uri="{BB962C8B-B14F-4D97-AF65-F5344CB8AC3E}">
        <p14:creationId xmlns:p14="http://schemas.microsoft.com/office/powerpoint/2010/main" val="34682417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22</a:t>
            </a:fld>
            <a:endParaRPr lang="en-GB" dirty="0"/>
          </a:p>
        </p:txBody>
      </p:sp>
    </p:spTree>
    <p:extLst>
      <p:ext uri="{BB962C8B-B14F-4D97-AF65-F5344CB8AC3E}">
        <p14:creationId xmlns:p14="http://schemas.microsoft.com/office/powerpoint/2010/main" val="189748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23</a:t>
            </a:fld>
            <a:endParaRPr lang="en-GB" dirty="0"/>
          </a:p>
        </p:txBody>
      </p:sp>
    </p:spTree>
    <p:extLst>
      <p:ext uri="{BB962C8B-B14F-4D97-AF65-F5344CB8AC3E}">
        <p14:creationId xmlns:p14="http://schemas.microsoft.com/office/powerpoint/2010/main" val="41379773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24</a:t>
            </a:fld>
            <a:endParaRPr lang="en-GB" dirty="0"/>
          </a:p>
        </p:txBody>
      </p:sp>
    </p:spTree>
    <p:extLst>
      <p:ext uri="{BB962C8B-B14F-4D97-AF65-F5344CB8AC3E}">
        <p14:creationId xmlns:p14="http://schemas.microsoft.com/office/powerpoint/2010/main" val="5979691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25</a:t>
            </a:fld>
            <a:endParaRPr lang="en-GB" dirty="0"/>
          </a:p>
        </p:txBody>
      </p:sp>
    </p:spTree>
    <p:extLst>
      <p:ext uri="{BB962C8B-B14F-4D97-AF65-F5344CB8AC3E}">
        <p14:creationId xmlns:p14="http://schemas.microsoft.com/office/powerpoint/2010/main" val="37411293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26</a:t>
            </a:fld>
            <a:endParaRPr lang="en-GB" dirty="0"/>
          </a:p>
        </p:txBody>
      </p:sp>
    </p:spTree>
    <p:extLst>
      <p:ext uri="{BB962C8B-B14F-4D97-AF65-F5344CB8AC3E}">
        <p14:creationId xmlns:p14="http://schemas.microsoft.com/office/powerpoint/2010/main" val="12514843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27</a:t>
            </a:fld>
            <a:endParaRPr lang="en-GB" dirty="0"/>
          </a:p>
        </p:txBody>
      </p:sp>
    </p:spTree>
    <p:extLst>
      <p:ext uri="{BB962C8B-B14F-4D97-AF65-F5344CB8AC3E}">
        <p14:creationId xmlns:p14="http://schemas.microsoft.com/office/powerpoint/2010/main" val="37389301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28</a:t>
            </a:fld>
            <a:endParaRPr lang="en-GB" dirty="0"/>
          </a:p>
        </p:txBody>
      </p:sp>
    </p:spTree>
    <p:extLst>
      <p:ext uri="{BB962C8B-B14F-4D97-AF65-F5344CB8AC3E}">
        <p14:creationId xmlns:p14="http://schemas.microsoft.com/office/powerpoint/2010/main" val="36073604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29</a:t>
            </a:fld>
            <a:endParaRPr lang="en-GB" dirty="0"/>
          </a:p>
        </p:txBody>
      </p:sp>
    </p:spTree>
    <p:extLst>
      <p:ext uri="{BB962C8B-B14F-4D97-AF65-F5344CB8AC3E}">
        <p14:creationId xmlns:p14="http://schemas.microsoft.com/office/powerpoint/2010/main" val="6726418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r>
              <a:rPr lang="en-IN" sz="1400" b="1" u="none" kern="1200" dirty="0">
                <a:solidFill>
                  <a:schemeClr val="tx1"/>
                </a:solidFill>
                <a:effectLst/>
                <a:latin typeface="Arial" pitchFamily="34" charset="0"/>
                <a:ea typeface="+mn-ea"/>
                <a:cs typeface="+mn-cs"/>
              </a:rPr>
              <a:t>The term ‘fraud’ as defined in Section 447 of the Act in relation to affairs of a company or any body corporate, includes any act, omission, concealment of any fact or abuse of position committed by any person or any other person with the connivance in any manner, with intent to deceive, to gain undue advantage from, or to injure the interests of, the company or its shareholders or its creditors or any other person, whether or not there is any wrongful gain or wrongful loss. The definition of fraud as per SA 240 and the explanation of fraud as per Section 447 of the 2013 Act are similar, except that under Section 447, fraud includes ‘acts with an intent to injure the interests of the company or its shareholders or its creditors or any other person, whether or not there is any wrongful gain or wrongful loss.</a:t>
            </a:r>
            <a:endParaRPr lang="en-IN" sz="1400" b="1" u="none"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30</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a:t>
            </a:fld>
            <a:endParaRPr lang="en-GB" dirty="0"/>
          </a:p>
        </p:txBody>
      </p:sp>
    </p:spTree>
    <p:extLst>
      <p:ext uri="{BB962C8B-B14F-4D97-AF65-F5344CB8AC3E}">
        <p14:creationId xmlns:p14="http://schemas.microsoft.com/office/powerpoint/2010/main" val="33008433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31</a:t>
            </a:fld>
            <a:endParaRPr lang="en-GB" dirty="0"/>
          </a:p>
        </p:txBody>
      </p:sp>
    </p:spTree>
    <p:extLst>
      <p:ext uri="{BB962C8B-B14F-4D97-AF65-F5344CB8AC3E}">
        <p14:creationId xmlns:p14="http://schemas.microsoft.com/office/powerpoint/2010/main" val="13534298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32</a:t>
            </a:fld>
            <a:endParaRPr lang="en-GB" dirty="0"/>
          </a:p>
        </p:txBody>
      </p:sp>
    </p:spTree>
    <p:extLst>
      <p:ext uri="{BB962C8B-B14F-4D97-AF65-F5344CB8AC3E}">
        <p14:creationId xmlns:p14="http://schemas.microsoft.com/office/powerpoint/2010/main" val="4358874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33</a:t>
            </a:fld>
            <a:endParaRPr lang="en-GB" dirty="0"/>
          </a:p>
        </p:txBody>
      </p:sp>
    </p:spTree>
    <p:extLst>
      <p:ext uri="{BB962C8B-B14F-4D97-AF65-F5344CB8AC3E}">
        <p14:creationId xmlns:p14="http://schemas.microsoft.com/office/powerpoint/2010/main" val="39420971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34</a:t>
            </a:fld>
            <a:endParaRPr lang="en-GB" dirty="0"/>
          </a:p>
        </p:txBody>
      </p:sp>
    </p:spTree>
    <p:extLst>
      <p:ext uri="{BB962C8B-B14F-4D97-AF65-F5344CB8AC3E}">
        <p14:creationId xmlns:p14="http://schemas.microsoft.com/office/powerpoint/2010/main" val="20143435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35</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36</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37</a:t>
            </a:fld>
            <a:endParaRPr lang="en-GB" dirty="0"/>
          </a:p>
        </p:txBody>
      </p:sp>
    </p:spTree>
    <p:extLst>
      <p:ext uri="{BB962C8B-B14F-4D97-AF65-F5344CB8AC3E}">
        <p14:creationId xmlns:p14="http://schemas.microsoft.com/office/powerpoint/2010/main" val="41328766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r>
              <a:rPr lang="en-IN" sz="1200" b="1" i="0" kern="1200" dirty="0">
                <a:solidFill>
                  <a:schemeClr val="tx1"/>
                </a:solidFill>
                <a:effectLst/>
                <a:latin typeface="Arial" pitchFamily="34" charset="0"/>
                <a:ea typeface="+mn-ea"/>
                <a:cs typeface="+mn-cs"/>
              </a:rPr>
              <a:t>192. </a:t>
            </a:r>
            <a:r>
              <a:rPr lang="en-IN" sz="1200" b="0" i="0" kern="1200" dirty="0">
                <a:solidFill>
                  <a:schemeClr val="tx1"/>
                </a:solidFill>
                <a:effectLst/>
                <a:latin typeface="Arial" pitchFamily="34" charset="0"/>
                <a:ea typeface="+mn-ea"/>
                <a:cs typeface="+mn-cs"/>
              </a:rPr>
              <a:t>(1) No company shall enter into an arrangement by which—</a:t>
            </a:r>
            <a:br>
              <a:rPr lang="en-IN" sz="1200" b="0" i="0" kern="1200" dirty="0">
                <a:solidFill>
                  <a:schemeClr val="tx1"/>
                </a:solidFill>
                <a:effectLst/>
                <a:latin typeface="Arial" pitchFamily="34" charset="0"/>
                <a:ea typeface="+mn-ea"/>
                <a:cs typeface="+mn-cs"/>
              </a:rPr>
            </a:br>
            <a:r>
              <a:rPr lang="en-IN" sz="1200" b="0" i="0" kern="1200" dirty="0">
                <a:solidFill>
                  <a:schemeClr val="tx1"/>
                </a:solidFill>
                <a:effectLst/>
                <a:latin typeface="Arial" pitchFamily="34" charset="0"/>
                <a:ea typeface="+mn-ea"/>
                <a:cs typeface="+mn-cs"/>
              </a:rPr>
              <a:t>(a) a director of the company or its holding, subsidiary or associate company or a person connected with him acquires or is to acquire assets for consideration other than cash, from the company; or</a:t>
            </a:r>
            <a:br>
              <a:rPr lang="en-IN" sz="1200" b="0" i="0" kern="1200" dirty="0">
                <a:solidFill>
                  <a:schemeClr val="tx1"/>
                </a:solidFill>
                <a:effectLst/>
                <a:latin typeface="Arial" pitchFamily="34" charset="0"/>
                <a:ea typeface="+mn-ea"/>
                <a:cs typeface="+mn-cs"/>
              </a:rPr>
            </a:br>
            <a:r>
              <a:rPr lang="en-IN" sz="1200" b="0" i="0" kern="1200" dirty="0">
                <a:solidFill>
                  <a:schemeClr val="tx1"/>
                </a:solidFill>
                <a:effectLst/>
                <a:latin typeface="Arial" pitchFamily="34" charset="0"/>
                <a:ea typeface="+mn-ea"/>
                <a:cs typeface="+mn-cs"/>
              </a:rPr>
              <a:t>(b) the company acquires or is to acquire assets for consideration other than cash, from such director or person so connected, unless prior approval for such arrangement is accorded by a resolution of the company in general meeting and if the director or connected person is a director of its holding company, approval under this sub-section shall also be required to be obtained by passing a resolution in general meeting of the holding company.</a:t>
            </a:r>
          </a:p>
          <a:p>
            <a:r>
              <a:rPr lang="en-IN" sz="1200" b="0" i="0" kern="1200" dirty="0">
                <a:solidFill>
                  <a:schemeClr val="tx1"/>
                </a:solidFill>
                <a:effectLst/>
                <a:latin typeface="Arial" pitchFamily="34" charset="0"/>
                <a:ea typeface="+mn-ea"/>
                <a:cs typeface="+mn-cs"/>
              </a:rPr>
              <a:t>(2) The notice for approval of the resolution by the company or holding company in general meeting under sub-section (1) shall include the particulars of the arrangement along with the value of the assets involved in such arrangement duly calculated by a registered valuer.</a:t>
            </a:r>
          </a:p>
          <a:p>
            <a:r>
              <a:rPr lang="en-IN" sz="1200" b="0" i="0" kern="1200" dirty="0">
                <a:solidFill>
                  <a:schemeClr val="tx1"/>
                </a:solidFill>
                <a:effectLst/>
                <a:latin typeface="Arial" pitchFamily="34" charset="0"/>
                <a:ea typeface="+mn-ea"/>
                <a:cs typeface="+mn-cs"/>
              </a:rPr>
              <a:t>(3) Any arrangement entered into by a company or its holding company in contravention of the provisions of this section shall be voidable at the instance of the company unless—</a:t>
            </a:r>
            <a:br>
              <a:rPr lang="en-IN" sz="1200" b="0" i="0" kern="1200" dirty="0">
                <a:solidFill>
                  <a:schemeClr val="tx1"/>
                </a:solidFill>
                <a:effectLst/>
                <a:latin typeface="Arial" pitchFamily="34" charset="0"/>
                <a:ea typeface="+mn-ea"/>
                <a:cs typeface="+mn-cs"/>
              </a:rPr>
            </a:br>
            <a:r>
              <a:rPr lang="en-IN" sz="1200" b="0" i="0" kern="1200" dirty="0">
                <a:solidFill>
                  <a:schemeClr val="tx1"/>
                </a:solidFill>
                <a:effectLst/>
                <a:latin typeface="Arial" pitchFamily="34" charset="0"/>
                <a:ea typeface="+mn-ea"/>
                <a:cs typeface="+mn-cs"/>
              </a:rPr>
              <a:t>(a) the restitution of any money or other consideration which is the </a:t>
            </a:r>
            <a:r>
              <a:rPr lang="en-IN" sz="1200" b="0" i="0" kern="1200" dirty="0" err="1">
                <a:solidFill>
                  <a:schemeClr val="tx1"/>
                </a:solidFill>
                <a:effectLst/>
                <a:latin typeface="Arial" pitchFamily="34" charset="0"/>
                <a:ea typeface="+mn-ea"/>
                <a:cs typeface="+mn-cs"/>
              </a:rPr>
              <a:t>subjectmatter</a:t>
            </a:r>
            <a:r>
              <a:rPr lang="en-IN" sz="1200" b="0" i="0" kern="1200" dirty="0">
                <a:solidFill>
                  <a:schemeClr val="tx1"/>
                </a:solidFill>
                <a:effectLst/>
                <a:latin typeface="Arial" pitchFamily="34" charset="0"/>
                <a:ea typeface="+mn-ea"/>
                <a:cs typeface="+mn-cs"/>
              </a:rPr>
              <a:t> of the arrangement is no longer possible and the company has been indemnified by any other person for any loss or damage caused to it; or</a:t>
            </a:r>
            <a:br>
              <a:rPr lang="en-IN" sz="1200" b="0" i="0" kern="1200" dirty="0">
                <a:solidFill>
                  <a:schemeClr val="tx1"/>
                </a:solidFill>
                <a:effectLst/>
                <a:latin typeface="Arial" pitchFamily="34" charset="0"/>
                <a:ea typeface="+mn-ea"/>
                <a:cs typeface="+mn-cs"/>
              </a:rPr>
            </a:br>
            <a:r>
              <a:rPr lang="en-IN" sz="1200" b="0" i="0" kern="1200" dirty="0">
                <a:solidFill>
                  <a:schemeClr val="tx1"/>
                </a:solidFill>
                <a:effectLst/>
                <a:latin typeface="Arial" pitchFamily="34" charset="0"/>
                <a:ea typeface="+mn-ea"/>
                <a:cs typeface="+mn-cs"/>
              </a:rPr>
              <a:t>(b) any rights are acquired bona fide for value and without notice of the contravention of the provisions of this section by any other person.</a:t>
            </a:r>
          </a:p>
        </p:txBody>
      </p:sp>
      <p:sp>
        <p:nvSpPr>
          <p:cNvPr id="4" name="Slide Number Placeholder 3"/>
          <p:cNvSpPr>
            <a:spLocks noGrp="1"/>
          </p:cNvSpPr>
          <p:nvPr>
            <p:ph type="sldNum" sz="quarter" idx="5"/>
          </p:nvPr>
        </p:nvSpPr>
        <p:spPr/>
        <p:txBody>
          <a:bodyPr/>
          <a:lstStyle/>
          <a:p>
            <a:fld id="{5B43D19E-BFDB-4C92-8EDD-32EDDA8F41DF}" type="slidenum">
              <a:rPr lang="en-GB" smtClean="0"/>
              <a:pPr/>
              <a:t>38</a:t>
            </a:fld>
            <a:endParaRPr lang="en-GB" dirty="0"/>
          </a:p>
        </p:txBody>
      </p:sp>
    </p:spTree>
    <p:extLst>
      <p:ext uri="{BB962C8B-B14F-4D97-AF65-F5344CB8AC3E}">
        <p14:creationId xmlns:p14="http://schemas.microsoft.com/office/powerpoint/2010/main" val="12414466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39</a:t>
            </a:fld>
            <a:endParaRPr lang="en-GB" dirty="0"/>
          </a:p>
        </p:txBody>
      </p:sp>
    </p:spTree>
    <p:extLst>
      <p:ext uri="{BB962C8B-B14F-4D97-AF65-F5344CB8AC3E}">
        <p14:creationId xmlns:p14="http://schemas.microsoft.com/office/powerpoint/2010/main" val="19954540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40</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5</a:t>
            </a:fld>
            <a:endParaRPr lang="en-GB" dirty="0"/>
          </a:p>
        </p:txBody>
      </p:sp>
    </p:spTree>
    <p:extLst>
      <p:ext uri="{BB962C8B-B14F-4D97-AF65-F5344CB8AC3E}">
        <p14:creationId xmlns:p14="http://schemas.microsoft.com/office/powerpoint/2010/main" val="15016382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41</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42</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43</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44</a:t>
            </a:fld>
            <a:endParaRPr lang="en-GB" dirty="0"/>
          </a:p>
        </p:txBody>
      </p:sp>
    </p:spTree>
    <p:extLst>
      <p:ext uri="{BB962C8B-B14F-4D97-AF65-F5344CB8AC3E}">
        <p14:creationId xmlns:p14="http://schemas.microsoft.com/office/powerpoint/2010/main" val="526362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6</a:t>
            </a:fld>
            <a:endParaRPr lang="en-GB" dirty="0"/>
          </a:p>
        </p:txBody>
      </p:sp>
    </p:spTree>
    <p:extLst>
      <p:ext uri="{BB962C8B-B14F-4D97-AF65-F5344CB8AC3E}">
        <p14:creationId xmlns:p14="http://schemas.microsoft.com/office/powerpoint/2010/main" val="3557110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7</a:t>
            </a:fld>
            <a:endParaRPr lang="en-GB" dirty="0"/>
          </a:p>
        </p:txBody>
      </p:sp>
    </p:spTree>
    <p:extLst>
      <p:ext uri="{BB962C8B-B14F-4D97-AF65-F5344CB8AC3E}">
        <p14:creationId xmlns:p14="http://schemas.microsoft.com/office/powerpoint/2010/main" val="2987908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8</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9</a:t>
            </a:fld>
            <a:endParaRPr lang="en-GB" dirty="0"/>
          </a:p>
        </p:txBody>
      </p:sp>
    </p:spTree>
    <p:extLst>
      <p:ext uri="{BB962C8B-B14F-4D97-AF65-F5344CB8AC3E}">
        <p14:creationId xmlns:p14="http://schemas.microsoft.com/office/powerpoint/2010/main" val="1223194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10</a:t>
            </a:fld>
            <a:endParaRPr lang="en-GB" dirty="0"/>
          </a:p>
        </p:txBody>
      </p:sp>
    </p:spTree>
    <p:extLst>
      <p:ext uri="{BB962C8B-B14F-4D97-AF65-F5344CB8AC3E}">
        <p14:creationId xmlns:p14="http://schemas.microsoft.com/office/powerpoint/2010/main" val="1508480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880"/>
          </a:xfrm>
        </p:spPr>
        <p:txBody>
          <a:bodyPr/>
          <a:lstStyle>
            <a:lvl1pPr>
              <a:defRPr>
                <a:solidFill>
                  <a:schemeClr val="tx1"/>
                </a:solidFill>
              </a:defRPr>
            </a:lvl1pPr>
          </a:lstStyle>
          <a:p>
            <a:r>
              <a:rPr lang="en-US" dirty="0"/>
              <a:t>Click to edit Master title style</a:t>
            </a:r>
            <a:endParaRPr lang="en-GB" dirty="0"/>
          </a:p>
        </p:txBody>
      </p:sp>
      <p:sp>
        <p:nvSpPr>
          <p:cNvPr id="6" name="Line 10">
            <a:extLst>
              <a:ext uri="{FF2B5EF4-FFF2-40B4-BE49-F238E27FC236}">
                <a16:creationId xmlns:a16="http://schemas.microsoft.com/office/drawing/2014/main" id="{97A26880-8DD7-4A78-ADAF-91ED2E744A7C}"/>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noProof="0" dirty="0">
              <a:solidFill>
                <a:schemeClr val="bg1"/>
              </a:solidFill>
            </a:endParaRPr>
          </a:p>
        </p:txBody>
      </p:sp>
    </p:spTree>
    <p:extLst>
      <p:ext uri="{BB962C8B-B14F-4D97-AF65-F5344CB8AC3E}">
        <p14:creationId xmlns:p14="http://schemas.microsoft.com/office/powerpoint/2010/main" val="253793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9673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4" name="Graphic 713">
            <a:extLst>
              <a:ext uri="{FF2B5EF4-FFF2-40B4-BE49-F238E27FC236}">
                <a16:creationId xmlns:a16="http://schemas.microsoft.com/office/drawing/2014/main" id="{59DB1C77-D6CA-4C62-ABC7-4BB4B09004A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49818" y="-598403"/>
            <a:ext cx="4073151" cy="3013647"/>
          </a:xfrm>
          <a:prstGeom prst="rect">
            <a:avLst/>
          </a:prstGeom>
        </p:spPr>
      </p:pic>
      <p:sp>
        <p:nvSpPr>
          <p:cNvPr id="2" name="Title Placeholder 1"/>
          <p:cNvSpPr>
            <a:spLocks noGrp="1"/>
          </p:cNvSpPr>
          <p:nvPr>
            <p:ph type="title"/>
          </p:nvPr>
        </p:nvSpPr>
        <p:spPr>
          <a:xfrm>
            <a:off x="609601" y="294200"/>
            <a:ext cx="10972800" cy="59088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18" name="Footer Placeholder 2">
            <a:extLst>
              <a:ext uri="{FF2B5EF4-FFF2-40B4-BE49-F238E27FC236}">
                <a16:creationId xmlns:a16="http://schemas.microsoft.com/office/drawing/2014/main" id="{FE280278-22FE-4F3D-8D37-B8FB096E9C4C}"/>
              </a:ext>
            </a:extLst>
          </p:cNvPr>
          <p:cNvSpPr txBox="1">
            <a:spLocks/>
          </p:cNvSpPr>
          <p:nvPr userDrawn="1"/>
        </p:nvSpPr>
        <p:spPr>
          <a:xfrm>
            <a:off x="4064167" y="6471244"/>
            <a:ext cx="3084493" cy="180000"/>
          </a:xfrm>
          <a:prstGeom prst="rect">
            <a:avLst/>
          </a:prstGeom>
        </p:spPr>
        <p:txBody>
          <a:bodyPr/>
          <a:lstStyle>
            <a:defPPr>
              <a:defRPr lang="en-US"/>
            </a:defPPr>
            <a:lvl1pPr>
              <a:defRPr sz="800">
                <a:solidFill>
                  <a:schemeClr val="bg1"/>
                </a:solidFill>
                <a:latin typeface="EYInterstate" panose="02000503020000020004"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IN" sz="800" dirty="0">
                <a:solidFill>
                  <a:schemeClr val="tx1"/>
                </a:solidFill>
              </a:rPr>
              <a:t>Companies (Auditor’s Report) Order, 2020</a:t>
            </a:r>
          </a:p>
        </p:txBody>
      </p:sp>
      <p:sp>
        <p:nvSpPr>
          <p:cNvPr id="22" name="Slide Number Placeholder 4">
            <a:extLst>
              <a:ext uri="{FF2B5EF4-FFF2-40B4-BE49-F238E27FC236}">
                <a16:creationId xmlns:a16="http://schemas.microsoft.com/office/drawing/2014/main" id="{4093714F-0FA2-4BA1-B9F9-9CDFDB009BD4}"/>
              </a:ext>
            </a:extLst>
          </p:cNvPr>
          <p:cNvSpPr txBox="1">
            <a:spLocks/>
          </p:cNvSpPr>
          <p:nvPr userDrawn="1"/>
        </p:nvSpPr>
        <p:spPr>
          <a:xfrm>
            <a:off x="609283" y="6471244"/>
            <a:ext cx="662721" cy="180000"/>
          </a:xfrm>
          <a:prstGeom prst="rect">
            <a:avLst/>
          </a:prstGeom>
        </p:spPr>
        <p:txBody>
          <a:bodyPr lIns="0"/>
          <a:lstStyle>
            <a:defPPr>
              <a:defRPr lang="en-US"/>
            </a:defPPr>
            <a:lvl1pPr>
              <a:defRPr sz="800">
                <a:solidFill>
                  <a:schemeClr val="bg1"/>
                </a:solidFill>
                <a:latin typeface="EYInterstate" panose="02000503020000020004"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GB" sz="800" dirty="0">
                <a:solidFill>
                  <a:schemeClr val="tx1"/>
                </a:solidFill>
              </a:rPr>
              <a:t>Page </a:t>
            </a:r>
            <a:fld id="{D5B76411-544C-4F9A-8EDE-9EEB2BD21F95}" type="slidenum">
              <a:rPr lang="en-IN" sz="800" smtClean="0">
                <a:solidFill>
                  <a:schemeClr val="tx1"/>
                </a:solidFill>
              </a:rPr>
              <a:t>‹#›</a:t>
            </a:fld>
            <a:endParaRPr sz="800" dirty="0">
              <a:solidFill>
                <a:schemeClr val="tx1"/>
              </a:solidFill>
            </a:endParaRPr>
          </a:p>
        </p:txBody>
      </p:sp>
      <p:cxnSp>
        <p:nvCxnSpPr>
          <p:cNvPr id="15" name="Straight Connector 14">
            <a:extLst>
              <a:ext uri="{FF2B5EF4-FFF2-40B4-BE49-F238E27FC236}">
                <a16:creationId xmlns:a16="http://schemas.microsoft.com/office/drawing/2014/main" id="{6CC44440-51CF-4095-963B-6706776CD7AF}"/>
              </a:ext>
            </a:extLst>
          </p:cNvPr>
          <p:cNvCxnSpPr>
            <a:cxnSpLocks/>
          </p:cNvCxnSpPr>
          <p:nvPr userDrawn="1"/>
        </p:nvCxnSpPr>
        <p:spPr>
          <a:xfrm>
            <a:off x="609601" y="899452"/>
            <a:ext cx="10972800" cy="0"/>
          </a:xfrm>
          <a:prstGeom prst="line">
            <a:avLst/>
          </a:prstGeom>
          <a:ln w="12700">
            <a:solidFill>
              <a:srgbClr val="FFE600"/>
            </a:solidFill>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239ADB2-812D-4037-864D-314E303C4418}"/>
              </a:ext>
            </a:extLst>
          </p:cNvPr>
          <p:cNvCxnSpPr>
            <a:cxnSpLocks/>
          </p:cNvCxnSpPr>
          <p:nvPr userDrawn="1"/>
        </p:nvCxnSpPr>
        <p:spPr>
          <a:xfrm>
            <a:off x="609600" y="899452"/>
            <a:ext cx="4112658" cy="0"/>
          </a:xfrm>
          <a:prstGeom prst="line">
            <a:avLst/>
          </a:prstGeom>
          <a:ln w="63500">
            <a:solidFill>
              <a:srgbClr val="FFE600"/>
            </a:solidFill>
            <a:tailEnd type="none"/>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609601" y="1137920"/>
            <a:ext cx="10972800" cy="4947920"/>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a:extLst>
              <a:ext uri="{FF2B5EF4-FFF2-40B4-BE49-F238E27FC236}">
                <a16:creationId xmlns:a16="http://schemas.microsoft.com/office/drawing/2014/main" id="{B412DAD7-91E8-4238-8E9F-A863D582102C}"/>
              </a:ext>
            </a:extLst>
          </p:cNvPr>
          <p:cNvCxnSpPr/>
          <p:nvPr userDrawn="1"/>
        </p:nvCxnSpPr>
        <p:spPr>
          <a:xfrm>
            <a:off x="609601" y="6241744"/>
            <a:ext cx="10972800" cy="0"/>
          </a:xfrm>
          <a:prstGeom prst="line">
            <a:avLst/>
          </a:prstGeom>
          <a:ln w="635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pic>
        <p:nvPicPr>
          <p:cNvPr id="713" name="Graphic 712">
            <a:extLst>
              <a:ext uri="{FF2B5EF4-FFF2-40B4-BE49-F238E27FC236}">
                <a16:creationId xmlns:a16="http://schemas.microsoft.com/office/drawing/2014/main" id="{1C2B7DA9-A082-4B64-9198-769D34340E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11409" y="4451725"/>
            <a:ext cx="4073151" cy="3013647"/>
          </a:xfrm>
          <a:prstGeom prst="rect">
            <a:avLst/>
          </a:prstGeom>
        </p:spPr>
      </p:pic>
    </p:spTree>
    <p:extLst>
      <p:ext uri="{BB962C8B-B14F-4D97-AF65-F5344CB8AC3E}">
        <p14:creationId xmlns:p14="http://schemas.microsoft.com/office/powerpoint/2010/main" val="1919714218"/>
      </p:ext>
    </p:extLst>
  </p:cSld>
  <p:clrMap bg1="lt1" tx1="dk1" bg2="lt2" tx2="dk2" accent1="accent1" accent2="accent2" accent3="accent3" accent4="accent4" accent5="accent5" accent6="accent6" hlink="hlink" folHlink="folHlink"/>
  <p:sldLayoutIdLst>
    <p:sldLayoutId id="2147483831" r:id="rId1"/>
    <p:sldLayoutId id="2147483832" r:id="rId2"/>
  </p:sldLayoutIdLst>
  <p:hf hdr="0"/>
  <p:txStyles>
    <p:titleStyle>
      <a:lvl1pPr algn="l" defTabSz="914400" rtl="0" eaLnBrk="1" latinLnBrk="0" hangingPunct="1">
        <a:lnSpc>
          <a:spcPct val="85000"/>
        </a:lnSpc>
        <a:spcBef>
          <a:spcPct val="0"/>
        </a:spcBef>
        <a:buNone/>
        <a:defRPr sz="2400" b="0" kern="1200">
          <a:solidFill>
            <a:schemeClr val="tx1"/>
          </a:solidFill>
          <a:latin typeface="EYInterstate Light" panose="02000506000000020004" pitchFamily="2" charset="0"/>
          <a:ea typeface="+mj-ea"/>
          <a:cs typeface="Arial" pitchFamily="34" charset="0"/>
        </a:defRPr>
      </a:lvl1pPr>
    </p:titleStyle>
    <p:bodyStyle>
      <a:lvl1pPr marL="356616" indent="-356616" algn="l" defTabSz="914400" rtl="0" eaLnBrk="1" latinLnBrk="0" hangingPunct="1">
        <a:spcBef>
          <a:spcPct val="20000"/>
        </a:spcBef>
        <a:buClr>
          <a:schemeClr val="tx2"/>
        </a:buClr>
        <a:buSzPct val="70000"/>
        <a:buFont typeface="Arial" pitchFamily="34" charset="0"/>
        <a:buChar char="►"/>
        <a:defRPr sz="2000" kern="1200">
          <a:solidFill>
            <a:schemeClr val="tx1"/>
          </a:solidFill>
          <a:latin typeface="EYInterstate Light" panose="02000506000000020004" pitchFamily="2" charset="0"/>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1800" kern="1200">
          <a:solidFill>
            <a:schemeClr val="tx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600" kern="1200">
          <a:solidFill>
            <a:schemeClr val="tx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400" kern="1200">
          <a:solidFill>
            <a:schemeClr val="tx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200" kern="1200">
          <a:solidFill>
            <a:schemeClr val="tx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S:\EMEIA Markets - EAC\Doc\151015-1784626 EMEIA Digital Summit - designer request and master template (Hillary Roberts)\Source\GettyImages-519517685_super.jpg">
            <a:extLst>
              <a:ext uri="{FF2B5EF4-FFF2-40B4-BE49-F238E27FC236}">
                <a16:creationId xmlns:a16="http://schemas.microsoft.com/office/drawing/2014/main" id="{03A82FFA-22E6-4098-A357-213CAC4ECD74}"/>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r="-1"/>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5695950" y="-22805"/>
            <a:ext cx="6496050" cy="3429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863629" y="1132167"/>
            <a:ext cx="5772484" cy="1579343"/>
          </a:xfrm>
          <a:prstGeom prst="rect">
            <a:avLst/>
          </a:prstGeom>
        </p:spPr>
        <p:txBody>
          <a:bodyPr wrap="square">
            <a:spAutoFit/>
          </a:bodyPr>
          <a:lstStyle/>
          <a:p>
            <a:pPr algn="ctr">
              <a:lnSpc>
                <a:spcPct val="80000"/>
              </a:lnSpc>
            </a:pPr>
            <a:r>
              <a:rPr lang="en-IN" sz="4000" b="1" spc="-80" dirty="0">
                <a:solidFill>
                  <a:schemeClr val="tx1">
                    <a:lumMod val="95000"/>
                    <a:lumOff val="5000"/>
                  </a:schemeClr>
                </a:solidFill>
                <a:latin typeface="Calibri" charset="0"/>
                <a:ea typeface="Calibri" charset="0"/>
                <a:cs typeface="Calibri" charset="0"/>
              </a:rPr>
              <a:t>Companies Auditor's Report Order, 2020 </a:t>
            </a:r>
          </a:p>
          <a:p>
            <a:pPr algn="ctr">
              <a:lnSpc>
                <a:spcPct val="80000"/>
              </a:lnSpc>
            </a:pPr>
            <a:r>
              <a:rPr lang="en-IN" sz="4000" b="1" spc="-80" dirty="0">
                <a:solidFill>
                  <a:schemeClr val="tx1">
                    <a:lumMod val="95000"/>
                    <a:lumOff val="5000"/>
                  </a:schemeClr>
                </a:solidFill>
                <a:latin typeface="Calibri" charset="0"/>
                <a:ea typeface="Calibri" charset="0"/>
                <a:cs typeface="Calibri" charset="0"/>
              </a:rPr>
              <a:t>(</a:t>
            </a:r>
            <a:r>
              <a:rPr lang="en-US" sz="4000" b="1" spc="-80" dirty="0">
                <a:solidFill>
                  <a:schemeClr val="tx1">
                    <a:lumMod val="95000"/>
                    <a:lumOff val="5000"/>
                  </a:schemeClr>
                </a:solidFill>
                <a:latin typeface="Calibri" charset="0"/>
                <a:ea typeface="Calibri" charset="0"/>
                <a:cs typeface="Calibri" charset="0"/>
              </a:rPr>
              <a:t>CARO 2020)</a:t>
            </a:r>
            <a:endParaRPr lang="en-US" sz="4000" spc="-80" dirty="0">
              <a:solidFill>
                <a:schemeClr val="tx1">
                  <a:lumMod val="95000"/>
                  <a:lumOff val="5000"/>
                </a:schemeClr>
              </a:solidFill>
            </a:endParaRPr>
          </a:p>
        </p:txBody>
      </p:sp>
      <p:sp>
        <p:nvSpPr>
          <p:cNvPr id="12" name="Rectangle 11"/>
          <p:cNvSpPr/>
          <p:nvPr/>
        </p:nvSpPr>
        <p:spPr>
          <a:xfrm>
            <a:off x="5758543" y="6370388"/>
            <a:ext cx="6433457" cy="395173"/>
          </a:xfrm>
          <a:prstGeom prst="rect">
            <a:avLst/>
          </a:prstGeom>
        </p:spPr>
        <p:txBody>
          <a:bodyPr wrap="square">
            <a:spAutoFit/>
          </a:bodyPr>
          <a:lstStyle/>
          <a:p>
            <a:pPr>
              <a:lnSpc>
                <a:spcPct val="80000"/>
              </a:lnSpc>
              <a:spcAft>
                <a:spcPts val="800"/>
              </a:spcAft>
            </a:pPr>
            <a:r>
              <a:rPr lang="en-IN" sz="2400" b="1" dirty="0">
                <a:solidFill>
                  <a:schemeClr val="tx2"/>
                </a:solidFill>
                <a:effectLst/>
                <a:latin typeface="Calibri" charset="0"/>
                <a:ea typeface="Calibri" charset="0"/>
                <a:cs typeface="Times New Roman" charset="0"/>
              </a:rPr>
              <a:t>ORGANISED BY: PUNE BRANCH </a:t>
            </a:r>
            <a:r>
              <a:rPr lang="en-IN" sz="2400" b="1">
                <a:solidFill>
                  <a:schemeClr val="tx2"/>
                </a:solidFill>
                <a:effectLst/>
                <a:latin typeface="Calibri" charset="0"/>
                <a:ea typeface="Calibri" charset="0"/>
                <a:cs typeface="Times New Roman" charset="0"/>
              </a:rPr>
              <a:t>OF ICAI</a:t>
            </a:r>
            <a:endParaRPr lang="en-US" sz="2400" b="1" dirty="0">
              <a:solidFill>
                <a:schemeClr val="tx2"/>
              </a:solidFill>
              <a:effectLst/>
              <a:latin typeface="Calibri" charset="0"/>
              <a:ea typeface="Calibri" charset="0"/>
              <a:cs typeface="Times New Roman" charset="0"/>
            </a:endParaRPr>
          </a:p>
        </p:txBody>
      </p:sp>
      <p:sp>
        <p:nvSpPr>
          <p:cNvPr id="17" name="Rectangle 16"/>
          <p:cNvSpPr/>
          <p:nvPr/>
        </p:nvSpPr>
        <p:spPr>
          <a:xfrm>
            <a:off x="8986987" y="163657"/>
            <a:ext cx="3131129" cy="470898"/>
          </a:xfrm>
          <a:prstGeom prst="rect">
            <a:avLst/>
          </a:prstGeom>
        </p:spPr>
        <p:txBody>
          <a:bodyPr wrap="square">
            <a:spAutoFit/>
          </a:bodyPr>
          <a:lstStyle/>
          <a:p>
            <a:pPr algn="ctr">
              <a:lnSpc>
                <a:spcPct val="80000"/>
              </a:lnSpc>
              <a:spcAft>
                <a:spcPts val="800"/>
              </a:spcAft>
            </a:pPr>
            <a:r>
              <a:rPr lang="en-IN" sz="3000" b="1" spc="-80" dirty="0">
                <a:solidFill>
                  <a:schemeClr val="tx1">
                    <a:lumMod val="95000"/>
                    <a:lumOff val="5000"/>
                  </a:schemeClr>
                </a:solidFill>
                <a:latin typeface="Calibri" charset="0"/>
                <a:cs typeface="Calibri" charset="0"/>
              </a:rPr>
              <a:t>September 3, 2023</a:t>
            </a:r>
            <a:endParaRPr lang="en-US" sz="3000" b="1" spc="-80" dirty="0">
              <a:solidFill>
                <a:schemeClr val="tx1">
                  <a:lumMod val="95000"/>
                  <a:lumOff val="5000"/>
                </a:schemeClr>
              </a:solidFill>
              <a:latin typeface="Calibri" charset="0"/>
              <a:cs typeface="Calibri" charset="0"/>
            </a:endParaRPr>
          </a:p>
        </p:txBody>
      </p:sp>
      <p:sp>
        <p:nvSpPr>
          <p:cNvPr id="10" name="Rectangle 9">
            <a:extLst>
              <a:ext uri="{FF2B5EF4-FFF2-40B4-BE49-F238E27FC236}">
                <a16:creationId xmlns:a16="http://schemas.microsoft.com/office/drawing/2014/main" id="{0E208BAA-9428-47D6-91E0-31E434F54299}"/>
              </a:ext>
            </a:extLst>
          </p:cNvPr>
          <p:cNvSpPr/>
          <p:nvPr/>
        </p:nvSpPr>
        <p:spPr>
          <a:xfrm>
            <a:off x="5769833" y="3654380"/>
            <a:ext cx="6919784" cy="2160656"/>
          </a:xfrm>
          <a:prstGeom prst="rect">
            <a:avLst/>
          </a:prstGeom>
        </p:spPr>
        <p:txBody>
          <a:bodyPr wrap="square">
            <a:spAutoFit/>
          </a:bodyPr>
          <a:lstStyle/>
          <a:p>
            <a:pPr algn="ctr"/>
            <a:r>
              <a:rPr lang="en-US" sz="2400" spc="-60" dirty="0">
                <a:solidFill>
                  <a:schemeClr val="tx2"/>
                </a:solidFill>
                <a:latin typeface="Calibri" charset="0"/>
                <a:ea typeface="Calibri" charset="0"/>
                <a:cs typeface="Calibri" charset="0"/>
              </a:rPr>
              <a:t>presented by</a:t>
            </a:r>
          </a:p>
          <a:p>
            <a:pPr algn="ctr">
              <a:lnSpc>
                <a:spcPct val="150000"/>
              </a:lnSpc>
            </a:pPr>
            <a:r>
              <a:rPr lang="en-US" sz="4800" b="1" spc="-60" dirty="0">
                <a:solidFill>
                  <a:schemeClr val="tx2"/>
                </a:solidFill>
                <a:latin typeface="Calibri" charset="0"/>
                <a:ea typeface="Calibri" charset="0"/>
                <a:cs typeface="Calibri" charset="0"/>
              </a:rPr>
              <a:t>CA HARSH AGARWAL </a:t>
            </a:r>
          </a:p>
          <a:p>
            <a:pPr algn="ctr">
              <a:lnSpc>
                <a:spcPct val="80000"/>
              </a:lnSpc>
            </a:pPr>
            <a:r>
              <a:rPr lang="en-US" sz="2400" b="1" spc="-60" dirty="0">
                <a:solidFill>
                  <a:schemeClr val="tx2"/>
                </a:solidFill>
                <a:latin typeface="Calibri" charset="0"/>
                <a:ea typeface="Calibri" charset="0"/>
                <a:cs typeface="Calibri" charset="0"/>
              </a:rPr>
              <a:t>Chartered Accountant</a:t>
            </a:r>
          </a:p>
          <a:p>
            <a:pPr algn="ctr">
              <a:lnSpc>
                <a:spcPct val="80000"/>
              </a:lnSpc>
            </a:pPr>
            <a:r>
              <a:rPr lang="en-US" sz="2400" b="1" spc="-60" dirty="0">
                <a:solidFill>
                  <a:schemeClr val="tx2"/>
                </a:solidFill>
                <a:latin typeface="Calibri" charset="0"/>
                <a:cs typeface="Calibri" charset="0"/>
              </a:rPr>
              <a:t>Mob - 9764899927</a:t>
            </a:r>
            <a:endParaRPr lang="en-US" sz="2400" b="1" dirty="0">
              <a:solidFill>
                <a:schemeClr val="tx2"/>
              </a:solidFill>
            </a:endParaRPr>
          </a:p>
        </p:txBody>
      </p:sp>
    </p:spTree>
    <p:extLst>
      <p:ext uri="{BB962C8B-B14F-4D97-AF65-F5344CB8AC3E}">
        <p14:creationId xmlns:p14="http://schemas.microsoft.com/office/powerpoint/2010/main" val="1322251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73129" y="4358597"/>
            <a:ext cx="1251426" cy="1312488"/>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a:endCxn id="72" idx="1"/>
          </p:cNvCxnSpPr>
          <p:nvPr/>
        </p:nvCxnSpPr>
        <p:spPr>
          <a:xfrm>
            <a:off x="2331218" y="3903718"/>
            <a:ext cx="578116" cy="41360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a:xfrm>
            <a:off x="609601" y="294200"/>
            <a:ext cx="10972800" cy="590880"/>
          </a:xfrm>
        </p:spPr>
        <p:txBody>
          <a:bodyPr/>
          <a:lstStyle/>
          <a:p>
            <a:r>
              <a:rPr lang="en-IN" dirty="0">
                <a:solidFill>
                  <a:srgbClr val="FF0000"/>
                </a:solidFill>
              </a:rPr>
              <a:t>Clause iii(a) - Investment, Guarantee, Loans given</a:t>
            </a:r>
          </a:p>
        </p:txBody>
      </p:sp>
      <p:sp>
        <p:nvSpPr>
          <p:cNvPr id="6" name="TextBox 5">
            <a:extLst>
              <a:ext uri="{FF2B5EF4-FFF2-40B4-BE49-F238E27FC236}">
                <a16:creationId xmlns:a16="http://schemas.microsoft.com/office/drawing/2014/main" id="{38778E7F-DB33-463A-80D2-5EFA46D4895E}"/>
              </a:ext>
            </a:extLst>
          </p:cNvPr>
          <p:cNvSpPr txBox="1"/>
          <p:nvPr/>
        </p:nvSpPr>
        <p:spPr>
          <a:xfrm>
            <a:off x="3024554" y="981532"/>
            <a:ext cx="8550763" cy="245123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buClr>
                <a:srgbClr val="FFE600"/>
              </a:buClr>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whether during the year the company has </a:t>
            </a:r>
            <a:r>
              <a:rPr lang="en-IN" sz="1200" i="1" dirty="0">
                <a:solidFill>
                  <a:srgbClr val="FF0000"/>
                </a:solidFill>
                <a:latin typeface="EYInterstate" panose="02000503020000020004" pitchFamily="2" charset="0"/>
                <a:cs typeface="Times New Roman" panose="02020603050405020304" pitchFamily="18" charset="0"/>
              </a:rPr>
              <a:t>made investments in, provided any guarantee or security or granted any loans or advances in the nature of loans</a:t>
            </a:r>
            <a:r>
              <a:rPr lang="en-IN" sz="1200" i="1" dirty="0">
                <a:latin typeface="EYInterstate" panose="02000503020000020004" pitchFamily="2" charset="0"/>
                <a:cs typeface="Times New Roman" panose="02020603050405020304" pitchFamily="18" charset="0"/>
              </a:rPr>
              <a:t>, secured or unsecured, to companies, firms, Limited Liability Partnerships </a:t>
            </a:r>
            <a:r>
              <a:rPr lang="en-IN" sz="1200" i="1" dirty="0">
                <a:solidFill>
                  <a:srgbClr val="FF0000"/>
                </a:solidFill>
                <a:latin typeface="EYInterstate" panose="02000503020000020004" pitchFamily="2" charset="0"/>
                <a:cs typeface="Times New Roman" panose="02020603050405020304" pitchFamily="18" charset="0"/>
              </a:rPr>
              <a:t>or any other parties</a:t>
            </a:r>
            <a:r>
              <a:rPr lang="en-IN" sz="1200" i="1" dirty="0">
                <a:latin typeface="EYInterstate" panose="02000503020000020004" pitchFamily="2" charset="0"/>
                <a:cs typeface="Times New Roman" panose="02020603050405020304" pitchFamily="18" charset="0"/>
              </a:rPr>
              <a:t>, if so,-</a:t>
            </a:r>
          </a:p>
          <a:p>
            <a:pPr marL="285750" indent="-285750" algn="just">
              <a:lnSpc>
                <a:spcPct val="110000"/>
              </a:lnSpc>
              <a:buClr>
                <a:srgbClr val="FFE600"/>
              </a:buClr>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(a) whether during the year the company has </a:t>
            </a:r>
            <a:r>
              <a:rPr lang="en-IN" sz="1200" i="1" dirty="0">
                <a:solidFill>
                  <a:srgbClr val="FF0000"/>
                </a:solidFill>
                <a:latin typeface="EYInterstate" panose="02000503020000020004" pitchFamily="2" charset="0"/>
                <a:cs typeface="Times New Roman" panose="02020603050405020304" pitchFamily="18" charset="0"/>
              </a:rPr>
              <a:t>provided</a:t>
            </a:r>
            <a:r>
              <a:rPr lang="en-IN" sz="1200" i="1" dirty="0">
                <a:latin typeface="EYInterstate" panose="02000503020000020004" pitchFamily="2" charset="0"/>
                <a:cs typeface="Times New Roman" panose="02020603050405020304" pitchFamily="18" charset="0"/>
              </a:rPr>
              <a:t> </a:t>
            </a:r>
            <a:r>
              <a:rPr lang="en-IN" sz="1200" i="1" dirty="0">
                <a:solidFill>
                  <a:srgbClr val="FF0000"/>
                </a:solidFill>
                <a:latin typeface="EYInterstate" panose="02000503020000020004" pitchFamily="2" charset="0"/>
                <a:cs typeface="Times New Roman" panose="02020603050405020304" pitchFamily="18" charset="0"/>
              </a:rPr>
              <a:t>loans</a:t>
            </a:r>
            <a:r>
              <a:rPr lang="en-IN" sz="1200" i="1" dirty="0">
                <a:latin typeface="EYInterstate" panose="02000503020000020004" pitchFamily="2" charset="0"/>
                <a:cs typeface="Times New Roman" panose="02020603050405020304" pitchFamily="18" charset="0"/>
              </a:rPr>
              <a:t> or provided </a:t>
            </a:r>
            <a:r>
              <a:rPr lang="en-IN" sz="1200" i="1" dirty="0">
                <a:solidFill>
                  <a:srgbClr val="FF0000"/>
                </a:solidFill>
                <a:latin typeface="EYInterstate" panose="02000503020000020004" pitchFamily="2" charset="0"/>
                <a:cs typeface="Times New Roman" panose="02020603050405020304" pitchFamily="18" charset="0"/>
              </a:rPr>
              <a:t>advances</a:t>
            </a:r>
            <a:r>
              <a:rPr lang="en-IN" sz="1200" i="1" dirty="0">
                <a:latin typeface="EYInterstate" panose="02000503020000020004" pitchFamily="2" charset="0"/>
                <a:cs typeface="Times New Roman" panose="02020603050405020304" pitchFamily="18" charset="0"/>
              </a:rPr>
              <a:t> in the nature of loans, or </a:t>
            </a:r>
            <a:r>
              <a:rPr lang="en-IN" sz="1200" i="1" dirty="0">
                <a:solidFill>
                  <a:srgbClr val="FF0000"/>
                </a:solidFill>
                <a:latin typeface="EYInterstate" panose="02000503020000020004" pitchFamily="2" charset="0"/>
                <a:cs typeface="Times New Roman" panose="02020603050405020304" pitchFamily="18" charset="0"/>
              </a:rPr>
              <a:t>stood guarantee</a:t>
            </a:r>
            <a:r>
              <a:rPr lang="en-IN" sz="1200" i="1" dirty="0">
                <a:latin typeface="EYInterstate" panose="02000503020000020004" pitchFamily="2" charset="0"/>
                <a:cs typeface="Times New Roman" panose="02020603050405020304" pitchFamily="18" charset="0"/>
              </a:rPr>
              <a:t>, or </a:t>
            </a:r>
            <a:r>
              <a:rPr lang="en-IN" sz="1200" i="1" dirty="0">
                <a:solidFill>
                  <a:srgbClr val="FF0000"/>
                </a:solidFill>
                <a:latin typeface="EYInterstate" panose="02000503020000020004" pitchFamily="2" charset="0"/>
                <a:cs typeface="Times New Roman" panose="02020603050405020304" pitchFamily="18" charset="0"/>
              </a:rPr>
              <a:t>provided security</a:t>
            </a:r>
            <a:r>
              <a:rPr lang="en-IN" sz="1200" i="1" dirty="0">
                <a:latin typeface="EYInterstate" panose="02000503020000020004" pitchFamily="2" charset="0"/>
                <a:cs typeface="Times New Roman" panose="02020603050405020304" pitchFamily="18" charset="0"/>
              </a:rPr>
              <a:t> to any other entity [not applicable to companies whose principal business is to give loans], if so, indicate-</a:t>
            </a:r>
          </a:p>
          <a:p>
            <a:pPr marL="285750" indent="-285750" algn="just">
              <a:lnSpc>
                <a:spcPct val="110000"/>
              </a:lnSpc>
              <a:buClr>
                <a:srgbClr val="FFE600"/>
              </a:buClr>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(A) the </a:t>
            </a:r>
            <a:r>
              <a:rPr lang="en-IN" sz="1200" i="1" dirty="0">
                <a:solidFill>
                  <a:srgbClr val="FF0000"/>
                </a:solidFill>
                <a:latin typeface="EYInterstate" panose="02000503020000020004" pitchFamily="2" charset="0"/>
                <a:cs typeface="Times New Roman" panose="02020603050405020304" pitchFamily="18" charset="0"/>
              </a:rPr>
              <a:t>aggregate amount</a:t>
            </a:r>
            <a:r>
              <a:rPr lang="en-IN" sz="1200" i="1" dirty="0">
                <a:latin typeface="EYInterstate" panose="02000503020000020004" pitchFamily="2" charset="0"/>
                <a:cs typeface="Times New Roman" panose="02020603050405020304" pitchFamily="18" charset="0"/>
              </a:rPr>
              <a:t> during the year, and </a:t>
            </a:r>
            <a:r>
              <a:rPr lang="en-IN" sz="1200" i="1" dirty="0">
                <a:solidFill>
                  <a:srgbClr val="FF0000"/>
                </a:solidFill>
                <a:latin typeface="EYInterstate" panose="02000503020000020004" pitchFamily="2" charset="0"/>
                <a:cs typeface="Times New Roman" panose="02020603050405020304" pitchFamily="18" charset="0"/>
              </a:rPr>
              <a:t>balance outstanding</a:t>
            </a:r>
            <a:r>
              <a:rPr lang="en-IN" sz="1200" i="1" dirty="0">
                <a:latin typeface="EYInterstate" panose="02000503020000020004" pitchFamily="2" charset="0"/>
                <a:cs typeface="Times New Roman" panose="02020603050405020304" pitchFamily="18" charset="0"/>
              </a:rPr>
              <a:t> at the balance sheet date with respect to such loans or advances </a:t>
            </a:r>
            <a:r>
              <a:rPr lang="en-IN" sz="1200" i="1" dirty="0">
                <a:solidFill>
                  <a:srgbClr val="FF0000"/>
                </a:solidFill>
                <a:latin typeface="EYInterstate" panose="02000503020000020004" pitchFamily="2" charset="0"/>
                <a:cs typeface="Times New Roman" panose="02020603050405020304" pitchFamily="18" charset="0"/>
              </a:rPr>
              <a:t>and</a:t>
            </a:r>
            <a:r>
              <a:rPr lang="en-IN" sz="1200" i="1" dirty="0">
                <a:latin typeface="EYInterstate" panose="02000503020000020004" pitchFamily="2" charset="0"/>
                <a:cs typeface="Times New Roman" panose="02020603050405020304" pitchFamily="18" charset="0"/>
              </a:rPr>
              <a:t> guarantees or security to subsidiaries, joint ventures and associates;</a:t>
            </a:r>
          </a:p>
          <a:p>
            <a:pPr marL="285750" indent="-285750" algn="just">
              <a:lnSpc>
                <a:spcPct val="110000"/>
              </a:lnSpc>
              <a:buClr>
                <a:srgbClr val="FFE600"/>
              </a:buClr>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(B) the </a:t>
            </a:r>
            <a:r>
              <a:rPr lang="en-IN" sz="1200" i="1" dirty="0">
                <a:solidFill>
                  <a:srgbClr val="FF0000"/>
                </a:solidFill>
                <a:latin typeface="EYInterstate" panose="02000503020000020004" pitchFamily="2" charset="0"/>
                <a:cs typeface="Times New Roman" panose="02020603050405020304" pitchFamily="18" charset="0"/>
              </a:rPr>
              <a:t>aggregate amount</a:t>
            </a:r>
            <a:r>
              <a:rPr lang="en-IN" sz="1200" i="1" dirty="0">
                <a:latin typeface="EYInterstate" panose="02000503020000020004" pitchFamily="2" charset="0"/>
                <a:cs typeface="Times New Roman" panose="02020603050405020304" pitchFamily="18" charset="0"/>
              </a:rPr>
              <a:t> during the year, and </a:t>
            </a:r>
            <a:r>
              <a:rPr lang="en-IN" sz="1200" i="1" dirty="0">
                <a:solidFill>
                  <a:srgbClr val="FF0000"/>
                </a:solidFill>
                <a:latin typeface="EYInterstate" panose="02000503020000020004" pitchFamily="2" charset="0"/>
                <a:cs typeface="Times New Roman" panose="02020603050405020304" pitchFamily="18" charset="0"/>
              </a:rPr>
              <a:t>balance outstanding</a:t>
            </a:r>
            <a:r>
              <a:rPr lang="en-IN" sz="1200" i="1" dirty="0">
                <a:latin typeface="EYInterstate" panose="02000503020000020004" pitchFamily="2" charset="0"/>
                <a:cs typeface="Times New Roman" panose="02020603050405020304" pitchFamily="18" charset="0"/>
              </a:rPr>
              <a:t> at the balance sheet date with respect to such loans or advances </a:t>
            </a:r>
            <a:r>
              <a:rPr lang="en-IN" sz="1200" i="1" dirty="0">
                <a:solidFill>
                  <a:srgbClr val="FF0000"/>
                </a:solidFill>
                <a:latin typeface="EYInterstate" panose="02000503020000020004" pitchFamily="2" charset="0"/>
                <a:cs typeface="Times New Roman" panose="02020603050405020304" pitchFamily="18" charset="0"/>
              </a:rPr>
              <a:t>and</a:t>
            </a:r>
            <a:r>
              <a:rPr lang="en-IN" sz="1200" i="1" dirty="0">
                <a:latin typeface="EYInterstate" panose="02000503020000020004" pitchFamily="2" charset="0"/>
                <a:cs typeface="Times New Roman" panose="02020603050405020304" pitchFamily="18" charset="0"/>
              </a:rPr>
              <a:t> guarantees or security to parties other than subsidiaries, joint ventures and associates;</a:t>
            </a:r>
            <a:endParaRPr lang="en-IN" sz="12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024554" y="3436091"/>
            <a:ext cx="8550763" cy="176642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Reporting is for transactions “during the year”, for ALL parties and for Gross amount of loan</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Guarantee and security given and advances in nature of loans are additional reporting included.</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Only </a:t>
            </a:r>
            <a:r>
              <a:rPr lang="en-IN" sz="1200" dirty="0">
                <a:solidFill>
                  <a:srgbClr val="FF0000"/>
                </a:solidFill>
                <a:latin typeface="EYInterstate" panose="02000503020000020004" pitchFamily="2" charset="0"/>
                <a:cs typeface="Times New Roman" panose="02020603050405020304" pitchFamily="18" charset="0"/>
              </a:rPr>
              <a:t>Financial</a:t>
            </a:r>
            <a:r>
              <a:rPr lang="en-IN" sz="1200" dirty="0">
                <a:latin typeface="EYInterstate" panose="02000503020000020004" pitchFamily="2" charset="0"/>
                <a:cs typeface="Times New Roman" panose="02020603050405020304" pitchFamily="18" charset="0"/>
              </a:rPr>
              <a:t> guarantee given to bank or financial institution for </a:t>
            </a:r>
            <a:r>
              <a:rPr lang="en-IN" sz="1200" dirty="0">
                <a:solidFill>
                  <a:srgbClr val="FF0000"/>
                </a:solidFill>
                <a:latin typeface="EYInterstate" panose="02000503020000020004" pitchFamily="2" charset="0"/>
                <a:cs typeface="Times New Roman" panose="02020603050405020304" pitchFamily="18" charset="0"/>
              </a:rPr>
              <a:t>loans taken by third party</a:t>
            </a:r>
            <a:r>
              <a:rPr lang="en-IN" sz="1200" dirty="0">
                <a:latin typeface="EYInterstate" panose="02000503020000020004" pitchFamily="2" charset="0"/>
                <a:cs typeface="Times New Roman" panose="02020603050405020304" pitchFamily="18" charset="0"/>
              </a:rPr>
              <a:t> is covered</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Advances in nature of loan needs to be assessed on case to case basis. Indicators include (a) Not as per normal trade practice (b)Advance exceeding normal operating cycle will be a loan. </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Loan given and squared off during the year to be reported. Check 186(4) of Act, SEBI regulation 34(3) and 53(f).</a:t>
            </a:r>
            <a:endParaRPr lang="en-IN" sz="1400" dirty="0">
              <a:latin typeface="EYInterstate" panose="02000503020000020004" pitchFamily="2" charset="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024554" y="5210175"/>
            <a:ext cx="8550764" cy="110163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List of all financial guarantees given, investments made, loans / advances given during the year.</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Details to include ageing, nature, purpose, relationship, settlement date, gross and outstanding balance.</a:t>
            </a:r>
          </a:p>
          <a:p>
            <a:pPr marL="171450" indent="-1714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Controls related to investment, guarantee, security, loans and advances given.</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010086"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2889552" y="559642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2887465" y="4295449"/>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2889550" y="16553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8785770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05426" y="4298352"/>
            <a:ext cx="1429602" cy="1389066"/>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iii (b) - Prejudicial to Company’s interest</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4967" y="1093988"/>
            <a:ext cx="8340289" cy="102930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(b) whether the investments made, guarantees provided, security given and the terms and conditions of the grant of all loans and advances in the nature of loans and guarantees provided are </a:t>
            </a:r>
            <a:r>
              <a:rPr lang="en-IN" sz="1200" i="1" dirty="0">
                <a:solidFill>
                  <a:srgbClr val="FF0000"/>
                </a:solidFill>
                <a:latin typeface="EYInterstate" panose="02000503020000020004" pitchFamily="2" charset="0"/>
                <a:cs typeface="Times New Roman" panose="02020603050405020304" pitchFamily="18" charset="0"/>
              </a:rPr>
              <a:t>not prejudicial</a:t>
            </a:r>
            <a:r>
              <a:rPr lang="en-IN" sz="1200" i="1" dirty="0">
                <a:latin typeface="EYInterstate" panose="02000503020000020004" pitchFamily="2" charset="0"/>
                <a:cs typeface="Times New Roman" panose="02020603050405020304" pitchFamily="18" charset="0"/>
              </a:rPr>
              <a:t> to the company’s interest;</a:t>
            </a:r>
            <a:endParaRPr lang="en-IN" sz="12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2111" y="2314175"/>
            <a:ext cx="8340290" cy="296060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Earlier it was limited to rate of interest and other T &amp; C.</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Company’s ability to lend / make investment/ guarantee</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Other entity’s / party’s financial standing, credit rating, ability to borrow</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Reasonableness to be established basis past experience of current year’s activities. But what if there is no history available?</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Interest rate to be compared with yield of government security for equivalent tenor</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How to identify prejudicial to the interest of the Company for investment in start-up Company. What will be security and covenants.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Loans to employee would be also covered including relative of directors, etc. One need to evaluate whether rate of interest for all employees and directors are same then fine, otherwise report.</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9921" y="5538706"/>
            <a:ext cx="8340291" cy="65843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Agreement with rate of interest, security details, terms, repayment period, covenants, nature of entity.</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61468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10615" y="166541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580319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2"/>
            <a:ext cx="1352284" cy="1147187"/>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542233" y="3553577"/>
            <a:ext cx="702734"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iii (c) - Regular repayments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400" i="1" dirty="0">
                <a:latin typeface="EYInterstate" panose="02000503020000020004" pitchFamily="2" charset="0"/>
                <a:cs typeface="Times New Roman" panose="02020603050405020304" pitchFamily="18" charset="0"/>
              </a:rPr>
              <a:t>(c) in respect of loans and advances in the nature of loans, whether the schedule of repayment of principal and payment of interest has been stipulated and whether the repayments or receipts are </a:t>
            </a:r>
            <a:r>
              <a:rPr lang="en-IN" sz="1400" i="1" dirty="0">
                <a:solidFill>
                  <a:srgbClr val="FF0000"/>
                </a:solidFill>
                <a:latin typeface="EYInterstate" panose="02000503020000020004" pitchFamily="2" charset="0"/>
                <a:cs typeface="Times New Roman" panose="02020603050405020304" pitchFamily="18" charset="0"/>
              </a:rPr>
              <a:t>regular</a:t>
            </a:r>
            <a:r>
              <a:rPr lang="en-IN" sz="1400" i="1" dirty="0">
                <a:latin typeface="EYInterstate" panose="02000503020000020004" pitchFamily="2" charset="0"/>
                <a:cs typeface="Times New Roman" panose="02020603050405020304" pitchFamily="18" charset="0"/>
              </a:rPr>
              <a:t>;</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295960"/>
            <a:ext cx="8340290" cy="268770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Subclause c, d &amp; e covers loans and advances in nature of loans granted during the year and also all loans having </a:t>
            </a:r>
            <a:r>
              <a:rPr lang="en-IN" sz="1200" dirty="0">
                <a:solidFill>
                  <a:srgbClr val="FF0000"/>
                </a:solidFill>
                <a:latin typeface="EYInterstate" panose="02000503020000020004" pitchFamily="2" charset="0"/>
                <a:cs typeface="Times New Roman" panose="02020603050405020304" pitchFamily="18" charset="0"/>
              </a:rPr>
              <a:t>opening balances</a:t>
            </a:r>
            <a:r>
              <a:rPr lang="en-IN" sz="1200" dirty="0">
                <a:latin typeface="EYInterstate" panose="02000503020000020004" pitchFamily="2" charset="0"/>
                <a:cs typeface="Times New Roman" panose="02020603050405020304" pitchFamily="18" charset="0"/>
              </a:rPr>
              <a:t>.</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Word “regular” means principal and interest should normally be received whenever they fall due.</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In absence of repayment schedule, auditor to state we are unable to make specific comment in CARO report.</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Advances in nature of loan generally do not have repayment schedule and hence, to be reported.</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Adjustments made to loan eg: write off, new loans issued instead of repayment; these gets covered in subclause (e), but what reporting to be done here?</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Auditor may report the fact, no. of cases and remarks. Same like we do for stat dues. Here remarks for all cases and in subclause (d), ninety days delay is to be reported.</a:t>
            </a:r>
            <a:endParaRPr lang="en-IN" sz="14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49921" y="4912754"/>
            <a:ext cx="8340291" cy="93132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Loan agreements with details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Schedule of repayment along with bifurcation of Principal and Interest.</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363475"/>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49048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720694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3"/>
            <a:ext cx="1352284" cy="80618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iii (d) - Amounts overdue</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400" i="1" dirty="0">
                <a:latin typeface="EYInterstate" panose="02000503020000020004" pitchFamily="2" charset="0"/>
                <a:cs typeface="Times New Roman" panose="02020603050405020304" pitchFamily="18" charset="0"/>
              </a:rPr>
              <a:t>(d) if the amount is overdue, state the total amount overdue for more than ninety days, and whether reasonable steps have been taken by the company for recovery of the principal and interest;</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530776"/>
            <a:ext cx="8340290" cy="209061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Subclause c, d &amp; e covers loans and advances in nature of loans granted during the year and also all loans and advances having </a:t>
            </a:r>
            <a:r>
              <a:rPr lang="en-IN" sz="1200" dirty="0">
                <a:solidFill>
                  <a:srgbClr val="FF0000"/>
                </a:solidFill>
                <a:latin typeface="EYInterstate" panose="02000503020000020004" pitchFamily="2" charset="0"/>
                <a:cs typeface="Times New Roman" panose="02020603050405020304" pitchFamily="18" charset="0"/>
              </a:rPr>
              <a:t>opening balances</a:t>
            </a:r>
            <a:r>
              <a:rPr lang="en-IN" sz="1200" dirty="0">
                <a:latin typeface="EYInterstate" panose="02000503020000020004" pitchFamily="2" charset="0"/>
                <a:cs typeface="Times New Roman" panose="02020603050405020304" pitchFamily="18" charset="0"/>
              </a:rPr>
              <a:t>.</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When loans/advance is given and product/service was due and not received within 90 days post overdue, then ideally is disclosure of such amount required. </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We also have to comment of “reasonable steps” which will depend on circumstances. It is not limited to legal action but also includes reminders, solicitor/advocate notice, etc. We need to be comfortable that reasonable steps has been taken to recover the amounts.</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9921" y="4631975"/>
            <a:ext cx="8340291" cy="93132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Calculation of overdue days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Written representation from management for Steps taken for recovery over and above our inquiry and tests.</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01178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10615" y="166541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082107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3"/>
            <a:ext cx="1352284" cy="1286573"/>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427092" y="3804784"/>
            <a:ext cx="817875"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iii (e) - Renewal or fresh loan</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036176"/>
            <a:ext cx="8438169" cy="151905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300" i="1" dirty="0">
                <a:latin typeface="EYInterstate" panose="02000503020000020004" pitchFamily="2" charset="0"/>
                <a:cs typeface="Times New Roman" panose="02020603050405020304" pitchFamily="18" charset="0"/>
              </a:rPr>
              <a:t>(e) whether any loan or advance in the nature of loan granted which has </a:t>
            </a:r>
            <a:r>
              <a:rPr lang="en-IN" sz="1300" i="1" dirty="0">
                <a:solidFill>
                  <a:srgbClr val="FF0000"/>
                </a:solidFill>
                <a:latin typeface="EYInterstate" panose="02000503020000020004" pitchFamily="2" charset="0"/>
                <a:cs typeface="Times New Roman" panose="02020603050405020304" pitchFamily="18" charset="0"/>
              </a:rPr>
              <a:t>fallen due during the year</a:t>
            </a:r>
            <a:r>
              <a:rPr lang="en-IN" sz="1300" i="1" dirty="0">
                <a:latin typeface="EYInterstate" panose="02000503020000020004" pitchFamily="2" charset="0"/>
                <a:cs typeface="Times New Roman" panose="02020603050405020304" pitchFamily="18" charset="0"/>
              </a:rPr>
              <a:t>, has been renewed or extended or fresh loans granted to settle the overdues of existing loans given to the same parties, if so, specify the aggregate amount of such dues renewed or extended or settled by fresh loans and the percentage of the aggregate to the total loans or advances in the nature of loans granted during the year [not applicable to companies whose principal business is to give loans];</a:t>
            </a:r>
            <a:endParaRPr lang="en-IN" sz="13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9921" y="2555228"/>
            <a:ext cx="8438171" cy="224952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This clause is inserted to address risk of evergreening of loan.</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Subclause c, d &amp; e covers loans and advances in nature of loans granted during the year and also all loans having </a:t>
            </a:r>
            <a:r>
              <a:rPr lang="en-IN" sz="1200" dirty="0">
                <a:solidFill>
                  <a:srgbClr val="FF0000"/>
                </a:solidFill>
                <a:latin typeface="EYInterstate" panose="02000503020000020004" pitchFamily="2" charset="0"/>
                <a:cs typeface="Times New Roman" panose="02020603050405020304" pitchFamily="18" charset="0"/>
              </a:rPr>
              <a:t>opening balances</a:t>
            </a:r>
            <a:r>
              <a:rPr lang="en-IN" sz="1200" dirty="0">
                <a:latin typeface="EYInterstate" panose="02000503020000020004" pitchFamily="2" charset="0"/>
                <a:cs typeface="Times New Roman" panose="02020603050405020304" pitchFamily="18" charset="0"/>
              </a:rPr>
              <a:t>.</a:t>
            </a:r>
            <a:endParaRPr lang="en-IN" sz="1200" dirty="0">
              <a:solidFill>
                <a:srgbClr val="FF0000"/>
              </a:solidFill>
              <a:latin typeface="EYInterstate" panose="02000503020000020004" pitchFamily="2" charset="0"/>
              <a:cs typeface="Times New Roman" panose="02020603050405020304" pitchFamily="18" charset="0"/>
            </a:endParaRP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Reporting is for loan due / overdue during the year; what if loan is overdue since PY and renewal happened in current year?</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Fresh loans given prior to loan fallen due should also be reported.</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Loans due on BS date and renewed before date of audit report to be reported in CY as well as next year.</a:t>
            </a:r>
            <a:endParaRPr lang="en-IN" sz="14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59945" y="4825611"/>
            <a:ext cx="8438171" cy="135708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List of loans / advances in nature of loans fallen due during the year and renewed / extended / fresh loan given to settle existing overdue loan.</a:t>
            </a:r>
          </a:p>
          <a:p>
            <a:pPr marL="285750" indent="-2857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Loan agreements or mutually agreed arrangements for above. </a:t>
            </a:r>
          </a:p>
          <a:p>
            <a:pPr marL="285750" indent="-285750">
              <a:lnSpc>
                <a:spcPct val="120000"/>
              </a:lnSpc>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Details of any change in terms and conditions leading to renewal of loan</a:t>
            </a:r>
            <a:r>
              <a:rPr lang="en-IN" sz="1400" b="1" dirty="0">
                <a:latin typeface="EYInterstate" panose="02000503020000020004" pitchFamily="2" charset="0"/>
                <a:cs typeface="Times New Roman" panose="02020603050405020304" pitchFamily="18" charset="0"/>
              </a:rPr>
              <a:t>.</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50415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74169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10615" y="166541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4492527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3"/>
            <a:ext cx="1352284" cy="394811"/>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562330" y="3533481"/>
            <a:ext cx="682637"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iii (f) - No repayment terms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60253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400" i="1" dirty="0">
                <a:latin typeface="EYInterstate" panose="02000503020000020004" pitchFamily="2" charset="0"/>
                <a:cs typeface="Times New Roman" panose="02020603050405020304" pitchFamily="18" charset="0"/>
              </a:rPr>
              <a:t>(f) whether the company has granted any loans or advances in the nature of loans either </a:t>
            </a:r>
            <a:r>
              <a:rPr lang="en-IN" sz="1400" i="1" dirty="0">
                <a:solidFill>
                  <a:srgbClr val="FF0000"/>
                </a:solidFill>
                <a:latin typeface="EYInterstate" panose="02000503020000020004" pitchFamily="2" charset="0"/>
                <a:cs typeface="Times New Roman" panose="02020603050405020304" pitchFamily="18" charset="0"/>
              </a:rPr>
              <a:t>repayable on demand or without specifying any terms or period of repayment</a:t>
            </a:r>
            <a:r>
              <a:rPr lang="en-IN" sz="1400" i="1" dirty="0">
                <a:latin typeface="EYInterstate" panose="02000503020000020004" pitchFamily="2" charset="0"/>
                <a:cs typeface="Times New Roman" panose="02020603050405020304" pitchFamily="18" charset="0"/>
              </a:rPr>
              <a:t>, if so, specify the aggregate amount, percentage thereof to the total loans granted, aggregate amount of loans granted to </a:t>
            </a:r>
            <a:r>
              <a:rPr lang="en-IN" sz="1400" i="1" dirty="0">
                <a:solidFill>
                  <a:srgbClr val="FF0000"/>
                </a:solidFill>
                <a:latin typeface="EYInterstate" panose="02000503020000020004" pitchFamily="2" charset="0"/>
                <a:cs typeface="Times New Roman" panose="02020603050405020304" pitchFamily="18" charset="0"/>
              </a:rPr>
              <a:t>Promoters, related parties</a:t>
            </a:r>
            <a:r>
              <a:rPr lang="en-IN" sz="1400" i="1" dirty="0">
                <a:latin typeface="EYInterstate" panose="02000503020000020004" pitchFamily="2" charset="0"/>
                <a:cs typeface="Times New Roman" panose="02020603050405020304" pitchFamily="18" charset="0"/>
              </a:rPr>
              <a:t> as defined in clause (76) of section 2 of the Companies Act, 2013;</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35026" y="2804874"/>
            <a:ext cx="8340290" cy="169871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Disclosure is limited to loans granted to Promoters / Related parties as per Co. Act.</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Clause (a) to (e) are not applicable to companies whose principal business is to give loans, but clause (f) is applicable to all.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Disclose repayable on demand and Terms not specified. Further quantum with total loans given. </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Agreement/mutual arrangement/agreements to be considered while evaluating above clause.</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59945" y="4580190"/>
            <a:ext cx="8340291" cy="93132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List of promoters and related parties as per section 2(69) and 2(76) respectively of the Co Act.</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Agreement with rate of interest, security details, terms, repayment period, covenants, nature of entities etc</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Investment, Guarantees, Loans given</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589751"/>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460335"/>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10615"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6139989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a:xfrm>
            <a:off x="609601" y="294200"/>
            <a:ext cx="10972800" cy="590880"/>
          </a:xfrm>
        </p:spPr>
        <p:txBody>
          <a:bodyPr/>
          <a:lstStyle/>
          <a:p>
            <a:r>
              <a:rPr lang="en-IN" sz="2000" b="1" dirty="0">
                <a:solidFill>
                  <a:srgbClr val="FF0000"/>
                </a:solidFill>
              </a:rPr>
              <a:t>Clause iv</a:t>
            </a:r>
            <a:r>
              <a:rPr lang="en-IN" sz="2000" dirty="0">
                <a:solidFill>
                  <a:srgbClr val="FF0000"/>
                </a:solidFill>
              </a:rPr>
              <a:t> - In respect of loans, investments, guarantees, and security whether provisions of section 185 and 186 of the Companies Act, 2013 have been complied with</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942082"/>
            <a:ext cx="8340289" cy="1365548"/>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a:lnSpc>
                <a:spcPct val="110000"/>
              </a:lnSpc>
              <a:spcAft>
                <a:spcPts val="400"/>
              </a:spcAft>
              <a:buClr>
                <a:srgbClr val="FFE600"/>
              </a:buClr>
              <a:buSzPct val="70000"/>
            </a:pPr>
            <a:r>
              <a:rPr lang="en-IN" sz="1400" b="1" dirty="0">
                <a:solidFill>
                  <a:srgbClr val="FF0000"/>
                </a:solidFill>
                <a:latin typeface="EYInterstate" panose="02000503020000020004" pitchFamily="2" charset="0"/>
                <a:cs typeface="Times New Roman" panose="02020603050405020304" pitchFamily="18" charset="0"/>
              </a:rPr>
              <a:t>Whether Company has complied with the provisions of Section 185 (deals with loans to directors or any other person in whom director may be interest or , any guarantee or security in connection with any loan to director or other person) and Section 186 (deals with loans and investment by the Company) of the Companies Act, 2013 </a:t>
            </a:r>
            <a:endParaRPr lang="en-IN" sz="1400"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35027" y="2382368"/>
            <a:ext cx="8340290" cy="95082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a:t>
            </a:r>
          </a:p>
          <a:p>
            <a:pPr>
              <a:lnSpc>
                <a:spcPct val="120000"/>
              </a:lnSpc>
              <a:spcAft>
                <a:spcPts val="400"/>
              </a:spcAft>
              <a:buClr>
                <a:srgbClr val="FFE600"/>
              </a:buClr>
              <a:buSzPct val="70000"/>
            </a:pPr>
            <a:r>
              <a:rPr lang="en-IN" sz="1400" b="1" dirty="0">
                <a:cs typeface="Times New Roman" panose="02020603050405020304" pitchFamily="18" charset="0"/>
              </a:rPr>
              <a:t>Any indirect loan, to which the provisions of section 185 would apply had that been a direct loan, would be covered within the ambit of section 185</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3396282"/>
            <a:ext cx="8340291" cy="275849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Register of directors u/s 170</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Register </a:t>
            </a:r>
            <a:r>
              <a:rPr lang="en-IN" sz="1400" dirty="0">
                <a:latin typeface="EYInterstate" panose="02000503020000020004" pitchFamily="2" charset="0"/>
              </a:rPr>
              <a:t>of contracts or arrangements in which directors are interested maintained u/s 189 (Form MBP-4)</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Notice of interest by the directors u/s Sec. 184(1) (Form MBP-1)</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Register of </a:t>
            </a:r>
            <a:r>
              <a:rPr lang="en-IN" sz="1400" dirty="0">
                <a:latin typeface="EYInterstate" panose="02000503020000020004" pitchFamily="2" charset="0"/>
              </a:rPr>
              <a:t>Loans/Guarantee/Security and Acquisition by Company </a:t>
            </a:r>
            <a:r>
              <a:rPr lang="en-IN" sz="1400" dirty="0">
                <a:latin typeface="EYInterstate" panose="02000503020000020004" pitchFamily="2" charset="0"/>
                <a:cs typeface="Times New Roman" panose="02020603050405020304" pitchFamily="18" charset="0"/>
              </a:rPr>
              <a:t>u/s 186 (Form MBP-2)</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Copy of special resolution in case the </a:t>
            </a:r>
            <a:r>
              <a:rPr lang="en-IN" sz="1400" dirty="0">
                <a:latin typeface="EYInterstate" panose="02000503020000020004" pitchFamily="2" charset="0"/>
              </a:rPr>
              <a:t>Loans/Guarantee/Security and Acquisition by Company exceeds the specified limits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Schedule of deposits along with repayment and interest schedule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898708"/>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iv - Loans etc to directors and loan and investment by the Company</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3276108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2000" b="1" u="sng" dirty="0">
                <a:solidFill>
                  <a:srgbClr val="FF0000"/>
                </a:solidFill>
              </a:rPr>
              <a:t>Clause v </a:t>
            </a:r>
            <a:r>
              <a:rPr lang="en-IN" sz="2000" dirty="0">
                <a:solidFill>
                  <a:srgbClr val="FF0000"/>
                </a:solidFill>
              </a:rPr>
              <a:t>- In respect of deposits accepted by the Company, whether RBI directives and provisions of companies act have been complied with</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a:lnSpc>
                <a:spcPct val="110000"/>
              </a:lnSpc>
              <a:spcAft>
                <a:spcPts val="400"/>
              </a:spcAft>
              <a:buClr>
                <a:srgbClr val="FFE600"/>
              </a:buClr>
              <a:buSzPct val="70000"/>
            </a:pPr>
            <a:r>
              <a:rPr lang="en-IN" sz="1400" b="1" dirty="0">
                <a:solidFill>
                  <a:srgbClr val="FF0000"/>
                </a:solidFill>
                <a:latin typeface="EYInterstate" panose="02000503020000020004" pitchFamily="2" charset="0"/>
                <a:cs typeface="Times New Roman" panose="02020603050405020304" pitchFamily="18" charset="0"/>
              </a:rPr>
              <a:t>Nature of contravention to be reported if the Company has not complied with provisions of section 73 to 76 for deposits accepted by the company or amounts deemed to be deposits; If an order is passed by CLB, NCLT or RBI, whether the same has been complied with or not</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9440" y="2356750"/>
            <a:ext cx="8340290" cy="120935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a:t>
            </a:r>
          </a:p>
          <a:p>
            <a:pPr>
              <a:lnSpc>
                <a:spcPct val="120000"/>
              </a:lnSpc>
              <a:spcAft>
                <a:spcPts val="400"/>
              </a:spcAft>
              <a:buClr>
                <a:srgbClr val="FFE600"/>
              </a:buClr>
              <a:buSzPct val="70000"/>
            </a:pPr>
            <a:r>
              <a:rPr lang="en-IN" sz="1400" b="1" dirty="0">
                <a:cs typeface="Times New Roman" panose="02020603050405020304" pitchFamily="18" charset="0"/>
              </a:rPr>
              <a:t>Evaluation of advances received by the company in the course of or for the purpose of business of the company (</a:t>
            </a:r>
            <a:r>
              <a:rPr lang="en-IN" sz="1400" b="1" dirty="0" err="1">
                <a:cs typeface="Times New Roman" panose="02020603050405020304" pitchFamily="18" charset="0"/>
              </a:rPr>
              <a:t>eg.</a:t>
            </a:r>
            <a:r>
              <a:rPr lang="en-IN" sz="1400" b="1" dirty="0">
                <a:cs typeface="Times New Roman" panose="02020603050405020304" pitchFamily="18" charset="0"/>
              </a:rPr>
              <a:t> for supply of goods, provision of services, supply of capital goods etc). Such advances would be deemed as deposits on the expiry of 15 days from the date they become due</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3623710"/>
            <a:ext cx="8340291" cy="219013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Register of deposits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Listing of all the advances accepted by the company during the year in the course of business (including adjusted or paid thereof)</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Form DPT-3 filed by the Company</a:t>
            </a:r>
          </a:p>
          <a:p>
            <a:pPr marL="285750" indent="-285750">
              <a:lnSpc>
                <a:spcPct val="120000"/>
              </a:lnSpc>
              <a:spcAft>
                <a:spcPts val="400"/>
              </a:spcAft>
              <a:buClr>
                <a:srgbClr val="FFE600"/>
              </a:buClr>
              <a:buSzPct val="70000"/>
              <a:buFont typeface="Arial" panose="020B0604020202020204" pitchFamily="34" charset="0"/>
              <a:buChar char="•"/>
            </a:pPr>
            <a:endParaRPr lang="en-IN" sz="1400" dirty="0">
              <a:latin typeface="EYInterstate" panose="02000503020000020004" pitchFamily="2" charset="0"/>
              <a:cs typeface="Times New Roman" panose="02020603050405020304" pitchFamily="18" charset="0"/>
            </a:endParaRPr>
          </a:p>
          <a:p>
            <a:pPr marL="285750" indent="-285750">
              <a:lnSpc>
                <a:spcPct val="120000"/>
              </a:lnSpc>
              <a:spcAft>
                <a:spcPts val="400"/>
              </a:spcAft>
              <a:buClr>
                <a:srgbClr val="FFE600"/>
              </a:buClr>
              <a:buSzPct val="70000"/>
              <a:buFont typeface="Arial" panose="020B0604020202020204" pitchFamily="34" charset="0"/>
              <a:buChar char="•"/>
            </a:pP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898708"/>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v - Deposits accepted and the amounts deemed to be deposits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818816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2402470" y="4731002"/>
            <a:ext cx="832558" cy="45721"/>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a:xfrm>
            <a:off x="609601" y="304139"/>
            <a:ext cx="10972800" cy="590880"/>
          </a:xfrm>
        </p:spPr>
        <p:txBody>
          <a:bodyPr/>
          <a:lstStyle/>
          <a:p>
            <a:r>
              <a:rPr lang="en-IN" dirty="0">
                <a:solidFill>
                  <a:srgbClr val="FF0000"/>
                </a:solidFill>
              </a:rPr>
              <a:t>Clause vi - Maintenance of cost records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17985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chemeClr val="bg2"/>
                </a:solidFill>
                <a:latin typeface="EYInterstate" panose="02000503020000020004" pitchFamily="2" charset="0"/>
                <a:cs typeface="Times New Roman" panose="02020603050405020304" pitchFamily="18" charset="0"/>
              </a:rPr>
              <a:t>Whether maintenance of cost records has been specified by the Central Government under Section 148(1) of the Companies Act, 2013</a:t>
            </a: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chemeClr val="bg2"/>
                </a:solidFill>
                <a:latin typeface="EYInterstate" panose="02000503020000020004" pitchFamily="2" charset="0"/>
                <a:cs typeface="Times New Roman" panose="02020603050405020304" pitchFamily="18" charset="0"/>
              </a:rPr>
              <a:t>Whether accounts and records have been made and maintained</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588095"/>
            <a:ext cx="8340290" cy="151918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a:t>
            </a:r>
          </a:p>
          <a:p>
            <a:pPr marL="285750" indent="-28575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Obtain representation from the management whether cost records are required to be maintained and whether the same have been made and maintained</a:t>
            </a:r>
          </a:p>
          <a:p>
            <a:pPr marL="285750" indent="-28575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Careful evaluation by the auditors whether maintenance of cost records has been specified for the Company by the Government</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35028" y="4394943"/>
            <a:ext cx="8340291" cy="100211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342900" indent="-34290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List of cost accounts/cost records maintained by the Company.</a:t>
            </a:r>
          </a:p>
          <a:p>
            <a:pPr marL="342900" indent="-34290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Cost audit report of previous year, if conducted.</a:t>
            </a:r>
          </a:p>
        </p:txBody>
      </p:sp>
      <p:sp>
        <p:nvSpPr>
          <p:cNvPr id="60" name="TextBox 59">
            <a:extLst>
              <a:ext uri="{FF2B5EF4-FFF2-40B4-BE49-F238E27FC236}">
                <a16:creationId xmlns:a16="http://schemas.microsoft.com/office/drawing/2014/main" id="{056BA49A-9560-4CD0-9FC3-12D5F87F4B1B}"/>
              </a:ext>
            </a:extLst>
          </p:cNvPr>
          <p:cNvSpPr txBox="1"/>
          <p:nvPr/>
        </p:nvSpPr>
        <p:spPr>
          <a:xfrm>
            <a:off x="491815" y="327625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vi- Maintenance of cost records</a:t>
            </a:r>
          </a:p>
        </p:txBody>
      </p:sp>
      <p:sp>
        <p:nvSpPr>
          <p:cNvPr id="61" name="Arc 60">
            <a:extLst>
              <a:ext uri="{FF2B5EF4-FFF2-40B4-BE49-F238E27FC236}">
                <a16:creationId xmlns:a16="http://schemas.microsoft.com/office/drawing/2014/main" id="{33F9199B-3F79-4537-BBA6-B1B8728CEAD1}"/>
              </a:ext>
            </a:extLst>
          </p:cNvPr>
          <p:cNvSpPr/>
          <p:nvPr/>
        </p:nvSpPr>
        <p:spPr>
          <a:xfrm>
            <a:off x="-580103" y="1406014"/>
            <a:ext cx="3255702" cy="4119716"/>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11804" y="2522115"/>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89543" y="469673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666479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vii : Statutory Dues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404320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a:lnSpc>
                <a:spcPct val="110000"/>
              </a:lnSpc>
              <a:spcAft>
                <a:spcPts val="400"/>
              </a:spcAft>
              <a:buClr>
                <a:srgbClr val="FFE600"/>
              </a:buClr>
              <a:buSzPct val="70000"/>
            </a:pPr>
            <a:endParaRPr lang="en-IN" sz="1400" dirty="0">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r>
              <a:rPr lang="en-IN" sz="1400" i="1" dirty="0">
                <a:latin typeface="EYInterstate" panose="02000503020000020004" pitchFamily="2" charset="0"/>
                <a:cs typeface="Times New Roman" panose="02020603050405020304" pitchFamily="18" charset="0"/>
              </a:rPr>
              <a:t>A) whether the company is regular in depositing undisputed statutory dues including Goods and Services Tax, provident fund, employees' state insurance, income-tax, sales-tax, service tax, duty of customs, duty of excise, value added tax, cess and any other statutory dues to the appropriate authorities and if not, the extent of the arrears of outstanding statutory dues as on the last day of the financial year concerned for a period of more than six months from the date they became payable, shall be indicated; </a:t>
            </a:r>
          </a:p>
          <a:p>
            <a:pPr marL="285750" indent="-285750">
              <a:lnSpc>
                <a:spcPct val="110000"/>
              </a:lnSpc>
              <a:spcAft>
                <a:spcPts val="400"/>
              </a:spcAft>
              <a:buClr>
                <a:srgbClr val="FFE600"/>
              </a:buClr>
              <a:buSzPct val="70000"/>
              <a:buFont typeface="Arial" panose="020B0604020202020204" pitchFamily="34" charset="0"/>
              <a:buChar char="•"/>
            </a:pPr>
            <a:endParaRPr lang="en-IN" sz="1400" i="1" dirty="0">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r>
              <a:rPr lang="en-IN" sz="1400" i="1" dirty="0">
                <a:latin typeface="EYInterstate" panose="02000503020000020004" pitchFamily="2" charset="0"/>
                <a:cs typeface="Times New Roman" panose="02020603050405020304" pitchFamily="18" charset="0"/>
              </a:rPr>
              <a:t>B) where statutory dues referred to in sub-clause (a) have not been deposited on account of any dispute, then the amounts involved and the forum where dispute is pending shall be mentioned (a mere representation to the concerned Department shall not be treated as a dispute); </a:t>
            </a:r>
          </a:p>
          <a:p>
            <a:pPr marL="285750" indent="-285750">
              <a:lnSpc>
                <a:spcPct val="110000"/>
              </a:lnSpc>
              <a:spcAft>
                <a:spcPts val="400"/>
              </a:spcAft>
              <a:buClr>
                <a:srgbClr val="FFE600"/>
              </a:buClr>
              <a:buSzPct val="70000"/>
              <a:buFont typeface="Arial" panose="020B0604020202020204" pitchFamily="34" charset="0"/>
              <a:buChar char="•"/>
            </a:pPr>
            <a:endParaRPr lang="en-IN" sz="1400" b="1" i="1" dirty="0">
              <a:solidFill>
                <a:srgbClr val="FF0000"/>
              </a:solidFill>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endParaRPr lang="en-IN" sz="1400" b="1" i="1" dirty="0">
              <a:solidFill>
                <a:srgbClr val="FF0000"/>
              </a:solidFill>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endParaRPr lang="en-IN" sz="1400" b="1" i="1" dirty="0">
              <a:solidFill>
                <a:srgbClr val="FF0000"/>
              </a:solidFill>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dirty="0">
                <a:solidFill>
                  <a:srgbClr val="FF0000"/>
                </a:solidFill>
              </a:rPr>
              <a:t>Clause vii : Statutory Dues</a:t>
            </a:r>
            <a:endParaRPr lang="en-IN" sz="1400" b="1" dirty="0">
              <a:solidFill>
                <a:srgbClr val="FF0000"/>
              </a:solidFill>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301978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05426" y="4339223"/>
            <a:ext cx="1429602" cy="794113"/>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Applicability of CARO</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2112" y="1021760"/>
            <a:ext cx="8340289" cy="309525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CARO applies to all </a:t>
            </a:r>
            <a:r>
              <a:rPr lang="en-IN" sz="1400" b="1" u="sng" dirty="0">
                <a:latin typeface="EYInterstate" panose="02000503020000020004" pitchFamily="2" charset="0"/>
                <a:cs typeface="Times New Roman" panose="02020603050405020304" pitchFamily="18" charset="0"/>
              </a:rPr>
              <a:t>companies</a:t>
            </a:r>
            <a:r>
              <a:rPr lang="en-IN" sz="1400" b="1" dirty="0">
                <a:latin typeface="EYInterstate" panose="02000503020000020004" pitchFamily="2" charset="0"/>
                <a:cs typeface="Times New Roman" panose="02020603050405020304" pitchFamily="18" charset="0"/>
              </a:rPr>
              <a:t> (including foreign companies) except the following:</a:t>
            </a:r>
            <a:endParaRPr lang="en-IN" sz="1400" u="sng" dirty="0">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Banking companies and Insurance companies </a:t>
            </a: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Section 8 Companies (i.e. typically not-for-profit companies)</a:t>
            </a: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One person companies and “Small” companies</a:t>
            </a:r>
          </a:p>
          <a:p>
            <a:pPr marL="285750" indent="-28575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Private limited companies (other than a subsidiary or holding of a public company) of which -</a:t>
            </a:r>
          </a:p>
          <a:p>
            <a:pPr marL="714375" indent="-266700">
              <a:lnSpc>
                <a:spcPct val="110000"/>
              </a:lnSpc>
              <a:spcAft>
                <a:spcPts val="400"/>
              </a:spcAft>
              <a:buClr>
                <a:srgbClr val="FFE600"/>
              </a:buClr>
              <a:buSzPct val="70000"/>
              <a:buFont typeface="Arial" panose="020B0604020202020204" pitchFamily="34" charset="0"/>
              <a:buChar char="•"/>
            </a:pPr>
            <a:r>
              <a:rPr lang="en-IN" sz="1400" i="1" dirty="0" err="1">
                <a:solidFill>
                  <a:srgbClr val="FF0000"/>
                </a:solidFill>
                <a:latin typeface="EYInterstate" panose="02000503020000020004" pitchFamily="2" charset="0"/>
                <a:cs typeface="Times New Roman" panose="02020603050405020304" pitchFamily="18" charset="0"/>
              </a:rPr>
              <a:t>i</a:t>
            </a:r>
            <a:r>
              <a:rPr lang="en-IN" sz="1400" i="1" dirty="0">
                <a:solidFill>
                  <a:srgbClr val="FF0000"/>
                </a:solidFill>
                <a:latin typeface="EYInterstate" panose="02000503020000020004" pitchFamily="2" charset="0"/>
                <a:cs typeface="Times New Roman" panose="02020603050405020304" pitchFamily="18" charset="0"/>
              </a:rPr>
              <a:t>) paid-up capital (</a:t>
            </a:r>
            <a:r>
              <a:rPr lang="en-IN" sz="1400" i="1" dirty="0" err="1">
                <a:solidFill>
                  <a:srgbClr val="FF0000"/>
                </a:solidFill>
                <a:latin typeface="EYInterstate" panose="02000503020000020004" pitchFamily="2" charset="0"/>
                <a:cs typeface="Times New Roman" panose="02020603050405020304" pitchFamily="18" charset="0"/>
              </a:rPr>
              <a:t>ESC+PSC+Share</a:t>
            </a:r>
            <a:r>
              <a:rPr lang="en-IN" sz="1400" i="1" dirty="0">
                <a:solidFill>
                  <a:srgbClr val="FF0000"/>
                </a:solidFill>
                <a:latin typeface="EYInterstate" panose="02000503020000020004" pitchFamily="2" charset="0"/>
                <a:cs typeface="Times New Roman" panose="02020603050405020304" pitchFamily="18" charset="0"/>
              </a:rPr>
              <a:t> App. Money) and reserves (OCI items to be excluded) &lt; Rs. 1 </a:t>
            </a:r>
            <a:r>
              <a:rPr lang="en-IN" sz="1400" i="1" dirty="0" err="1">
                <a:solidFill>
                  <a:srgbClr val="FF0000"/>
                </a:solidFill>
                <a:latin typeface="EYInterstate" panose="02000503020000020004" pitchFamily="2" charset="0"/>
                <a:cs typeface="Times New Roman" panose="02020603050405020304" pitchFamily="18" charset="0"/>
              </a:rPr>
              <a:t>cr</a:t>
            </a:r>
            <a:r>
              <a:rPr lang="en-IN" sz="1400" i="1" dirty="0">
                <a:solidFill>
                  <a:srgbClr val="FF0000"/>
                </a:solidFill>
                <a:latin typeface="EYInterstate" panose="02000503020000020004" pitchFamily="2" charset="0"/>
                <a:cs typeface="Times New Roman" panose="02020603050405020304" pitchFamily="18" charset="0"/>
              </a:rPr>
              <a:t> on balance sheet date and</a:t>
            </a:r>
          </a:p>
          <a:p>
            <a:pPr marL="714375" indent="-26670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ii) borrowings (including current maturities of long-term borrowings) &lt; Rs. 1 </a:t>
            </a:r>
            <a:r>
              <a:rPr lang="en-IN" sz="1400" i="1" dirty="0" err="1">
                <a:solidFill>
                  <a:srgbClr val="FF0000"/>
                </a:solidFill>
                <a:latin typeface="EYInterstate" panose="02000503020000020004" pitchFamily="2" charset="0"/>
                <a:cs typeface="Times New Roman" panose="02020603050405020304" pitchFamily="18" charset="0"/>
              </a:rPr>
              <a:t>cr</a:t>
            </a:r>
            <a:r>
              <a:rPr lang="en-IN" sz="1400" i="1" dirty="0">
                <a:solidFill>
                  <a:srgbClr val="FF0000"/>
                </a:solidFill>
                <a:latin typeface="EYInterstate" panose="02000503020000020004" pitchFamily="2" charset="0"/>
                <a:cs typeface="Times New Roman" panose="02020603050405020304" pitchFamily="18" charset="0"/>
              </a:rPr>
              <a:t> from any bank/FI at any point of time during the current FY and</a:t>
            </a:r>
          </a:p>
          <a:p>
            <a:pPr marL="714375" indent="-266700">
              <a:lnSpc>
                <a:spcPct val="110000"/>
              </a:lnSpc>
              <a:spcAft>
                <a:spcPts val="400"/>
              </a:spcAft>
              <a:buClr>
                <a:srgbClr val="FFE600"/>
              </a:buClr>
              <a:buSzPct val="70000"/>
              <a:buFont typeface="Arial" panose="020B0604020202020204" pitchFamily="34" charset="0"/>
              <a:buChar char="•"/>
            </a:pPr>
            <a:r>
              <a:rPr lang="en-IN" sz="1400" i="1" dirty="0">
                <a:solidFill>
                  <a:srgbClr val="FF0000"/>
                </a:solidFill>
                <a:latin typeface="EYInterstate" panose="02000503020000020004" pitchFamily="2" charset="0"/>
                <a:cs typeface="Times New Roman" panose="02020603050405020304" pitchFamily="18" charset="0"/>
              </a:rPr>
              <a:t>iii) revenue (including other income) &lt; Rs. 10 </a:t>
            </a:r>
            <a:r>
              <a:rPr lang="en-IN" sz="1400" i="1" dirty="0" err="1">
                <a:solidFill>
                  <a:srgbClr val="FF0000"/>
                </a:solidFill>
                <a:latin typeface="EYInterstate" panose="02000503020000020004" pitchFamily="2" charset="0"/>
                <a:cs typeface="Times New Roman" panose="02020603050405020304" pitchFamily="18" charset="0"/>
              </a:rPr>
              <a:t>cr</a:t>
            </a:r>
            <a:r>
              <a:rPr lang="en-IN" sz="1400" i="1" dirty="0">
                <a:solidFill>
                  <a:srgbClr val="FF0000"/>
                </a:solidFill>
                <a:latin typeface="EYInterstate" panose="02000503020000020004" pitchFamily="2" charset="0"/>
                <a:cs typeface="Times New Roman" panose="02020603050405020304" pitchFamily="18" charset="0"/>
              </a:rPr>
              <a:t> (including discontinuing operations) during the current FY</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2112" y="4253693"/>
            <a:ext cx="8340291" cy="182900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If a company is covered under the definition of small company, it will remain exempted even if it falls under any of the criteria specified for private company. </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A private limited company, in order to be exempt must satisfy all the conditions collectively.</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If a Company converts into a LLP / partnership / any other constitution which is exempted from application of CARO, in that situation CARO would not be applicable.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Applicability (no change from CARO 2016</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60363" y="5058671"/>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817468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06991" y="5434110"/>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viii – Transactions not recorded in books of accounts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29440" y="950720"/>
            <a:ext cx="8667699" cy="141684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Whether any transactions which are not recorded in books of accounts are surrendered or disclosed as income in any income tax assessment</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If yes, whether the previously unrecorded income has been properly recorded in books of accounts during the current year</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18554" y="2401844"/>
            <a:ext cx="8701624" cy="239736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Meaning of undisclosed income as per Sec 158B of the Income Tax Act </a:t>
            </a:r>
            <a:r>
              <a:rPr lang="en-IN" sz="1400" dirty="0">
                <a:cs typeface="Times New Roman" panose="02020603050405020304" pitchFamily="18" charset="0"/>
              </a:rPr>
              <a:t>– undisclosed income includes money, bullion, jewellery, valuable article, any income based on any entry in the books of accounts which is not accounted in books / offered for tax</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Income escaping assessment – Check for any income escaping assessment</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Any search / survey conduced by tax department</a:t>
            </a:r>
          </a:p>
          <a:p>
            <a:pPr marL="285750" indent="-285750">
              <a:lnSpc>
                <a:spcPct val="12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If any item of unrecorded nature found – Keep in view Ind AS 8 / AS 5 for prior period items / exceptional items etc. </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195328" y="5049046"/>
            <a:ext cx="8701624" cy="100211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List of tax assessments carried out during the year</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Any notices on account of income escaping assessment / block assessments for previous years </a:t>
            </a:r>
          </a:p>
        </p:txBody>
      </p:sp>
      <p:sp>
        <p:nvSpPr>
          <p:cNvPr id="60" name="TextBox 59">
            <a:extLst>
              <a:ext uri="{FF2B5EF4-FFF2-40B4-BE49-F238E27FC236}">
                <a16:creationId xmlns:a16="http://schemas.microsoft.com/office/drawing/2014/main" id="{056BA49A-9560-4CD0-9FC3-12D5F87F4B1B}"/>
              </a:ext>
            </a:extLst>
          </p:cNvPr>
          <p:cNvSpPr txBox="1"/>
          <p:nvPr/>
        </p:nvSpPr>
        <p:spPr>
          <a:xfrm>
            <a:off x="384139" y="2572876"/>
            <a:ext cx="2206250" cy="2268313"/>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viii </a:t>
            </a:r>
          </a:p>
          <a:p>
            <a:pPr algn="ctr">
              <a:spcAft>
                <a:spcPts val="600"/>
              </a:spcAft>
              <a:buClr>
                <a:schemeClr val="accent2"/>
              </a:buClr>
              <a:buSzPct val="70000"/>
            </a:pPr>
            <a:r>
              <a:rPr lang="en-IN" sz="1400" b="1" dirty="0">
                <a:solidFill>
                  <a:srgbClr val="FF0000"/>
                </a:solidFill>
                <a:latin typeface="EYInterstate" panose="02000503020000020004" pitchFamily="2" charset="0"/>
              </a:rPr>
              <a:t>Whether any transactions not recorded in books of accounts have been surrendered or disclosed as income in tax assessments and if yes, the unrecorded amount has been recorded in books in CY</a:t>
            </a:r>
          </a:p>
        </p:txBody>
      </p:sp>
      <p:sp>
        <p:nvSpPr>
          <p:cNvPr id="61" name="Arc 60">
            <a:extLst>
              <a:ext uri="{FF2B5EF4-FFF2-40B4-BE49-F238E27FC236}">
                <a16:creationId xmlns:a16="http://schemas.microsoft.com/office/drawing/2014/main" id="{33F9199B-3F79-4537-BBA6-B1B8728CEAD1}"/>
              </a:ext>
            </a:extLst>
          </p:cNvPr>
          <p:cNvSpPr/>
          <p:nvPr/>
        </p:nvSpPr>
        <p:spPr>
          <a:xfrm>
            <a:off x="-269021" y="1561752"/>
            <a:ext cx="3303200" cy="3955694"/>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1734934"/>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23222" y="547074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9621150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73128" y="4358597"/>
            <a:ext cx="1352284" cy="738108"/>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(a) – Default in repayment of loans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60533"/>
            <a:ext cx="8762704"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the company has defaulted in repayment of loans or other borrowings or in the payment of interest thereon to </a:t>
            </a:r>
            <a:r>
              <a:rPr lang="en-IN" sz="1400" b="1" dirty="0">
                <a:latin typeface="+mj-lt"/>
                <a:cs typeface="Times New Roman" panose="02020603050405020304" pitchFamily="18" charset="0"/>
              </a:rPr>
              <a:t>any lender</a:t>
            </a:r>
            <a:r>
              <a:rPr lang="en-IN" sz="1400" dirty="0">
                <a:latin typeface="+mj-lt"/>
                <a:cs typeface="Times New Roman" panose="02020603050405020304" pitchFamily="18" charset="0"/>
              </a:rPr>
              <a:t>, if yes, the period and the amount of default to be reported as per the format below.</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9440" y="2539866"/>
            <a:ext cx="8768292" cy="131194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for penal interest </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Specific confirmation from lender</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specifically for loans taken from entities other than Bank and FIs </a:t>
            </a:r>
            <a:r>
              <a:rPr lang="en-IN" sz="1400" dirty="0">
                <a:solidFill>
                  <a:srgbClr val="FF0000"/>
                </a:solidFill>
                <a:latin typeface="+mj-lt"/>
                <a:cs typeface="Times New Roman" panose="02020603050405020304" pitchFamily="18" charset="0"/>
              </a:rPr>
              <a:t>and payables to related parties</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9921" y="4107146"/>
            <a:ext cx="8752764" cy="188030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List of all loans taken during the year or O/S at YE and supporting documents /agreements for all loans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Repayment schedules for loans / interest and bank statements to verify the same</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PY unpaid instalments paid during CY and list of continued defaults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Details of loans restructuring  application filed by the company and whether those are accepted by lender</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Default in repayment of loans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01038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963786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(b) – Wilful defaulter</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60533"/>
            <a:ext cx="8762704" cy="94286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the company is a declared wilful defaulter by any bank or financial institution or other lender?</a:t>
            </a:r>
          </a:p>
          <a:p>
            <a:pPr marL="285750" indent="-285750">
              <a:lnSpc>
                <a:spcPct val="110000"/>
              </a:lnSpc>
              <a:spcAft>
                <a:spcPts val="400"/>
              </a:spcAft>
              <a:buClr>
                <a:srgbClr val="FFE600"/>
              </a:buClr>
              <a:buSzPct val="70000"/>
              <a:buFont typeface="Arial" panose="020B0604020202020204" pitchFamily="34" charset="0"/>
              <a:buChar char="•"/>
            </a:pPr>
            <a:endParaRPr lang="en-IN" sz="1400" dirty="0">
              <a:latin typeface="+mj-lt"/>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195328" y="2652079"/>
            <a:ext cx="8768292" cy="249996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Will apply when sub-clause (a) is triggered</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Refer RBI definition of wilful defaulter</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Specific confirmation from lender</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for penal interest and enquire whether show cause notice has been received</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wilful defaulters list in public domain – RBI/CIBIL</a:t>
            </a:r>
          </a:p>
          <a:p>
            <a:pPr marL="285750" indent="-285750">
              <a:lnSpc>
                <a:spcPct val="120000"/>
              </a:lnSpc>
              <a:spcAft>
                <a:spcPts val="400"/>
              </a:spcAft>
              <a:buClr>
                <a:srgbClr val="FFE600"/>
              </a:buClr>
              <a:buSzPct val="70000"/>
              <a:buFont typeface="Arial" panose="020B0604020202020204" pitchFamily="34" charset="0"/>
              <a:buChar char="•"/>
            </a:pPr>
            <a:r>
              <a:rPr lang="en-IN" sz="1400" i="1" dirty="0">
                <a:latin typeface="+mj-lt"/>
                <a:cs typeface="Times New Roman" panose="02020603050405020304" pitchFamily="18" charset="0"/>
              </a:rPr>
              <a:t>Question: CIBIL only covers cases reported &gt;25 lacs. Cases where bank/FI has declared wilful defaulter but has not lent any money? Change in status after YE before sign off?</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Wilful defaulter</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8818179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73128" y="4358596"/>
            <a:ext cx="1352284" cy="137981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(c) – Diversion of loans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01113"/>
            <a:ext cx="8762704" cy="89157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term loans were applied for the purpose for which the loans were obtained; if not, the amount of loan so diverted and the purpose for which it is used may be reported.</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1676" y="2111282"/>
            <a:ext cx="8768292" cy="327555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whether company has granted loans to other parties -related or otherwise during the year - this will trigger scepticism on diversion of funds.</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Refer RBI definition for diversion of funds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loans are parked in FD or current account because they are pending utilisation? If yes, report accordingly in CARO</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This clause only considers term loans (i.e. term of more than 36 months)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If loan disbursed is deposited in a common account of the company, it should not be construed that the amount has not been utilised for the purpose it was raised.</a:t>
            </a:r>
          </a:p>
          <a:p>
            <a:pPr marL="285750" indent="-285750">
              <a:lnSpc>
                <a:spcPct val="120000"/>
              </a:lnSpc>
              <a:spcAft>
                <a:spcPts val="400"/>
              </a:spcAft>
              <a:buClr>
                <a:srgbClr val="FFE600"/>
              </a:buClr>
              <a:buSzPct val="70000"/>
              <a:buFont typeface="Arial" panose="020B0604020202020204" pitchFamily="34" charset="0"/>
              <a:buChar char="•"/>
            </a:pPr>
            <a:r>
              <a:rPr lang="en-IN" sz="1400" i="1" dirty="0">
                <a:latin typeface="+mj-lt"/>
                <a:cs typeface="Times New Roman" panose="02020603050405020304" pitchFamily="18" charset="0"/>
              </a:rPr>
              <a:t>Q: How to check utilisation of funds are received in a common account.? How many transactions to test?</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29440" y="5444833"/>
            <a:ext cx="8752764" cy="69228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Apart from items covered in subclause a above, we would require loan utilisation details from the client</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Diversion of loans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85698" y="567328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511916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73128" y="4358597"/>
            <a:ext cx="1352284" cy="738108"/>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(d) – ST loans used for LT purpose</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60533"/>
            <a:ext cx="8762704" cy="89157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funds raised on short term basis have been utilised for long term purposes? If yes, the nature and amount to be indicated.</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9440" y="2353570"/>
            <a:ext cx="8768292" cy="157047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Review of cash flow statement</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Also check if long term funds have been used to finance current assets as this is also to be reported.</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Prepare overall picture of the sources and application of funds to determine whether ST funds were used for LT purposes</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4625176"/>
            <a:ext cx="8752764" cy="69228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None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ST funds used for LT purposes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01038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4871511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(e) – Loans taken to meet obligations of subs/ JV/associates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60533"/>
            <a:ext cx="8762704"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the company has taken any funds from any entity or person on account of or to meet the obligations of its subsidiaries, associates or joint ventures, if so, details thereof with nature of such transactions and the amount in each case.</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702216"/>
            <a:ext cx="8768292" cy="239736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Check if company has positive cash flow from operating/investing activities which have been used to grant loans or meet obligations of the subs/associate/JV entities. in such case, borrowed funds may not have been used to grant loans/advances to meet obligation of subsidiary/associate/JVs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Assess specific reporting requirement when subsidiary is audited by another auditor</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Keep an eye out for expenses incurred on behalf of other entities, for advances given to vendors on behalf of other entities and review Intercompany balances to identify balances in the nature of loans </a:t>
            </a:r>
          </a:p>
          <a:p>
            <a:pPr marL="285750" indent="-285750">
              <a:lnSpc>
                <a:spcPct val="120000"/>
              </a:lnSpc>
              <a:spcAft>
                <a:spcPts val="400"/>
              </a:spcAft>
              <a:buClr>
                <a:srgbClr val="FFE600"/>
              </a:buClr>
              <a:buSzPct val="70000"/>
              <a:buFont typeface="Arial" panose="020B0604020202020204" pitchFamily="34" charset="0"/>
              <a:buChar char="•"/>
            </a:pPr>
            <a:r>
              <a:rPr lang="en-IN" sz="1400" i="1" dirty="0">
                <a:latin typeface="+mj-lt"/>
                <a:cs typeface="Times New Roman" panose="02020603050405020304" pitchFamily="18" charset="0"/>
              </a:rPr>
              <a:t>Q: In case security is given but actual payment is not made, what would be the implication?</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t>Loans taken to meet obligations of subs/ JV/associates</a:t>
            </a:r>
            <a:endParaRPr lang="en-IN" sz="1400" b="1" dirty="0">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864891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68379" y="3365000"/>
            <a:ext cx="1352284" cy="137981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(ix) (f) – Loans raise by pledge of securities held in subs/JV/associates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60533"/>
            <a:ext cx="8762704"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mj-lt"/>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Whether the company has raised loans during the year on the pledge of securities held in its subsidiaries, joint ventures or associate companies, if so, give details thereof and also report if the company has defaulted in repayment of such loans raised</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9440" y="2353570"/>
            <a:ext cx="8768292" cy="193160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Verify charges created against loan as per sec 77 of Companies Act, 2013</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The clause mentions all securities and is not restricted to equity. Refer SCRA 1956 for definition.</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Verify loan agreementsto check nature of security against such loans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Applicable for all loans from all types of lenders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Default is already covered in sub clause (a) above so only a yes/no answer is sufficient.</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37204" y="4356216"/>
            <a:ext cx="8752764" cy="69228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Loans taken against pledge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Loans raised by pledge of securities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75242" y="469441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40586037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2200" dirty="0">
                <a:solidFill>
                  <a:srgbClr val="FF0000"/>
                </a:solidFill>
              </a:rPr>
              <a:t>Clause x (a)  – Application of money raised by IPO/FPO (including debt instruments) </a:t>
            </a:r>
          </a:p>
        </p:txBody>
      </p:sp>
      <p:sp>
        <p:nvSpPr>
          <p:cNvPr id="6" name="TextBox 5">
            <a:extLst>
              <a:ext uri="{FF2B5EF4-FFF2-40B4-BE49-F238E27FC236}">
                <a16:creationId xmlns:a16="http://schemas.microsoft.com/office/drawing/2014/main" id="{38778E7F-DB33-463A-80D2-5EFA46D4895E}"/>
              </a:ext>
            </a:extLst>
          </p:cNvPr>
          <p:cNvSpPr txBox="1"/>
          <p:nvPr/>
        </p:nvSpPr>
        <p:spPr>
          <a:xfrm>
            <a:off x="3229440" y="950720"/>
            <a:ext cx="866769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In case the Company has raised any money by way of a IPO / FPO (including any debt instrument such as debentures bonds) , whether the funds were utilised for the purpose for which they were raised. </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195515" y="2180602"/>
            <a:ext cx="8701624" cy="291443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Review the IPO / FPO / offer document to see the intended end use of money raised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As per SEBI LODR, the Company has to disclose the details of both utilised and unutilised money. Review this information in the financial statements. Generally there is an agency / Financial institution who will review the fund raising process and utilisation of money raised. Take their report for audit purpose.</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Review temporary use of funds (</a:t>
            </a:r>
            <a:r>
              <a:rPr lang="en-IN" sz="1400" dirty="0" err="1">
                <a:cs typeface="Times New Roman" panose="02020603050405020304" pitchFamily="18" charset="0"/>
              </a:rPr>
              <a:t>eg.</a:t>
            </a:r>
            <a:r>
              <a:rPr lang="en-IN" sz="1400" dirty="0">
                <a:cs typeface="Times New Roman" panose="02020603050405020304" pitchFamily="18" charset="0"/>
              </a:rPr>
              <a:t> money parked in term deposits for temporary period until the start of project) and report accordingly in CARO.</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If the money was not utilised for the intended purpose and later rectified then mention this fact in reporting </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5140256"/>
            <a:ext cx="8652171" cy="100211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IPO offer document / Debenture trust deed / </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Fund utilisation statement / Report from FI or any other agency for utilisation of proceeds. </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750913"/>
            <a:ext cx="2206250" cy="760208"/>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X (a) </a:t>
            </a:r>
          </a:p>
          <a:p>
            <a:pPr algn="ctr">
              <a:spcAft>
                <a:spcPts val="600"/>
              </a:spcAft>
              <a:buClr>
                <a:schemeClr val="accent2"/>
              </a:buClr>
              <a:buSzPct val="70000"/>
            </a:pPr>
            <a:r>
              <a:rPr lang="en-IN" sz="1400" b="1" dirty="0">
                <a:solidFill>
                  <a:srgbClr val="FF0000"/>
                </a:solidFill>
                <a:latin typeface="EYInterstate" panose="02000503020000020004" pitchFamily="2" charset="0"/>
              </a:rPr>
              <a:t>Application of money raised through IPO / FPO</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3303200" cy="3955694"/>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1734934"/>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083637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2000" dirty="0">
                <a:solidFill>
                  <a:srgbClr val="FF0000"/>
                </a:solidFill>
              </a:rPr>
              <a:t>Clause x (b)  – Compliance of Section 42 / 62 of Act for private placement / preferential allotment of shares / convertible debentures and utilisation of such funds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29440" y="950720"/>
            <a:ext cx="8667699" cy="170512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Compliance of section 42 {Private Placement &amp; Companies (prospectus and allotment of securities) Rules, 2014} and Section 62 {preferential allotment &amp; Companies (Share Capital and Debentures) Rules, 2014}</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Whether the funds raised were used for the purpose for which they were raised.</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solidFill>
                  <a:srgbClr val="FF0000"/>
                </a:solidFill>
                <a:latin typeface="EYInterstate" panose="02000503020000020004" pitchFamily="2" charset="0"/>
                <a:cs typeface="Times New Roman" panose="02020603050405020304" pitchFamily="18" charset="0"/>
              </a:rPr>
              <a:t>If above provisions not complied, state amount involved and nature of non compliance </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29440" y="2753270"/>
            <a:ext cx="8701624" cy="337815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b="1" u="sng" dirty="0">
                <a:cs typeface="Times New Roman" panose="02020603050405020304" pitchFamily="18" charset="0"/>
              </a:rPr>
              <a:t>Section 42 requirements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Review the private placement offer cum application letter made by the Company for private placement to a select group of persons (not exceeding 200 individuals including QIBs</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Proposal of private placement should be approved by special resolution of shareholders</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See details of offer document, arrangements, requirements (</a:t>
            </a:r>
            <a:r>
              <a:rPr lang="en-IN" sz="1400" dirty="0" err="1">
                <a:cs typeface="Times New Roman" panose="02020603050405020304" pitchFamily="18" charset="0"/>
              </a:rPr>
              <a:t>eg</a:t>
            </a:r>
            <a:r>
              <a:rPr lang="en-IN" sz="1400" dirty="0">
                <a:cs typeface="Times New Roman" panose="02020603050405020304" pitchFamily="18" charset="0"/>
              </a:rPr>
              <a:t> whether the instruments would be listed on a recognised stock exchange)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No fresh offer would be made unless all other open offers are closed by the Company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After making the offer the Company shall allot the securities within 60 days of receipt of money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Money raised would be kept in a separate bank account until completion of the private placement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Refer to </a:t>
            </a:r>
            <a:r>
              <a:rPr lang="en-IN" sz="1400" b="1" i="1" dirty="0">
                <a:solidFill>
                  <a:srgbClr val="FF0000"/>
                </a:solidFill>
                <a:latin typeface="EYInterstate" panose="02000503020000020004" pitchFamily="2" charset="0"/>
                <a:cs typeface="Times New Roman" panose="02020603050405020304" pitchFamily="18" charset="0"/>
              </a:rPr>
              <a:t>Companies (prospectus and allotment of securities) Rules, 2014 </a:t>
            </a:r>
            <a:r>
              <a:rPr lang="en-IN" sz="1400" dirty="0">
                <a:cs typeface="Times New Roman" panose="02020603050405020304" pitchFamily="18" charset="0"/>
              </a:rPr>
              <a:t>for further requirement </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750913"/>
            <a:ext cx="2206250" cy="1191095"/>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X (b) </a:t>
            </a:r>
          </a:p>
          <a:p>
            <a:pPr algn="ctr">
              <a:spcAft>
                <a:spcPts val="600"/>
              </a:spcAft>
              <a:buClr>
                <a:schemeClr val="accent2"/>
              </a:buClr>
              <a:buSzPct val="70000"/>
            </a:pPr>
            <a:r>
              <a:rPr lang="en-IN" sz="1400" b="1" dirty="0">
                <a:solidFill>
                  <a:srgbClr val="FF0000"/>
                </a:solidFill>
                <a:latin typeface="EYInterstate" panose="02000503020000020004" pitchFamily="2" charset="0"/>
              </a:rPr>
              <a:t>Funds raised through private placement preferential allotment and its </a:t>
            </a:r>
            <a:r>
              <a:rPr lang="en-IN" sz="1400" b="1" dirty="0" err="1">
                <a:solidFill>
                  <a:srgbClr val="FF0000"/>
                </a:solidFill>
                <a:latin typeface="EYInterstate" panose="02000503020000020004" pitchFamily="2" charset="0"/>
              </a:rPr>
              <a:t>utlisation</a:t>
            </a:r>
            <a:endParaRPr lang="en-IN" sz="1400" b="1" dirty="0">
              <a:solidFill>
                <a:srgbClr val="FF0000"/>
              </a:solidFill>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3303200" cy="3955694"/>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1734934"/>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5481119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2000" dirty="0">
                <a:solidFill>
                  <a:srgbClr val="FF0000"/>
                </a:solidFill>
              </a:rPr>
              <a:t>Clause x (b)  – </a:t>
            </a:r>
            <a:r>
              <a:rPr lang="en-IN" sz="2000" dirty="0" err="1">
                <a:solidFill>
                  <a:srgbClr val="FF0000"/>
                </a:solidFill>
              </a:rPr>
              <a:t>cont</a:t>
            </a:r>
            <a:endParaRPr lang="en-IN" sz="2000" dirty="0">
              <a:solidFill>
                <a:srgbClr val="FF0000"/>
              </a:solidFill>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195515" y="916287"/>
            <a:ext cx="8701624" cy="244866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b="1" u="sng" dirty="0">
                <a:cs typeface="Times New Roman" panose="02020603050405020304" pitchFamily="18" charset="0"/>
              </a:rPr>
              <a:t>Section 62 requirements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Proposed increase in subscribed capital to be backed up by a special resolution by shareholders</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Pricing of shares to be done by a registered valuer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See details of offer document, arrangements, requirements (</a:t>
            </a:r>
            <a:r>
              <a:rPr lang="en-IN" sz="1400" dirty="0" err="1">
                <a:cs typeface="Times New Roman" panose="02020603050405020304" pitchFamily="18" charset="0"/>
              </a:rPr>
              <a:t>eg</a:t>
            </a:r>
            <a:r>
              <a:rPr lang="en-IN" sz="1400" dirty="0">
                <a:cs typeface="Times New Roman" panose="02020603050405020304" pitchFamily="18" charset="0"/>
              </a:rPr>
              <a:t> whether the instruments would be listed on a recognised stock exchange) </a:t>
            </a:r>
          </a:p>
          <a:p>
            <a:pPr marL="285750" indent="-285750">
              <a:lnSpc>
                <a:spcPct val="120000"/>
              </a:lnSpc>
              <a:spcAft>
                <a:spcPts val="400"/>
              </a:spcAft>
              <a:buClr>
                <a:srgbClr val="FFE600"/>
              </a:buClr>
              <a:buSzPct val="70000"/>
              <a:buFont typeface="Arial" panose="020B0604020202020204" pitchFamily="34" charset="0"/>
              <a:buChar char="•"/>
            </a:pPr>
            <a:r>
              <a:rPr lang="en-IN" sz="1400" dirty="0">
                <a:cs typeface="Times New Roman" panose="02020603050405020304" pitchFamily="18" charset="0"/>
              </a:rPr>
              <a:t>Refer to </a:t>
            </a:r>
            <a:r>
              <a:rPr lang="en-IN" sz="1400" b="1" i="1" dirty="0">
                <a:solidFill>
                  <a:srgbClr val="FF0000"/>
                </a:solidFill>
                <a:latin typeface="EYInterstate" panose="02000503020000020004" pitchFamily="2" charset="0"/>
                <a:cs typeface="Times New Roman" panose="02020603050405020304" pitchFamily="18" charset="0"/>
              </a:rPr>
              <a:t>preferential allotment &amp; Companies (Share Capital and Debentures) Rules, 2014 </a:t>
            </a:r>
            <a:r>
              <a:rPr lang="en-IN" sz="1400" dirty="0">
                <a:cs typeface="Times New Roman" panose="02020603050405020304" pitchFamily="18" charset="0"/>
              </a:rPr>
              <a:t>for further requirements.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750913"/>
            <a:ext cx="2206250" cy="1191095"/>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X (b) </a:t>
            </a:r>
          </a:p>
          <a:p>
            <a:pPr algn="ctr">
              <a:spcAft>
                <a:spcPts val="600"/>
              </a:spcAft>
              <a:buClr>
                <a:schemeClr val="accent2"/>
              </a:buClr>
              <a:buSzPct val="70000"/>
            </a:pPr>
            <a:r>
              <a:rPr lang="en-IN" sz="1400" b="1" dirty="0">
                <a:solidFill>
                  <a:srgbClr val="FF0000"/>
                </a:solidFill>
                <a:latin typeface="EYInterstate" panose="02000503020000020004" pitchFamily="2" charset="0"/>
              </a:rPr>
              <a:t>Funds raised through private placement preferential allotment and its </a:t>
            </a:r>
            <a:r>
              <a:rPr lang="en-IN" sz="1400" b="1" dirty="0" err="1">
                <a:solidFill>
                  <a:srgbClr val="FF0000"/>
                </a:solidFill>
                <a:latin typeface="EYInterstate" panose="02000503020000020004" pitchFamily="2" charset="0"/>
              </a:rPr>
              <a:t>utlisation</a:t>
            </a:r>
            <a:endParaRPr lang="en-IN" sz="1400" b="1" dirty="0">
              <a:solidFill>
                <a:srgbClr val="FF0000"/>
              </a:solidFill>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3303200" cy="3955694"/>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1734934"/>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20" name="TextBox 19">
            <a:extLst>
              <a:ext uri="{FF2B5EF4-FFF2-40B4-BE49-F238E27FC236}">
                <a16:creationId xmlns:a16="http://schemas.microsoft.com/office/drawing/2014/main" id="{001968DE-F972-4EFF-B17B-A684EA67CC96}"/>
              </a:ext>
            </a:extLst>
          </p:cNvPr>
          <p:cNvSpPr txBox="1"/>
          <p:nvPr/>
        </p:nvSpPr>
        <p:spPr>
          <a:xfrm>
            <a:off x="3195328" y="3473527"/>
            <a:ext cx="8652171" cy="162177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Offer document / private placement offer</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Valuation report for issue of shares </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Review of various forms and MCA filings done by the Company (</a:t>
            </a:r>
            <a:r>
              <a:rPr lang="en-IN" sz="1400" dirty="0" err="1">
                <a:latin typeface="EYInterstate" panose="02000503020000020004" pitchFamily="2" charset="0"/>
                <a:cs typeface="Times New Roman" panose="02020603050405020304" pitchFamily="18" charset="0"/>
              </a:rPr>
              <a:t>Eg.</a:t>
            </a:r>
            <a:r>
              <a:rPr lang="en-IN" sz="1400" dirty="0">
                <a:latin typeface="EYInterstate" panose="02000503020000020004" pitchFamily="2" charset="0"/>
                <a:cs typeface="Times New Roman" panose="02020603050405020304" pitchFamily="18" charset="0"/>
              </a:rPr>
              <a:t> PAS 4 form) </a:t>
            </a:r>
          </a:p>
          <a:p>
            <a:pPr marL="342900" indent="-342900">
              <a:lnSpc>
                <a:spcPct val="120000"/>
              </a:lnSpc>
              <a:spcAft>
                <a:spcPts val="400"/>
              </a:spcAft>
              <a:buClr>
                <a:srgbClr val="FFE600"/>
              </a:buClr>
              <a:buSzPct val="70000"/>
              <a:buAutoNum type="arabicPeriod"/>
            </a:pPr>
            <a:r>
              <a:rPr lang="en-IN" sz="1400" dirty="0">
                <a:latin typeface="EYInterstate" panose="02000503020000020004" pitchFamily="2" charset="0"/>
                <a:cs typeface="Times New Roman" panose="02020603050405020304" pitchFamily="18" charset="0"/>
              </a:rPr>
              <a:t>Statement of utilisation of proceeds </a:t>
            </a:r>
          </a:p>
        </p:txBody>
      </p:sp>
    </p:spTree>
    <p:extLst>
      <p:ext uri="{BB962C8B-B14F-4D97-AF65-F5344CB8AC3E}">
        <p14:creationId xmlns:p14="http://schemas.microsoft.com/office/powerpoint/2010/main" val="815271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 Property, Plant and Equipment related clauses</a:t>
            </a:r>
          </a:p>
        </p:txBody>
      </p:sp>
      <p:sp>
        <p:nvSpPr>
          <p:cNvPr id="6" name="TextBox 5">
            <a:extLst>
              <a:ext uri="{FF2B5EF4-FFF2-40B4-BE49-F238E27FC236}">
                <a16:creationId xmlns:a16="http://schemas.microsoft.com/office/drawing/2014/main" id="{38778E7F-DB33-463A-80D2-5EFA46D4895E}"/>
              </a:ext>
            </a:extLst>
          </p:cNvPr>
          <p:cNvSpPr txBox="1"/>
          <p:nvPr/>
        </p:nvSpPr>
        <p:spPr>
          <a:xfrm>
            <a:off x="2780146" y="976625"/>
            <a:ext cx="8795172" cy="5244238"/>
          </a:xfrm>
          <a:prstGeom prst="rect">
            <a:avLst/>
          </a:prstGeom>
          <a:noFill/>
          <a:ln w="12700">
            <a:solidFill>
              <a:schemeClr val="bg2">
                <a:lumMod val="50000"/>
                <a:lumOff val="50000"/>
              </a:schemeClr>
            </a:solidFill>
          </a:ln>
        </p:spPr>
        <p:txBody>
          <a:bodyPr wrap="square" lIns="180000" tIns="72000" rIns="72000" bIns="72000" rtlCol="0">
            <a:spAutoFit/>
          </a:bodyPr>
          <a:lstStyle/>
          <a:p>
            <a:pPr>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requirements</a:t>
            </a:r>
          </a:p>
          <a:p>
            <a:pPr marL="285750" indent="-285750" algn="just">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)(a)(A) </a:t>
            </a:r>
            <a:r>
              <a:rPr lang="en-IN" sz="1400" dirty="0">
                <a:latin typeface="EYInterstate" panose="02000503020000020004" pitchFamily="2" charset="0"/>
                <a:cs typeface="Times New Roman" panose="02020603050405020304" pitchFamily="18" charset="0"/>
              </a:rPr>
              <a:t>Whether the company is maintaining proper records showing full particulars, including quantitative details and situation of Property, Plant and Equipment </a:t>
            </a:r>
            <a:r>
              <a:rPr lang="en-IN" sz="1400" dirty="0">
                <a:solidFill>
                  <a:srgbClr val="FF0000"/>
                </a:solidFill>
                <a:latin typeface="EYInterstate" panose="02000503020000020004" pitchFamily="2" charset="0"/>
                <a:cs typeface="Times New Roman" panose="02020603050405020304" pitchFamily="18" charset="0"/>
              </a:rPr>
              <a:t>– No change</a:t>
            </a:r>
          </a:p>
          <a:p>
            <a:pPr marL="285750" indent="-285750">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)(a)(B) </a:t>
            </a:r>
            <a:r>
              <a:rPr lang="en-IN" sz="1400" dirty="0">
                <a:latin typeface="EYInterstate" panose="02000503020000020004" pitchFamily="2" charset="0"/>
                <a:cs typeface="Times New Roman" panose="02020603050405020304" pitchFamily="18" charset="0"/>
              </a:rPr>
              <a:t>Whether the company is maintaining proper records showing full particulars of Intangible assets </a:t>
            </a:r>
            <a:r>
              <a:rPr lang="en-IN" sz="1400" dirty="0">
                <a:solidFill>
                  <a:srgbClr val="FF0000"/>
                </a:solidFill>
                <a:latin typeface="EYInterstate" panose="02000503020000020004" pitchFamily="2" charset="0"/>
                <a:cs typeface="Times New Roman" panose="02020603050405020304" pitchFamily="18" charset="0"/>
              </a:rPr>
              <a:t>– Explained later</a:t>
            </a:r>
          </a:p>
          <a:p>
            <a:pPr marL="285750" indent="-285750" algn="just">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)(b)</a:t>
            </a:r>
            <a:r>
              <a:rPr lang="en-IN" sz="1400" dirty="0">
                <a:latin typeface="EYInterstate" panose="02000503020000020004" pitchFamily="2" charset="0"/>
                <a:cs typeface="Times New Roman" panose="02020603050405020304" pitchFamily="18" charset="0"/>
              </a:rPr>
              <a:t> Whether these Property, Plant and Equipment have been physically verified by the management at reasonable intervals; whether any material discrepancies were noticed on such verification and if so, whether the same have been properly dealt with in the books of account </a:t>
            </a:r>
            <a:r>
              <a:rPr lang="en-IN" sz="1400" dirty="0">
                <a:solidFill>
                  <a:srgbClr val="FF0000"/>
                </a:solidFill>
                <a:latin typeface="EYInterstate" panose="02000503020000020004" pitchFamily="2" charset="0"/>
                <a:cs typeface="Times New Roman" panose="02020603050405020304" pitchFamily="18" charset="0"/>
              </a:rPr>
              <a:t>– No change</a:t>
            </a:r>
          </a:p>
          <a:p>
            <a:pPr marL="285750" indent="-285750" algn="just">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)(c)</a:t>
            </a:r>
            <a:r>
              <a:rPr lang="en-IN" sz="1400" dirty="0">
                <a:latin typeface="EYInterstate" panose="02000503020000020004" pitchFamily="2" charset="0"/>
                <a:cs typeface="Times New Roman" panose="02020603050405020304" pitchFamily="18" charset="0"/>
              </a:rPr>
              <a:t> Whether the title deeds of all the immovable properties (other than properties where the company is the lessee and the lease agreements are duly executed in favour of the lessee) disclosed in the financial statements are held in the name of the company, if not, provide the details thereof in the format below </a:t>
            </a:r>
            <a:r>
              <a:rPr lang="en-IN" sz="1400" dirty="0">
                <a:solidFill>
                  <a:srgbClr val="FF0000"/>
                </a:solidFill>
                <a:latin typeface="EYInterstate" panose="02000503020000020004" pitchFamily="2" charset="0"/>
                <a:cs typeface="Times New Roman" panose="02020603050405020304" pitchFamily="18" charset="0"/>
              </a:rPr>
              <a:t>– Explained later</a:t>
            </a:r>
          </a:p>
          <a:p>
            <a:pPr marL="285750" indent="-285750" algn="just">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)(d)</a:t>
            </a:r>
            <a:r>
              <a:rPr lang="en-IN" sz="1400" dirty="0">
                <a:latin typeface="EYInterstate" panose="02000503020000020004" pitchFamily="2" charset="0"/>
                <a:cs typeface="Times New Roman" panose="02020603050405020304" pitchFamily="18" charset="0"/>
              </a:rPr>
              <a:t> Whether the company has revalued its Property, Plant and Equipment (including Right of Use assets) or intangible assets or both during the year and, if so, whether the revaluation is based on the valuation by a Registered Valuer; specify the amount of change, if change is 10% or more in the aggregate of the net carrying value of each class of Property, Plant and Equipment or intangible assets; </a:t>
            </a:r>
            <a:r>
              <a:rPr lang="en-IN" sz="1400" dirty="0">
                <a:solidFill>
                  <a:srgbClr val="FF0000"/>
                </a:solidFill>
                <a:latin typeface="EYInterstate" panose="02000503020000020004" pitchFamily="2" charset="0"/>
                <a:cs typeface="Times New Roman" panose="02020603050405020304" pitchFamily="18" charset="0"/>
              </a:rPr>
              <a:t>– Explained later</a:t>
            </a:r>
          </a:p>
          <a:p>
            <a:pPr marL="285750" indent="-285750" algn="just">
              <a:spcAft>
                <a:spcPts val="400"/>
              </a:spcAft>
              <a:buClr>
                <a:srgbClr val="FFE600"/>
              </a:buClr>
              <a:buSzPct val="70000"/>
              <a:buFont typeface="Arial" panose="020B0604020202020204" pitchFamily="34" charset="0"/>
              <a:buChar char="•"/>
            </a:pPr>
            <a:r>
              <a:rPr lang="en-IN" sz="1400" b="1" dirty="0">
                <a:solidFill>
                  <a:srgbClr val="FF0000"/>
                </a:solidFill>
                <a:latin typeface="EYInterstate" panose="02000503020000020004" pitchFamily="2" charset="0"/>
                <a:cs typeface="Times New Roman" panose="02020603050405020304" pitchFamily="18" charset="0"/>
              </a:rPr>
              <a:t>(</a:t>
            </a:r>
            <a:r>
              <a:rPr lang="en-IN" sz="1400" b="1" dirty="0" err="1">
                <a:solidFill>
                  <a:srgbClr val="FF0000"/>
                </a:solidFill>
                <a:latin typeface="EYInterstate" panose="02000503020000020004" pitchFamily="2" charset="0"/>
                <a:cs typeface="Times New Roman" panose="02020603050405020304" pitchFamily="18" charset="0"/>
              </a:rPr>
              <a:t>i</a:t>
            </a:r>
            <a:r>
              <a:rPr lang="en-IN" sz="1400" b="1" dirty="0">
                <a:solidFill>
                  <a:srgbClr val="FF0000"/>
                </a:solidFill>
                <a:latin typeface="EYInterstate" panose="02000503020000020004" pitchFamily="2" charset="0"/>
                <a:cs typeface="Times New Roman" panose="02020603050405020304" pitchFamily="18" charset="0"/>
              </a:rPr>
              <a:t>)(e)</a:t>
            </a:r>
            <a:r>
              <a:rPr lang="en-IN" sz="1400" dirty="0">
                <a:latin typeface="EYInterstate" panose="02000503020000020004" pitchFamily="2" charset="0"/>
                <a:cs typeface="Times New Roman" panose="02020603050405020304" pitchFamily="18" charset="0"/>
              </a:rPr>
              <a:t> Whether any proceedings have been initiated or are pending against the company for holding any benami property under the Benami Transactions (Prohibition) Act, 1988 (45 of 1988) and rules made thereunder, if so, whether the company has appropriately disclosed the details in its financial statements </a:t>
            </a:r>
            <a:r>
              <a:rPr lang="en-IN" sz="1400" dirty="0">
                <a:solidFill>
                  <a:srgbClr val="FF0000"/>
                </a:solidFill>
                <a:latin typeface="EYInterstate" panose="02000503020000020004" pitchFamily="2" charset="0"/>
                <a:cs typeface="Times New Roman" panose="02020603050405020304" pitchFamily="18" charset="0"/>
              </a:rPr>
              <a:t>– Explained later</a:t>
            </a:r>
            <a:endParaRPr lang="en-IN" sz="1400" dirty="0">
              <a:latin typeface="EYInterstate" panose="02000503020000020004" pitchFamily="2" charset="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err="1">
                <a:solidFill>
                  <a:srgbClr val="FF0000"/>
                </a:solidFill>
                <a:latin typeface="EYInterstate" panose="02000503020000020004" pitchFamily="2" charset="0"/>
              </a:rPr>
              <a:t>PP&amp;E</a:t>
            </a:r>
            <a:r>
              <a:rPr lang="en-IN" sz="1400" b="1" dirty="0">
                <a:solidFill>
                  <a:srgbClr val="FF0000"/>
                </a:solidFill>
                <a:latin typeface="EYInterstate" panose="02000503020000020004" pitchFamily="2" charset="0"/>
              </a:rPr>
              <a:t> Clauses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686787" cy="86591"/>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a:extLst>
              <a:ext uri="{FF2B5EF4-FFF2-40B4-BE49-F238E27FC236}">
                <a16:creationId xmlns:a16="http://schemas.microsoft.com/office/drawing/2014/main" id="{9A058F55-153E-41DB-B6D8-3CC2D2E00897}"/>
              </a:ext>
            </a:extLst>
          </p:cNvPr>
          <p:cNvSpPr/>
          <p:nvPr/>
        </p:nvSpPr>
        <p:spPr>
          <a:xfrm>
            <a:off x="2701255"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106482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flipV="1">
            <a:off x="2675599" y="2779007"/>
            <a:ext cx="590326" cy="348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 (a) : Fraud</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79596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200" i="1" dirty="0">
                <a:latin typeface="Calibri" panose="020F0502020204030204" pitchFamily="34" charset="0"/>
                <a:cs typeface="Calibri" panose="020F0502020204030204" pitchFamily="34" charset="0"/>
              </a:rPr>
              <a:t>A</a:t>
            </a:r>
            <a:r>
              <a:rPr lang="en-IN" sz="1200" dirty="0">
                <a:latin typeface="Calibri" panose="020F0502020204030204" pitchFamily="34" charset="0"/>
                <a:cs typeface="Calibri" panose="020F0502020204030204" pitchFamily="34" charset="0"/>
              </a:rPr>
              <a:t>) Whether any fraud by the company or any fraud on the company has been noticed or reported during the year; If yes, the nature and the amount involved is to be indicated</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dirty="0"/>
              <a:t>Clause 9 : Fraud</a:t>
            </a:r>
            <a:endParaRPr lang="en-IN" sz="1400" b="1" dirty="0">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116595" y="271591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9" name="TextBox 18">
            <a:extLst>
              <a:ext uri="{FF2B5EF4-FFF2-40B4-BE49-F238E27FC236}">
                <a16:creationId xmlns:a16="http://schemas.microsoft.com/office/drawing/2014/main" id="{53BC3C3E-798E-4859-AA0A-C035C1A7C1E9}"/>
              </a:ext>
            </a:extLst>
          </p:cNvPr>
          <p:cNvSpPr txBox="1"/>
          <p:nvPr/>
        </p:nvSpPr>
        <p:spPr>
          <a:xfrm>
            <a:off x="3242112" y="2216524"/>
            <a:ext cx="8340289" cy="267751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Key changes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The responsibilities of our reporting has been widened by removing the words “officers or employees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The Clause does not require us to discover such frauds. on the company and by the company. Our scope of inquiry under this clause is restricted to frauds ‘</a:t>
            </a:r>
            <a:r>
              <a:rPr lang="en-IN" sz="1200" b="1" dirty="0">
                <a:latin typeface="Calibri" panose="020F0502020204030204" pitchFamily="34" charset="0"/>
                <a:cs typeface="Calibri" panose="020F0502020204030204" pitchFamily="34" charset="0"/>
              </a:rPr>
              <a:t>noticed or reported</a:t>
            </a:r>
            <a:r>
              <a:rPr lang="en-IN" sz="1200" dirty="0">
                <a:latin typeface="Calibri" panose="020F0502020204030204" pitchFamily="34" charset="0"/>
                <a:cs typeface="Calibri" panose="020F0502020204030204" pitchFamily="34" charset="0"/>
              </a:rPr>
              <a:t>’ during the year. </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Noticed or reported indicates that the management of the company should have the knowledge. Hence combined reading suggests that “this clause requires reporting of ‘fraud noticed and reported by company/management”</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Irrespective of the reporting, we are required to fulfil its obligation as required under Standard on Auditing (SA) 240, “The Auditor’s Responsibilities Relating to Fraud in an Audit of Financial  Statements” and reporting as required under Section 143(12) of the CA 2013 (read with the related GN issued by ICAI) </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Reporting restricted to “</a:t>
            </a:r>
            <a:r>
              <a:rPr lang="en-IN" sz="1200" b="1" dirty="0">
                <a:latin typeface="Calibri" panose="020F0502020204030204" pitchFamily="34" charset="0"/>
                <a:cs typeface="Calibri" panose="020F0502020204030204" pitchFamily="34" charset="0"/>
              </a:rPr>
              <a:t>established</a:t>
            </a:r>
            <a:r>
              <a:rPr lang="en-IN" sz="1200" dirty="0">
                <a:latin typeface="Calibri" panose="020F0502020204030204" pitchFamily="34" charset="0"/>
                <a:cs typeface="Calibri" panose="020F0502020204030204" pitchFamily="34" charset="0"/>
              </a:rPr>
              <a:t>’ fraud and not ‘</a:t>
            </a:r>
            <a:r>
              <a:rPr lang="en-IN" sz="1200" b="1" dirty="0">
                <a:latin typeface="Calibri" panose="020F0502020204030204" pitchFamily="34" charset="0"/>
                <a:cs typeface="Calibri" panose="020F0502020204030204" pitchFamily="34" charset="0"/>
              </a:rPr>
              <a:t>suspected/alleged fraud</a:t>
            </a:r>
            <a:r>
              <a:rPr lang="en-IN" sz="1200" dirty="0">
                <a:latin typeface="Calibri" panose="020F0502020204030204" pitchFamily="34" charset="0"/>
                <a:cs typeface="Calibri" panose="020F0502020204030204" pitchFamily="34" charset="0"/>
              </a:rPr>
              <a:t>’</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We are required to report separately on (i) fraud on the Company (ii) fraud by the Company</a:t>
            </a:r>
          </a:p>
        </p:txBody>
      </p:sp>
    </p:spTree>
    <p:extLst>
      <p:ext uri="{BB962C8B-B14F-4D97-AF65-F5344CB8AC3E}">
        <p14:creationId xmlns:p14="http://schemas.microsoft.com/office/powerpoint/2010/main" val="6641353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487264" y="4341144"/>
            <a:ext cx="171575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25856" y="2509194"/>
            <a:ext cx="624065"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 (b) : Fraud </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79596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B) Whether any report under sub-section (12) of section 143 of the Companies Act has been filed by the auditors in Form ADT-4 as prescribed under rule 13 of Companies (Audit and Auditors) Rules, 2014 with the Central Government</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67957" y="4348973"/>
            <a:ext cx="189467"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100591" y="244610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9" name="TextBox 18">
            <a:extLst>
              <a:ext uri="{FF2B5EF4-FFF2-40B4-BE49-F238E27FC236}">
                <a16:creationId xmlns:a16="http://schemas.microsoft.com/office/drawing/2014/main" id="{53BC3C3E-798E-4859-AA0A-C035C1A7C1E9}"/>
              </a:ext>
            </a:extLst>
          </p:cNvPr>
          <p:cNvSpPr txBox="1"/>
          <p:nvPr/>
        </p:nvSpPr>
        <p:spPr>
          <a:xfrm>
            <a:off x="3242112" y="2248678"/>
            <a:ext cx="8340289" cy="125353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Key requirements</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This clause requires us to report if any report under section 143(12) of CA2013 has been reported in Form ADT4</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Reporting requirement under Section 143(12) is for the statutory auditors of the company and also equally applies to the cost accountant in practice, and to the company secretary in practice, conducting secretarial audit under Section 204 of the Act. We should consider if cost auditor or secretarial auditor has filed any report under section 143(12) of the Act in Form ADT-4. </a:t>
            </a:r>
          </a:p>
        </p:txBody>
      </p:sp>
      <p:sp>
        <p:nvSpPr>
          <p:cNvPr id="21" name="TextBox 20">
            <a:extLst>
              <a:ext uri="{FF2B5EF4-FFF2-40B4-BE49-F238E27FC236}">
                <a16:creationId xmlns:a16="http://schemas.microsoft.com/office/drawing/2014/main" id="{C543D0D0-B0BA-4E54-8D1E-66CF4F4132C7}"/>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dirty="0"/>
              <a:t>Clause 9 : Fraud</a:t>
            </a:r>
            <a:endParaRPr lang="en-IN" sz="1400" b="1" dirty="0">
              <a:latin typeface="EYInterstate" panose="02000503020000020004" pitchFamily="2" charset="0"/>
            </a:endParaRPr>
          </a:p>
        </p:txBody>
      </p:sp>
      <p:sp>
        <p:nvSpPr>
          <p:cNvPr id="22" name="TextBox 21">
            <a:extLst>
              <a:ext uri="{FF2B5EF4-FFF2-40B4-BE49-F238E27FC236}">
                <a16:creationId xmlns:a16="http://schemas.microsoft.com/office/drawing/2014/main" id="{D8FF4DE0-FBE6-481D-9083-A2EDEA042EF0}"/>
              </a:ext>
            </a:extLst>
          </p:cNvPr>
          <p:cNvSpPr txBox="1"/>
          <p:nvPr/>
        </p:nvSpPr>
        <p:spPr>
          <a:xfrm>
            <a:off x="3269993" y="3826420"/>
            <a:ext cx="8340289" cy="110169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Key audit process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Review minutes of audit committee and Board of directors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Check MCA21 database for any filling (ADT 4)</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Inquiry procedures with KMP</a:t>
            </a:r>
          </a:p>
        </p:txBody>
      </p:sp>
    </p:spTree>
    <p:extLst>
      <p:ext uri="{BB962C8B-B14F-4D97-AF65-F5344CB8AC3E}">
        <p14:creationId xmlns:p14="http://schemas.microsoft.com/office/powerpoint/2010/main" val="831088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2042230" y="4091235"/>
            <a:ext cx="1160788"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25856" y="2509194"/>
            <a:ext cx="624065"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 (c) : Fraud </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59283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C) Whether the auditor has considered whistle-blower complaints, if any, received during the year by the company</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29241" y="4099065"/>
            <a:ext cx="128183"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100591" y="244610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9" name="TextBox 18">
            <a:extLst>
              <a:ext uri="{FF2B5EF4-FFF2-40B4-BE49-F238E27FC236}">
                <a16:creationId xmlns:a16="http://schemas.microsoft.com/office/drawing/2014/main" id="{53BC3C3E-798E-4859-AA0A-C035C1A7C1E9}"/>
              </a:ext>
            </a:extLst>
          </p:cNvPr>
          <p:cNvSpPr txBox="1"/>
          <p:nvPr/>
        </p:nvSpPr>
        <p:spPr>
          <a:xfrm>
            <a:off x="3229440" y="1953710"/>
            <a:ext cx="8340289" cy="145666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Key requirements</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This is a new reporting requirement in CARO 2020 and requires us to consider whistle blower complaints, if any, received by the company during the year under audit</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Whistle blower mechanism is not mandatory for all companies and therefore we should consider the requirements prescribed in the CA 2013 and in SEBI Listing Regulations. Mandatory for listed company, company accepting deposits or have borrowed money from banks and public financial institutions in excess of 50 </a:t>
            </a:r>
            <a:r>
              <a:rPr lang="en-IN" sz="1200" dirty="0" err="1">
                <a:latin typeface="Calibri" panose="020F0502020204030204" pitchFamily="34" charset="0"/>
                <a:cs typeface="Calibri" panose="020F0502020204030204" pitchFamily="34" charset="0"/>
              </a:rPr>
              <a:t>Crs</a:t>
            </a:r>
            <a:r>
              <a:rPr lang="en-IN" sz="1200" dirty="0">
                <a:latin typeface="Calibri" panose="020F0502020204030204" pitchFamily="34" charset="0"/>
                <a:cs typeface="Calibri" panose="020F0502020204030204" pitchFamily="34" charset="0"/>
              </a:rPr>
              <a:t>. </a:t>
            </a:r>
          </a:p>
        </p:txBody>
      </p:sp>
      <p:sp>
        <p:nvSpPr>
          <p:cNvPr id="21" name="TextBox 20">
            <a:extLst>
              <a:ext uri="{FF2B5EF4-FFF2-40B4-BE49-F238E27FC236}">
                <a16:creationId xmlns:a16="http://schemas.microsoft.com/office/drawing/2014/main" id="{C543D0D0-B0BA-4E54-8D1E-66CF4F4132C7}"/>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dirty="0"/>
              <a:t>Clause 9 : Fraud</a:t>
            </a:r>
            <a:endParaRPr lang="en-IN" sz="1400" b="1" dirty="0">
              <a:latin typeface="EYInterstate" panose="02000503020000020004" pitchFamily="2" charset="0"/>
            </a:endParaRPr>
          </a:p>
        </p:txBody>
      </p:sp>
      <p:sp>
        <p:nvSpPr>
          <p:cNvPr id="22" name="TextBox 21">
            <a:extLst>
              <a:ext uri="{FF2B5EF4-FFF2-40B4-BE49-F238E27FC236}">
                <a16:creationId xmlns:a16="http://schemas.microsoft.com/office/drawing/2014/main" id="{D8FF4DE0-FBE6-481D-9083-A2EDEA042EF0}"/>
              </a:ext>
            </a:extLst>
          </p:cNvPr>
          <p:cNvSpPr txBox="1"/>
          <p:nvPr/>
        </p:nvSpPr>
        <p:spPr>
          <a:xfrm>
            <a:off x="3249921" y="3562657"/>
            <a:ext cx="8340289" cy="211735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Calibri" panose="020F0502020204030204" pitchFamily="34" charset="0"/>
                <a:cs typeface="Calibri" panose="020F0502020204030204" pitchFamily="34" charset="0"/>
              </a:rPr>
              <a:t>Key audit process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Where applicable, check whether the company has an ethics/whistle blower hotline/process with adequate procedures to handle anonymous complaints</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We are required to consider that every complaint received by the company including anonymous complaints while deciding the nature, timing and extent of audit procedures. We should also evaluate whether whistle blower complaints are investigated and resolved by the company in an appropriate and timely manner.  </a:t>
            </a:r>
          </a:p>
          <a:p>
            <a:pPr marL="285750" indent="-285750">
              <a:lnSpc>
                <a:spcPct val="110000"/>
              </a:lnSpc>
              <a:spcAft>
                <a:spcPts val="400"/>
              </a:spcAft>
              <a:buClr>
                <a:srgbClr val="FFE600"/>
              </a:buClr>
              <a:buSzPct val="70000"/>
              <a:buFont typeface="Arial" panose="020B0604020202020204" pitchFamily="34" charset="0"/>
              <a:buChar char="•"/>
            </a:pPr>
            <a:r>
              <a:rPr lang="en-IN" sz="1200" dirty="0">
                <a:latin typeface="Calibri" panose="020F0502020204030204" pitchFamily="34" charset="0"/>
                <a:cs typeface="Calibri" panose="020F0502020204030204" pitchFamily="34" charset="0"/>
              </a:rPr>
              <a:t>Where there is no whistle blower mechanism established by the company (not required by law), we should ask from the management to share all whistle blower complaints (if received by company) and also the investigation done for such complains</a:t>
            </a:r>
          </a:p>
        </p:txBody>
      </p:sp>
    </p:spTree>
    <p:extLst>
      <p:ext uri="{BB962C8B-B14F-4D97-AF65-F5344CB8AC3E}">
        <p14:creationId xmlns:p14="http://schemas.microsoft.com/office/powerpoint/2010/main" val="3416837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2594862" y="4318068"/>
            <a:ext cx="635356"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xii - Nidhi Company</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9921" y="926441"/>
            <a:ext cx="8340289" cy="241609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Whether the Nidhi company has complied with the </a:t>
            </a:r>
            <a:r>
              <a:rPr lang="en-IN" sz="1400" b="1" i="1" u="sng" dirty="0">
                <a:solidFill>
                  <a:srgbClr val="FF0000"/>
                </a:solidFill>
                <a:latin typeface="EYInterstate" panose="02000503020000020004" pitchFamily="2" charset="0"/>
                <a:cs typeface="Times New Roman" panose="02020603050405020304" pitchFamily="18" charset="0"/>
              </a:rPr>
              <a:t>Net owned funds </a:t>
            </a:r>
            <a:r>
              <a:rPr lang="en-IN" sz="1400" i="1" dirty="0">
                <a:solidFill>
                  <a:schemeClr val="bg2"/>
                </a:solidFill>
                <a:latin typeface="EYInterstate" panose="02000503020000020004" pitchFamily="2" charset="0"/>
                <a:cs typeface="Times New Roman" panose="02020603050405020304" pitchFamily="18" charset="0"/>
              </a:rPr>
              <a:t>to deposits in the ratio of 1:20 (as per last audited financial statements) to meet out the liability (in case of shortfall, report the amount of shortfall and actual ratio)</a:t>
            </a:r>
          </a:p>
          <a:p>
            <a:pPr marL="285750" indent="-285750">
              <a:lnSpc>
                <a:spcPct val="11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Whether the </a:t>
            </a:r>
            <a:r>
              <a:rPr lang="en-IN" sz="1400" i="1" dirty="0" err="1">
                <a:solidFill>
                  <a:schemeClr val="bg2"/>
                </a:solidFill>
                <a:latin typeface="EYInterstate" panose="02000503020000020004" pitchFamily="2" charset="0"/>
                <a:cs typeface="Times New Roman" panose="02020603050405020304" pitchFamily="18" charset="0"/>
              </a:rPr>
              <a:t>nidhi</a:t>
            </a:r>
            <a:r>
              <a:rPr lang="en-IN" sz="1400" i="1" dirty="0">
                <a:solidFill>
                  <a:schemeClr val="bg2"/>
                </a:solidFill>
                <a:latin typeface="EYInterstate" panose="02000503020000020004" pitchFamily="2" charset="0"/>
                <a:cs typeface="Times New Roman" panose="02020603050405020304" pitchFamily="18" charset="0"/>
              </a:rPr>
              <a:t> company is </a:t>
            </a:r>
            <a:r>
              <a:rPr lang="en-IN" sz="1400" b="1" i="1" u="sng" dirty="0">
                <a:solidFill>
                  <a:srgbClr val="FF0000"/>
                </a:solidFill>
                <a:latin typeface="EYInterstate" panose="02000503020000020004" pitchFamily="2" charset="0"/>
                <a:cs typeface="Times New Roman" panose="02020603050405020304" pitchFamily="18" charset="0"/>
              </a:rPr>
              <a:t>maintaining 10% unencumbered deposits </a:t>
            </a:r>
            <a:r>
              <a:rPr lang="en-IN" sz="1400" i="1" dirty="0">
                <a:solidFill>
                  <a:schemeClr val="bg2"/>
                </a:solidFill>
                <a:latin typeface="EYInterstate" panose="02000503020000020004" pitchFamily="2" charset="0"/>
                <a:cs typeface="Times New Roman" panose="02020603050405020304" pitchFamily="18" charset="0"/>
              </a:rPr>
              <a:t>as specified in the Nidhi Rules, 2014 to meet out the liability (in case of shortfall, report the amount)</a:t>
            </a:r>
          </a:p>
          <a:p>
            <a:pPr marL="285750" indent="-285750">
              <a:lnSpc>
                <a:spcPct val="11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Whether there has been any </a:t>
            </a:r>
            <a:r>
              <a:rPr lang="en-IN" sz="1400" b="1" i="1" u="sng" dirty="0">
                <a:solidFill>
                  <a:srgbClr val="FF0000"/>
                </a:solidFill>
                <a:latin typeface="EYInterstate" panose="02000503020000020004" pitchFamily="2" charset="0"/>
                <a:cs typeface="Times New Roman" panose="02020603050405020304" pitchFamily="18" charset="0"/>
              </a:rPr>
              <a:t>default in payment of interest </a:t>
            </a:r>
            <a:r>
              <a:rPr lang="en-IN" sz="1400" i="1" dirty="0">
                <a:solidFill>
                  <a:schemeClr val="bg2"/>
                </a:solidFill>
                <a:latin typeface="EYInterstate" panose="02000503020000020004" pitchFamily="2" charset="0"/>
                <a:cs typeface="Times New Roman" panose="02020603050405020304" pitchFamily="18" charset="0"/>
              </a:rPr>
              <a:t>on deposits or repayment thereof for any period and if so, the details thereof (nature, amount, period, Number of persons to whom there was default) </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63899" y="3389728"/>
            <a:ext cx="8340290" cy="255331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a:t>
            </a:r>
            <a:r>
              <a:rPr lang="en-IN" sz="1400" b="1" dirty="0">
                <a:latin typeface="EYInterstate" panose="02000503020000020004" pitchFamily="2" charset="0"/>
                <a:cs typeface="Times New Roman" panose="02020603050405020304" pitchFamily="18" charset="0"/>
              </a:rPr>
              <a:t>considerations/ Things to be careful</a:t>
            </a:r>
          </a:p>
          <a:p>
            <a:pPr marL="285750" indent="-285750">
              <a:lnSpc>
                <a:spcPct val="120000"/>
              </a:lnSpc>
              <a:spcAft>
                <a:spcPts val="400"/>
              </a:spcAft>
              <a:buClr>
                <a:srgbClr val="FFE600"/>
              </a:buClr>
              <a:buSzPct val="70000"/>
              <a:buFont typeface="Wingdings" panose="05000000000000000000" pitchFamily="2" charset="2"/>
              <a:buChar char="§"/>
            </a:pPr>
            <a:r>
              <a:rPr lang="en-IN" sz="1400" b="1" i="1" dirty="0">
                <a:cs typeface="Times New Roman" panose="02020603050405020304" pitchFamily="18" charset="0"/>
              </a:rPr>
              <a:t>Compliance of Rule 14 of Nidhi (Amendment) Rules, 2019- Every Nidhi shall invest and continue to invest (at least 10% amount of deposits outstanding at close of business on the last working day of second preceding month) in unencumbered term deposits with scheduled commercial bank (other than co-operative bank or regional rural bank) or post office. Temporary withdrawal is permitted with prior approval of Regional Director. In such cases, auditor to examine and state the fact in reporting.</a:t>
            </a:r>
          </a:p>
          <a:p>
            <a:pPr marL="285750" indent="-285750">
              <a:lnSpc>
                <a:spcPct val="120000"/>
              </a:lnSpc>
              <a:spcAft>
                <a:spcPts val="400"/>
              </a:spcAft>
              <a:buClr>
                <a:srgbClr val="FFE600"/>
              </a:buClr>
              <a:buSzPct val="70000"/>
              <a:buFont typeface="Wingdings" panose="05000000000000000000" pitchFamily="2" charset="2"/>
              <a:buChar char="§"/>
            </a:pPr>
            <a:r>
              <a:rPr lang="en-IN" sz="1400" b="1" i="1" dirty="0">
                <a:cs typeface="Times New Roman" panose="02020603050405020304" pitchFamily="18" charset="0"/>
              </a:rPr>
              <a:t>Obtain agreements of deposits accepted by the company (amounts and due dates) and verify if the repayment of deposits including interest is in accordance with the terms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491815" y="3734722"/>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xii- Nidhi Company</a:t>
            </a:r>
          </a:p>
        </p:txBody>
      </p:sp>
      <p:sp>
        <p:nvSpPr>
          <p:cNvPr id="61" name="Arc 60">
            <a:extLst>
              <a:ext uri="{FF2B5EF4-FFF2-40B4-BE49-F238E27FC236}">
                <a16:creationId xmlns:a16="http://schemas.microsoft.com/office/drawing/2014/main" id="{33F9199B-3F79-4537-BBA6-B1B8728CEAD1}"/>
              </a:ext>
            </a:extLst>
          </p:cNvPr>
          <p:cNvSpPr/>
          <p:nvPr/>
        </p:nvSpPr>
        <p:spPr>
          <a:xfrm>
            <a:off x="-267335" y="1179871"/>
            <a:ext cx="2942934" cy="4897079"/>
          </a:xfrm>
          <a:prstGeom prst="arc">
            <a:avLst>
              <a:gd name="adj1" fmla="val 16200000"/>
              <a:gd name="adj2" fmla="val 5221495"/>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67824" y="2932480"/>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320414" y="2070091"/>
            <a:ext cx="854842"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14569" y="2010997"/>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0361488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xii - Nidhi Company</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55739" y="3542921"/>
            <a:ext cx="6670359" cy="260460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Computation of deposit liability (all types of deposits accepted from members) and net owned funds (paid up equity share capital and free reserves reduced by accumulated losses and intangible assets as per last audited balance sheet) (excluding proceeds from issue of preference shares)</a:t>
            </a:r>
          </a:p>
          <a:p>
            <a:pPr marL="285750" indent="-28575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Schedule of payments of interest and repayment of deposits mentioning the due dates of payments. </a:t>
            </a:r>
          </a:p>
          <a:p>
            <a:pPr marL="285750" indent="-285750">
              <a:lnSpc>
                <a:spcPct val="120000"/>
              </a:lnSpc>
              <a:spcAft>
                <a:spcPts val="400"/>
              </a:spcAft>
              <a:buClr>
                <a:srgbClr val="FFE600"/>
              </a:buClr>
              <a:buSzPct val="70000"/>
              <a:buFont typeface="Wingdings" panose="05000000000000000000" pitchFamily="2" charset="2"/>
              <a:buChar char="§"/>
            </a:pPr>
            <a:r>
              <a:rPr lang="en-IN" sz="1400" i="1" dirty="0">
                <a:solidFill>
                  <a:schemeClr val="bg2"/>
                </a:solidFill>
                <a:latin typeface="EYInterstate" panose="02000503020000020004" pitchFamily="2" charset="0"/>
                <a:cs typeface="Times New Roman" panose="02020603050405020304" pitchFamily="18" charset="0"/>
              </a:rPr>
              <a:t>Details of investments made in term deposits during the year</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08085" y="3228744"/>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xii- Nidhi Company</a:t>
            </a:r>
          </a:p>
        </p:txBody>
      </p:sp>
      <p:sp>
        <p:nvSpPr>
          <p:cNvPr id="61" name="Arc 60">
            <a:extLst>
              <a:ext uri="{FF2B5EF4-FFF2-40B4-BE49-F238E27FC236}">
                <a16:creationId xmlns:a16="http://schemas.microsoft.com/office/drawing/2014/main" id="{33F9199B-3F79-4537-BBA6-B1B8728CEAD1}"/>
              </a:ext>
            </a:extLst>
          </p:cNvPr>
          <p:cNvSpPr/>
          <p:nvPr/>
        </p:nvSpPr>
        <p:spPr>
          <a:xfrm>
            <a:off x="-267335" y="1181100"/>
            <a:ext cx="2683710" cy="4895850"/>
          </a:xfrm>
          <a:prstGeom prst="arc">
            <a:avLst>
              <a:gd name="adj1" fmla="val 16200000"/>
              <a:gd name="adj2" fmla="val 5221495"/>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0278" y="2389638"/>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124075" y="1971222"/>
            <a:ext cx="1146120"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a:extLst>
              <a:ext uri="{FF2B5EF4-FFF2-40B4-BE49-F238E27FC236}">
                <a16:creationId xmlns:a16="http://schemas.microsoft.com/office/drawing/2014/main" id="{9A058F55-153E-41DB-B6D8-3CC2D2E00897}"/>
              </a:ext>
            </a:extLst>
          </p:cNvPr>
          <p:cNvSpPr/>
          <p:nvPr/>
        </p:nvSpPr>
        <p:spPr>
          <a:xfrm>
            <a:off x="3120865" y="1919416"/>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6" name="TextBox 15">
            <a:extLst>
              <a:ext uri="{FF2B5EF4-FFF2-40B4-BE49-F238E27FC236}">
                <a16:creationId xmlns:a16="http://schemas.microsoft.com/office/drawing/2014/main" id="{BAACA46F-D56D-4C6F-B880-BD001DDD95DA}"/>
              </a:ext>
            </a:extLst>
          </p:cNvPr>
          <p:cNvSpPr txBox="1"/>
          <p:nvPr/>
        </p:nvSpPr>
        <p:spPr>
          <a:xfrm>
            <a:off x="3254406" y="1232081"/>
            <a:ext cx="6636629" cy="213883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a:t>
            </a:r>
            <a:r>
              <a:rPr lang="en-IN" sz="1400" b="1" dirty="0">
                <a:latin typeface="EYInterstate" panose="02000503020000020004" pitchFamily="2" charset="0"/>
                <a:cs typeface="Times New Roman" panose="02020603050405020304" pitchFamily="18" charset="0"/>
              </a:rPr>
              <a:t>considerations/ Things to be careful</a:t>
            </a:r>
          </a:p>
          <a:p>
            <a:pPr marL="285750" indent="-285750">
              <a:lnSpc>
                <a:spcPct val="120000"/>
              </a:lnSpc>
              <a:spcAft>
                <a:spcPts val="400"/>
              </a:spcAft>
              <a:buClr>
                <a:srgbClr val="FFE600"/>
              </a:buClr>
              <a:buSzPct val="70000"/>
              <a:buFont typeface="Wingdings" panose="05000000000000000000" pitchFamily="2" charset="2"/>
              <a:buChar char="§"/>
            </a:pPr>
            <a:r>
              <a:rPr lang="en-IN" sz="1400" b="1" i="1" dirty="0">
                <a:cs typeface="Times New Roman" panose="02020603050405020304" pitchFamily="18" charset="0"/>
              </a:rPr>
              <a:t>Auditor to report the period and amount of defaults:</a:t>
            </a:r>
          </a:p>
          <a:p>
            <a:pPr marL="742950" lvl="1" indent="-285750">
              <a:lnSpc>
                <a:spcPct val="120000"/>
              </a:lnSpc>
              <a:spcAft>
                <a:spcPts val="400"/>
              </a:spcAft>
              <a:buClr>
                <a:srgbClr val="FFE600"/>
              </a:buClr>
              <a:buSzPct val="70000"/>
              <a:buFont typeface="Arial" panose="020B0604020202020204" pitchFamily="34" charset="0"/>
              <a:buChar char="•"/>
            </a:pPr>
            <a:r>
              <a:rPr lang="en-IN" sz="1400" b="1" i="1" dirty="0">
                <a:cs typeface="Times New Roman" panose="02020603050405020304" pitchFamily="18" charset="0"/>
              </a:rPr>
              <a:t>Existing as at period end</a:t>
            </a:r>
          </a:p>
          <a:p>
            <a:pPr marL="742950" lvl="1" indent="-285750">
              <a:lnSpc>
                <a:spcPct val="120000"/>
              </a:lnSpc>
              <a:spcAft>
                <a:spcPts val="400"/>
              </a:spcAft>
              <a:buClr>
                <a:srgbClr val="FFE600"/>
              </a:buClr>
              <a:buSzPct val="70000"/>
              <a:buFont typeface="Arial" panose="020B0604020202020204" pitchFamily="34" charset="0"/>
              <a:buChar char="•"/>
            </a:pPr>
            <a:r>
              <a:rPr lang="en-IN" sz="1400" b="1" i="1" dirty="0">
                <a:cs typeface="Times New Roman" panose="02020603050405020304" pitchFamily="18" charset="0"/>
              </a:rPr>
              <a:t>Defaults existing during any period and made good during the year</a:t>
            </a:r>
          </a:p>
          <a:p>
            <a:pPr marL="285750" indent="-285750">
              <a:lnSpc>
                <a:spcPct val="120000"/>
              </a:lnSpc>
              <a:spcAft>
                <a:spcPts val="400"/>
              </a:spcAft>
              <a:buClr>
                <a:srgbClr val="FFE600"/>
              </a:buClr>
              <a:buSzPct val="70000"/>
              <a:buFont typeface="Wingdings" panose="05000000000000000000" pitchFamily="2" charset="2"/>
              <a:buChar char="§"/>
            </a:pPr>
            <a:r>
              <a:rPr lang="en-IN" sz="1400" b="1" i="1" dirty="0">
                <a:cs typeface="Times New Roman" panose="02020603050405020304" pitchFamily="18" charset="0"/>
              </a:rPr>
              <a:t>In case of dispute between the Company and depositor related to repayments, auditor should consider prevailing terms and conditions. However, he may give a brief nature of the dispute while reporting.</a:t>
            </a:r>
          </a:p>
        </p:txBody>
      </p:sp>
      <p:sp>
        <p:nvSpPr>
          <p:cNvPr id="17" name="Freeform: Shape 16">
            <a:extLst>
              <a:ext uri="{FF2B5EF4-FFF2-40B4-BE49-F238E27FC236}">
                <a16:creationId xmlns:a16="http://schemas.microsoft.com/office/drawing/2014/main" id="{4A639A18-1152-4133-A740-3D88F27965D0}"/>
              </a:ext>
            </a:extLst>
          </p:cNvPr>
          <p:cNvSpPr/>
          <p:nvPr/>
        </p:nvSpPr>
        <p:spPr>
          <a:xfrm>
            <a:off x="2300965" y="4366221"/>
            <a:ext cx="969230"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 name="Oval 17">
            <a:extLst>
              <a:ext uri="{FF2B5EF4-FFF2-40B4-BE49-F238E27FC236}">
                <a16:creationId xmlns:a16="http://schemas.microsoft.com/office/drawing/2014/main" id="{D60F5EDB-BE3D-4E47-A9CC-A847F4B89EFF}"/>
              </a:ext>
            </a:extLst>
          </p:cNvPr>
          <p:cNvSpPr/>
          <p:nvPr/>
        </p:nvSpPr>
        <p:spPr>
          <a:xfrm>
            <a:off x="3120865" y="4314415"/>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3505211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05426" y="4358597"/>
            <a:ext cx="1390089" cy="37570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1900" b="1" dirty="0">
                <a:solidFill>
                  <a:srgbClr val="FF0000"/>
                </a:solidFill>
              </a:rPr>
              <a:t>Clause (xiii): Reporting on related party transactions u/s 177 and 188 of Companies Act</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9922" y="1082900"/>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Whether all transactions with the related parties are in compliance with sections 177 and 188 of Companies Act where applicable and the details have been disclosed in the financial statements, etc., as required by the applicable accounting standards</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9922" y="2284210"/>
            <a:ext cx="8340290" cy="188030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Detailed representations to be obtained from management</a:t>
            </a:r>
          </a:p>
          <a:p>
            <a:pPr marL="285750" indent="-285750">
              <a:lnSpc>
                <a:spcPct val="12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Testing of management’s assertions/explanations regarding arm’s length, i.e. market price may not be the only consideration, we should understand credit terms/other T&amp;C as well</a:t>
            </a:r>
          </a:p>
          <a:p>
            <a:pPr marL="285750" indent="-285750">
              <a:lnSpc>
                <a:spcPct val="12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Check PY workpapers to ensure completeness of transactions and related parties</a:t>
            </a:r>
          </a:p>
          <a:p>
            <a:pPr marL="285750" indent="-285750">
              <a:lnSpc>
                <a:spcPct val="120000"/>
              </a:lnSpc>
              <a:spcAft>
                <a:spcPts val="400"/>
              </a:spcAft>
              <a:buClr>
                <a:srgbClr val="FFE600"/>
              </a:buClr>
              <a:buSzPct val="70000"/>
              <a:buFont typeface="Arial" panose="020B0604020202020204" pitchFamily="34" charset="0"/>
              <a:buChar char="•"/>
            </a:pPr>
            <a:endParaRPr lang="en-IN" sz="14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49922" y="4237264"/>
            <a:ext cx="8340291" cy="182926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Listing of related parties and their relationship with the Company</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Schedule of RPT transactions for the reporting period</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Director’s declarations in Form MBP-1</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Copy of register maintained under section 189</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Minutes of all meetings of the Board and its committees (such as Audit Committee)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683264"/>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Reporting on Related party transactions u/s 177 and 188</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31167" y="465963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287513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22972" y="4340865"/>
            <a:ext cx="1372543" cy="541083"/>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(xiv) – Internal audit</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170581"/>
            <a:ext cx="8340289" cy="141684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latin typeface="EYInterstate" panose="02000503020000020004" pitchFamily="2" charset="0"/>
                <a:cs typeface="Times New Roman" panose="02020603050405020304" pitchFamily="18" charset="0"/>
              </a:rPr>
              <a:t>Whether the company has an internal audit system commensurate with the size and nature of its business? </a:t>
            </a:r>
          </a:p>
          <a:p>
            <a:pPr marL="285750" indent="-285750">
              <a:lnSpc>
                <a:spcPct val="110000"/>
              </a:lnSpc>
              <a:spcAft>
                <a:spcPts val="400"/>
              </a:spcAft>
              <a:buClr>
                <a:srgbClr val="FFE600"/>
              </a:buClr>
              <a:buSzPct val="70000"/>
              <a:buFont typeface="Arial" panose="020B0604020202020204" pitchFamily="34" charset="0"/>
              <a:buChar char="•"/>
            </a:pPr>
            <a:r>
              <a:rPr lang="en-IN" sz="1400" b="1" i="1" dirty="0">
                <a:latin typeface="EYInterstate" panose="02000503020000020004" pitchFamily="2" charset="0"/>
                <a:cs typeface="Times New Roman" panose="02020603050405020304" pitchFamily="18" charset="0"/>
              </a:rPr>
              <a:t>Whether the reports of the Internal Auditors for the period under audit were considered by the statutory auditor?</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720498"/>
            <a:ext cx="8340290" cy="157047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Applicability of the clause</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Nature/ timing/ extent of work performed by internal auditor and communication with TCWG</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Procedures to be performed by statutory auditor with respect to work performed by internal auditor</a:t>
            </a:r>
            <a:endParaRPr lang="en-IN" sz="14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55128" y="4362469"/>
            <a:ext cx="8340291" cy="182900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Internal audit plan to be agreed with management</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Engagement letter to specify reports covering </a:t>
            </a:r>
            <a:r>
              <a:rPr lang="en-IN" sz="1400" dirty="0" err="1">
                <a:latin typeface="EYInterstate" panose="02000503020000020004" pitchFamily="2" charset="0"/>
                <a:cs typeface="Times New Roman" panose="02020603050405020304" pitchFamily="18" charset="0"/>
              </a:rPr>
              <a:t>upto</a:t>
            </a:r>
            <a:r>
              <a:rPr lang="en-IN" sz="1400" dirty="0">
                <a:latin typeface="EYInterstate" panose="02000503020000020004" pitchFamily="2" charset="0"/>
                <a:cs typeface="Times New Roman" panose="02020603050405020304" pitchFamily="18" charset="0"/>
              </a:rPr>
              <a:t> the end of the FY to be made available to statutory auditors</a:t>
            </a:r>
          </a:p>
          <a:p>
            <a:pPr marL="285750" indent="-285750">
              <a:lnSpc>
                <a:spcPct val="12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All internal audit reports (including draft) to be made available to statutory auditor sufficiently in advance</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Internal Audit</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806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750379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(xiv) – Internal audit</a:t>
            </a:r>
            <a:br>
              <a:rPr lang="en-IN" dirty="0">
                <a:solidFill>
                  <a:srgbClr val="FF0000"/>
                </a:solidFill>
              </a:rPr>
            </a:br>
            <a:r>
              <a:rPr lang="en-IN" dirty="0">
                <a:solidFill>
                  <a:srgbClr val="FF0000"/>
                </a:solidFill>
              </a:rPr>
              <a:t>Applicability</a:t>
            </a:r>
          </a:p>
        </p:txBody>
      </p:sp>
      <p:sp>
        <p:nvSpPr>
          <p:cNvPr id="6" name="TextBox 5">
            <a:extLst>
              <a:ext uri="{FF2B5EF4-FFF2-40B4-BE49-F238E27FC236}">
                <a16:creationId xmlns:a16="http://schemas.microsoft.com/office/drawing/2014/main" id="{38778E7F-DB33-463A-80D2-5EFA46D4895E}"/>
              </a:ext>
            </a:extLst>
          </p:cNvPr>
          <p:cNvSpPr txBox="1"/>
          <p:nvPr/>
        </p:nvSpPr>
        <p:spPr>
          <a:xfrm>
            <a:off x="602518" y="1170581"/>
            <a:ext cx="10972799" cy="485932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As per Section 138 of the Companies Act, 2013 (read with Rule 13 of Companies (Accounts) Rules, 2014), the following companies shall appoint an internal auditor:</a:t>
            </a:r>
          </a:p>
          <a:p>
            <a:pPr marL="285750" indent="-285750">
              <a:lnSpc>
                <a:spcPct val="110000"/>
              </a:lnSpc>
              <a:spcAft>
                <a:spcPts val="400"/>
              </a:spcAft>
              <a:buClr>
                <a:srgbClr val="FFE600"/>
              </a:buClr>
              <a:buSzPct val="70000"/>
              <a:buFont typeface="Arial" panose="020B0604020202020204" pitchFamily="34" charset="0"/>
              <a:buChar char="►"/>
            </a:pPr>
            <a:endParaRPr lang="en-IN" sz="900" b="1" dirty="0">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r>
              <a:rPr lang="en-IN" sz="1400" b="1" dirty="0">
                <a:latin typeface="EYInterstate" panose="02000503020000020004" pitchFamily="2" charset="0"/>
                <a:cs typeface="Times New Roman" panose="02020603050405020304" pitchFamily="18" charset="0"/>
              </a:rPr>
              <a:t>All companies listed on a recognised stock exchange as at the date of Balance sheet</a:t>
            </a:r>
          </a:p>
          <a:p>
            <a:pPr marL="285750" indent="-285750">
              <a:lnSpc>
                <a:spcPct val="110000"/>
              </a:lnSpc>
              <a:spcAft>
                <a:spcPts val="400"/>
              </a:spcAft>
              <a:buClr>
                <a:srgbClr val="FFE600"/>
              </a:buClr>
              <a:buSzPct val="70000"/>
              <a:buFont typeface="Arial" panose="020B0604020202020204" pitchFamily="34" charset="0"/>
              <a:buChar char="►"/>
            </a:pPr>
            <a:endParaRPr lang="en-IN" sz="900" b="1" dirty="0">
              <a:latin typeface="EYInterstate" panose="02000503020000020004" pitchFamily="2" charset="0"/>
              <a:cs typeface="Times New Roman" panose="02020603050405020304" pitchFamily="18" charset="0"/>
            </a:endParaRPr>
          </a:p>
          <a:p>
            <a:pPr marL="285750" indent="-285750">
              <a:lnSpc>
                <a:spcPct val="110000"/>
              </a:lnSpc>
              <a:spcAft>
                <a:spcPts val="400"/>
              </a:spcAft>
              <a:buClr>
                <a:srgbClr val="FFE600"/>
              </a:buClr>
              <a:buSzPct val="70000"/>
              <a:buFont typeface="Arial" panose="020B0604020202020204" pitchFamily="34" charset="0"/>
              <a:buChar char="►"/>
            </a:pPr>
            <a:r>
              <a:rPr lang="en-IN" sz="1400" b="1" dirty="0">
                <a:latin typeface="EYInterstate" panose="02000503020000020004" pitchFamily="2" charset="0"/>
                <a:cs typeface="Times New Roman" panose="02020603050405020304" pitchFamily="18" charset="0"/>
              </a:rPr>
              <a:t>In case of unlisted companies, subject to the below thresholds:</a:t>
            </a:r>
          </a:p>
          <a:p>
            <a:pPr marL="285750" indent="-285750">
              <a:lnSpc>
                <a:spcPct val="110000"/>
              </a:lnSpc>
              <a:spcAft>
                <a:spcPts val="400"/>
              </a:spcAft>
              <a:buClr>
                <a:srgbClr val="FFE600"/>
              </a:buClr>
              <a:buSzPct val="70000"/>
              <a:buFont typeface="Arial" panose="020B0604020202020204" pitchFamily="34" charset="0"/>
              <a:buChar char="•"/>
            </a:pPr>
            <a:endParaRPr lang="en-IN" sz="900" b="1" i="1" dirty="0">
              <a:latin typeface="EYInterstate" panose="02000503020000020004" pitchFamily="2" charset="0"/>
              <a:cs typeface="Times New Roman" panose="02020603050405020304" pitchFamily="18" charset="0"/>
            </a:endParaRPr>
          </a:p>
          <a:p>
            <a:pPr marL="742950" lvl="1"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Private limited companies:</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Turnover exceeds INR 200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during the previous financial year OR </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Outstanding loans/borrowings from banks /Public financial institutions is greater or equal to INR 100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at any time during the previous financial year.</a:t>
            </a:r>
          </a:p>
          <a:p>
            <a:pPr marL="742950" lvl="1" indent="-285750">
              <a:lnSpc>
                <a:spcPct val="110000"/>
              </a:lnSpc>
              <a:spcAft>
                <a:spcPts val="400"/>
              </a:spcAft>
              <a:buClr>
                <a:srgbClr val="FFE600"/>
              </a:buClr>
              <a:buSzPct val="70000"/>
              <a:buFont typeface="Arial" panose="020B0604020202020204" pitchFamily="34" charset="0"/>
              <a:buChar char="►"/>
            </a:pPr>
            <a:endParaRPr lang="en-IN" sz="1400" dirty="0">
              <a:latin typeface="EYInterstate" panose="02000503020000020004" pitchFamily="2" charset="0"/>
              <a:cs typeface="Times New Roman" panose="02020603050405020304" pitchFamily="18" charset="0"/>
            </a:endParaRPr>
          </a:p>
          <a:p>
            <a:pPr marL="742950" lvl="1"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Unlisted public limited companies:</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Paid up share capital exceeds INR 50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during the previous financial year OR</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Turnover exceeds INR 200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during previous financial year OR</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Outstanding loans/borrowings from banks /Public financial institutions is greater or equal to INR 100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at any time during the previous financial year OR</a:t>
            </a:r>
          </a:p>
          <a:p>
            <a:pPr marL="1200150" lvl="2" indent="-285750">
              <a:lnSpc>
                <a:spcPct val="110000"/>
              </a:lnSpc>
              <a:spcAft>
                <a:spcPts val="400"/>
              </a:spcAft>
              <a:buClr>
                <a:srgbClr val="FFE600"/>
              </a:buClr>
              <a:buSzPct val="70000"/>
              <a:buFont typeface="Arial" panose="020B0604020202020204" pitchFamily="34" charset="0"/>
              <a:buChar char="►"/>
            </a:pPr>
            <a:r>
              <a:rPr lang="en-IN" sz="1400" dirty="0">
                <a:latin typeface="EYInterstate" panose="02000503020000020004" pitchFamily="2" charset="0"/>
                <a:cs typeface="Times New Roman" panose="02020603050405020304" pitchFamily="18" charset="0"/>
              </a:rPr>
              <a:t>Outstanding deposits is greater or equal to INR 25 </a:t>
            </a:r>
            <a:r>
              <a:rPr lang="en-IN" sz="1400" dirty="0" err="1">
                <a:latin typeface="EYInterstate" panose="02000503020000020004" pitchFamily="2" charset="0"/>
                <a:cs typeface="Times New Roman" panose="02020603050405020304" pitchFamily="18" charset="0"/>
              </a:rPr>
              <a:t>Crs</a:t>
            </a:r>
            <a:r>
              <a:rPr lang="en-IN" sz="1400" dirty="0">
                <a:latin typeface="EYInterstate" panose="02000503020000020004" pitchFamily="2" charset="0"/>
                <a:cs typeface="Times New Roman" panose="02020603050405020304" pitchFamily="18" charset="0"/>
              </a:rPr>
              <a:t> at any time during the previous financial year.</a:t>
            </a:r>
            <a:endParaRPr lang="en-IN" sz="1400" b="1" i="1" dirty="0">
              <a:latin typeface="EYInterstate" panose="02000503020000020004" pitchFamily="2" charset="0"/>
              <a:cs typeface="Times New Roman" panose="02020603050405020304" pitchFamily="18" charset="0"/>
            </a:endParaRPr>
          </a:p>
        </p:txBody>
      </p:sp>
    </p:spTree>
    <p:extLst>
      <p:ext uri="{BB962C8B-B14F-4D97-AF65-F5344CB8AC3E}">
        <p14:creationId xmlns:p14="http://schemas.microsoft.com/office/powerpoint/2010/main" val="1964483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sz="2300" dirty="0">
                <a:solidFill>
                  <a:srgbClr val="FF0000"/>
                </a:solidFill>
              </a:rPr>
              <a:t>Clause (xv): Non-cash transactions with directors or persons connected with him</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032356"/>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Light" panose="0200050600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400" dirty="0">
                <a:latin typeface="EYInterstate Light" panose="02000506000000020004" pitchFamily="2" charset="0"/>
                <a:cs typeface="Times New Roman" panose="02020603050405020304" pitchFamily="18" charset="0"/>
              </a:rPr>
              <a:t>Whether the company has entered into any non-cash transactions with directors or persons connected with him and if so, whether the provisions of section 192 of Companies Act have been complied with</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231385"/>
            <a:ext cx="8340290" cy="248893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Key considerations / Questions / Things to be careful</a:t>
            </a:r>
          </a:p>
          <a:p>
            <a:pPr marL="285750" indent="-285750" algn="just">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Directors or persons connected to them cannot enter into non-cash transactions, </a:t>
            </a:r>
            <a:r>
              <a:rPr lang="en-IN" sz="1400" dirty="0" err="1">
                <a:latin typeface="+mj-lt"/>
                <a:cs typeface="Times New Roman" panose="02020603050405020304" pitchFamily="18" charset="0"/>
              </a:rPr>
              <a:t>incase</a:t>
            </a:r>
            <a:r>
              <a:rPr lang="en-IN" sz="1400" dirty="0">
                <a:latin typeface="+mj-lt"/>
                <a:cs typeface="Times New Roman" panose="02020603050405020304" pitchFamily="18" charset="0"/>
              </a:rPr>
              <a:t> they do so, then the prior approval needs to be obtained in the general meeting.</a:t>
            </a:r>
          </a:p>
          <a:p>
            <a:pPr marL="285750" indent="-285750" algn="just">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Scrutiny of MBP-1 (Notice of interest by director), MBP-2 (Register of loans, Guarantee, Security made acquisitions made by Company, MBP-4 (Register of contracts with related parties), movement in PPE, Board minutes, Audit committee meetings, management letter, ledger dumps of directors and related persons, etc.</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To go through BSE/NSE websites (for listed companies) for the information reported by Company.</a:t>
            </a:r>
          </a:p>
          <a:p>
            <a:pPr marL="285750" indent="-285750">
              <a:lnSpc>
                <a:spcPct val="110000"/>
              </a:lnSpc>
              <a:spcAft>
                <a:spcPts val="400"/>
              </a:spcAft>
              <a:buClr>
                <a:srgbClr val="FFE600"/>
              </a:buClr>
              <a:buSzPct val="70000"/>
              <a:buFont typeface="Arial" panose="020B0604020202020204" pitchFamily="34" charset="0"/>
              <a:buChar char="•"/>
            </a:pPr>
            <a:r>
              <a:rPr lang="en-IN" sz="1400" dirty="0">
                <a:latin typeface="+mj-lt"/>
                <a:cs typeface="Times New Roman" panose="02020603050405020304" pitchFamily="18" charset="0"/>
              </a:rPr>
              <a:t>To consider the implications of non-compliance on financial statements.</a:t>
            </a:r>
            <a:endParaRPr lang="en-IN" sz="14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4856117"/>
            <a:ext cx="8340291" cy="120140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Light" panose="02000506000000020004" pitchFamily="2" charset="0"/>
                <a:cs typeface="Times New Roman" panose="02020603050405020304" pitchFamily="18" charset="0"/>
              </a:rPr>
              <a:t>Client Requirements (CAS)</a:t>
            </a:r>
            <a:endParaRPr lang="en-IN" sz="1400" dirty="0">
              <a:latin typeface="EYInterstate Light" panose="02000506000000020004" pitchFamily="2" charset="0"/>
              <a:cs typeface="Times New Roman" panose="02020603050405020304" pitchFamily="18" charset="0"/>
            </a:endParaRPr>
          </a:p>
          <a:p>
            <a:pPr marL="285750" indent="-285750" algn="just">
              <a:lnSpc>
                <a:spcPct val="110000"/>
              </a:lnSpc>
              <a:spcAft>
                <a:spcPts val="400"/>
              </a:spcAft>
              <a:buClr>
                <a:srgbClr val="FFE600"/>
              </a:buClr>
              <a:buSzPct val="70000"/>
              <a:buFont typeface="Arial" panose="020B0604020202020204" pitchFamily="34" charset="0"/>
              <a:buChar char="•"/>
            </a:pPr>
            <a:r>
              <a:rPr lang="en-IN" sz="1400" dirty="0">
                <a:latin typeface="EYInterstate Light" panose="02000506000000020004" pitchFamily="2" charset="0"/>
                <a:cs typeface="Times New Roman" panose="02020603050405020304" pitchFamily="18" charset="0"/>
              </a:rPr>
              <a:t>Statement containing list of directors of the Company, its holding Company, subsidiary and its associates and persons connected with the directors.</a:t>
            </a:r>
          </a:p>
          <a:p>
            <a:pPr marL="285750" indent="-285750" algn="just">
              <a:lnSpc>
                <a:spcPct val="110000"/>
              </a:lnSpc>
              <a:spcAft>
                <a:spcPts val="400"/>
              </a:spcAft>
              <a:buClr>
                <a:srgbClr val="FFE600"/>
              </a:buClr>
              <a:buSzPct val="70000"/>
              <a:buFont typeface="Arial" panose="020B0604020202020204" pitchFamily="34" charset="0"/>
              <a:buChar char="•"/>
            </a:pPr>
            <a:r>
              <a:rPr lang="en-IN" sz="1400" dirty="0">
                <a:latin typeface="EYInterstate Light" panose="02000506000000020004" pitchFamily="2" charset="0"/>
                <a:cs typeface="Times New Roman" panose="02020603050405020304" pitchFamily="18" charset="0"/>
              </a:rPr>
              <a:t>Ledger dump of all the directors and their relatives/firms/entities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Non cash transactions with Directors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40055322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4"/>
            <a:ext cx="1352284" cy="73265"/>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(xvi): Reporting by NBFC’s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2298" y="957938"/>
            <a:ext cx="8343019" cy="2773242"/>
          </a:xfrm>
          <a:prstGeom prst="rect">
            <a:avLst/>
          </a:prstGeom>
          <a:noFill/>
          <a:ln w="12700">
            <a:solidFill>
              <a:schemeClr val="bg2">
                <a:lumMod val="50000"/>
                <a:lumOff val="50000"/>
              </a:schemeClr>
            </a:solidFill>
          </a:ln>
        </p:spPr>
        <p:txBody>
          <a:bodyPr wrap="square" lIns="180000" tIns="72000" rIns="72000" bIns="72000" rtlCol="0">
            <a:spAutoFit/>
          </a:bodyPr>
          <a:lstStyle/>
          <a:p>
            <a:pPr algn="just">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 </a:t>
            </a:r>
            <a:r>
              <a:rPr lang="en-IN" sz="1400" b="1" dirty="0">
                <a:solidFill>
                  <a:srgbClr val="FF0000"/>
                </a:solidFill>
                <a:latin typeface="EYInterstate" panose="02000503020000020004" pitchFamily="2" charset="0"/>
                <a:cs typeface="Times New Roman" panose="02020603050405020304" pitchFamily="18" charset="0"/>
              </a:rPr>
              <a:t>(Subclause b, c and d are new inserted)</a:t>
            </a:r>
            <a:endParaRPr lang="en-IN" sz="1300" b="1" dirty="0">
              <a:solidFill>
                <a:srgbClr val="FF0000"/>
              </a:solidFill>
              <a:latin typeface="EYInterstate" panose="02000503020000020004" pitchFamily="2" charset="0"/>
              <a:cs typeface="Times New Roman" panose="02020603050405020304" pitchFamily="18" charset="0"/>
            </a:endParaRPr>
          </a:p>
          <a:p>
            <a:pPr algn="just">
              <a:lnSpc>
                <a:spcPct val="110000"/>
              </a:lnSpc>
              <a:spcAft>
                <a:spcPts val="400"/>
              </a:spcAft>
              <a:buClr>
                <a:srgbClr val="FFE600"/>
              </a:buClr>
              <a:buSzPct val="70000"/>
            </a:pPr>
            <a:r>
              <a:rPr lang="en-IN" sz="1300" dirty="0">
                <a:latin typeface="EYInterstate" panose="02000503020000020004" pitchFamily="2" charset="0"/>
                <a:cs typeface="Times New Roman" panose="02020603050405020304" pitchFamily="18" charset="0"/>
              </a:rPr>
              <a:t>(a) whether the company is required to be registered under section 45-IA of the Reserve Bank of India Act, 1934 (2 of 1934) and if so, whether the registration has been obtained; </a:t>
            </a:r>
          </a:p>
          <a:p>
            <a:pPr algn="just">
              <a:lnSpc>
                <a:spcPct val="110000"/>
              </a:lnSpc>
              <a:spcAft>
                <a:spcPts val="400"/>
              </a:spcAft>
              <a:buClr>
                <a:srgbClr val="FFE600"/>
              </a:buClr>
              <a:buSzPct val="70000"/>
            </a:pPr>
            <a:r>
              <a:rPr lang="en-IN" sz="1300" dirty="0">
                <a:latin typeface="EYInterstate" panose="02000503020000020004" pitchFamily="2" charset="0"/>
                <a:cs typeface="Times New Roman" panose="02020603050405020304" pitchFamily="18" charset="0"/>
              </a:rPr>
              <a:t>(b) whether the company has conducted any Non-Banking Financial or Housing Finance activities without a valid Certificate of Registration (</a:t>
            </a:r>
            <a:r>
              <a:rPr lang="en-IN" sz="1300" dirty="0" err="1">
                <a:latin typeface="EYInterstate" panose="02000503020000020004" pitchFamily="2" charset="0"/>
                <a:cs typeface="Times New Roman" panose="02020603050405020304" pitchFamily="18" charset="0"/>
              </a:rPr>
              <a:t>CoR</a:t>
            </a:r>
            <a:r>
              <a:rPr lang="en-IN" sz="1300" dirty="0">
                <a:latin typeface="EYInterstate" panose="02000503020000020004" pitchFamily="2" charset="0"/>
                <a:cs typeface="Times New Roman" panose="02020603050405020304" pitchFamily="18" charset="0"/>
              </a:rPr>
              <a:t>) from the Reserve Bank of India as per the Reserve Bank of India Act, 1934;                          </a:t>
            </a:r>
          </a:p>
          <a:p>
            <a:pPr algn="just">
              <a:lnSpc>
                <a:spcPct val="110000"/>
              </a:lnSpc>
              <a:spcAft>
                <a:spcPts val="400"/>
              </a:spcAft>
              <a:buClr>
                <a:srgbClr val="FFE600"/>
              </a:buClr>
              <a:buSzPct val="70000"/>
            </a:pPr>
            <a:r>
              <a:rPr lang="en-IN" sz="1300" dirty="0">
                <a:latin typeface="EYInterstate" panose="02000503020000020004" pitchFamily="2" charset="0"/>
                <a:cs typeface="Times New Roman" panose="02020603050405020304" pitchFamily="18" charset="0"/>
              </a:rPr>
              <a:t>(c) whether the company is a Core Investment Company (CIC) as defined in the regulations made by the Reserve Bank of India, if so, whether it continues to fulfil the criteria of a CIC, and in case the company is an exempted or unregistered CIC, whether it continues to fulfil such criteria; </a:t>
            </a:r>
          </a:p>
          <a:p>
            <a:pPr algn="just">
              <a:lnSpc>
                <a:spcPct val="110000"/>
              </a:lnSpc>
              <a:spcAft>
                <a:spcPts val="400"/>
              </a:spcAft>
              <a:buClr>
                <a:srgbClr val="FFE600"/>
              </a:buClr>
              <a:buSzPct val="70000"/>
            </a:pPr>
            <a:r>
              <a:rPr lang="en-IN" sz="1300" dirty="0">
                <a:latin typeface="EYInterstate" panose="02000503020000020004" pitchFamily="2" charset="0"/>
                <a:cs typeface="Times New Roman" panose="02020603050405020304" pitchFamily="18" charset="0"/>
              </a:rPr>
              <a:t>(d) whether the Group has more than one CIC as part of the Group, if yes, indicate the number of CICs which are part of the Group; </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3783739"/>
            <a:ext cx="8340290" cy="256100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3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300" b="1" dirty="0">
                <a:cs typeface="Times New Roman" panose="02020603050405020304" pitchFamily="18" charset="0"/>
              </a:rPr>
              <a:t>Whether Co. is registered with RBI. If no, the reasons thereof. Also to verify whether financing is principal activity of the Co. If Co. applies for registration, then whether the req. are complied with.</a:t>
            </a:r>
          </a:p>
          <a:p>
            <a:pPr marL="285750" indent="-285750">
              <a:lnSpc>
                <a:spcPct val="120000"/>
              </a:lnSpc>
              <a:spcAft>
                <a:spcPts val="400"/>
              </a:spcAft>
              <a:buClr>
                <a:srgbClr val="FFE600"/>
              </a:buClr>
              <a:buSzPct val="70000"/>
              <a:buFont typeface="Arial" panose="020B0604020202020204" pitchFamily="34" charset="0"/>
              <a:buChar char="•"/>
            </a:pPr>
            <a:r>
              <a:rPr lang="en-IN" sz="1300" b="1" dirty="0">
                <a:cs typeface="Times New Roman" panose="02020603050405020304" pitchFamily="18" charset="0"/>
              </a:rPr>
              <a:t>To check Compliance whether Company is CIC, CIC-ND-SI. Whether the registration with RBI is required or not. </a:t>
            </a:r>
          </a:p>
          <a:p>
            <a:pPr marL="285750" indent="-285750">
              <a:lnSpc>
                <a:spcPct val="120000"/>
              </a:lnSpc>
              <a:spcAft>
                <a:spcPts val="400"/>
              </a:spcAft>
              <a:buClr>
                <a:srgbClr val="FFE600"/>
              </a:buClr>
              <a:buSzPct val="70000"/>
              <a:buFont typeface="Arial" panose="020B0604020202020204" pitchFamily="34" charset="0"/>
              <a:buChar char="•"/>
            </a:pPr>
            <a:r>
              <a:rPr lang="en-IN" sz="1300" b="1" dirty="0">
                <a:cs typeface="Times New Roman" panose="02020603050405020304" pitchFamily="18" charset="0"/>
              </a:rPr>
              <a:t>If Company is investing in foreign market then whether prior approval from RBI is obtained or not.</a:t>
            </a:r>
            <a:r>
              <a:rPr lang="en-IN" sz="1400" b="1" dirty="0">
                <a:cs typeface="Times New Roman" panose="02020603050405020304" pitchFamily="18" charset="0"/>
              </a:rPr>
              <a:t> </a:t>
            </a:r>
          </a:p>
          <a:p>
            <a:pPr marL="285750" indent="-285750">
              <a:lnSpc>
                <a:spcPct val="120000"/>
              </a:lnSpc>
              <a:spcAft>
                <a:spcPts val="400"/>
              </a:spcAft>
              <a:buClr>
                <a:srgbClr val="FFE600"/>
              </a:buClr>
              <a:buSzPct val="70000"/>
              <a:buFont typeface="Arial" panose="020B0604020202020204" pitchFamily="34" charset="0"/>
              <a:buChar char="•"/>
            </a:pPr>
            <a:r>
              <a:rPr lang="en-IN" sz="1300" b="1" dirty="0">
                <a:cs typeface="Times New Roman" panose="02020603050405020304" pitchFamily="18" charset="0"/>
              </a:rPr>
              <a:t>To obtain list of all entities in group along with representation from management about the CIC in group (incl. CIC’s exempt from registration and CIC’s not registered) and completeness.</a:t>
            </a:r>
          </a:p>
          <a:p>
            <a:pPr marL="285750" indent="-285750">
              <a:lnSpc>
                <a:spcPct val="120000"/>
              </a:lnSpc>
              <a:spcAft>
                <a:spcPts val="400"/>
              </a:spcAft>
              <a:buClr>
                <a:srgbClr val="FFE600"/>
              </a:buClr>
              <a:buSzPct val="70000"/>
              <a:buFont typeface="Arial" panose="020B0604020202020204" pitchFamily="34" charset="0"/>
              <a:buChar char="•"/>
            </a:pPr>
            <a:r>
              <a:rPr lang="en-IN" sz="1300" b="1" dirty="0">
                <a:cs typeface="Times New Roman" panose="02020603050405020304" pitchFamily="18" charset="0"/>
              </a:rPr>
              <a:t>In case of non-compliance in any of sub-clauses, the same needs to be mentioned in CARO.</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Reporting by NBFC’s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429835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17824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2"/>
            <a:ext cx="1391797" cy="1424107"/>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a:t>
            </a:r>
            <a:r>
              <a:rPr lang="en-IN" dirty="0" err="1">
                <a:solidFill>
                  <a:srgbClr val="FF0000"/>
                </a:solidFill>
              </a:rPr>
              <a:t>i</a:t>
            </a:r>
            <a:r>
              <a:rPr lang="en-IN" dirty="0">
                <a:solidFill>
                  <a:srgbClr val="FF0000"/>
                </a:solidFill>
              </a:rPr>
              <a:t>)(a)(B) – Intangible Assets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963159"/>
            <a:ext cx="8340289" cy="89157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400" b="1" dirty="0">
                <a:cs typeface="Times New Roman" panose="02020603050405020304" pitchFamily="18" charset="0"/>
              </a:rPr>
              <a:t>Whether the company is maintaining proper records showing full particulars of </a:t>
            </a:r>
            <a:r>
              <a:rPr lang="en-IN" sz="1400" b="1" dirty="0">
                <a:solidFill>
                  <a:srgbClr val="FF0000"/>
                </a:solidFill>
                <a:cs typeface="Times New Roman" panose="02020603050405020304" pitchFamily="18" charset="0"/>
              </a:rPr>
              <a:t>Intangible assets.</a:t>
            </a:r>
            <a:endParaRPr lang="en-IN" sz="1400" b="1" dirty="0">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35028" y="1932811"/>
            <a:ext cx="8340290" cy="333814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a:lnSpc>
                <a:spcPct val="120000"/>
              </a:lnSpc>
              <a:spcAft>
                <a:spcPts val="400"/>
              </a:spcAft>
              <a:buClr>
                <a:srgbClr val="FFE600"/>
              </a:buClr>
              <a:buSzPct val="70000"/>
            </a:pPr>
            <a:r>
              <a:rPr lang="en-IN" sz="1200" b="1" dirty="0">
                <a:cs typeface="Times New Roman" panose="02020603050405020304" pitchFamily="18" charset="0"/>
              </a:rPr>
              <a:t>May have to consider the relevant documentation requirements of the relevant acts (Copyright Act, 1957, Patents Act, 1970, Trade Marks Act, 1999 , Designs Act, 2000, IT Act 2000 and so on) depending on the intangible asset involved.</a:t>
            </a:r>
          </a:p>
          <a:p>
            <a:pPr>
              <a:lnSpc>
                <a:spcPct val="120000"/>
              </a:lnSpc>
              <a:spcAft>
                <a:spcPts val="400"/>
              </a:spcAft>
              <a:buClr>
                <a:srgbClr val="FFE600"/>
              </a:buClr>
              <a:buSzPct val="70000"/>
            </a:pPr>
            <a:r>
              <a:rPr lang="en-IN" sz="1200" b="1" dirty="0">
                <a:cs typeface="Times New Roman" panose="02020603050405020304" pitchFamily="18" charset="0"/>
              </a:rPr>
              <a:t>An illustrative list of documents and records has been prescribed which could be maintained in the form of in the form of hard copies / printed materials or available in digital medium. </a:t>
            </a:r>
            <a:r>
              <a:rPr lang="en-IN" sz="1200" b="1" dirty="0" err="1">
                <a:cs typeface="Times New Roman" panose="02020603050405020304" pitchFamily="18" charset="0"/>
              </a:rPr>
              <a:t>Eg.</a:t>
            </a:r>
            <a:r>
              <a:rPr lang="en-IN" sz="1200" b="1" dirty="0">
                <a:cs typeface="Times New Roman" panose="02020603050405020304" pitchFamily="18" charset="0"/>
              </a:rPr>
              <a:t> Narratives, SOPs</a:t>
            </a:r>
          </a:p>
          <a:p>
            <a:pPr>
              <a:lnSpc>
                <a:spcPct val="120000"/>
              </a:lnSpc>
              <a:spcAft>
                <a:spcPts val="400"/>
              </a:spcAft>
              <a:buClr>
                <a:srgbClr val="FFE600"/>
              </a:buClr>
              <a:buSzPct val="70000"/>
            </a:pPr>
            <a:r>
              <a:rPr lang="en-IN" sz="1400" b="1" dirty="0">
                <a:cs typeface="Times New Roman" panose="02020603050405020304" pitchFamily="18" charset="0"/>
              </a:rPr>
              <a:t>Audit considerations</a:t>
            </a:r>
            <a:r>
              <a:rPr lang="en-IN" sz="1200" b="1" dirty="0">
                <a:cs typeface="Times New Roman" panose="02020603050405020304" pitchFamily="18" charset="0"/>
              </a:rPr>
              <a:t> </a:t>
            </a:r>
          </a:p>
          <a:p>
            <a:pPr>
              <a:lnSpc>
                <a:spcPct val="120000"/>
              </a:lnSpc>
              <a:spcAft>
                <a:spcPts val="400"/>
              </a:spcAft>
              <a:buClr>
                <a:srgbClr val="FFE600"/>
              </a:buClr>
              <a:buSzPct val="70000"/>
            </a:pPr>
            <a:r>
              <a:rPr lang="en-IN" sz="1200" b="1" dirty="0">
                <a:cs typeface="Times New Roman" panose="02020603050405020304" pitchFamily="18" charset="0"/>
              </a:rPr>
              <a:t>- Reasonable and sufficient description of the asset to facilitate identification should be available for inspection (</a:t>
            </a:r>
            <a:r>
              <a:rPr lang="en-IN" sz="1200" b="1" dirty="0" err="1">
                <a:cs typeface="Times New Roman" panose="02020603050405020304" pitchFamily="18" charset="0"/>
              </a:rPr>
              <a:t>eg.</a:t>
            </a:r>
            <a:r>
              <a:rPr lang="en-IN" sz="1200" b="1" dirty="0">
                <a:cs typeface="Times New Roman" panose="02020603050405020304" pitchFamily="18" charset="0"/>
              </a:rPr>
              <a:t> purchase agreements / letters granting patent, registration references, software title version, serial number)</a:t>
            </a:r>
          </a:p>
          <a:p>
            <a:pPr>
              <a:lnSpc>
                <a:spcPct val="120000"/>
              </a:lnSpc>
              <a:spcAft>
                <a:spcPts val="400"/>
              </a:spcAft>
              <a:buClr>
                <a:srgbClr val="FFE600"/>
              </a:buClr>
              <a:buSzPct val="70000"/>
            </a:pPr>
            <a:r>
              <a:rPr lang="en-IN" sz="1200" b="1" dirty="0">
                <a:cs typeface="Times New Roman" panose="02020603050405020304" pitchFamily="18" charset="0"/>
              </a:rPr>
              <a:t>- Location (</a:t>
            </a:r>
            <a:r>
              <a:rPr lang="en-IN" sz="1200" b="1" dirty="0" err="1">
                <a:cs typeface="Times New Roman" panose="02020603050405020304" pitchFamily="18" charset="0"/>
              </a:rPr>
              <a:t>eg.</a:t>
            </a:r>
            <a:r>
              <a:rPr lang="en-IN" sz="1200" b="1" dirty="0">
                <a:cs typeface="Times New Roman" panose="02020603050405020304" pitchFamily="18" charset="0"/>
              </a:rPr>
              <a:t> division/users of the intangible); Agreement books / Registers; Quantity (</a:t>
            </a:r>
            <a:r>
              <a:rPr lang="en-IN" sz="1200" b="1" dirty="0" err="1">
                <a:cs typeface="Times New Roman" panose="02020603050405020304" pitchFamily="18" charset="0"/>
              </a:rPr>
              <a:t>eg.</a:t>
            </a:r>
            <a:r>
              <a:rPr lang="en-IN" sz="1200" b="1" dirty="0">
                <a:cs typeface="Times New Roman" panose="02020603050405020304" pitchFamily="18" charset="0"/>
              </a:rPr>
              <a:t> software licences; Original cost; Date available for use; Subsequent expenditure details; Register of amortisation/impairment; retirement; registration; License Register; </a:t>
            </a:r>
            <a:r>
              <a:rPr lang="en-IN" sz="1200" b="1" dirty="0" err="1">
                <a:cs typeface="Times New Roman" panose="02020603050405020304" pitchFamily="18" charset="0"/>
              </a:rPr>
              <a:t>BCP</a:t>
            </a:r>
            <a:r>
              <a:rPr lang="en-IN" sz="1200" b="1" dirty="0">
                <a:cs typeface="Times New Roman" panose="02020603050405020304" pitchFamily="18" charset="0"/>
              </a:rPr>
              <a:t> / DRP Register; Records / Registers of Litigations involving intangible assets; </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35028" y="5368241"/>
            <a:ext cx="8340289" cy="65843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a:lnSpc>
                <a:spcPct val="120000"/>
              </a:lnSpc>
              <a:spcAft>
                <a:spcPts val="400"/>
              </a:spcAft>
              <a:buClr>
                <a:srgbClr val="FFE600"/>
              </a:buClr>
              <a:buSzPct val="70000"/>
            </a:pPr>
            <a:r>
              <a:rPr lang="en-IN" sz="1200" b="1" dirty="0">
                <a:cs typeface="Times New Roman" panose="02020603050405020304" pitchFamily="18" charset="0"/>
              </a:rPr>
              <a:t>Register of intangible assets with above required details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err="1">
                <a:solidFill>
                  <a:srgbClr val="FF0000"/>
                </a:solidFill>
                <a:latin typeface="EYInterstate" panose="02000503020000020004" pitchFamily="2" charset="0"/>
              </a:rPr>
              <a:t>PP&amp;E</a:t>
            </a:r>
            <a:r>
              <a:rPr lang="en-IN" sz="1400" b="1" dirty="0">
                <a:solidFill>
                  <a:srgbClr val="FF0000"/>
                </a:solidFill>
                <a:latin typeface="EYInterstate" panose="02000503020000020004" pitchFamily="2" charset="0"/>
              </a:rPr>
              <a:t> Clauses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401365"/>
            <a:ext cx="1160788" cy="38255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79224" y="562279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33428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5454608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a:xfrm>
            <a:off x="609601" y="283314"/>
            <a:ext cx="10972800" cy="590880"/>
          </a:xfrm>
        </p:spPr>
        <p:txBody>
          <a:bodyPr/>
          <a:lstStyle/>
          <a:p>
            <a:r>
              <a:rPr lang="en-IN" dirty="0">
                <a:solidFill>
                  <a:srgbClr val="FF0000"/>
                </a:solidFill>
              </a:rPr>
              <a:t>Clause (xvii) – cash Losses</a:t>
            </a:r>
            <a:br>
              <a:rPr lang="en-IN" dirty="0">
                <a:solidFill>
                  <a:srgbClr val="FF0000"/>
                </a:solidFill>
              </a:rPr>
            </a:br>
            <a:endParaRPr lang="en-IN" dirty="0">
              <a:solidFill>
                <a:srgbClr val="FF0000"/>
              </a:solidFill>
            </a:endParaRPr>
          </a:p>
        </p:txBody>
      </p:sp>
      <p:sp>
        <p:nvSpPr>
          <p:cNvPr id="6" name="TextBox 5">
            <a:extLst>
              <a:ext uri="{FF2B5EF4-FFF2-40B4-BE49-F238E27FC236}">
                <a16:creationId xmlns:a16="http://schemas.microsoft.com/office/drawing/2014/main" id="{38778E7F-DB33-463A-80D2-5EFA46D4895E}"/>
              </a:ext>
            </a:extLst>
          </p:cNvPr>
          <p:cNvSpPr txBox="1"/>
          <p:nvPr/>
        </p:nvSpPr>
        <p:spPr>
          <a:xfrm>
            <a:off x="3269993" y="1126453"/>
            <a:ext cx="8340289" cy="112856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a:lnSpc>
                <a:spcPct val="110000"/>
              </a:lnSpc>
              <a:spcAft>
                <a:spcPts val="400"/>
              </a:spcAft>
              <a:buClr>
                <a:srgbClr val="FFE600"/>
              </a:buClr>
              <a:buSzPct val="70000"/>
            </a:pPr>
            <a:r>
              <a:rPr lang="en-IN" sz="1400" b="1" dirty="0">
                <a:cs typeface="Times New Roman" panose="02020603050405020304" pitchFamily="18" charset="0"/>
              </a:rPr>
              <a:t>The auditor is required to report whether the company has incurred cash losses in the current financial year and in the immediately preceding financial year, if so, state the amount of cash losses;</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9921" y="2507274"/>
            <a:ext cx="8340290" cy="343149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a:lnSpc>
                <a:spcPct val="120000"/>
              </a:lnSpc>
              <a:spcAft>
                <a:spcPts val="400"/>
              </a:spcAft>
              <a:buClr>
                <a:srgbClr val="FFE600"/>
              </a:buClr>
              <a:buSzPct val="70000"/>
            </a:pPr>
            <a:r>
              <a:rPr lang="en-IN" sz="1400" b="1" dirty="0">
                <a:cs typeface="Times New Roman" panose="02020603050405020304" pitchFamily="18" charset="0"/>
              </a:rPr>
              <a:t>The Guidance note on CARO 2020 provides that cash losses can be computed by adjusting Net Profit/Loss After Taxes (PLAT, excluding OCI in case of Ind AS) for effects of non-cash transactions such depreciation and amortisation expense provided as per requirements of AS 10/AS 26/Ind AS 16/Ind AS 38/Ind AS 116 as the case may be. </a:t>
            </a:r>
          </a:p>
          <a:p>
            <a:pPr>
              <a:lnSpc>
                <a:spcPct val="120000"/>
              </a:lnSpc>
              <a:spcAft>
                <a:spcPts val="400"/>
              </a:spcAft>
              <a:buClr>
                <a:srgbClr val="FFE600"/>
              </a:buClr>
              <a:buSzPct val="70000"/>
            </a:pPr>
            <a:r>
              <a:rPr lang="en-IN" sz="1400" b="1" dirty="0">
                <a:cs typeface="Times New Roman" panose="02020603050405020304" pitchFamily="18" charset="0"/>
              </a:rPr>
              <a:t>In case there exists any qualifications in both current year and/or previous year audit report, the impact of such qualifications should also be adjusted to PLAT, to the extent such qualifications can be quantified. However, adjustment for items such deferred tax income/expense, foreign exchange gain/loss, fair value adjustments, provision for contingent liability etc. is not required when computing cash losses.</a:t>
            </a:r>
          </a:p>
          <a:p>
            <a:pPr>
              <a:lnSpc>
                <a:spcPct val="120000"/>
              </a:lnSpc>
              <a:spcAft>
                <a:spcPts val="400"/>
              </a:spcAft>
              <a:buClr>
                <a:srgbClr val="FFE600"/>
              </a:buClr>
              <a:buSzPct val="70000"/>
            </a:pPr>
            <a:endParaRPr lang="en-IN" sz="1400" b="1" dirty="0">
              <a:cs typeface="Times New Roman" panose="02020603050405020304" pitchFamily="18" charset="0"/>
            </a:endParaRPr>
          </a:p>
          <a:p>
            <a:pPr>
              <a:lnSpc>
                <a:spcPct val="120000"/>
              </a:lnSpc>
              <a:spcAft>
                <a:spcPts val="400"/>
              </a:spcAft>
              <a:buClr>
                <a:srgbClr val="FFE600"/>
              </a:buClr>
              <a:buSzPct val="70000"/>
            </a:pPr>
            <a:endParaRPr lang="en-IN" sz="1400" b="1" dirty="0">
              <a:cs typeface="Times New Roman" panose="02020603050405020304" pitchFamily="18"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760208"/>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cs typeface="Times New Roman" panose="02020603050405020304" pitchFamily="18" charset="0"/>
              </a:rPr>
              <a:t>Paragraph 3(xvii)</a:t>
            </a:r>
          </a:p>
          <a:p>
            <a:pPr algn="ctr">
              <a:spcAft>
                <a:spcPts val="600"/>
              </a:spcAft>
              <a:buClr>
                <a:schemeClr val="accent2"/>
              </a:buClr>
              <a:buSzPct val="70000"/>
            </a:pPr>
            <a:r>
              <a:rPr lang="en-IN" sz="1400" b="1" dirty="0">
                <a:latin typeface="EYInterstate" panose="02000503020000020004" pitchFamily="2" charset="0"/>
                <a:cs typeface="Times New Roman" panose="02020603050405020304" pitchFamily="18" charset="0"/>
              </a:rPr>
              <a:t>Reporting of cash losses incurred</a:t>
            </a:r>
            <a:endParaRPr lang="en-IN" sz="1400" b="1" dirty="0">
              <a:latin typeface="EYInterstate" panose="02000503020000020004" pitchFamily="2" charset="0"/>
            </a:endParaRP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513424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966482" y="4059194"/>
            <a:ext cx="1159866" cy="570371"/>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2733330"/>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(xviii): Resignation of auditor</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971801"/>
            <a:ext cx="8340289" cy="89324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chemeClr val="bg1">
                  <a:lumMod val="50000"/>
                </a:schemeClr>
              </a:buClr>
              <a:buSzPct val="90000"/>
              <a:buFont typeface="Wingdings" panose="05000000000000000000" pitchFamily="2" charset="2"/>
              <a:buChar char="Ø"/>
            </a:pPr>
            <a:r>
              <a:rPr lang="en-IN" sz="1300" b="1" i="1" dirty="0">
                <a:solidFill>
                  <a:schemeClr val="bg1">
                    <a:lumMod val="50000"/>
                  </a:schemeClr>
                </a:solidFill>
                <a:latin typeface="EYInterstate" panose="02000503020000020004" pitchFamily="2" charset="0"/>
                <a:cs typeface="Times New Roman" panose="02020603050405020304" pitchFamily="18" charset="0"/>
              </a:rPr>
              <a:t>Any resignation of the statutory auditors</a:t>
            </a:r>
          </a:p>
          <a:p>
            <a:pPr marL="285750" indent="-285750">
              <a:lnSpc>
                <a:spcPct val="110000"/>
              </a:lnSpc>
              <a:spcAft>
                <a:spcPts val="400"/>
              </a:spcAft>
              <a:buClr>
                <a:schemeClr val="bg1">
                  <a:lumMod val="50000"/>
                </a:schemeClr>
              </a:buClr>
              <a:buSzPct val="90000"/>
              <a:buFont typeface="Wingdings" panose="05000000000000000000" pitchFamily="2" charset="2"/>
              <a:buChar char="Ø"/>
            </a:pPr>
            <a:r>
              <a:rPr lang="en-IN" sz="1300" b="1" i="1" dirty="0">
                <a:solidFill>
                  <a:schemeClr val="bg1">
                    <a:lumMod val="50000"/>
                  </a:schemeClr>
                </a:solidFill>
                <a:latin typeface="EYInterstate" panose="02000503020000020004" pitchFamily="2" charset="0"/>
                <a:cs typeface="Times New Roman" panose="02020603050405020304" pitchFamily="18" charset="0"/>
              </a:rPr>
              <a:t>issues, objections or concerns raised by the outgoing auditors taken into consideration</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1916025"/>
            <a:ext cx="8340290" cy="211370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Key considerations / Questions / Things to be careful</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Applicable: Casual Vacancy caused by resignation</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Not applicable: Rotation or no re-appointment</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Resignation by joint auditor (other auditor to consider issues)</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Modification in the last opinion issued by outgoing auditor (to consider in NOC)</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Issues, objection or concerns not to be reproduced</a:t>
            </a:r>
          </a:p>
          <a:p>
            <a:pPr marL="285750" indent="-285750">
              <a:lnSpc>
                <a:spcPct val="120000"/>
              </a:lnSpc>
              <a:spcAft>
                <a:spcPts val="400"/>
              </a:spcAft>
              <a:buClr>
                <a:schemeClr val="bg1">
                  <a:lumMod val="50000"/>
                </a:schemeClr>
              </a:buClr>
              <a:buSzPct val="90000"/>
              <a:buFont typeface="Wingdings" panose="05000000000000000000" pitchFamily="2" charset="2"/>
              <a:buChar char="Ø"/>
            </a:pPr>
            <a:r>
              <a:rPr lang="en-IN" sz="1300" b="1" dirty="0">
                <a:solidFill>
                  <a:schemeClr val="bg1">
                    <a:lumMod val="50000"/>
                  </a:schemeClr>
                </a:solidFill>
                <a:latin typeface="EYInterstate" panose="02000503020000020004" pitchFamily="2" charset="0"/>
                <a:cs typeface="Times New Roman" panose="02020603050405020304" pitchFamily="18" charset="0"/>
              </a:rPr>
              <a:t>Any other evidence Identified as reason for resignation </a:t>
            </a:r>
            <a:r>
              <a:rPr lang="en-IN" sz="1300" b="1">
                <a:solidFill>
                  <a:schemeClr val="bg1">
                    <a:lumMod val="50000"/>
                  </a:schemeClr>
                </a:solidFill>
                <a:latin typeface="EYInterstate" panose="02000503020000020004" pitchFamily="2" charset="0"/>
                <a:cs typeface="Times New Roman" panose="02020603050405020304" pitchFamily="18" charset="0"/>
              </a:rPr>
              <a:t>during audit</a:t>
            </a:r>
            <a:endParaRPr lang="en-IN" sz="1300" b="1" dirty="0">
              <a:solidFill>
                <a:schemeClr val="bg1">
                  <a:lumMod val="50000"/>
                </a:schemeClr>
              </a:solidFill>
              <a:latin typeface="EYInterstate" panose="02000503020000020004" pitchFamily="2" charset="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44968" y="4086549"/>
            <a:ext cx="8340291" cy="211370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ADT 3 and Resignation letter (MCA)</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Annexure A (in case of listed Companies)</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NOC from outgoing auditor</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LOR from management</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Board minutes</a:t>
            </a:r>
          </a:p>
          <a:p>
            <a:pPr marL="285750" indent="-285750">
              <a:lnSpc>
                <a:spcPct val="120000"/>
              </a:lnSpc>
              <a:spcAft>
                <a:spcPts val="400"/>
              </a:spcAft>
              <a:buClr>
                <a:schemeClr val="bg1">
                  <a:lumMod val="50000"/>
                </a:schemeClr>
              </a:buClr>
              <a:buSzPct val="90000"/>
              <a:buFont typeface="Wingdings" panose="05000000000000000000" pitchFamily="2" charset="2"/>
              <a:buChar char="þ"/>
            </a:pPr>
            <a:r>
              <a:rPr lang="en-IN" sz="1300" b="1" dirty="0">
                <a:solidFill>
                  <a:schemeClr val="bg1">
                    <a:lumMod val="50000"/>
                  </a:schemeClr>
                </a:solidFill>
                <a:latin typeface="EYInterstate" panose="02000503020000020004" pitchFamily="2" charset="0"/>
                <a:cs typeface="Times New Roman" panose="02020603050405020304" pitchFamily="18" charset="0"/>
              </a:rPr>
              <a:t>Any communication between TCWG and outgoing auditor for resignation</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71115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Resignation of auditor</a:t>
            </a:r>
          </a:p>
        </p:txBody>
      </p:sp>
      <p:sp>
        <p:nvSpPr>
          <p:cNvPr id="61" name="Arc 60">
            <a:extLst>
              <a:ext uri="{FF2B5EF4-FFF2-40B4-BE49-F238E27FC236}">
                <a16:creationId xmlns:a16="http://schemas.microsoft.com/office/drawing/2014/main" id="{33F9199B-3F79-4537-BBA6-B1B8728CEAD1}"/>
              </a:ext>
            </a:extLst>
          </p:cNvPr>
          <p:cNvSpPr/>
          <p:nvPr/>
        </p:nvSpPr>
        <p:spPr>
          <a:xfrm>
            <a:off x="-267335" y="133192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184426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53941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90265" y="4561115"/>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2670236"/>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47667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0555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246878" y="3996542"/>
            <a:ext cx="1044451"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xix - Going concern assessment</a:t>
            </a:r>
          </a:p>
        </p:txBody>
      </p:sp>
      <p:sp>
        <p:nvSpPr>
          <p:cNvPr id="6" name="TextBox 5">
            <a:extLst>
              <a:ext uri="{FF2B5EF4-FFF2-40B4-BE49-F238E27FC236}">
                <a16:creationId xmlns:a16="http://schemas.microsoft.com/office/drawing/2014/main" id="{38778E7F-DB33-463A-80D2-5EFA46D4895E}"/>
              </a:ext>
            </a:extLst>
          </p:cNvPr>
          <p:cNvSpPr txBox="1"/>
          <p:nvPr/>
        </p:nvSpPr>
        <p:spPr>
          <a:xfrm>
            <a:off x="3269993" y="1400945"/>
            <a:ext cx="8340289" cy="189082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Wingdings" panose="05000000000000000000" pitchFamily="2" charset="2"/>
              <a:buChar char="Ø"/>
            </a:pPr>
            <a:r>
              <a:rPr lang="en-IN" sz="1400" dirty="0">
                <a:cs typeface="Times New Roman" panose="02020603050405020304" pitchFamily="18" charset="0"/>
              </a:rPr>
              <a:t>Auditor to consider financial ratios, ageing and expected dates of realisation of financial assets/payment of financial liabilities, other information and his knowledge of Board of Directors and management plans and</a:t>
            </a:r>
          </a:p>
          <a:p>
            <a:pPr marL="285750" indent="-285750">
              <a:lnSpc>
                <a:spcPct val="110000"/>
              </a:lnSpc>
              <a:spcAft>
                <a:spcPts val="400"/>
              </a:spcAft>
              <a:buClr>
                <a:srgbClr val="FFE600"/>
              </a:buClr>
              <a:buSzPct val="70000"/>
              <a:buFont typeface="Wingdings" panose="05000000000000000000" pitchFamily="2" charset="2"/>
              <a:buChar char="Ø"/>
            </a:pPr>
            <a:r>
              <a:rPr lang="en-IN" sz="1400" b="1" dirty="0">
                <a:solidFill>
                  <a:schemeClr val="bg2"/>
                </a:solidFill>
                <a:latin typeface="EYInterstate" panose="02000503020000020004" pitchFamily="2" charset="0"/>
                <a:cs typeface="Times New Roman" panose="02020603050405020304" pitchFamily="18" charset="0"/>
              </a:rPr>
              <a:t>Opine as to whether no material uncertainty exists as on the date of audit report</a:t>
            </a:r>
            <a:r>
              <a:rPr lang="en-IN" sz="1400" b="1" dirty="0">
                <a:solidFill>
                  <a:srgbClr val="0070C0"/>
                </a:solidFill>
                <a:cs typeface="Times New Roman" panose="02020603050405020304" pitchFamily="18" charset="0"/>
              </a:rPr>
              <a:t> </a:t>
            </a:r>
            <a:r>
              <a:rPr lang="en-IN" sz="1400" dirty="0">
                <a:cs typeface="Times New Roman" panose="02020603050405020304" pitchFamily="18" charset="0"/>
              </a:rPr>
              <a:t>that company is capable of meeting its liabilities existing at balance sheet date as and when they fall due within a period of one year from the balance sheet date.</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91329" y="3544786"/>
            <a:ext cx="8340290" cy="217878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Things to be careful</a:t>
            </a:r>
          </a:p>
          <a:p>
            <a:pPr marL="285750" lvl="0" indent="-285750">
              <a:buClr>
                <a:schemeClr val="tx2"/>
              </a:buClr>
              <a:buFont typeface="Wingdings" panose="05000000000000000000" pitchFamily="2" charset="2"/>
              <a:buChar char="Ø"/>
            </a:pPr>
            <a:r>
              <a:rPr lang="en-IN" sz="1400" dirty="0">
                <a:cs typeface="Times New Roman" panose="02020603050405020304" pitchFamily="18" charset="0"/>
              </a:rPr>
              <a:t>SA 570 Vs CARO 2020.</a:t>
            </a:r>
          </a:p>
          <a:p>
            <a:pPr marL="285750" indent="-285750">
              <a:buClr>
                <a:schemeClr val="tx2"/>
              </a:buClr>
              <a:buFont typeface="Wingdings" panose="05000000000000000000" pitchFamily="2" charset="2"/>
              <a:buChar char="Ø"/>
            </a:pPr>
            <a:r>
              <a:rPr lang="en-IN" sz="1400" dirty="0">
                <a:cs typeface="Times New Roman" panose="02020603050405020304" pitchFamily="18" charset="0"/>
              </a:rPr>
              <a:t>Review of past trends and management assessment regarding realisation of financial assets within one year.</a:t>
            </a:r>
          </a:p>
          <a:p>
            <a:pPr marL="285750" indent="-285750">
              <a:buClr>
                <a:schemeClr val="tx2"/>
              </a:buClr>
              <a:buFont typeface="Wingdings" panose="05000000000000000000" pitchFamily="2" charset="2"/>
              <a:buChar char="Ø"/>
            </a:pPr>
            <a:r>
              <a:rPr lang="en-IN" sz="1400" dirty="0">
                <a:cs typeface="Times New Roman" panose="02020603050405020304" pitchFamily="18" charset="0"/>
              </a:rPr>
              <a:t>Review of documentary evidence/ correspondence wherein management plans to pay off liabilities by raising financing.</a:t>
            </a:r>
          </a:p>
          <a:p>
            <a:pPr marL="285750" indent="-285750">
              <a:buClr>
                <a:schemeClr val="tx2"/>
              </a:buClr>
              <a:buFont typeface="Wingdings" panose="05000000000000000000" pitchFamily="2" charset="2"/>
              <a:buChar char="Ø"/>
            </a:pPr>
            <a:r>
              <a:rPr lang="en-IN" sz="1400" dirty="0">
                <a:cs typeface="Times New Roman" panose="02020603050405020304" pitchFamily="18" charset="0"/>
              </a:rPr>
              <a:t>Increased focus on review of management budgets and cash flow forecast. </a:t>
            </a:r>
          </a:p>
          <a:p>
            <a:pPr marL="285750" indent="-285750">
              <a:buClr>
                <a:schemeClr val="tx2"/>
              </a:buClr>
              <a:buFont typeface="Wingdings" panose="05000000000000000000" pitchFamily="2" charset="2"/>
              <a:buChar char="Ø"/>
            </a:pPr>
            <a:r>
              <a:rPr lang="en-IN" sz="1400" dirty="0">
                <a:cs typeface="Times New Roman" panose="02020603050405020304" pitchFamily="18" charset="0"/>
              </a:rPr>
              <a:t>Greater emphasis on review of ratio’s.</a:t>
            </a:r>
          </a:p>
          <a:p>
            <a:pPr marL="285750" indent="-285750">
              <a:buClr>
                <a:schemeClr val="tx2"/>
              </a:buClr>
              <a:buFont typeface="Wingdings" panose="05000000000000000000" pitchFamily="2" charset="2"/>
              <a:buChar char="Ø"/>
            </a:pPr>
            <a:r>
              <a:rPr lang="en-IN" sz="1400" dirty="0">
                <a:cs typeface="Times New Roman" panose="02020603050405020304" pitchFamily="18" charset="0"/>
              </a:rPr>
              <a:t>Subsequent event procedures.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Name the clause</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195328" y="393281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21" name="Oval 20">
            <a:extLst>
              <a:ext uri="{FF2B5EF4-FFF2-40B4-BE49-F238E27FC236}">
                <a16:creationId xmlns:a16="http://schemas.microsoft.com/office/drawing/2014/main" id="{7DE18C45-0019-47C4-AE8A-FB378E0DA832}"/>
              </a:ext>
            </a:extLst>
          </p:cNvPr>
          <p:cNvSpPr/>
          <p:nvPr/>
        </p:nvSpPr>
        <p:spPr>
          <a:xfrm>
            <a:off x="626207" y="2104347"/>
            <a:ext cx="1771580" cy="1733325"/>
          </a:xfrm>
          <a:prstGeom prst="ellipse">
            <a:avLst/>
          </a:prstGeom>
          <a:solidFill>
            <a:schemeClr val="bg1"/>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23" name="Freeform 25">
            <a:extLst>
              <a:ext uri="{FF2B5EF4-FFF2-40B4-BE49-F238E27FC236}">
                <a16:creationId xmlns:a16="http://schemas.microsoft.com/office/drawing/2014/main" id="{E91DC0B2-1AA4-4D24-A7F8-7BD7962A7C1C}"/>
              </a:ext>
            </a:extLst>
          </p:cNvPr>
          <p:cNvSpPr>
            <a:spLocks noChangeAspect="1" noEditPoints="1"/>
          </p:cNvSpPr>
          <p:nvPr/>
        </p:nvSpPr>
        <p:spPr bwMode="auto">
          <a:xfrm>
            <a:off x="1119493" y="2351277"/>
            <a:ext cx="706907" cy="691642"/>
          </a:xfrm>
          <a:custGeom>
            <a:avLst/>
            <a:gdLst>
              <a:gd name="T0" fmla="*/ 943 w 2495"/>
              <a:gd name="T1" fmla="*/ 660 h 2495"/>
              <a:gd name="T2" fmla="*/ 677 w 2495"/>
              <a:gd name="T3" fmla="*/ 934 h 2495"/>
              <a:gd name="T4" fmla="*/ 970 w 2495"/>
              <a:gd name="T5" fmla="*/ 705 h 2495"/>
              <a:gd name="T6" fmla="*/ 1443 w 2495"/>
              <a:gd name="T7" fmla="*/ 342 h 2495"/>
              <a:gd name="T8" fmla="*/ 821 w 2495"/>
              <a:gd name="T9" fmla="*/ 76 h 2495"/>
              <a:gd name="T10" fmla="*/ 376 w 2495"/>
              <a:gd name="T11" fmla="*/ 345 h 2495"/>
              <a:gd name="T12" fmla="*/ 79 w 2495"/>
              <a:gd name="T13" fmla="*/ 780 h 2495"/>
              <a:gd name="T14" fmla="*/ 172 w 2495"/>
              <a:gd name="T15" fmla="*/ 832 h 2495"/>
              <a:gd name="T16" fmla="*/ 426 w 2495"/>
              <a:gd name="T17" fmla="*/ 443 h 2495"/>
              <a:gd name="T18" fmla="*/ 813 w 2495"/>
              <a:gd name="T19" fmla="*/ 187 h 2495"/>
              <a:gd name="T20" fmla="*/ 106 w 2495"/>
              <a:gd name="T21" fmla="*/ 1306 h 2495"/>
              <a:gd name="T22" fmla="*/ 21 w 2495"/>
              <a:gd name="T23" fmla="*/ 1465 h 2495"/>
              <a:gd name="T24" fmla="*/ 216 w 2495"/>
              <a:gd name="T25" fmla="*/ 1955 h 2495"/>
              <a:gd name="T26" fmla="*/ 588 w 2495"/>
              <a:gd name="T27" fmla="*/ 2318 h 2495"/>
              <a:gd name="T28" fmla="*/ 1014 w 2495"/>
              <a:gd name="T29" fmla="*/ 2378 h 2495"/>
              <a:gd name="T30" fmla="*/ 585 w 2495"/>
              <a:gd name="T31" fmla="*/ 2189 h 2495"/>
              <a:gd name="T32" fmla="*/ 271 w 2495"/>
              <a:gd name="T33" fmla="*/ 1849 h 2495"/>
              <a:gd name="T34" fmla="*/ 114 w 2495"/>
              <a:gd name="T35" fmla="*/ 1404 h 2495"/>
              <a:gd name="T36" fmla="*/ 1445 w 2495"/>
              <a:gd name="T37" fmla="*/ 1884 h 2495"/>
              <a:gd name="T38" fmla="*/ 1754 w 2495"/>
              <a:gd name="T39" fmla="*/ 1658 h 2495"/>
              <a:gd name="T40" fmla="*/ 1616 w 2495"/>
              <a:gd name="T41" fmla="*/ 1727 h 2495"/>
              <a:gd name="T42" fmla="*/ 1270 w 2495"/>
              <a:gd name="T43" fmla="*/ 1870 h 2495"/>
              <a:gd name="T44" fmla="*/ 1519 w 2495"/>
              <a:gd name="T45" fmla="*/ 2463 h 2495"/>
              <a:gd name="T46" fmla="*/ 1998 w 2495"/>
              <a:gd name="T47" fmla="*/ 2249 h 2495"/>
              <a:gd name="T48" fmla="*/ 2345 w 2495"/>
              <a:gd name="T49" fmla="*/ 1861 h 2495"/>
              <a:gd name="T50" fmla="*/ 2367 w 2495"/>
              <a:gd name="T51" fmla="*/ 1527 h 2495"/>
              <a:gd name="T52" fmla="*/ 2161 w 2495"/>
              <a:gd name="T53" fmla="*/ 1947 h 2495"/>
              <a:gd name="T54" fmla="*/ 1809 w 2495"/>
              <a:gd name="T55" fmla="*/ 2247 h 2495"/>
              <a:gd name="T56" fmla="*/ 1355 w 2495"/>
              <a:gd name="T57" fmla="*/ 2386 h 2495"/>
              <a:gd name="T58" fmla="*/ 2493 w 2495"/>
              <a:gd name="T59" fmla="*/ 1194 h 2495"/>
              <a:gd name="T60" fmla="*/ 2358 w 2495"/>
              <a:gd name="T61" fmla="*/ 675 h 2495"/>
              <a:gd name="T62" fmla="*/ 2035 w 2495"/>
              <a:gd name="T63" fmla="*/ 268 h 2495"/>
              <a:gd name="T64" fmla="*/ 1557 w 2495"/>
              <a:gd name="T65" fmla="*/ 28 h 2495"/>
              <a:gd name="T66" fmla="*/ 1791 w 2495"/>
              <a:gd name="T67" fmla="*/ 231 h 2495"/>
              <a:gd name="T68" fmla="*/ 2144 w 2495"/>
              <a:gd name="T69" fmla="*/ 530 h 2495"/>
              <a:gd name="T70" fmla="*/ 2353 w 2495"/>
              <a:gd name="T71" fmla="*/ 948 h 2495"/>
              <a:gd name="T72" fmla="*/ 1600 w 2495"/>
              <a:gd name="T73" fmla="*/ 1201 h 2495"/>
              <a:gd name="T74" fmla="*/ 876 w 2495"/>
              <a:gd name="T75" fmla="*/ 902 h 2495"/>
              <a:gd name="T76" fmla="*/ 1382 w 2495"/>
              <a:gd name="T77" fmla="*/ 1278 h 2495"/>
              <a:gd name="T78" fmla="*/ 1382 w 2495"/>
              <a:gd name="T79" fmla="*/ 1427 h 2495"/>
              <a:gd name="T80" fmla="*/ 570 w 2495"/>
              <a:gd name="T81" fmla="*/ 1501 h 2495"/>
              <a:gd name="T82" fmla="*/ 1592 w 2495"/>
              <a:gd name="T83" fmla="*/ 1613 h 2495"/>
              <a:gd name="T84" fmla="*/ 1978 w 2495"/>
              <a:gd name="T85" fmla="*/ 1288 h 2495"/>
              <a:gd name="T86" fmla="*/ 631 w 2495"/>
              <a:gd name="T87" fmla="*/ 1089 h 2495"/>
              <a:gd name="T88" fmla="*/ 945 w 2495"/>
              <a:gd name="T89" fmla="*/ 1051 h 2495"/>
              <a:gd name="T90" fmla="*/ 970 w 2495"/>
              <a:gd name="T91" fmla="*/ 1119 h 2495"/>
              <a:gd name="T92" fmla="*/ 1167 w 2495"/>
              <a:gd name="T93" fmla="*/ 1150 h 2495"/>
              <a:gd name="T94" fmla="*/ 1233 w 2495"/>
              <a:gd name="T95" fmla="*/ 1111 h 2495"/>
              <a:gd name="T96" fmla="*/ 1012 w 2495"/>
              <a:gd name="T97" fmla="*/ 1107 h 2495"/>
              <a:gd name="T98" fmla="*/ 984 w 2495"/>
              <a:gd name="T99" fmla="*/ 1038 h 2495"/>
              <a:gd name="T100" fmla="*/ 1407 w 2495"/>
              <a:gd name="T101" fmla="*/ 1150 h 2495"/>
              <a:gd name="T102" fmla="*/ 1467 w 2495"/>
              <a:gd name="T103" fmla="*/ 931 h 2495"/>
              <a:gd name="T104" fmla="*/ 1509 w 2495"/>
              <a:gd name="T105" fmla="*/ 976 h 2495"/>
              <a:gd name="T106" fmla="*/ 1572 w 2495"/>
              <a:gd name="T107" fmla="*/ 1118 h 2495"/>
              <a:gd name="T108" fmla="*/ 1539 w 2495"/>
              <a:gd name="T109" fmla="*/ 969 h 2495"/>
              <a:gd name="T110" fmla="*/ 1454 w 2495"/>
              <a:gd name="T111" fmla="*/ 895 h 2495"/>
              <a:gd name="T112" fmla="*/ 1237 w 2495"/>
              <a:gd name="T113" fmla="*/ 884 h 2495"/>
              <a:gd name="T114" fmla="*/ 570 w 2495"/>
              <a:gd name="T115" fmla="*/ 1352 h 2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95" h="2495">
                <a:moveTo>
                  <a:pt x="1189" y="106"/>
                </a:moveTo>
                <a:lnTo>
                  <a:pt x="1321" y="339"/>
                </a:lnTo>
                <a:lnTo>
                  <a:pt x="1166" y="580"/>
                </a:lnTo>
                <a:lnTo>
                  <a:pt x="1166" y="580"/>
                </a:lnTo>
                <a:lnTo>
                  <a:pt x="1126" y="587"/>
                </a:lnTo>
                <a:lnTo>
                  <a:pt x="1088" y="598"/>
                </a:lnTo>
                <a:lnTo>
                  <a:pt x="1050" y="611"/>
                </a:lnTo>
                <a:lnTo>
                  <a:pt x="1014" y="625"/>
                </a:lnTo>
                <a:lnTo>
                  <a:pt x="979" y="641"/>
                </a:lnTo>
                <a:lnTo>
                  <a:pt x="943" y="660"/>
                </a:lnTo>
                <a:lnTo>
                  <a:pt x="910" y="680"/>
                </a:lnTo>
                <a:lnTo>
                  <a:pt x="879" y="702"/>
                </a:lnTo>
                <a:lnTo>
                  <a:pt x="848" y="726"/>
                </a:lnTo>
                <a:lnTo>
                  <a:pt x="819" y="751"/>
                </a:lnTo>
                <a:lnTo>
                  <a:pt x="792" y="778"/>
                </a:lnTo>
                <a:lnTo>
                  <a:pt x="765" y="806"/>
                </a:lnTo>
                <a:lnTo>
                  <a:pt x="741" y="836"/>
                </a:lnTo>
                <a:lnTo>
                  <a:pt x="718" y="868"/>
                </a:lnTo>
                <a:lnTo>
                  <a:pt x="697" y="900"/>
                </a:lnTo>
                <a:lnTo>
                  <a:pt x="677" y="934"/>
                </a:lnTo>
                <a:lnTo>
                  <a:pt x="753" y="908"/>
                </a:lnTo>
                <a:lnTo>
                  <a:pt x="753" y="908"/>
                </a:lnTo>
                <a:lnTo>
                  <a:pt x="775" y="878"/>
                </a:lnTo>
                <a:lnTo>
                  <a:pt x="798" y="848"/>
                </a:lnTo>
                <a:lnTo>
                  <a:pt x="824" y="821"/>
                </a:lnTo>
                <a:lnTo>
                  <a:pt x="850" y="794"/>
                </a:lnTo>
                <a:lnTo>
                  <a:pt x="877" y="769"/>
                </a:lnTo>
                <a:lnTo>
                  <a:pt x="907" y="746"/>
                </a:lnTo>
                <a:lnTo>
                  <a:pt x="938" y="725"/>
                </a:lnTo>
                <a:lnTo>
                  <a:pt x="970" y="705"/>
                </a:lnTo>
                <a:lnTo>
                  <a:pt x="1003" y="688"/>
                </a:lnTo>
                <a:lnTo>
                  <a:pt x="1038" y="671"/>
                </a:lnTo>
                <a:lnTo>
                  <a:pt x="1073" y="658"/>
                </a:lnTo>
                <a:lnTo>
                  <a:pt x="1109" y="646"/>
                </a:lnTo>
                <a:lnTo>
                  <a:pt x="1147" y="637"/>
                </a:lnTo>
                <a:lnTo>
                  <a:pt x="1185" y="629"/>
                </a:lnTo>
                <a:lnTo>
                  <a:pt x="1224" y="625"/>
                </a:lnTo>
                <a:lnTo>
                  <a:pt x="1263" y="623"/>
                </a:lnTo>
                <a:lnTo>
                  <a:pt x="1263" y="622"/>
                </a:lnTo>
                <a:lnTo>
                  <a:pt x="1443" y="342"/>
                </a:lnTo>
                <a:lnTo>
                  <a:pt x="1249" y="0"/>
                </a:lnTo>
                <a:lnTo>
                  <a:pt x="1249" y="0"/>
                </a:lnTo>
                <a:lnTo>
                  <a:pt x="1193" y="2"/>
                </a:lnTo>
                <a:lnTo>
                  <a:pt x="1138" y="7"/>
                </a:lnTo>
                <a:lnTo>
                  <a:pt x="1083" y="13"/>
                </a:lnTo>
                <a:lnTo>
                  <a:pt x="1029" y="21"/>
                </a:lnTo>
                <a:lnTo>
                  <a:pt x="976" y="32"/>
                </a:lnTo>
                <a:lnTo>
                  <a:pt x="924" y="44"/>
                </a:lnTo>
                <a:lnTo>
                  <a:pt x="872" y="59"/>
                </a:lnTo>
                <a:lnTo>
                  <a:pt x="821" y="76"/>
                </a:lnTo>
                <a:lnTo>
                  <a:pt x="772" y="95"/>
                </a:lnTo>
                <a:lnTo>
                  <a:pt x="724" y="116"/>
                </a:lnTo>
                <a:lnTo>
                  <a:pt x="675" y="138"/>
                </a:lnTo>
                <a:lnTo>
                  <a:pt x="629" y="162"/>
                </a:lnTo>
                <a:lnTo>
                  <a:pt x="584" y="188"/>
                </a:lnTo>
                <a:lnTo>
                  <a:pt x="540" y="216"/>
                </a:lnTo>
                <a:lnTo>
                  <a:pt x="497" y="245"/>
                </a:lnTo>
                <a:lnTo>
                  <a:pt x="455" y="277"/>
                </a:lnTo>
                <a:lnTo>
                  <a:pt x="415" y="310"/>
                </a:lnTo>
                <a:lnTo>
                  <a:pt x="376" y="345"/>
                </a:lnTo>
                <a:lnTo>
                  <a:pt x="339" y="382"/>
                </a:lnTo>
                <a:lnTo>
                  <a:pt x="302" y="420"/>
                </a:lnTo>
                <a:lnTo>
                  <a:pt x="268" y="460"/>
                </a:lnTo>
                <a:lnTo>
                  <a:pt x="236" y="501"/>
                </a:lnTo>
                <a:lnTo>
                  <a:pt x="206" y="543"/>
                </a:lnTo>
                <a:lnTo>
                  <a:pt x="176" y="589"/>
                </a:lnTo>
                <a:lnTo>
                  <a:pt x="150" y="634"/>
                </a:lnTo>
                <a:lnTo>
                  <a:pt x="124" y="681"/>
                </a:lnTo>
                <a:lnTo>
                  <a:pt x="100" y="729"/>
                </a:lnTo>
                <a:lnTo>
                  <a:pt x="79" y="780"/>
                </a:lnTo>
                <a:lnTo>
                  <a:pt x="59" y="831"/>
                </a:lnTo>
                <a:lnTo>
                  <a:pt x="42" y="883"/>
                </a:lnTo>
                <a:lnTo>
                  <a:pt x="27" y="937"/>
                </a:lnTo>
                <a:lnTo>
                  <a:pt x="14" y="992"/>
                </a:lnTo>
                <a:lnTo>
                  <a:pt x="117" y="1014"/>
                </a:lnTo>
                <a:lnTo>
                  <a:pt x="117" y="1014"/>
                </a:lnTo>
                <a:lnTo>
                  <a:pt x="128" y="967"/>
                </a:lnTo>
                <a:lnTo>
                  <a:pt x="140" y="921"/>
                </a:lnTo>
                <a:lnTo>
                  <a:pt x="155" y="876"/>
                </a:lnTo>
                <a:lnTo>
                  <a:pt x="172" y="832"/>
                </a:lnTo>
                <a:lnTo>
                  <a:pt x="189" y="788"/>
                </a:lnTo>
                <a:lnTo>
                  <a:pt x="209" y="746"/>
                </a:lnTo>
                <a:lnTo>
                  <a:pt x="231" y="704"/>
                </a:lnTo>
                <a:lnTo>
                  <a:pt x="254" y="663"/>
                </a:lnTo>
                <a:lnTo>
                  <a:pt x="279" y="624"/>
                </a:lnTo>
                <a:lnTo>
                  <a:pt x="306" y="585"/>
                </a:lnTo>
                <a:lnTo>
                  <a:pt x="333" y="548"/>
                </a:lnTo>
                <a:lnTo>
                  <a:pt x="363" y="512"/>
                </a:lnTo>
                <a:lnTo>
                  <a:pt x="394" y="476"/>
                </a:lnTo>
                <a:lnTo>
                  <a:pt x="426" y="443"/>
                </a:lnTo>
                <a:lnTo>
                  <a:pt x="460" y="410"/>
                </a:lnTo>
                <a:lnTo>
                  <a:pt x="494" y="380"/>
                </a:lnTo>
                <a:lnTo>
                  <a:pt x="530" y="350"/>
                </a:lnTo>
                <a:lnTo>
                  <a:pt x="567" y="322"/>
                </a:lnTo>
                <a:lnTo>
                  <a:pt x="606" y="296"/>
                </a:lnTo>
                <a:lnTo>
                  <a:pt x="645" y="271"/>
                </a:lnTo>
                <a:lnTo>
                  <a:pt x="685" y="248"/>
                </a:lnTo>
                <a:lnTo>
                  <a:pt x="727" y="226"/>
                </a:lnTo>
                <a:lnTo>
                  <a:pt x="770" y="205"/>
                </a:lnTo>
                <a:lnTo>
                  <a:pt x="813" y="187"/>
                </a:lnTo>
                <a:lnTo>
                  <a:pt x="858" y="169"/>
                </a:lnTo>
                <a:lnTo>
                  <a:pt x="903" y="155"/>
                </a:lnTo>
                <a:lnTo>
                  <a:pt x="949" y="142"/>
                </a:lnTo>
                <a:lnTo>
                  <a:pt x="995" y="131"/>
                </a:lnTo>
                <a:lnTo>
                  <a:pt x="1042" y="121"/>
                </a:lnTo>
                <a:lnTo>
                  <a:pt x="1091" y="114"/>
                </a:lnTo>
                <a:lnTo>
                  <a:pt x="1139" y="109"/>
                </a:lnTo>
                <a:lnTo>
                  <a:pt x="1189" y="106"/>
                </a:lnTo>
                <a:lnTo>
                  <a:pt x="1189" y="106"/>
                </a:lnTo>
                <a:close/>
                <a:moveTo>
                  <a:pt x="106" y="1306"/>
                </a:moveTo>
                <a:lnTo>
                  <a:pt x="339" y="1174"/>
                </a:lnTo>
                <a:lnTo>
                  <a:pt x="495" y="1274"/>
                </a:lnTo>
                <a:lnTo>
                  <a:pt x="495" y="1150"/>
                </a:lnTo>
                <a:lnTo>
                  <a:pt x="342" y="1052"/>
                </a:lnTo>
                <a:lnTo>
                  <a:pt x="0" y="1245"/>
                </a:lnTo>
                <a:lnTo>
                  <a:pt x="0" y="1245"/>
                </a:lnTo>
                <a:lnTo>
                  <a:pt x="2" y="1301"/>
                </a:lnTo>
                <a:lnTo>
                  <a:pt x="7" y="1356"/>
                </a:lnTo>
                <a:lnTo>
                  <a:pt x="13" y="1411"/>
                </a:lnTo>
                <a:lnTo>
                  <a:pt x="21" y="1465"/>
                </a:lnTo>
                <a:lnTo>
                  <a:pt x="32" y="1518"/>
                </a:lnTo>
                <a:lnTo>
                  <a:pt x="45" y="1571"/>
                </a:lnTo>
                <a:lnTo>
                  <a:pt x="59" y="1622"/>
                </a:lnTo>
                <a:lnTo>
                  <a:pt x="76" y="1673"/>
                </a:lnTo>
                <a:lnTo>
                  <a:pt x="95" y="1723"/>
                </a:lnTo>
                <a:lnTo>
                  <a:pt x="115" y="1771"/>
                </a:lnTo>
                <a:lnTo>
                  <a:pt x="137" y="1818"/>
                </a:lnTo>
                <a:lnTo>
                  <a:pt x="162" y="1866"/>
                </a:lnTo>
                <a:lnTo>
                  <a:pt x="188" y="1911"/>
                </a:lnTo>
                <a:lnTo>
                  <a:pt x="216" y="1955"/>
                </a:lnTo>
                <a:lnTo>
                  <a:pt x="245" y="1998"/>
                </a:lnTo>
                <a:lnTo>
                  <a:pt x="277" y="2040"/>
                </a:lnTo>
                <a:lnTo>
                  <a:pt x="310" y="2080"/>
                </a:lnTo>
                <a:lnTo>
                  <a:pt x="345" y="2119"/>
                </a:lnTo>
                <a:lnTo>
                  <a:pt x="382" y="2156"/>
                </a:lnTo>
                <a:lnTo>
                  <a:pt x="420" y="2191"/>
                </a:lnTo>
                <a:lnTo>
                  <a:pt x="460" y="2227"/>
                </a:lnTo>
                <a:lnTo>
                  <a:pt x="500" y="2258"/>
                </a:lnTo>
                <a:lnTo>
                  <a:pt x="543" y="2289"/>
                </a:lnTo>
                <a:lnTo>
                  <a:pt x="588" y="2318"/>
                </a:lnTo>
                <a:lnTo>
                  <a:pt x="633" y="2345"/>
                </a:lnTo>
                <a:lnTo>
                  <a:pt x="681" y="2371"/>
                </a:lnTo>
                <a:lnTo>
                  <a:pt x="729" y="2395"/>
                </a:lnTo>
                <a:lnTo>
                  <a:pt x="780" y="2416"/>
                </a:lnTo>
                <a:lnTo>
                  <a:pt x="830" y="2436"/>
                </a:lnTo>
                <a:lnTo>
                  <a:pt x="883" y="2452"/>
                </a:lnTo>
                <a:lnTo>
                  <a:pt x="937" y="2467"/>
                </a:lnTo>
                <a:lnTo>
                  <a:pt x="992" y="2481"/>
                </a:lnTo>
                <a:lnTo>
                  <a:pt x="1014" y="2378"/>
                </a:lnTo>
                <a:lnTo>
                  <a:pt x="1014" y="2378"/>
                </a:lnTo>
                <a:lnTo>
                  <a:pt x="967" y="2367"/>
                </a:lnTo>
                <a:lnTo>
                  <a:pt x="921" y="2355"/>
                </a:lnTo>
                <a:lnTo>
                  <a:pt x="875" y="2340"/>
                </a:lnTo>
                <a:lnTo>
                  <a:pt x="831" y="2323"/>
                </a:lnTo>
                <a:lnTo>
                  <a:pt x="787" y="2306"/>
                </a:lnTo>
                <a:lnTo>
                  <a:pt x="746" y="2285"/>
                </a:lnTo>
                <a:lnTo>
                  <a:pt x="704" y="2264"/>
                </a:lnTo>
                <a:lnTo>
                  <a:pt x="663" y="2241"/>
                </a:lnTo>
                <a:lnTo>
                  <a:pt x="623" y="2216"/>
                </a:lnTo>
                <a:lnTo>
                  <a:pt x="585" y="2189"/>
                </a:lnTo>
                <a:lnTo>
                  <a:pt x="548" y="2162"/>
                </a:lnTo>
                <a:lnTo>
                  <a:pt x="511" y="2132"/>
                </a:lnTo>
                <a:lnTo>
                  <a:pt x="476" y="2101"/>
                </a:lnTo>
                <a:lnTo>
                  <a:pt x="443" y="2069"/>
                </a:lnTo>
                <a:lnTo>
                  <a:pt x="411" y="2035"/>
                </a:lnTo>
                <a:lnTo>
                  <a:pt x="379" y="2001"/>
                </a:lnTo>
                <a:lnTo>
                  <a:pt x="351" y="1965"/>
                </a:lnTo>
                <a:lnTo>
                  <a:pt x="322" y="1927"/>
                </a:lnTo>
                <a:lnTo>
                  <a:pt x="296" y="1889"/>
                </a:lnTo>
                <a:lnTo>
                  <a:pt x="271" y="1849"/>
                </a:lnTo>
                <a:lnTo>
                  <a:pt x="247" y="1809"/>
                </a:lnTo>
                <a:lnTo>
                  <a:pt x="225" y="1768"/>
                </a:lnTo>
                <a:lnTo>
                  <a:pt x="206" y="1725"/>
                </a:lnTo>
                <a:lnTo>
                  <a:pt x="187" y="1682"/>
                </a:lnTo>
                <a:lnTo>
                  <a:pt x="170" y="1637"/>
                </a:lnTo>
                <a:lnTo>
                  <a:pt x="155" y="1592"/>
                </a:lnTo>
                <a:lnTo>
                  <a:pt x="142" y="1546"/>
                </a:lnTo>
                <a:lnTo>
                  <a:pt x="131" y="1499"/>
                </a:lnTo>
                <a:lnTo>
                  <a:pt x="122" y="1452"/>
                </a:lnTo>
                <a:lnTo>
                  <a:pt x="114" y="1404"/>
                </a:lnTo>
                <a:lnTo>
                  <a:pt x="109" y="1355"/>
                </a:lnTo>
                <a:lnTo>
                  <a:pt x="106" y="1306"/>
                </a:lnTo>
                <a:lnTo>
                  <a:pt x="106" y="1306"/>
                </a:lnTo>
                <a:close/>
                <a:moveTo>
                  <a:pt x="1306" y="2389"/>
                </a:moveTo>
                <a:lnTo>
                  <a:pt x="1174" y="2156"/>
                </a:lnTo>
                <a:lnTo>
                  <a:pt x="1329" y="1915"/>
                </a:lnTo>
                <a:lnTo>
                  <a:pt x="1329" y="1915"/>
                </a:lnTo>
                <a:lnTo>
                  <a:pt x="1369" y="1906"/>
                </a:lnTo>
                <a:lnTo>
                  <a:pt x="1407" y="1897"/>
                </a:lnTo>
                <a:lnTo>
                  <a:pt x="1445" y="1884"/>
                </a:lnTo>
                <a:lnTo>
                  <a:pt x="1481" y="1870"/>
                </a:lnTo>
                <a:lnTo>
                  <a:pt x="1516" y="1854"/>
                </a:lnTo>
                <a:lnTo>
                  <a:pt x="1552" y="1835"/>
                </a:lnTo>
                <a:lnTo>
                  <a:pt x="1585" y="1815"/>
                </a:lnTo>
                <a:lnTo>
                  <a:pt x="1616" y="1793"/>
                </a:lnTo>
                <a:lnTo>
                  <a:pt x="1647" y="1769"/>
                </a:lnTo>
                <a:lnTo>
                  <a:pt x="1676" y="1744"/>
                </a:lnTo>
                <a:lnTo>
                  <a:pt x="1703" y="1716"/>
                </a:lnTo>
                <a:lnTo>
                  <a:pt x="1730" y="1688"/>
                </a:lnTo>
                <a:lnTo>
                  <a:pt x="1754" y="1658"/>
                </a:lnTo>
                <a:lnTo>
                  <a:pt x="1777" y="1627"/>
                </a:lnTo>
                <a:lnTo>
                  <a:pt x="1798" y="1594"/>
                </a:lnTo>
                <a:lnTo>
                  <a:pt x="1818" y="1560"/>
                </a:lnTo>
                <a:lnTo>
                  <a:pt x="1740" y="1589"/>
                </a:lnTo>
                <a:lnTo>
                  <a:pt x="1740" y="1589"/>
                </a:lnTo>
                <a:lnTo>
                  <a:pt x="1719" y="1619"/>
                </a:lnTo>
                <a:lnTo>
                  <a:pt x="1696" y="1648"/>
                </a:lnTo>
                <a:lnTo>
                  <a:pt x="1670" y="1677"/>
                </a:lnTo>
                <a:lnTo>
                  <a:pt x="1644" y="1702"/>
                </a:lnTo>
                <a:lnTo>
                  <a:pt x="1616" y="1727"/>
                </a:lnTo>
                <a:lnTo>
                  <a:pt x="1587" y="1750"/>
                </a:lnTo>
                <a:lnTo>
                  <a:pt x="1556" y="1771"/>
                </a:lnTo>
                <a:lnTo>
                  <a:pt x="1524" y="1791"/>
                </a:lnTo>
                <a:lnTo>
                  <a:pt x="1491" y="1809"/>
                </a:lnTo>
                <a:lnTo>
                  <a:pt x="1457" y="1824"/>
                </a:lnTo>
                <a:lnTo>
                  <a:pt x="1421" y="1837"/>
                </a:lnTo>
                <a:lnTo>
                  <a:pt x="1384" y="1849"/>
                </a:lnTo>
                <a:lnTo>
                  <a:pt x="1347" y="1858"/>
                </a:lnTo>
                <a:lnTo>
                  <a:pt x="1310" y="1866"/>
                </a:lnTo>
                <a:lnTo>
                  <a:pt x="1270" y="1870"/>
                </a:lnTo>
                <a:lnTo>
                  <a:pt x="1232" y="1872"/>
                </a:lnTo>
                <a:lnTo>
                  <a:pt x="1232" y="1872"/>
                </a:lnTo>
                <a:lnTo>
                  <a:pt x="1052" y="2153"/>
                </a:lnTo>
                <a:lnTo>
                  <a:pt x="1246" y="2495"/>
                </a:lnTo>
                <a:lnTo>
                  <a:pt x="1246" y="2495"/>
                </a:lnTo>
                <a:lnTo>
                  <a:pt x="1302" y="2493"/>
                </a:lnTo>
                <a:lnTo>
                  <a:pt x="1357" y="2488"/>
                </a:lnTo>
                <a:lnTo>
                  <a:pt x="1412" y="2482"/>
                </a:lnTo>
                <a:lnTo>
                  <a:pt x="1465" y="2473"/>
                </a:lnTo>
                <a:lnTo>
                  <a:pt x="1519" y="2463"/>
                </a:lnTo>
                <a:lnTo>
                  <a:pt x="1570" y="2450"/>
                </a:lnTo>
                <a:lnTo>
                  <a:pt x="1622" y="2436"/>
                </a:lnTo>
                <a:lnTo>
                  <a:pt x="1672" y="2419"/>
                </a:lnTo>
                <a:lnTo>
                  <a:pt x="1723" y="2400"/>
                </a:lnTo>
                <a:lnTo>
                  <a:pt x="1771" y="2379"/>
                </a:lnTo>
                <a:lnTo>
                  <a:pt x="1819" y="2357"/>
                </a:lnTo>
                <a:lnTo>
                  <a:pt x="1866" y="2333"/>
                </a:lnTo>
                <a:lnTo>
                  <a:pt x="1911" y="2307"/>
                </a:lnTo>
                <a:lnTo>
                  <a:pt x="1955" y="2278"/>
                </a:lnTo>
                <a:lnTo>
                  <a:pt x="1998" y="2249"/>
                </a:lnTo>
                <a:lnTo>
                  <a:pt x="2040" y="2218"/>
                </a:lnTo>
                <a:lnTo>
                  <a:pt x="2080" y="2185"/>
                </a:lnTo>
                <a:lnTo>
                  <a:pt x="2119" y="2150"/>
                </a:lnTo>
                <a:lnTo>
                  <a:pt x="2156" y="2113"/>
                </a:lnTo>
                <a:lnTo>
                  <a:pt x="2192" y="2075"/>
                </a:lnTo>
                <a:lnTo>
                  <a:pt x="2226" y="2035"/>
                </a:lnTo>
                <a:lnTo>
                  <a:pt x="2259" y="1993"/>
                </a:lnTo>
                <a:lnTo>
                  <a:pt x="2289" y="1952"/>
                </a:lnTo>
                <a:lnTo>
                  <a:pt x="2318" y="1906"/>
                </a:lnTo>
                <a:lnTo>
                  <a:pt x="2345" y="1861"/>
                </a:lnTo>
                <a:lnTo>
                  <a:pt x="2371" y="1814"/>
                </a:lnTo>
                <a:lnTo>
                  <a:pt x="2394" y="1766"/>
                </a:lnTo>
                <a:lnTo>
                  <a:pt x="2416" y="1715"/>
                </a:lnTo>
                <a:lnTo>
                  <a:pt x="2436" y="1663"/>
                </a:lnTo>
                <a:lnTo>
                  <a:pt x="2452" y="1612"/>
                </a:lnTo>
                <a:lnTo>
                  <a:pt x="2468" y="1558"/>
                </a:lnTo>
                <a:lnTo>
                  <a:pt x="2481" y="1502"/>
                </a:lnTo>
                <a:lnTo>
                  <a:pt x="2378" y="1481"/>
                </a:lnTo>
                <a:lnTo>
                  <a:pt x="2378" y="1481"/>
                </a:lnTo>
                <a:lnTo>
                  <a:pt x="2367" y="1527"/>
                </a:lnTo>
                <a:lnTo>
                  <a:pt x="2355" y="1573"/>
                </a:lnTo>
                <a:lnTo>
                  <a:pt x="2340" y="1618"/>
                </a:lnTo>
                <a:lnTo>
                  <a:pt x="2323" y="1663"/>
                </a:lnTo>
                <a:lnTo>
                  <a:pt x="2306" y="1706"/>
                </a:lnTo>
                <a:lnTo>
                  <a:pt x="2285" y="1749"/>
                </a:lnTo>
                <a:lnTo>
                  <a:pt x="2264" y="1791"/>
                </a:lnTo>
                <a:lnTo>
                  <a:pt x="2240" y="1832"/>
                </a:lnTo>
                <a:lnTo>
                  <a:pt x="2216" y="1871"/>
                </a:lnTo>
                <a:lnTo>
                  <a:pt x="2189" y="1910"/>
                </a:lnTo>
                <a:lnTo>
                  <a:pt x="2161" y="1947"/>
                </a:lnTo>
                <a:lnTo>
                  <a:pt x="2132" y="1983"/>
                </a:lnTo>
                <a:lnTo>
                  <a:pt x="2101" y="2018"/>
                </a:lnTo>
                <a:lnTo>
                  <a:pt x="2069" y="2052"/>
                </a:lnTo>
                <a:lnTo>
                  <a:pt x="2035" y="2084"/>
                </a:lnTo>
                <a:lnTo>
                  <a:pt x="2000" y="2114"/>
                </a:lnTo>
                <a:lnTo>
                  <a:pt x="1965" y="2144"/>
                </a:lnTo>
                <a:lnTo>
                  <a:pt x="1928" y="2173"/>
                </a:lnTo>
                <a:lnTo>
                  <a:pt x="1889" y="2199"/>
                </a:lnTo>
                <a:lnTo>
                  <a:pt x="1850" y="2224"/>
                </a:lnTo>
                <a:lnTo>
                  <a:pt x="1809" y="2247"/>
                </a:lnTo>
                <a:lnTo>
                  <a:pt x="1768" y="2269"/>
                </a:lnTo>
                <a:lnTo>
                  <a:pt x="1725" y="2289"/>
                </a:lnTo>
                <a:lnTo>
                  <a:pt x="1681" y="2308"/>
                </a:lnTo>
                <a:lnTo>
                  <a:pt x="1637" y="2324"/>
                </a:lnTo>
                <a:lnTo>
                  <a:pt x="1592" y="2340"/>
                </a:lnTo>
                <a:lnTo>
                  <a:pt x="1546" y="2353"/>
                </a:lnTo>
                <a:lnTo>
                  <a:pt x="1500" y="2364"/>
                </a:lnTo>
                <a:lnTo>
                  <a:pt x="1453" y="2373"/>
                </a:lnTo>
                <a:lnTo>
                  <a:pt x="1404" y="2381"/>
                </a:lnTo>
                <a:lnTo>
                  <a:pt x="1355" y="2386"/>
                </a:lnTo>
                <a:lnTo>
                  <a:pt x="1306" y="2389"/>
                </a:lnTo>
                <a:lnTo>
                  <a:pt x="1306" y="2389"/>
                </a:lnTo>
                <a:close/>
                <a:moveTo>
                  <a:pt x="2389" y="1189"/>
                </a:moveTo>
                <a:lnTo>
                  <a:pt x="2156" y="1321"/>
                </a:lnTo>
                <a:lnTo>
                  <a:pt x="2028" y="1239"/>
                </a:lnTo>
                <a:lnTo>
                  <a:pt x="2027" y="1362"/>
                </a:lnTo>
                <a:lnTo>
                  <a:pt x="2153" y="1443"/>
                </a:lnTo>
                <a:lnTo>
                  <a:pt x="2495" y="1250"/>
                </a:lnTo>
                <a:lnTo>
                  <a:pt x="2495" y="1250"/>
                </a:lnTo>
                <a:lnTo>
                  <a:pt x="2493" y="1194"/>
                </a:lnTo>
                <a:lnTo>
                  <a:pt x="2488" y="1139"/>
                </a:lnTo>
                <a:lnTo>
                  <a:pt x="2482" y="1084"/>
                </a:lnTo>
                <a:lnTo>
                  <a:pt x="2473" y="1030"/>
                </a:lnTo>
                <a:lnTo>
                  <a:pt x="2463" y="977"/>
                </a:lnTo>
                <a:lnTo>
                  <a:pt x="2450" y="924"/>
                </a:lnTo>
                <a:lnTo>
                  <a:pt x="2436" y="872"/>
                </a:lnTo>
                <a:lnTo>
                  <a:pt x="2419" y="822"/>
                </a:lnTo>
                <a:lnTo>
                  <a:pt x="2400" y="772"/>
                </a:lnTo>
                <a:lnTo>
                  <a:pt x="2380" y="724"/>
                </a:lnTo>
                <a:lnTo>
                  <a:pt x="2358" y="675"/>
                </a:lnTo>
                <a:lnTo>
                  <a:pt x="2333" y="629"/>
                </a:lnTo>
                <a:lnTo>
                  <a:pt x="2307" y="584"/>
                </a:lnTo>
                <a:lnTo>
                  <a:pt x="2278" y="539"/>
                </a:lnTo>
                <a:lnTo>
                  <a:pt x="2249" y="496"/>
                </a:lnTo>
                <a:lnTo>
                  <a:pt x="2218" y="455"/>
                </a:lnTo>
                <a:lnTo>
                  <a:pt x="2185" y="415"/>
                </a:lnTo>
                <a:lnTo>
                  <a:pt x="2150" y="376"/>
                </a:lnTo>
                <a:lnTo>
                  <a:pt x="2113" y="339"/>
                </a:lnTo>
                <a:lnTo>
                  <a:pt x="2075" y="303"/>
                </a:lnTo>
                <a:lnTo>
                  <a:pt x="2035" y="268"/>
                </a:lnTo>
                <a:lnTo>
                  <a:pt x="1994" y="237"/>
                </a:lnTo>
                <a:lnTo>
                  <a:pt x="1951" y="206"/>
                </a:lnTo>
                <a:lnTo>
                  <a:pt x="1907" y="176"/>
                </a:lnTo>
                <a:lnTo>
                  <a:pt x="1862" y="150"/>
                </a:lnTo>
                <a:lnTo>
                  <a:pt x="1814" y="123"/>
                </a:lnTo>
                <a:lnTo>
                  <a:pt x="1765" y="100"/>
                </a:lnTo>
                <a:lnTo>
                  <a:pt x="1715" y="79"/>
                </a:lnTo>
                <a:lnTo>
                  <a:pt x="1664" y="59"/>
                </a:lnTo>
                <a:lnTo>
                  <a:pt x="1611" y="42"/>
                </a:lnTo>
                <a:lnTo>
                  <a:pt x="1557" y="28"/>
                </a:lnTo>
                <a:lnTo>
                  <a:pt x="1502" y="14"/>
                </a:lnTo>
                <a:lnTo>
                  <a:pt x="1481" y="116"/>
                </a:lnTo>
                <a:lnTo>
                  <a:pt x="1481" y="116"/>
                </a:lnTo>
                <a:lnTo>
                  <a:pt x="1527" y="127"/>
                </a:lnTo>
                <a:lnTo>
                  <a:pt x="1574" y="140"/>
                </a:lnTo>
                <a:lnTo>
                  <a:pt x="1619" y="154"/>
                </a:lnTo>
                <a:lnTo>
                  <a:pt x="1664" y="172"/>
                </a:lnTo>
                <a:lnTo>
                  <a:pt x="1707" y="189"/>
                </a:lnTo>
                <a:lnTo>
                  <a:pt x="1749" y="209"/>
                </a:lnTo>
                <a:lnTo>
                  <a:pt x="1791" y="231"/>
                </a:lnTo>
                <a:lnTo>
                  <a:pt x="1832" y="254"/>
                </a:lnTo>
                <a:lnTo>
                  <a:pt x="1872" y="279"/>
                </a:lnTo>
                <a:lnTo>
                  <a:pt x="1910" y="306"/>
                </a:lnTo>
                <a:lnTo>
                  <a:pt x="1947" y="333"/>
                </a:lnTo>
                <a:lnTo>
                  <a:pt x="1984" y="363"/>
                </a:lnTo>
                <a:lnTo>
                  <a:pt x="2018" y="394"/>
                </a:lnTo>
                <a:lnTo>
                  <a:pt x="2052" y="426"/>
                </a:lnTo>
                <a:lnTo>
                  <a:pt x="2084" y="460"/>
                </a:lnTo>
                <a:lnTo>
                  <a:pt x="2115" y="494"/>
                </a:lnTo>
                <a:lnTo>
                  <a:pt x="2144" y="530"/>
                </a:lnTo>
                <a:lnTo>
                  <a:pt x="2173" y="568"/>
                </a:lnTo>
                <a:lnTo>
                  <a:pt x="2199" y="606"/>
                </a:lnTo>
                <a:lnTo>
                  <a:pt x="2224" y="645"/>
                </a:lnTo>
                <a:lnTo>
                  <a:pt x="2248" y="685"/>
                </a:lnTo>
                <a:lnTo>
                  <a:pt x="2270" y="727"/>
                </a:lnTo>
                <a:lnTo>
                  <a:pt x="2289" y="770"/>
                </a:lnTo>
                <a:lnTo>
                  <a:pt x="2308" y="813"/>
                </a:lnTo>
                <a:lnTo>
                  <a:pt x="2325" y="858"/>
                </a:lnTo>
                <a:lnTo>
                  <a:pt x="2340" y="903"/>
                </a:lnTo>
                <a:lnTo>
                  <a:pt x="2353" y="948"/>
                </a:lnTo>
                <a:lnTo>
                  <a:pt x="2364" y="996"/>
                </a:lnTo>
                <a:lnTo>
                  <a:pt x="2373" y="1043"/>
                </a:lnTo>
                <a:lnTo>
                  <a:pt x="2381" y="1091"/>
                </a:lnTo>
                <a:lnTo>
                  <a:pt x="2386" y="1140"/>
                </a:lnTo>
                <a:lnTo>
                  <a:pt x="2389" y="1189"/>
                </a:lnTo>
                <a:lnTo>
                  <a:pt x="2389" y="1189"/>
                </a:lnTo>
                <a:close/>
                <a:moveTo>
                  <a:pt x="1978" y="1140"/>
                </a:moveTo>
                <a:lnTo>
                  <a:pt x="1978" y="1109"/>
                </a:lnTo>
                <a:lnTo>
                  <a:pt x="1600" y="1244"/>
                </a:lnTo>
                <a:lnTo>
                  <a:pt x="1600" y="1201"/>
                </a:lnTo>
                <a:lnTo>
                  <a:pt x="1952" y="1075"/>
                </a:lnTo>
                <a:lnTo>
                  <a:pt x="1952" y="1044"/>
                </a:lnTo>
                <a:lnTo>
                  <a:pt x="1601" y="1169"/>
                </a:lnTo>
                <a:lnTo>
                  <a:pt x="1602" y="1115"/>
                </a:lnTo>
                <a:lnTo>
                  <a:pt x="1973" y="982"/>
                </a:lnTo>
                <a:lnTo>
                  <a:pt x="1973" y="924"/>
                </a:lnTo>
                <a:lnTo>
                  <a:pt x="1563" y="714"/>
                </a:lnTo>
                <a:lnTo>
                  <a:pt x="1168" y="847"/>
                </a:lnTo>
                <a:lnTo>
                  <a:pt x="1116" y="820"/>
                </a:lnTo>
                <a:lnTo>
                  <a:pt x="876" y="902"/>
                </a:lnTo>
                <a:lnTo>
                  <a:pt x="876" y="902"/>
                </a:lnTo>
                <a:lnTo>
                  <a:pt x="876" y="945"/>
                </a:lnTo>
                <a:lnTo>
                  <a:pt x="550" y="1055"/>
                </a:lnTo>
                <a:lnTo>
                  <a:pt x="550" y="1111"/>
                </a:lnTo>
                <a:lnTo>
                  <a:pt x="978" y="1339"/>
                </a:lnTo>
                <a:lnTo>
                  <a:pt x="1382" y="1194"/>
                </a:lnTo>
                <a:lnTo>
                  <a:pt x="1382" y="1248"/>
                </a:lnTo>
                <a:lnTo>
                  <a:pt x="1017" y="1377"/>
                </a:lnTo>
                <a:lnTo>
                  <a:pt x="1017" y="1409"/>
                </a:lnTo>
                <a:lnTo>
                  <a:pt x="1382" y="1278"/>
                </a:lnTo>
                <a:lnTo>
                  <a:pt x="1382" y="1321"/>
                </a:lnTo>
                <a:lnTo>
                  <a:pt x="984" y="1463"/>
                </a:lnTo>
                <a:lnTo>
                  <a:pt x="544" y="1232"/>
                </a:lnTo>
                <a:lnTo>
                  <a:pt x="544" y="1265"/>
                </a:lnTo>
                <a:lnTo>
                  <a:pt x="982" y="1496"/>
                </a:lnTo>
                <a:lnTo>
                  <a:pt x="1382" y="1353"/>
                </a:lnTo>
                <a:lnTo>
                  <a:pt x="1382" y="1396"/>
                </a:lnTo>
                <a:lnTo>
                  <a:pt x="985" y="1537"/>
                </a:lnTo>
                <a:lnTo>
                  <a:pt x="985" y="1569"/>
                </a:lnTo>
                <a:lnTo>
                  <a:pt x="1382" y="1427"/>
                </a:lnTo>
                <a:lnTo>
                  <a:pt x="1382" y="1470"/>
                </a:lnTo>
                <a:lnTo>
                  <a:pt x="984" y="1612"/>
                </a:lnTo>
                <a:lnTo>
                  <a:pt x="544" y="1380"/>
                </a:lnTo>
                <a:lnTo>
                  <a:pt x="544" y="1414"/>
                </a:lnTo>
                <a:lnTo>
                  <a:pt x="982" y="1644"/>
                </a:lnTo>
                <a:lnTo>
                  <a:pt x="1382" y="1502"/>
                </a:lnTo>
                <a:lnTo>
                  <a:pt x="1382" y="1543"/>
                </a:lnTo>
                <a:lnTo>
                  <a:pt x="984" y="1685"/>
                </a:lnTo>
                <a:lnTo>
                  <a:pt x="570" y="1468"/>
                </a:lnTo>
                <a:lnTo>
                  <a:pt x="570" y="1501"/>
                </a:lnTo>
                <a:lnTo>
                  <a:pt x="982" y="1718"/>
                </a:lnTo>
                <a:lnTo>
                  <a:pt x="1382" y="1575"/>
                </a:lnTo>
                <a:lnTo>
                  <a:pt x="1382" y="1618"/>
                </a:lnTo>
                <a:lnTo>
                  <a:pt x="984" y="1760"/>
                </a:lnTo>
                <a:lnTo>
                  <a:pt x="544" y="1528"/>
                </a:lnTo>
                <a:lnTo>
                  <a:pt x="544" y="1562"/>
                </a:lnTo>
                <a:lnTo>
                  <a:pt x="982" y="1792"/>
                </a:lnTo>
                <a:lnTo>
                  <a:pt x="1382" y="1650"/>
                </a:lnTo>
                <a:lnTo>
                  <a:pt x="1382" y="1686"/>
                </a:lnTo>
                <a:lnTo>
                  <a:pt x="1592" y="1613"/>
                </a:lnTo>
                <a:lnTo>
                  <a:pt x="1593" y="1574"/>
                </a:lnTo>
                <a:lnTo>
                  <a:pt x="1978" y="1437"/>
                </a:lnTo>
                <a:lnTo>
                  <a:pt x="1978" y="1405"/>
                </a:lnTo>
                <a:lnTo>
                  <a:pt x="1593" y="1542"/>
                </a:lnTo>
                <a:lnTo>
                  <a:pt x="1594" y="1499"/>
                </a:lnTo>
                <a:lnTo>
                  <a:pt x="1953" y="1372"/>
                </a:lnTo>
                <a:lnTo>
                  <a:pt x="1953" y="1340"/>
                </a:lnTo>
                <a:lnTo>
                  <a:pt x="1596" y="1468"/>
                </a:lnTo>
                <a:lnTo>
                  <a:pt x="1596" y="1425"/>
                </a:lnTo>
                <a:lnTo>
                  <a:pt x="1978" y="1288"/>
                </a:lnTo>
                <a:lnTo>
                  <a:pt x="1978" y="1257"/>
                </a:lnTo>
                <a:lnTo>
                  <a:pt x="1597" y="1393"/>
                </a:lnTo>
                <a:lnTo>
                  <a:pt x="1598" y="1350"/>
                </a:lnTo>
                <a:lnTo>
                  <a:pt x="1952" y="1223"/>
                </a:lnTo>
                <a:lnTo>
                  <a:pt x="1952" y="1192"/>
                </a:lnTo>
                <a:lnTo>
                  <a:pt x="1598" y="1318"/>
                </a:lnTo>
                <a:lnTo>
                  <a:pt x="1599" y="1275"/>
                </a:lnTo>
                <a:lnTo>
                  <a:pt x="1978" y="1140"/>
                </a:lnTo>
                <a:close/>
                <a:moveTo>
                  <a:pt x="982" y="1276"/>
                </a:moveTo>
                <a:lnTo>
                  <a:pt x="631" y="1089"/>
                </a:lnTo>
                <a:lnTo>
                  <a:pt x="996" y="966"/>
                </a:lnTo>
                <a:lnTo>
                  <a:pt x="1015" y="976"/>
                </a:lnTo>
                <a:lnTo>
                  <a:pt x="1015" y="976"/>
                </a:lnTo>
                <a:lnTo>
                  <a:pt x="1001" y="986"/>
                </a:lnTo>
                <a:lnTo>
                  <a:pt x="986" y="996"/>
                </a:lnTo>
                <a:lnTo>
                  <a:pt x="974" y="1005"/>
                </a:lnTo>
                <a:lnTo>
                  <a:pt x="964" y="1016"/>
                </a:lnTo>
                <a:lnTo>
                  <a:pt x="956" y="1027"/>
                </a:lnTo>
                <a:lnTo>
                  <a:pt x="949" y="1038"/>
                </a:lnTo>
                <a:lnTo>
                  <a:pt x="945" y="1051"/>
                </a:lnTo>
                <a:lnTo>
                  <a:pt x="941" y="1063"/>
                </a:lnTo>
                <a:lnTo>
                  <a:pt x="941" y="1063"/>
                </a:lnTo>
                <a:lnTo>
                  <a:pt x="941" y="1071"/>
                </a:lnTo>
                <a:lnTo>
                  <a:pt x="942" y="1079"/>
                </a:lnTo>
                <a:lnTo>
                  <a:pt x="945" y="1087"/>
                </a:lnTo>
                <a:lnTo>
                  <a:pt x="947" y="1095"/>
                </a:lnTo>
                <a:lnTo>
                  <a:pt x="951" y="1101"/>
                </a:lnTo>
                <a:lnTo>
                  <a:pt x="957" y="1108"/>
                </a:lnTo>
                <a:lnTo>
                  <a:pt x="963" y="1113"/>
                </a:lnTo>
                <a:lnTo>
                  <a:pt x="970" y="1119"/>
                </a:lnTo>
                <a:lnTo>
                  <a:pt x="978" y="1123"/>
                </a:lnTo>
                <a:lnTo>
                  <a:pt x="985" y="1128"/>
                </a:lnTo>
                <a:lnTo>
                  <a:pt x="1004" y="1135"/>
                </a:lnTo>
                <a:lnTo>
                  <a:pt x="1024" y="1142"/>
                </a:lnTo>
                <a:lnTo>
                  <a:pt x="1046" y="1146"/>
                </a:lnTo>
                <a:lnTo>
                  <a:pt x="1046" y="1146"/>
                </a:lnTo>
                <a:lnTo>
                  <a:pt x="1073" y="1150"/>
                </a:lnTo>
                <a:lnTo>
                  <a:pt x="1103" y="1151"/>
                </a:lnTo>
                <a:lnTo>
                  <a:pt x="1134" y="1151"/>
                </a:lnTo>
                <a:lnTo>
                  <a:pt x="1167" y="1150"/>
                </a:lnTo>
                <a:lnTo>
                  <a:pt x="1200" y="1146"/>
                </a:lnTo>
                <a:lnTo>
                  <a:pt x="1234" y="1141"/>
                </a:lnTo>
                <a:lnTo>
                  <a:pt x="1268" y="1134"/>
                </a:lnTo>
                <a:lnTo>
                  <a:pt x="1301" y="1126"/>
                </a:lnTo>
                <a:lnTo>
                  <a:pt x="1340" y="1147"/>
                </a:lnTo>
                <a:lnTo>
                  <a:pt x="982" y="1276"/>
                </a:lnTo>
                <a:close/>
                <a:moveTo>
                  <a:pt x="1047" y="992"/>
                </a:moveTo>
                <a:lnTo>
                  <a:pt x="1261" y="1106"/>
                </a:lnTo>
                <a:lnTo>
                  <a:pt x="1261" y="1106"/>
                </a:lnTo>
                <a:lnTo>
                  <a:pt x="1233" y="1111"/>
                </a:lnTo>
                <a:lnTo>
                  <a:pt x="1204" y="1115"/>
                </a:lnTo>
                <a:lnTo>
                  <a:pt x="1177" y="1119"/>
                </a:lnTo>
                <a:lnTo>
                  <a:pt x="1149" y="1121"/>
                </a:lnTo>
                <a:lnTo>
                  <a:pt x="1123" y="1121"/>
                </a:lnTo>
                <a:lnTo>
                  <a:pt x="1097" y="1121"/>
                </a:lnTo>
                <a:lnTo>
                  <a:pt x="1073" y="1120"/>
                </a:lnTo>
                <a:lnTo>
                  <a:pt x="1050" y="1117"/>
                </a:lnTo>
                <a:lnTo>
                  <a:pt x="1050" y="1117"/>
                </a:lnTo>
                <a:lnTo>
                  <a:pt x="1029" y="1112"/>
                </a:lnTo>
                <a:lnTo>
                  <a:pt x="1012" y="1107"/>
                </a:lnTo>
                <a:lnTo>
                  <a:pt x="997" y="1101"/>
                </a:lnTo>
                <a:lnTo>
                  <a:pt x="986" y="1095"/>
                </a:lnTo>
                <a:lnTo>
                  <a:pt x="979" y="1088"/>
                </a:lnTo>
                <a:lnTo>
                  <a:pt x="974" y="1080"/>
                </a:lnTo>
                <a:lnTo>
                  <a:pt x="971" y="1073"/>
                </a:lnTo>
                <a:lnTo>
                  <a:pt x="971" y="1066"/>
                </a:lnTo>
                <a:lnTo>
                  <a:pt x="971" y="1066"/>
                </a:lnTo>
                <a:lnTo>
                  <a:pt x="973" y="1057"/>
                </a:lnTo>
                <a:lnTo>
                  <a:pt x="978" y="1048"/>
                </a:lnTo>
                <a:lnTo>
                  <a:pt x="984" y="1038"/>
                </a:lnTo>
                <a:lnTo>
                  <a:pt x="993" y="1030"/>
                </a:lnTo>
                <a:lnTo>
                  <a:pt x="1004" y="1020"/>
                </a:lnTo>
                <a:lnTo>
                  <a:pt x="1016" y="1011"/>
                </a:lnTo>
                <a:lnTo>
                  <a:pt x="1030" y="1001"/>
                </a:lnTo>
                <a:lnTo>
                  <a:pt x="1047" y="992"/>
                </a:lnTo>
                <a:lnTo>
                  <a:pt x="1047" y="992"/>
                </a:lnTo>
                <a:close/>
                <a:moveTo>
                  <a:pt x="951" y="908"/>
                </a:moveTo>
                <a:lnTo>
                  <a:pt x="1114" y="851"/>
                </a:lnTo>
                <a:lnTo>
                  <a:pt x="1560" y="1091"/>
                </a:lnTo>
                <a:lnTo>
                  <a:pt x="1407" y="1150"/>
                </a:lnTo>
                <a:lnTo>
                  <a:pt x="951" y="908"/>
                </a:lnTo>
                <a:close/>
                <a:moveTo>
                  <a:pt x="1302" y="920"/>
                </a:moveTo>
                <a:lnTo>
                  <a:pt x="1302" y="920"/>
                </a:lnTo>
                <a:lnTo>
                  <a:pt x="1344" y="916"/>
                </a:lnTo>
                <a:lnTo>
                  <a:pt x="1380" y="917"/>
                </a:lnTo>
                <a:lnTo>
                  <a:pt x="1414" y="920"/>
                </a:lnTo>
                <a:lnTo>
                  <a:pt x="1429" y="922"/>
                </a:lnTo>
                <a:lnTo>
                  <a:pt x="1443" y="924"/>
                </a:lnTo>
                <a:lnTo>
                  <a:pt x="1456" y="927"/>
                </a:lnTo>
                <a:lnTo>
                  <a:pt x="1467" y="931"/>
                </a:lnTo>
                <a:lnTo>
                  <a:pt x="1478" y="935"/>
                </a:lnTo>
                <a:lnTo>
                  <a:pt x="1487" y="939"/>
                </a:lnTo>
                <a:lnTo>
                  <a:pt x="1494" y="944"/>
                </a:lnTo>
                <a:lnTo>
                  <a:pt x="1500" y="948"/>
                </a:lnTo>
                <a:lnTo>
                  <a:pt x="1505" y="954"/>
                </a:lnTo>
                <a:lnTo>
                  <a:pt x="1509" y="959"/>
                </a:lnTo>
                <a:lnTo>
                  <a:pt x="1509" y="959"/>
                </a:lnTo>
                <a:lnTo>
                  <a:pt x="1510" y="965"/>
                </a:lnTo>
                <a:lnTo>
                  <a:pt x="1510" y="970"/>
                </a:lnTo>
                <a:lnTo>
                  <a:pt x="1509" y="976"/>
                </a:lnTo>
                <a:lnTo>
                  <a:pt x="1506" y="982"/>
                </a:lnTo>
                <a:lnTo>
                  <a:pt x="1502" y="990"/>
                </a:lnTo>
                <a:lnTo>
                  <a:pt x="1497" y="998"/>
                </a:lnTo>
                <a:lnTo>
                  <a:pt x="1489" y="1005"/>
                </a:lnTo>
                <a:lnTo>
                  <a:pt x="1480" y="1014"/>
                </a:lnTo>
                <a:lnTo>
                  <a:pt x="1302" y="920"/>
                </a:lnTo>
                <a:close/>
                <a:moveTo>
                  <a:pt x="1564" y="1591"/>
                </a:moveTo>
                <a:lnTo>
                  <a:pt x="1412" y="1645"/>
                </a:lnTo>
                <a:lnTo>
                  <a:pt x="1412" y="1179"/>
                </a:lnTo>
                <a:lnTo>
                  <a:pt x="1572" y="1118"/>
                </a:lnTo>
                <a:lnTo>
                  <a:pt x="1564" y="1591"/>
                </a:lnTo>
                <a:close/>
                <a:moveTo>
                  <a:pt x="1572" y="1065"/>
                </a:moveTo>
                <a:lnTo>
                  <a:pt x="1508" y="1030"/>
                </a:lnTo>
                <a:lnTo>
                  <a:pt x="1508" y="1030"/>
                </a:lnTo>
                <a:lnTo>
                  <a:pt x="1516" y="1020"/>
                </a:lnTo>
                <a:lnTo>
                  <a:pt x="1524" y="1010"/>
                </a:lnTo>
                <a:lnTo>
                  <a:pt x="1531" y="1000"/>
                </a:lnTo>
                <a:lnTo>
                  <a:pt x="1536" y="990"/>
                </a:lnTo>
                <a:lnTo>
                  <a:pt x="1538" y="979"/>
                </a:lnTo>
                <a:lnTo>
                  <a:pt x="1539" y="969"/>
                </a:lnTo>
                <a:lnTo>
                  <a:pt x="1538" y="958"/>
                </a:lnTo>
                <a:lnTo>
                  <a:pt x="1535" y="948"/>
                </a:lnTo>
                <a:lnTo>
                  <a:pt x="1535" y="948"/>
                </a:lnTo>
                <a:lnTo>
                  <a:pt x="1530" y="937"/>
                </a:lnTo>
                <a:lnTo>
                  <a:pt x="1522" y="927"/>
                </a:lnTo>
                <a:lnTo>
                  <a:pt x="1511" y="919"/>
                </a:lnTo>
                <a:lnTo>
                  <a:pt x="1500" y="912"/>
                </a:lnTo>
                <a:lnTo>
                  <a:pt x="1486" y="905"/>
                </a:lnTo>
                <a:lnTo>
                  <a:pt x="1470" y="900"/>
                </a:lnTo>
                <a:lnTo>
                  <a:pt x="1454" y="895"/>
                </a:lnTo>
                <a:lnTo>
                  <a:pt x="1435" y="892"/>
                </a:lnTo>
                <a:lnTo>
                  <a:pt x="1416" y="889"/>
                </a:lnTo>
                <a:lnTo>
                  <a:pt x="1395" y="888"/>
                </a:lnTo>
                <a:lnTo>
                  <a:pt x="1375" y="887"/>
                </a:lnTo>
                <a:lnTo>
                  <a:pt x="1351" y="887"/>
                </a:lnTo>
                <a:lnTo>
                  <a:pt x="1329" y="888"/>
                </a:lnTo>
                <a:lnTo>
                  <a:pt x="1306" y="890"/>
                </a:lnTo>
                <a:lnTo>
                  <a:pt x="1282" y="892"/>
                </a:lnTo>
                <a:lnTo>
                  <a:pt x="1258" y="895"/>
                </a:lnTo>
                <a:lnTo>
                  <a:pt x="1237" y="884"/>
                </a:lnTo>
                <a:lnTo>
                  <a:pt x="1557" y="777"/>
                </a:lnTo>
                <a:lnTo>
                  <a:pt x="1895" y="949"/>
                </a:lnTo>
                <a:lnTo>
                  <a:pt x="1572" y="1065"/>
                </a:lnTo>
                <a:close/>
                <a:moveTo>
                  <a:pt x="566" y="1168"/>
                </a:moveTo>
                <a:lnTo>
                  <a:pt x="566" y="1202"/>
                </a:lnTo>
                <a:lnTo>
                  <a:pt x="978" y="1419"/>
                </a:lnTo>
                <a:lnTo>
                  <a:pt x="978" y="1385"/>
                </a:lnTo>
                <a:lnTo>
                  <a:pt x="566" y="1168"/>
                </a:lnTo>
                <a:close/>
                <a:moveTo>
                  <a:pt x="570" y="1319"/>
                </a:moveTo>
                <a:lnTo>
                  <a:pt x="570" y="1352"/>
                </a:lnTo>
                <a:lnTo>
                  <a:pt x="946" y="1550"/>
                </a:lnTo>
                <a:lnTo>
                  <a:pt x="946" y="1517"/>
                </a:lnTo>
                <a:lnTo>
                  <a:pt x="570" y="1319"/>
                </a:lnTo>
                <a:close/>
              </a:path>
            </a:pathLst>
          </a:custGeom>
          <a:solidFill>
            <a:srgbClr val="000000"/>
          </a:solidFill>
          <a:ln>
            <a:noFill/>
          </a:ln>
        </p:spPr>
        <p:txBody>
          <a:bodyPr vert="horz" wrap="square" lIns="91440" tIns="45720" rIns="91440" bIns="45720" numCol="1" anchor="t" anchorCtr="0" compatLnSpc="1">
            <a:prstTxWarp prst="textNoShape">
              <a:avLst/>
            </a:prstTxWarp>
          </a:bodyPr>
          <a:lstStyle/>
          <a:p>
            <a:endParaRPr lang="de-DE"/>
          </a:p>
        </p:txBody>
      </p:sp>
      <p:sp>
        <p:nvSpPr>
          <p:cNvPr id="24" name="TextBox 23">
            <a:extLst>
              <a:ext uri="{FF2B5EF4-FFF2-40B4-BE49-F238E27FC236}">
                <a16:creationId xmlns:a16="http://schemas.microsoft.com/office/drawing/2014/main" id="{C538DA74-5638-4AB9-A54C-9F0766D49328}"/>
              </a:ext>
            </a:extLst>
          </p:cNvPr>
          <p:cNvSpPr txBox="1"/>
          <p:nvPr/>
        </p:nvSpPr>
        <p:spPr>
          <a:xfrm>
            <a:off x="607409" y="3164767"/>
            <a:ext cx="1892127" cy="453841"/>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latin typeface="EYInterstate" panose="02000503020000020004" pitchFamily="2" charset="0"/>
              </a:rPr>
              <a:t>Going concern assessment</a:t>
            </a:r>
          </a:p>
        </p:txBody>
      </p:sp>
    </p:spTree>
    <p:extLst>
      <p:ext uri="{BB962C8B-B14F-4D97-AF65-F5344CB8AC3E}">
        <p14:creationId xmlns:p14="http://schemas.microsoft.com/office/powerpoint/2010/main" val="37520370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XX - CSR</a:t>
            </a:r>
          </a:p>
        </p:txBody>
      </p:sp>
      <p:sp>
        <p:nvSpPr>
          <p:cNvPr id="6" name="TextBox 5">
            <a:extLst>
              <a:ext uri="{FF2B5EF4-FFF2-40B4-BE49-F238E27FC236}">
                <a16:creationId xmlns:a16="http://schemas.microsoft.com/office/drawing/2014/main" id="{38778E7F-DB33-463A-80D2-5EFA46D4895E}"/>
              </a:ext>
            </a:extLst>
          </p:cNvPr>
          <p:cNvSpPr txBox="1"/>
          <p:nvPr/>
        </p:nvSpPr>
        <p:spPr>
          <a:xfrm>
            <a:off x="2611959" y="1310591"/>
            <a:ext cx="8985335" cy="124795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200" b="1" dirty="0">
                <a:latin typeface="Arial" panose="020B0604020202020204" pitchFamily="34" charset="0"/>
                <a:cs typeface="Arial" panose="020B0604020202020204" pitchFamily="34" charset="0"/>
              </a:rPr>
              <a:t>Reporting requirement for clause 3(xx)</a:t>
            </a:r>
          </a:p>
          <a:p>
            <a:pPr>
              <a:lnSpc>
                <a:spcPct val="110000"/>
              </a:lnSpc>
              <a:spcAft>
                <a:spcPts val="400"/>
              </a:spcAft>
              <a:buClr>
                <a:srgbClr val="FFE600"/>
              </a:buClr>
              <a:buSzPct val="70000"/>
            </a:pPr>
            <a:r>
              <a:rPr lang="en-IN" sz="1200" b="1" dirty="0">
                <a:solidFill>
                  <a:schemeClr val="bg1">
                    <a:lumMod val="50000"/>
                  </a:schemeClr>
                </a:solidFill>
                <a:latin typeface="Arial" panose="020B0604020202020204" pitchFamily="34" charset="0"/>
                <a:cs typeface="Arial" panose="020B0604020202020204" pitchFamily="34" charset="0"/>
              </a:rPr>
              <a:t>(a) Whether the Company has transferred unspent amount to a Fund specified Clause VII of CA2013 within 6 months of the financial year end as per second proviso to Sec 135(5) of CA2013</a:t>
            </a:r>
          </a:p>
          <a:p>
            <a:pPr>
              <a:lnSpc>
                <a:spcPct val="110000"/>
              </a:lnSpc>
              <a:spcAft>
                <a:spcPts val="400"/>
              </a:spcAft>
              <a:buClr>
                <a:srgbClr val="FFE600"/>
              </a:buClr>
              <a:buSzPct val="70000"/>
            </a:pPr>
            <a:r>
              <a:rPr lang="en-IN" sz="1200" b="1" dirty="0">
                <a:solidFill>
                  <a:schemeClr val="bg1">
                    <a:lumMod val="50000"/>
                  </a:schemeClr>
                </a:solidFill>
                <a:latin typeface="Arial" panose="020B0604020202020204" pitchFamily="34" charset="0"/>
                <a:cs typeface="Arial" panose="020B0604020202020204" pitchFamily="34" charset="0"/>
              </a:rPr>
              <a:t>(b) Whether any amount remaining unspent pursuant to any ongoing project, has been transferred to special account in compliance with provision of Sec 135(6)</a:t>
            </a:r>
          </a:p>
        </p:txBody>
      </p:sp>
      <p:sp>
        <p:nvSpPr>
          <p:cNvPr id="14" name="TextBox 13">
            <a:extLst>
              <a:ext uri="{FF2B5EF4-FFF2-40B4-BE49-F238E27FC236}">
                <a16:creationId xmlns:a16="http://schemas.microsoft.com/office/drawing/2014/main" id="{DD35F0DB-B4B8-4895-A097-A211F9DF65CE}"/>
              </a:ext>
            </a:extLst>
          </p:cNvPr>
          <p:cNvSpPr txBox="1"/>
          <p:nvPr/>
        </p:nvSpPr>
        <p:spPr>
          <a:xfrm>
            <a:off x="2582170" y="2920328"/>
            <a:ext cx="8972220" cy="89247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200" b="1" dirty="0">
                <a:latin typeface="Arial" panose="020B0604020202020204" pitchFamily="34" charset="0"/>
                <a:cs typeface="Arial" panose="020B0604020202020204" pitchFamily="34"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Arial" panose="020B0604020202020204" pitchFamily="34" charset="0"/>
                <a:cs typeface="Arial" panose="020B0604020202020204" pitchFamily="34" charset="0"/>
              </a:rPr>
              <a:t>CSR calculations </a:t>
            </a:r>
          </a:p>
          <a:p>
            <a:pPr marL="285750" indent="-285750">
              <a:lnSpc>
                <a:spcPct val="120000"/>
              </a:lnSpc>
              <a:spcAft>
                <a:spcPts val="400"/>
              </a:spcAft>
              <a:buClr>
                <a:srgbClr val="FFE600"/>
              </a:buClr>
              <a:buSzPct val="70000"/>
              <a:buFont typeface="Arial" panose="020B0604020202020204" pitchFamily="34" charset="0"/>
              <a:buChar char="•"/>
            </a:pPr>
            <a:r>
              <a:rPr lang="en-IN" sz="1200" dirty="0">
                <a:latin typeface="Arial" panose="020B0604020202020204" pitchFamily="34" charset="0"/>
                <a:cs typeface="Arial" panose="020B0604020202020204" pitchFamily="34" charset="0"/>
              </a:rPr>
              <a:t>Unspent amounts for projects </a:t>
            </a:r>
          </a:p>
        </p:txBody>
      </p:sp>
      <p:sp>
        <p:nvSpPr>
          <p:cNvPr id="15" name="TextBox 14">
            <a:extLst>
              <a:ext uri="{FF2B5EF4-FFF2-40B4-BE49-F238E27FC236}">
                <a16:creationId xmlns:a16="http://schemas.microsoft.com/office/drawing/2014/main" id="{66589FA1-C4E0-4EC8-9EB8-E36E0370333E}"/>
              </a:ext>
            </a:extLst>
          </p:cNvPr>
          <p:cNvSpPr txBox="1"/>
          <p:nvPr/>
        </p:nvSpPr>
        <p:spPr>
          <a:xfrm>
            <a:off x="2586180" y="4293923"/>
            <a:ext cx="8985335" cy="116536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200" b="1" dirty="0">
                <a:latin typeface="Arial" panose="020B0604020202020204" pitchFamily="34" charset="0"/>
                <a:cs typeface="Arial" panose="020B0604020202020204" pitchFamily="34" charset="0"/>
              </a:rPr>
              <a:t>Client Requirements (CAS)</a:t>
            </a:r>
          </a:p>
          <a:p>
            <a:pPr marL="285750" indent="-285750">
              <a:lnSpc>
                <a:spcPct val="120000"/>
              </a:lnSpc>
              <a:spcAft>
                <a:spcPts val="400"/>
              </a:spcAft>
              <a:buClr>
                <a:srgbClr val="FFE600"/>
              </a:buClr>
              <a:buSzPct val="70000"/>
              <a:buFont typeface="Arial" panose="020B0604020202020204" pitchFamily="34" charset="0"/>
              <a:buChar char="•"/>
            </a:pPr>
            <a:r>
              <a:rPr lang="en-IN" sz="1200" b="1" dirty="0">
                <a:solidFill>
                  <a:schemeClr val="bg1">
                    <a:lumMod val="50000"/>
                  </a:schemeClr>
                </a:solidFill>
                <a:latin typeface="Arial" panose="020B0604020202020204" pitchFamily="34" charset="0"/>
                <a:cs typeface="Arial" panose="020B0604020202020204" pitchFamily="34" charset="0"/>
              </a:rPr>
              <a:t>Board approvals, policy, minutes of committees, Board reports to be requested in CAS</a:t>
            </a:r>
          </a:p>
          <a:p>
            <a:pPr marL="285750" indent="-285750">
              <a:lnSpc>
                <a:spcPct val="120000"/>
              </a:lnSpc>
              <a:spcAft>
                <a:spcPts val="400"/>
              </a:spcAft>
              <a:buClr>
                <a:srgbClr val="FFE600"/>
              </a:buClr>
              <a:buSzPct val="70000"/>
              <a:buFont typeface="Arial" panose="020B0604020202020204" pitchFamily="34" charset="0"/>
              <a:buChar char="•"/>
            </a:pPr>
            <a:r>
              <a:rPr lang="en-IN" sz="1200" b="1" dirty="0">
                <a:solidFill>
                  <a:schemeClr val="bg1">
                    <a:lumMod val="50000"/>
                  </a:schemeClr>
                </a:solidFill>
                <a:latin typeface="Arial" panose="020B0604020202020204" pitchFamily="34" charset="0"/>
                <a:cs typeface="Arial" panose="020B0604020202020204" pitchFamily="34" charset="0"/>
              </a:rPr>
              <a:t>Bank statements of amounts transferred whenever section is notified</a:t>
            </a:r>
          </a:p>
          <a:p>
            <a:pPr marL="285750" indent="-285750">
              <a:lnSpc>
                <a:spcPct val="120000"/>
              </a:lnSpc>
              <a:spcAft>
                <a:spcPts val="400"/>
              </a:spcAft>
              <a:buClr>
                <a:srgbClr val="FFE600"/>
              </a:buClr>
              <a:buSzPct val="70000"/>
              <a:buFont typeface="Arial" panose="020B0604020202020204" pitchFamily="34" charset="0"/>
              <a:buChar char="•"/>
            </a:pPr>
            <a:endParaRPr lang="en-IN" sz="1200" b="1" dirty="0">
              <a:latin typeface="Arial" panose="020B0604020202020204" pitchFamily="34" charset="0"/>
              <a:cs typeface="Arial" panose="020B0604020202020204" pitchFamily="34" charset="0"/>
            </a:endParaRPr>
          </a:p>
        </p:txBody>
      </p:sp>
      <p:sp>
        <p:nvSpPr>
          <p:cNvPr id="60" name="TextBox 59">
            <a:extLst>
              <a:ext uri="{FF2B5EF4-FFF2-40B4-BE49-F238E27FC236}">
                <a16:creationId xmlns:a16="http://schemas.microsoft.com/office/drawing/2014/main" id="{056BA49A-9560-4CD0-9FC3-12D5F87F4B1B}"/>
              </a:ext>
            </a:extLst>
          </p:cNvPr>
          <p:cNvSpPr txBox="1"/>
          <p:nvPr/>
        </p:nvSpPr>
        <p:spPr>
          <a:xfrm>
            <a:off x="-119160"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Arial" panose="020B0604020202020204" pitchFamily="34" charset="0"/>
                <a:cs typeface="Arial" panose="020B0604020202020204" pitchFamily="34" charset="0"/>
              </a:rPr>
              <a:t>CSR</a:t>
            </a:r>
          </a:p>
        </p:txBody>
      </p:sp>
      <p:sp>
        <p:nvSpPr>
          <p:cNvPr id="61" name="Arc 60">
            <a:extLst>
              <a:ext uri="{FF2B5EF4-FFF2-40B4-BE49-F238E27FC236}">
                <a16:creationId xmlns:a16="http://schemas.microsoft.com/office/drawing/2014/main" id="{33F9199B-3F79-4537-BBA6-B1B8728CEAD1}"/>
              </a:ext>
            </a:extLst>
          </p:cNvPr>
          <p:cNvSpPr/>
          <p:nvPr/>
        </p:nvSpPr>
        <p:spPr>
          <a:xfrm>
            <a:off x="-905297" y="1254258"/>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b="1" dirty="0">
              <a:latin typeface="Arial" panose="020B0604020202020204" pitchFamily="34" charset="0"/>
              <a:cs typeface="Arial" panose="020B0604020202020204" pitchFamily="34" charset="0"/>
            </a:endParaRPr>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516698"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b="1">
                <a:latin typeface="Arial" panose="020B0604020202020204" pitchFamily="34" charset="0"/>
                <a:cs typeface="Arial" panose="020B0604020202020204" pitchFamily="34" charset="0"/>
              </a:endParaRPr>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b="1">
                <a:latin typeface="Arial" panose="020B0604020202020204" pitchFamily="34" charset="0"/>
                <a:cs typeface="Arial" panose="020B0604020202020204" pitchFamily="34" charset="0"/>
              </a:endParaRPr>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b="1">
                <a:latin typeface="Arial" panose="020B0604020202020204" pitchFamily="34" charset="0"/>
                <a:cs typeface="Arial" panose="020B0604020202020204" pitchFamily="34" charset="0"/>
              </a:endParaRPr>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b="1">
                <a:latin typeface="Arial" panose="020B0604020202020204" pitchFamily="34" charset="0"/>
                <a:cs typeface="Arial" panose="020B0604020202020204" pitchFamily="34" charset="0"/>
              </a:endParaRPr>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b="1">
                <a:latin typeface="Arial" panose="020B0604020202020204" pitchFamily="34" charset="0"/>
                <a:cs typeface="Arial" panose="020B0604020202020204" pitchFamily="34" charset="0"/>
              </a:endParaRPr>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b="1">
                <a:latin typeface="Arial" panose="020B0604020202020204" pitchFamily="34" charset="0"/>
                <a:cs typeface="Arial" panose="020B0604020202020204" pitchFamily="34" charset="0"/>
              </a:endParaRPr>
            </a:p>
          </p:txBody>
        </p:sp>
      </p:grpSp>
      <p:sp>
        <p:nvSpPr>
          <p:cNvPr id="73" name="Oval 72">
            <a:extLst>
              <a:ext uri="{FF2B5EF4-FFF2-40B4-BE49-F238E27FC236}">
                <a16:creationId xmlns:a16="http://schemas.microsoft.com/office/drawing/2014/main" id="{EF747275-A2CA-413D-A27D-0504F0B82904}"/>
              </a:ext>
            </a:extLst>
          </p:cNvPr>
          <p:cNvSpPr/>
          <p:nvPr/>
        </p:nvSpPr>
        <p:spPr>
          <a:xfrm>
            <a:off x="2507505" y="329189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b="1" dirty="0">
              <a:solidFill>
                <a:schemeClr val="tx1"/>
              </a:solidFill>
              <a:latin typeface="Arial" panose="020B0604020202020204" pitchFamily="34" charset="0"/>
              <a:cs typeface="Arial" panose="020B0604020202020204" pitchFamily="34" charset="0"/>
            </a:endParaRPr>
          </a:p>
        </p:txBody>
      </p:sp>
      <p:sp>
        <p:nvSpPr>
          <p:cNvPr id="79" name="Oval 78">
            <a:extLst>
              <a:ext uri="{FF2B5EF4-FFF2-40B4-BE49-F238E27FC236}">
                <a16:creationId xmlns:a16="http://schemas.microsoft.com/office/drawing/2014/main" id="{9A058F55-153E-41DB-B6D8-3CC2D2E00897}"/>
              </a:ext>
            </a:extLst>
          </p:cNvPr>
          <p:cNvSpPr/>
          <p:nvPr/>
        </p:nvSpPr>
        <p:spPr>
          <a:xfrm>
            <a:off x="2482701"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b="1" dirty="0">
              <a:solidFill>
                <a:schemeClr val="tx1"/>
              </a:solidFil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5CA9716C-EA65-4127-9836-29CBE9B3A489}"/>
              </a:ext>
            </a:extLst>
          </p:cNvPr>
          <p:cNvSpPr/>
          <p:nvPr/>
        </p:nvSpPr>
        <p:spPr>
          <a:xfrm>
            <a:off x="2507505" y="480194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770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773128" y="4340866"/>
            <a:ext cx="1384582" cy="105969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(xxi): Consolidated financial statements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1011086"/>
            <a:ext cx="8340289" cy="1365548"/>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algn="just">
              <a:lnSpc>
                <a:spcPct val="110000"/>
              </a:lnSpc>
              <a:spcAft>
                <a:spcPts val="400"/>
              </a:spcAft>
              <a:buClr>
                <a:srgbClr val="FFE600"/>
              </a:buClr>
              <a:buSzPct val="70000"/>
            </a:pPr>
            <a:r>
              <a:rPr lang="en-IN" sz="1400" dirty="0">
                <a:cs typeface="Times New Roman" panose="02020603050405020304" pitchFamily="18" charset="0"/>
              </a:rPr>
              <a:t>Whether there have been any qualifications or adverse remarks by the respective auditors in the Companies (Auditor's Report) Order (CARO) reports of the companies included in the consolidated financial statements, if yes, indicate the details of the companies and the paragraph numbers of the CARO report containing the qualifications or adverse remarks. </a:t>
            </a:r>
            <a:endParaRPr lang="en-IN" sz="1400" i="1" dirty="0">
              <a:solidFill>
                <a:srgbClr val="FF0000"/>
              </a:solidFill>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44967" y="2441539"/>
            <a:ext cx="8340290" cy="242917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200" b="1" dirty="0">
                <a:cs typeface="Times New Roman" panose="02020603050405020304" pitchFamily="18" charset="0"/>
              </a:rPr>
              <a:t>Key considerations / Questions / Things to be careful</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To ascertain, companies scoped in/out for audit of CFS. Irrespective of entities in-scope or not, whether the auditor has received CARO reports or not. If not, the same needs to be reported </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To assess whether the observations and comments are in nature of qualification/adverse remarks</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Provide details of companies and para no. of respective CARO reports containing qualification/adverse remarks</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CARO reports of investments in entities carried through OCI are not to be considered since they do not form a part of CFS.</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How is this to be reported as a part of the consolidated audit report? As a separate para or as an annexure?</a:t>
            </a:r>
          </a:p>
          <a:p>
            <a:pPr marL="285750" indent="-285750">
              <a:lnSpc>
                <a:spcPct val="120000"/>
              </a:lnSpc>
              <a:spcAft>
                <a:spcPts val="400"/>
              </a:spcAft>
              <a:buClr>
                <a:srgbClr val="FFE600"/>
              </a:buClr>
              <a:buSzPct val="70000"/>
              <a:buFont typeface="Arial" panose="020B0604020202020204" pitchFamily="34" charset="0"/>
              <a:buChar char="•"/>
            </a:pPr>
            <a:r>
              <a:rPr lang="en-IN" sz="1200" dirty="0">
                <a:cs typeface="Times New Roman" panose="02020603050405020304" pitchFamily="18" charset="0"/>
              </a:rPr>
              <a:t>What about reporting for entities which have been audited by an auditor other than SRBC?</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35026" y="5189449"/>
            <a:ext cx="8340291" cy="100211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mj-lt"/>
                <a:cs typeface="Times New Roman" panose="02020603050405020304" pitchFamily="18" charset="0"/>
              </a:rPr>
              <a:t>Client Requirements (CAS)</a:t>
            </a:r>
          </a:p>
          <a:p>
            <a:pPr>
              <a:lnSpc>
                <a:spcPct val="120000"/>
              </a:lnSpc>
              <a:spcAft>
                <a:spcPts val="400"/>
              </a:spcAft>
              <a:buClr>
                <a:srgbClr val="FFE600"/>
              </a:buClr>
              <a:buSzPct val="70000"/>
            </a:pPr>
            <a:r>
              <a:rPr lang="en-IN" sz="1400" dirty="0">
                <a:latin typeface="+mj-lt"/>
                <a:cs typeface="Times New Roman" panose="02020603050405020304" pitchFamily="18" charset="0"/>
              </a:rPr>
              <a:t>List of Companies (Holding, Subsidiary, Associates, JV) included in the CFS</a:t>
            </a:r>
          </a:p>
          <a:p>
            <a:pPr>
              <a:lnSpc>
                <a:spcPct val="120000"/>
              </a:lnSpc>
              <a:spcAft>
                <a:spcPts val="400"/>
              </a:spcAft>
              <a:buClr>
                <a:srgbClr val="FFE600"/>
              </a:buClr>
              <a:buSzPct val="70000"/>
            </a:pPr>
            <a:r>
              <a:rPr lang="en-IN" sz="1400" dirty="0">
                <a:latin typeface="+mj-lt"/>
                <a:cs typeface="Times New Roman" panose="02020603050405020304" pitchFamily="18" charset="0"/>
              </a:rPr>
              <a:t>The signed FS for all entities as part of CFS.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467820"/>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Consolidated Financial Statements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57710" y="532729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2561798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1"/>
            <a:ext cx="1332025" cy="153977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a:t>
            </a:r>
            <a:r>
              <a:rPr lang="en-IN" dirty="0" err="1">
                <a:solidFill>
                  <a:srgbClr val="FF0000"/>
                </a:solidFill>
              </a:rPr>
              <a:t>i</a:t>
            </a:r>
            <a:r>
              <a:rPr lang="en-IN" dirty="0">
                <a:solidFill>
                  <a:srgbClr val="FF0000"/>
                </a:solidFill>
              </a:rPr>
              <a:t>)(c)  – Title Deeds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963159"/>
            <a:ext cx="8340289" cy="185799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Whether the title deeds of </a:t>
            </a:r>
            <a:r>
              <a:rPr lang="en-IN" sz="1200" b="1" dirty="0">
                <a:solidFill>
                  <a:srgbClr val="FF0000"/>
                </a:solidFill>
                <a:cs typeface="Times New Roman" panose="02020603050405020304" pitchFamily="18" charset="0"/>
              </a:rPr>
              <a:t>all</a:t>
            </a:r>
            <a:r>
              <a:rPr lang="en-IN" sz="1200" b="1" dirty="0">
                <a:cs typeface="Times New Roman" panose="02020603050405020304" pitchFamily="18" charset="0"/>
              </a:rPr>
              <a:t> the immovable properties </a:t>
            </a:r>
            <a:r>
              <a:rPr lang="en-IN" sz="1200" b="1" dirty="0">
                <a:solidFill>
                  <a:srgbClr val="FF0000"/>
                </a:solidFill>
                <a:cs typeface="Times New Roman" panose="02020603050405020304" pitchFamily="18" charset="0"/>
              </a:rPr>
              <a:t>(other than properties where the company is the lessee and the lease agreements are duly executed in favour of the lessee)</a:t>
            </a:r>
            <a:r>
              <a:rPr lang="en-IN" sz="1200" b="1" dirty="0">
                <a:cs typeface="Times New Roman" panose="02020603050405020304" pitchFamily="18" charset="0"/>
              </a:rPr>
              <a:t> </a:t>
            </a:r>
            <a:r>
              <a:rPr lang="en-IN" sz="1200" b="1" dirty="0">
                <a:solidFill>
                  <a:srgbClr val="FF0000"/>
                </a:solidFill>
                <a:cs typeface="Times New Roman" panose="02020603050405020304" pitchFamily="18" charset="0"/>
              </a:rPr>
              <a:t>disclosed in the financial statements </a:t>
            </a:r>
            <a:r>
              <a:rPr lang="en-IN" sz="1200" b="1" dirty="0">
                <a:cs typeface="Times New Roman" panose="02020603050405020304" pitchFamily="18" charset="0"/>
              </a:rPr>
              <a:t>are held in the name of the company, if not, provide the details thereof </a:t>
            </a:r>
            <a:r>
              <a:rPr lang="en-IN" sz="1200" b="1" dirty="0">
                <a:solidFill>
                  <a:srgbClr val="FF0000"/>
                </a:solidFill>
                <a:cs typeface="Times New Roman" panose="02020603050405020304" pitchFamily="18" charset="0"/>
              </a:rPr>
              <a:t>in the format below:</a:t>
            </a:r>
          </a:p>
          <a:p>
            <a:pPr marL="285750" indent="-285750" algn="just">
              <a:lnSpc>
                <a:spcPct val="110000"/>
              </a:lnSpc>
              <a:spcAft>
                <a:spcPts val="400"/>
              </a:spcAft>
              <a:buClr>
                <a:srgbClr val="FFE600"/>
              </a:buClr>
              <a:buSzPct val="70000"/>
              <a:buFont typeface="Arial" panose="020B0604020202020204" pitchFamily="34" charset="0"/>
              <a:buChar char="•"/>
            </a:pPr>
            <a:endParaRPr lang="en-IN" sz="1200" b="1" dirty="0">
              <a:cs typeface="Times New Roman" panose="02020603050405020304" pitchFamily="18" charset="0"/>
            </a:endParaRPr>
          </a:p>
          <a:p>
            <a:pPr algn="just">
              <a:lnSpc>
                <a:spcPct val="110000"/>
              </a:lnSpc>
              <a:spcAft>
                <a:spcPts val="400"/>
              </a:spcAft>
              <a:buClr>
                <a:srgbClr val="FFE600"/>
              </a:buClr>
              <a:buSzPct val="70000"/>
            </a:pPr>
            <a:endParaRPr lang="en-IN" sz="1400" b="1" dirty="0">
              <a:cs typeface="Times New Roman" panose="02020603050405020304" pitchFamily="18" charset="0"/>
            </a:endParaRPr>
          </a:p>
          <a:p>
            <a:pPr marL="285750" indent="-285750" algn="just">
              <a:lnSpc>
                <a:spcPct val="110000"/>
              </a:lnSpc>
              <a:spcAft>
                <a:spcPts val="400"/>
              </a:spcAft>
              <a:buClr>
                <a:srgbClr val="FFE600"/>
              </a:buClr>
              <a:buSzPct val="70000"/>
              <a:buFont typeface="Arial" panose="020B0604020202020204" pitchFamily="34" charset="0"/>
              <a:buChar char="•"/>
            </a:pPr>
            <a:endParaRPr lang="en-IN" sz="1400" b="1" dirty="0">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13229" y="2960232"/>
            <a:ext cx="8340290" cy="2363514"/>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algn="just">
              <a:lnSpc>
                <a:spcPct val="120000"/>
              </a:lnSpc>
              <a:spcAft>
                <a:spcPts val="400"/>
              </a:spcAft>
              <a:buClr>
                <a:srgbClr val="FFE600"/>
              </a:buClr>
              <a:buSzPct val="70000"/>
            </a:pPr>
            <a:r>
              <a:rPr lang="en-IN" sz="1200" b="1" dirty="0">
                <a:cs typeface="Times New Roman" panose="02020603050405020304" pitchFamily="18" charset="0"/>
              </a:rPr>
              <a:t>Auditor is required to identify immovable properties and verify the title deeds (Registered sale deed / transfer deed / conveyance deed, etc. of land, land &amp; building together, etc.)</a:t>
            </a:r>
          </a:p>
          <a:p>
            <a:pPr algn="just">
              <a:lnSpc>
                <a:spcPct val="120000"/>
              </a:lnSpc>
              <a:spcAft>
                <a:spcPts val="400"/>
              </a:spcAft>
              <a:buClr>
                <a:srgbClr val="FFE600"/>
              </a:buClr>
              <a:buSzPct val="70000"/>
            </a:pPr>
            <a:r>
              <a:rPr lang="en-IN" sz="1200" b="1" dirty="0">
                <a:cs typeface="Times New Roman" panose="02020603050405020304" pitchFamily="18" charset="0"/>
              </a:rPr>
              <a:t>TDRs(Transfer Development Rights), Plant and Machinery embedded in land etc., are not considered as an immovable property. </a:t>
            </a:r>
          </a:p>
          <a:p>
            <a:pPr algn="just">
              <a:lnSpc>
                <a:spcPct val="120000"/>
              </a:lnSpc>
              <a:spcAft>
                <a:spcPts val="400"/>
              </a:spcAft>
              <a:buClr>
                <a:srgbClr val="FFE600"/>
              </a:buClr>
              <a:buSzPct val="70000"/>
            </a:pPr>
            <a:r>
              <a:rPr lang="en-IN" sz="1200" b="1" dirty="0">
                <a:cs typeface="Times New Roman" panose="02020603050405020304" pitchFamily="18" charset="0"/>
              </a:rPr>
              <a:t>In case of leasehold land and land &amp; buildings together, covered under the head fixed assets, the </a:t>
            </a:r>
            <a:r>
              <a:rPr lang="en-IN" sz="1200" b="1" u="sng" dirty="0">
                <a:cs typeface="Times New Roman" panose="02020603050405020304" pitchFamily="18" charset="0"/>
              </a:rPr>
              <a:t>lease agreement duly registered with the appropriate authority</a:t>
            </a:r>
            <a:r>
              <a:rPr lang="en-IN" sz="1200" b="1" dirty="0">
                <a:cs typeface="Times New Roman" panose="02020603050405020304" pitchFamily="18" charset="0"/>
              </a:rPr>
              <a:t>. (Under IND AS 116, disclosure requirements in an Operating Lease is substantially the same as that of Finance Lease) </a:t>
            </a:r>
          </a:p>
          <a:p>
            <a:pPr algn="just">
              <a:lnSpc>
                <a:spcPct val="120000"/>
              </a:lnSpc>
              <a:spcAft>
                <a:spcPts val="400"/>
              </a:spcAft>
              <a:buClr>
                <a:srgbClr val="FFE600"/>
              </a:buClr>
              <a:buSzPct val="70000"/>
            </a:pPr>
            <a:r>
              <a:rPr lang="en-IN" sz="1200" dirty="0">
                <a:cs typeface="Times New Roman" panose="02020603050405020304" pitchFamily="18" charset="0"/>
              </a:rPr>
              <a:t>Question</a:t>
            </a:r>
            <a:r>
              <a:rPr lang="en-IN" sz="1200" b="1" dirty="0">
                <a:cs typeface="Times New Roman" panose="02020603050405020304" pitchFamily="18" charset="0"/>
              </a:rPr>
              <a:t> – In case of lost deeds, where we are unable to trace through FIRs also, the disclosure way to discuss?</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179633" y="5365949"/>
            <a:ext cx="8340289" cy="88003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a:lnSpc>
                <a:spcPct val="120000"/>
              </a:lnSpc>
              <a:spcAft>
                <a:spcPts val="400"/>
              </a:spcAft>
              <a:buClr>
                <a:srgbClr val="FFE600"/>
              </a:buClr>
              <a:buSzPct val="70000"/>
            </a:pPr>
            <a:r>
              <a:rPr lang="en-IN" sz="1200" b="1" dirty="0">
                <a:cs typeface="Times New Roman" panose="02020603050405020304" pitchFamily="18" charset="0"/>
              </a:rPr>
              <a:t>Identification of immovable properties, title deeds of all immovable properties, bank confirmations in case title deeds held by banks/FIs, FIR in case of lost deeds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err="1">
                <a:solidFill>
                  <a:srgbClr val="FF0000"/>
                </a:solidFill>
                <a:latin typeface="EYInterstate" panose="02000503020000020004" pitchFamily="2" charset="0"/>
              </a:rPr>
              <a:t>PP&amp;E</a:t>
            </a:r>
            <a:r>
              <a:rPr lang="en-IN" sz="1400" b="1" dirty="0">
                <a:solidFill>
                  <a:srgbClr val="FF0000"/>
                </a:solidFill>
                <a:latin typeface="EYInterstate" panose="02000503020000020004" pitchFamily="2" charset="0"/>
              </a:rPr>
              <a:t> Clauses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401365"/>
            <a:ext cx="1160788" cy="38255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095637" y="5745511"/>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33428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pic>
        <p:nvPicPr>
          <p:cNvPr id="3" name="Picture 2">
            <a:extLst>
              <a:ext uri="{FF2B5EF4-FFF2-40B4-BE49-F238E27FC236}">
                <a16:creationId xmlns:a16="http://schemas.microsoft.com/office/drawing/2014/main" id="{597350BA-2627-42C8-9D44-0D945C582CC3}"/>
              </a:ext>
            </a:extLst>
          </p:cNvPr>
          <p:cNvPicPr>
            <a:picLocks noChangeAspect="1"/>
          </p:cNvPicPr>
          <p:nvPr/>
        </p:nvPicPr>
        <p:blipFill>
          <a:blip r:embed="rId3"/>
          <a:stretch>
            <a:fillRect/>
          </a:stretch>
        </p:blipFill>
        <p:spPr>
          <a:xfrm>
            <a:off x="3682883" y="1933366"/>
            <a:ext cx="4980558" cy="920843"/>
          </a:xfrm>
          <a:prstGeom prst="rect">
            <a:avLst/>
          </a:prstGeom>
        </p:spPr>
      </p:pic>
    </p:spTree>
    <p:extLst>
      <p:ext uri="{BB962C8B-B14F-4D97-AF65-F5344CB8AC3E}">
        <p14:creationId xmlns:p14="http://schemas.microsoft.com/office/powerpoint/2010/main" val="191112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88333"/>
            <a:ext cx="1378877" cy="137520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a:t>
            </a:r>
            <a:r>
              <a:rPr lang="en-IN" dirty="0" err="1">
                <a:solidFill>
                  <a:srgbClr val="FF0000"/>
                </a:solidFill>
              </a:rPr>
              <a:t>i</a:t>
            </a:r>
            <a:r>
              <a:rPr lang="en-IN" dirty="0">
                <a:solidFill>
                  <a:srgbClr val="FF0000"/>
                </a:solidFill>
              </a:rPr>
              <a:t>)(d) – Revaluation of assets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4967" y="1132057"/>
            <a:ext cx="8340289" cy="1232435"/>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Whether the company has </a:t>
            </a:r>
            <a:r>
              <a:rPr lang="en-IN" sz="1200" u="sng" dirty="0">
                <a:latin typeface="EYInterstate" panose="02000503020000020004" pitchFamily="2" charset="0"/>
                <a:cs typeface="Times New Roman" panose="02020603050405020304" pitchFamily="18" charset="0"/>
              </a:rPr>
              <a:t>revalued</a:t>
            </a:r>
            <a:r>
              <a:rPr lang="en-IN" sz="1200" dirty="0">
                <a:latin typeface="EYInterstate" panose="02000503020000020004" pitchFamily="2" charset="0"/>
                <a:cs typeface="Times New Roman" panose="02020603050405020304" pitchFamily="18" charset="0"/>
              </a:rPr>
              <a:t> its Property, Plant and Equipment (including Right of Use assets) or intangible assets or both during the year and, if so, whether the revaluation is based on the valuation </a:t>
            </a:r>
            <a:r>
              <a:rPr lang="en-IN" sz="1200" u="sng" dirty="0">
                <a:latin typeface="EYInterstate" panose="02000503020000020004" pitchFamily="2" charset="0"/>
                <a:cs typeface="Times New Roman" panose="02020603050405020304" pitchFamily="18" charset="0"/>
              </a:rPr>
              <a:t>by a Registered Valuer</a:t>
            </a:r>
            <a:r>
              <a:rPr lang="en-IN" sz="1200" dirty="0">
                <a:latin typeface="EYInterstate" panose="02000503020000020004" pitchFamily="2" charset="0"/>
                <a:cs typeface="Times New Roman" panose="02020603050405020304" pitchFamily="18" charset="0"/>
              </a:rPr>
              <a:t>; specify the </a:t>
            </a:r>
            <a:r>
              <a:rPr lang="en-IN" sz="1200" u="sng" dirty="0">
                <a:latin typeface="EYInterstate" panose="02000503020000020004" pitchFamily="2" charset="0"/>
                <a:cs typeface="Times New Roman" panose="02020603050405020304" pitchFamily="18" charset="0"/>
              </a:rPr>
              <a:t>amount of change</a:t>
            </a:r>
            <a:r>
              <a:rPr lang="en-IN" sz="1200" dirty="0">
                <a:latin typeface="EYInterstate" panose="02000503020000020004" pitchFamily="2" charset="0"/>
                <a:cs typeface="Times New Roman" panose="02020603050405020304" pitchFamily="18" charset="0"/>
              </a:rPr>
              <a:t>, if change is 10% or more in the aggregate of the net carrying value of each class of Property, Plant and Equipment or intangible assets;</a:t>
            </a:r>
            <a:endParaRPr lang="en-IN" sz="1400" b="1" dirty="0">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32875" y="2493946"/>
            <a:ext cx="8340290" cy="247630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The audit has to consider </a:t>
            </a:r>
          </a:p>
          <a:p>
            <a:pPr lvl="1" algn="just">
              <a:spcAft>
                <a:spcPts val="400"/>
              </a:spcAft>
              <a:buClr>
                <a:srgbClr val="FFE600"/>
              </a:buClr>
              <a:buSzPct val="70000"/>
            </a:pPr>
            <a:r>
              <a:rPr lang="en-IN" sz="1200" b="1" dirty="0">
                <a:cs typeface="Times New Roman" panose="02020603050405020304" pitchFamily="18" charset="0"/>
              </a:rPr>
              <a:t>– whether revaluation done – if yes done by a registered valuer (Consider section 247 of Cos Act)</a:t>
            </a:r>
          </a:p>
          <a:p>
            <a:pPr marL="628650" lvl="1" indent="-171450" algn="just">
              <a:spcAft>
                <a:spcPts val="400"/>
              </a:spcAft>
              <a:buClr>
                <a:srgbClr val="FFE600"/>
              </a:buClr>
              <a:buSzPct val="70000"/>
              <a:buFontTx/>
              <a:buChar char="-"/>
            </a:pPr>
            <a:r>
              <a:rPr lang="en-IN" sz="1200" b="1" dirty="0">
                <a:cs typeface="Times New Roman" panose="02020603050405020304" pitchFamily="18" charset="0"/>
              </a:rPr>
              <a:t>disclose amount if 10% or more of NBV of the block (Both upward and downward revaluation included).</a:t>
            </a:r>
          </a:p>
          <a:p>
            <a:pPr marL="628650" lvl="1" indent="-171450" algn="just">
              <a:spcAft>
                <a:spcPts val="400"/>
              </a:spcAft>
              <a:buClr>
                <a:srgbClr val="FFE600"/>
              </a:buClr>
              <a:buSzPct val="70000"/>
              <a:buFontTx/>
              <a:buChar char="-"/>
            </a:pPr>
            <a:endParaRPr lang="en-IN" sz="1200" b="1" dirty="0">
              <a:cs typeface="Times New Roman" panose="02020603050405020304" pitchFamily="18" charset="0"/>
            </a:endParaRP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Should consider - that if a single item of Property Plant &amp; Equipment (PPE) is revalued, then the entire class of PPE to which that item belongs should be revalued (as per AS 10 / Ind AS 16). </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Obtain a copy of the valuation report and verify basic details as mentioned in para 42(e) of the </a:t>
            </a:r>
            <a:r>
              <a:rPr lang="en-IN" sz="1200" b="1" dirty="0" err="1">
                <a:cs typeface="Times New Roman" panose="02020603050405020304" pitchFamily="18" charset="0"/>
              </a:rPr>
              <a:t>GN</a:t>
            </a:r>
            <a:endParaRPr lang="en-IN" sz="1200" b="1" dirty="0">
              <a:cs typeface="Times New Roman" panose="02020603050405020304" pitchFamily="18" charset="0"/>
            </a:endParaRP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Reporting does not tantamount to use of work of an expert</a:t>
            </a:r>
          </a:p>
          <a:p>
            <a:pPr marL="171450" indent="-171450" algn="just">
              <a:spcAft>
                <a:spcPts val="400"/>
              </a:spcAft>
              <a:buClr>
                <a:srgbClr val="FFE600"/>
              </a:buClr>
              <a:buSzPct val="70000"/>
              <a:buFont typeface="Arial" panose="020B0604020202020204" pitchFamily="34" charset="0"/>
              <a:buChar char="•"/>
            </a:pPr>
            <a:endParaRPr lang="en-IN" sz="1200" b="1" dirty="0">
              <a:cs typeface="Times New Roman" panose="02020603050405020304" pitchFamily="18" charset="0"/>
            </a:endParaRPr>
          </a:p>
        </p:txBody>
      </p:sp>
      <p:sp>
        <p:nvSpPr>
          <p:cNvPr id="15" name="TextBox 14">
            <a:extLst>
              <a:ext uri="{FF2B5EF4-FFF2-40B4-BE49-F238E27FC236}">
                <a16:creationId xmlns:a16="http://schemas.microsoft.com/office/drawing/2014/main" id="{66589FA1-C4E0-4EC8-9EB8-E36E0370333E}"/>
              </a:ext>
            </a:extLst>
          </p:cNvPr>
          <p:cNvSpPr txBox="1"/>
          <p:nvPr/>
        </p:nvSpPr>
        <p:spPr>
          <a:xfrm>
            <a:off x="3222108" y="5255316"/>
            <a:ext cx="8340289" cy="65843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a:lnSpc>
                <a:spcPct val="120000"/>
              </a:lnSpc>
              <a:spcAft>
                <a:spcPts val="400"/>
              </a:spcAft>
              <a:buClr>
                <a:srgbClr val="FFE600"/>
              </a:buClr>
              <a:buSzPct val="70000"/>
            </a:pPr>
            <a:r>
              <a:rPr lang="en-IN" sz="1200" b="1" dirty="0">
                <a:cs typeface="Times New Roman" panose="02020603050405020304" pitchFamily="18" charset="0"/>
              </a:rPr>
              <a:t>Details of all PPE/Intangibles reviewed, copy of valuation reports</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err="1">
                <a:solidFill>
                  <a:srgbClr val="FF0000"/>
                </a:solidFill>
                <a:latin typeface="EYInterstate" panose="02000503020000020004" pitchFamily="2" charset="0"/>
              </a:rPr>
              <a:t>PP&amp;E</a:t>
            </a:r>
            <a:r>
              <a:rPr lang="en-IN" sz="1400" b="1" dirty="0">
                <a:solidFill>
                  <a:srgbClr val="FF0000"/>
                </a:solidFill>
                <a:latin typeface="EYInterstate" panose="02000503020000020004" pitchFamily="2" charset="0"/>
              </a:rPr>
              <a:t> Clauses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401365"/>
            <a:ext cx="1160788" cy="38255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47443" y="555366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33428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288656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2"/>
            <a:ext cx="1332025" cy="1384801"/>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a:t>
            </a:r>
            <a:r>
              <a:rPr lang="en-IN" dirty="0" err="1">
                <a:solidFill>
                  <a:srgbClr val="FF0000"/>
                </a:solidFill>
              </a:rPr>
              <a:t>i</a:t>
            </a:r>
            <a:r>
              <a:rPr lang="en-IN" dirty="0">
                <a:solidFill>
                  <a:srgbClr val="FF0000"/>
                </a:solidFill>
              </a:rPr>
              <a:t>)(e)  – Benami Properties</a:t>
            </a:r>
          </a:p>
        </p:txBody>
      </p:sp>
      <p:sp>
        <p:nvSpPr>
          <p:cNvPr id="6" name="TextBox 5">
            <a:extLst>
              <a:ext uri="{FF2B5EF4-FFF2-40B4-BE49-F238E27FC236}">
                <a16:creationId xmlns:a16="http://schemas.microsoft.com/office/drawing/2014/main" id="{38778E7F-DB33-463A-80D2-5EFA46D4895E}"/>
              </a:ext>
            </a:extLst>
          </p:cNvPr>
          <p:cNvSpPr txBox="1"/>
          <p:nvPr/>
        </p:nvSpPr>
        <p:spPr>
          <a:xfrm>
            <a:off x="3235028" y="963159"/>
            <a:ext cx="8340289" cy="1080599"/>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Whether any proceedings have been initiated or are pending against the company for holding any benami property under the Benami Transactions (Prohibition) Act, 1988 (45 of 1988) and rules made thereunder, </a:t>
            </a:r>
          </a:p>
          <a:p>
            <a:pPr marL="285750" indent="-285750" algn="just">
              <a:lnSpc>
                <a:spcPct val="110000"/>
              </a:lnSpc>
              <a:spcAft>
                <a:spcPts val="400"/>
              </a:spcAft>
              <a:buClr>
                <a:srgbClr val="FFE600"/>
              </a:buClr>
              <a:buSzPct val="70000"/>
              <a:buFont typeface="Arial" panose="020B0604020202020204" pitchFamily="34" charset="0"/>
              <a:buChar char="•"/>
            </a:pPr>
            <a:r>
              <a:rPr lang="en-IN" sz="1200" dirty="0">
                <a:latin typeface="EYInterstate" panose="02000503020000020004" pitchFamily="2" charset="0"/>
                <a:cs typeface="Times New Roman" panose="02020603050405020304" pitchFamily="18" charset="0"/>
              </a:rPr>
              <a:t>if so, whether the company has appropriately disclosed the details in its financial statements</a:t>
            </a:r>
            <a:endParaRPr lang="en-IN" sz="1400" b="1" dirty="0">
              <a:cs typeface="Times New Roman" panose="02020603050405020304" pitchFamily="18" charset="0"/>
            </a:endParaRPr>
          </a:p>
        </p:txBody>
      </p:sp>
      <p:sp>
        <p:nvSpPr>
          <p:cNvPr id="14" name="TextBox 13">
            <a:extLst>
              <a:ext uri="{FF2B5EF4-FFF2-40B4-BE49-F238E27FC236}">
                <a16:creationId xmlns:a16="http://schemas.microsoft.com/office/drawing/2014/main" id="{DD35F0DB-B4B8-4895-A097-A211F9DF65CE}"/>
              </a:ext>
            </a:extLst>
          </p:cNvPr>
          <p:cNvSpPr txBox="1"/>
          <p:nvPr/>
        </p:nvSpPr>
        <p:spPr>
          <a:xfrm>
            <a:off x="3232875" y="2246140"/>
            <a:ext cx="8340290" cy="2660967"/>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Key considerations / Questions / Things to be careful</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Refer Benami Property Transactions Act, 1988 and the rules made thereunder for definitions of terms</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Initiating Officer (Assistant/ Deputy Commissioner of Income Tax) initiates the proceedings under the Act.</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Only properties which are included under the head “Property, Plant and Equipment” and “Intangible Assets”</a:t>
            </a:r>
          </a:p>
          <a:p>
            <a:pPr marL="171450"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Auditor is required to</a:t>
            </a:r>
          </a:p>
          <a:p>
            <a:pPr marL="628650" lvl="1"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examine whether proceedings have been initiated or are pending before any authority</a:t>
            </a:r>
          </a:p>
          <a:p>
            <a:pPr marL="628650" lvl="1"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examine whether appropriate disclosures are made in the financial statements (nature of property, carrying value, status of proceedings and the liability that may arise)</a:t>
            </a:r>
          </a:p>
          <a:p>
            <a:pPr marL="628650" lvl="1"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Contingent liability vs Provision</a:t>
            </a:r>
          </a:p>
          <a:p>
            <a:pPr marL="176213" lvl="1" indent="-171450" algn="just">
              <a:spcAft>
                <a:spcPts val="400"/>
              </a:spcAft>
              <a:buClr>
                <a:srgbClr val="FFE600"/>
              </a:buClr>
              <a:buSzPct val="70000"/>
              <a:buFont typeface="Arial" panose="020B0604020202020204" pitchFamily="34" charset="0"/>
              <a:buChar char="•"/>
            </a:pPr>
            <a:r>
              <a:rPr lang="en-IN" sz="1200" b="1" dirty="0">
                <a:cs typeface="Times New Roman" panose="02020603050405020304" pitchFamily="18" charset="0"/>
              </a:rPr>
              <a:t>Necessary inquiries from the management including obtaining a management representation letter, review the legal expenses account, etc.</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42112" y="5330011"/>
            <a:ext cx="8340289" cy="658432"/>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Client Requirements (CAS)</a:t>
            </a:r>
          </a:p>
          <a:p>
            <a:pPr>
              <a:lnSpc>
                <a:spcPct val="120000"/>
              </a:lnSpc>
              <a:spcAft>
                <a:spcPts val="400"/>
              </a:spcAft>
              <a:buClr>
                <a:srgbClr val="FFE600"/>
              </a:buClr>
              <a:buSzPct val="70000"/>
            </a:pPr>
            <a:r>
              <a:rPr lang="en-IN" sz="1200" b="1" dirty="0">
                <a:cs typeface="Times New Roman" panose="02020603050405020304" pitchFamily="18" charset="0"/>
              </a:rPr>
              <a:t>Details of any notice / pending case under the Act  </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err="1">
                <a:solidFill>
                  <a:srgbClr val="FF0000"/>
                </a:solidFill>
                <a:latin typeface="EYInterstate" panose="02000503020000020004" pitchFamily="2" charset="0"/>
              </a:rPr>
              <a:t>PP&amp;E</a:t>
            </a:r>
            <a:r>
              <a:rPr lang="en-IN" sz="1400" b="1" dirty="0">
                <a:solidFill>
                  <a:srgbClr val="FF0000"/>
                </a:solidFill>
                <a:latin typeface="EYInterstate" panose="02000503020000020004" pitchFamily="2" charset="0"/>
              </a:rPr>
              <a:t> Clauses</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401365"/>
            <a:ext cx="1160788" cy="382552"/>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47443" y="5603371"/>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33428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1975610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025494" y="4225142"/>
            <a:ext cx="1203946"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 – Inventory</a:t>
            </a:r>
          </a:p>
        </p:txBody>
      </p:sp>
      <p:sp>
        <p:nvSpPr>
          <p:cNvPr id="6" name="TextBox 5">
            <a:extLst>
              <a:ext uri="{FF2B5EF4-FFF2-40B4-BE49-F238E27FC236}">
                <a16:creationId xmlns:a16="http://schemas.microsoft.com/office/drawing/2014/main" id="{38778E7F-DB33-463A-80D2-5EFA46D4895E}"/>
              </a:ext>
            </a:extLst>
          </p:cNvPr>
          <p:cNvSpPr txBox="1"/>
          <p:nvPr/>
        </p:nvSpPr>
        <p:spPr>
          <a:xfrm>
            <a:off x="3229440" y="1113919"/>
            <a:ext cx="8340289" cy="1538160"/>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Reporting requirement</a:t>
            </a:r>
          </a:p>
          <a:p>
            <a:pPr marL="285750" indent="-285750">
              <a:lnSpc>
                <a:spcPct val="110000"/>
              </a:lnSpc>
              <a:spcAft>
                <a:spcPts val="400"/>
              </a:spcAft>
              <a:buClr>
                <a:srgbClr val="FFE600"/>
              </a:buClr>
              <a:buSzPct val="70000"/>
              <a:buFont typeface="Arial" panose="020B0604020202020204" pitchFamily="34" charset="0"/>
              <a:buChar char="•"/>
            </a:pPr>
            <a:r>
              <a:rPr lang="en-IN" sz="1200" i="1" dirty="0">
                <a:solidFill>
                  <a:srgbClr val="2E2E38"/>
                </a:solidFill>
                <a:latin typeface="EYInterstate" panose="02000503020000020004" pitchFamily="2" charset="0"/>
                <a:cs typeface="Times New Roman" panose="02020603050405020304" pitchFamily="18" charset="0"/>
              </a:rPr>
              <a:t>whether </a:t>
            </a:r>
            <a:r>
              <a:rPr lang="en-IN" sz="1200" b="1" i="1" u="sng" dirty="0">
                <a:solidFill>
                  <a:srgbClr val="FF0000"/>
                </a:solidFill>
                <a:latin typeface="EYInterstate" panose="02000503020000020004" pitchFamily="2" charset="0"/>
                <a:cs typeface="Times New Roman" panose="02020603050405020304" pitchFamily="18" charset="0"/>
              </a:rPr>
              <a:t>physical verification </a:t>
            </a:r>
            <a:r>
              <a:rPr lang="en-IN" sz="1200" i="1" dirty="0">
                <a:solidFill>
                  <a:srgbClr val="2E2E38"/>
                </a:solidFill>
                <a:latin typeface="EYInterstate" panose="02000503020000020004" pitchFamily="2" charset="0"/>
                <a:cs typeface="Times New Roman" panose="02020603050405020304" pitchFamily="18" charset="0"/>
              </a:rPr>
              <a:t>of inventory has been conducted at reasonable intervals by the management and </a:t>
            </a:r>
          </a:p>
          <a:p>
            <a:pPr marL="285750" indent="-285750">
              <a:lnSpc>
                <a:spcPct val="110000"/>
              </a:lnSpc>
              <a:spcAft>
                <a:spcPts val="400"/>
              </a:spcAft>
              <a:buClr>
                <a:srgbClr val="FFE600"/>
              </a:buClr>
              <a:buSzPct val="70000"/>
              <a:buFont typeface="Arial" panose="020B0604020202020204" pitchFamily="34" charset="0"/>
              <a:buChar char="•"/>
            </a:pPr>
            <a:r>
              <a:rPr lang="en-IN" sz="1200" i="1" dirty="0">
                <a:solidFill>
                  <a:srgbClr val="2E2E38"/>
                </a:solidFill>
                <a:latin typeface="EYInterstate" panose="02000503020000020004" pitchFamily="2" charset="0"/>
                <a:cs typeface="Times New Roman" panose="02020603050405020304" pitchFamily="18" charset="0"/>
              </a:rPr>
              <a:t>whether, in the opinion of the auditor, the </a:t>
            </a:r>
            <a:r>
              <a:rPr lang="en-IN" sz="1200" b="1" i="1" u="sng" dirty="0">
                <a:solidFill>
                  <a:srgbClr val="FF0000"/>
                </a:solidFill>
                <a:latin typeface="EYInterstate" panose="02000503020000020004" pitchFamily="2" charset="0"/>
                <a:cs typeface="Times New Roman" panose="02020603050405020304" pitchFamily="18" charset="0"/>
              </a:rPr>
              <a:t>coverage and procedure </a:t>
            </a:r>
            <a:r>
              <a:rPr lang="en-IN" sz="1200" i="1" dirty="0">
                <a:solidFill>
                  <a:srgbClr val="2E2E38"/>
                </a:solidFill>
                <a:latin typeface="EYInterstate" panose="02000503020000020004" pitchFamily="2" charset="0"/>
                <a:cs typeface="Times New Roman" panose="02020603050405020304" pitchFamily="18" charset="0"/>
              </a:rPr>
              <a:t>of such verification by the management is appropriate; </a:t>
            </a:r>
          </a:p>
          <a:p>
            <a:pPr marL="285750" indent="-285750">
              <a:lnSpc>
                <a:spcPct val="110000"/>
              </a:lnSpc>
              <a:spcAft>
                <a:spcPts val="400"/>
              </a:spcAft>
              <a:buClr>
                <a:srgbClr val="FFE600"/>
              </a:buClr>
              <a:buSzPct val="70000"/>
              <a:buFont typeface="Arial" panose="020B0604020202020204" pitchFamily="34" charset="0"/>
              <a:buChar char="•"/>
            </a:pPr>
            <a:r>
              <a:rPr lang="en-IN" sz="1200" i="1" dirty="0">
                <a:solidFill>
                  <a:srgbClr val="2E2E38"/>
                </a:solidFill>
                <a:latin typeface="EYInterstate" panose="02000503020000020004" pitchFamily="2" charset="0"/>
                <a:cs typeface="Times New Roman" panose="02020603050405020304" pitchFamily="18" charset="0"/>
              </a:rPr>
              <a:t>whether any </a:t>
            </a:r>
            <a:r>
              <a:rPr lang="en-IN" sz="1200" b="1" i="1" u="sng" dirty="0">
                <a:solidFill>
                  <a:srgbClr val="FF0000"/>
                </a:solidFill>
                <a:latin typeface="EYInterstate" panose="02000503020000020004" pitchFamily="2" charset="0"/>
                <a:cs typeface="Times New Roman" panose="02020603050405020304" pitchFamily="18" charset="0"/>
              </a:rPr>
              <a:t>discrepancies of 10% or more </a:t>
            </a:r>
            <a:r>
              <a:rPr lang="en-IN" sz="1200" i="1" dirty="0">
                <a:solidFill>
                  <a:srgbClr val="2E2E38"/>
                </a:solidFill>
                <a:latin typeface="EYInterstate" panose="02000503020000020004" pitchFamily="2" charset="0"/>
                <a:cs typeface="Times New Roman" panose="02020603050405020304" pitchFamily="18" charset="0"/>
              </a:rPr>
              <a:t>in the aggregate for each class of inventory were noticed and if so, whether they have been properly dealt with in the books of account;</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2111" y="3564657"/>
            <a:ext cx="8340290" cy="2295803"/>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400" b="1" dirty="0">
                <a:cs typeface="Times New Roman" panose="02020603050405020304" pitchFamily="18" charset="0"/>
              </a:rPr>
              <a:t>Key considerations / Questions / Things to be careful</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Management process of physical inventory count i.e. perpetual or single point of time</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In case of perpetual count of inventory, how do we compute 10%?</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10% </a:t>
            </a:r>
            <a:r>
              <a:rPr lang="en-IN" sz="1200" b="1" i="1" dirty="0">
                <a:solidFill>
                  <a:schemeClr val="bg2"/>
                </a:solidFill>
                <a:cs typeface="Times New Roman" panose="02020603050405020304" pitchFamily="18" charset="0"/>
              </a:rPr>
              <a:t>discrepancy in value </a:t>
            </a:r>
            <a:r>
              <a:rPr lang="en-IN" sz="1200" b="1" i="1" dirty="0">
                <a:cs typeface="Times New Roman" panose="02020603050405020304" pitchFamily="18" charset="0"/>
              </a:rPr>
              <a:t>for each class of transactions (i.e. RM, FG, WIP). Whether gross or net value for 10%?</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Judgement of reasonable interval/coverage/procedures</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Deviation in std consumption vs actual consumption (to identify write-offs), BOM change should be considered.</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Adequate cut off procedures. Whether reversal on account of sales cut off entry identified by us is deviation?</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If PV is done on quarterly/perpetual basis and deviation is not considered in statement, should be reported</a:t>
            </a:r>
            <a:r>
              <a:rPr lang="en-IN" sz="1200" i="1" dirty="0">
                <a:solidFill>
                  <a:schemeClr val="bg2"/>
                </a:solidFill>
                <a:latin typeface="EYInterstate" panose="02000503020000020004" pitchFamily="2" charset="0"/>
                <a:cs typeface="Times New Roman" panose="02020603050405020304" pitchFamily="18" charset="0"/>
              </a:rPr>
              <a:t>.</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3(ii)(a)</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a:extLst>
              <a:ext uri="{FF2B5EF4-FFF2-40B4-BE49-F238E27FC236}">
                <a16:creationId xmlns:a16="http://schemas.microsoft.com/office/drawing/2014/main" id="{97CB909E-F957-4385-B5D1-96B33ED64231}"/>
              </a:ext>
            </a:extLst>
          </p:cNvPr>
          <p:cNvSpPr/>
          <p:nvPr/>
        </p:nvSpPr>
        <p:spPr>
          <a:xfrm>
            <a:off x="3154775" y="4131257"/>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3349024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455B90B0-8093-4639-9732-3EA326B0198D}"/>
              </a:ext>
            </a:extLst>
          </p:cNvPr>
          <p:cNvSpPr/>
          <p:nvPr/>
        </p:nvSpPr>
        <p:spPr>
          <a:xfrm flipV="1">
            <a:off x="1843231" y="4290522"/>
            <a:ext cx="1352284" cy="12042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5" name="Straight Connector 24">
            <a:extLst>
              <a:ext uri="{FF2B5EF4-FFF2-40B4-BE49-F238E27FC236}">
                <a16:creationId xmlns:a16="http://schemas.microsoft.com/office/drawing/2014/main" id="{8815DB86-8AC8-45DD-80CF-61F944DE0AB2}"/>
              </a:ext>
            </a:extLst>
          </p:cNvPr>
          <p:cNvCxnSpPr>
            <a:cxnSpLocks/>
          </p:cNvCxnSpPr>
          <p:nvPr/>
        </p:nvCxnSpPr>
        <p:spPr>
          <a:xfrm>
            <a:off x="2675599" y="3071256"/>
            <a:ext cx="569368"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7103533F-513D-4B2B-BAAE-0B5E627553AA}"/>
              </a:ext>
            </a:extLst>
          </p:cNvPr>
          <p:cNvSpPr>
            <a:spLocks noGrp="1"/>
          </p:cNvSpPr>
          <p:nvPr>
            <p:ph type="title"/>
          </p:nvPr>
        </p:nvSpPr>
        <p:spPr/>
        <p:txBody>
          <a:bodyPr/>
          <a:lstStyle/>
          <a:p>
            <a:r>
              <a:rPr lang="en-IN" dirty="0">
                <a:solidFill>
                  <a:srgbClr val="FF0000"/>
                </a:solidFill>
              </a:rPr>
              <a:t>Clause (ii) – Inventory (cont.)</a:t>
            </a:r>
          </a:p>
        </p:txBody>
      </p:sp>
      <p:sp>
        <p:nvSpPr>
          <p:cNvPr id="6" name="TextBox 5">
            <a:extLst>
              <a:ext uri="{FF2B5EF4-FFF2-40B4-BE49-F238E27FC236}">
                <a16:creationId xmlns:a16="http://schemas.microsoft.com/office/drawing/2014/main" id="{38778E7F-DB33-463A-80D2-5EFA46D4895E}"/>
              </a:ext>
            </a:extLst>
          </p:cNvPr>
          <p:cNvSpPr txBox="1"/>
          <p:nvPr/>
        </p:nvSpPr>
        <p:spPr>
          <a:xfrm>
            <a:off x="3249921" y="1157679"/>
            <a:ext cx="8340289" cy="1283731"/>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1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Reporting requirement</a:t>
            </a:r>
          </a:p>
          <a:p>
            <a:pPr marL="171450" indent="-171450">
              <a:lnSpc>
                <a:spcPct val="110000"/>
              </a:lnSpc>
              <a:spcAft>
                <a:spcPts val="400"/>
              </a:spcAft>
              <a:buSzPct val="70000"/>
              <a:buFont typeface="Arial" panose="020B0604020202020204" pitchFamily="34" charset="0"/>
              <a:buChar char="•"/>
            </a:pPr>
            <a:r>
              <a:rPr lang="en-IN" sz="1200" i="1" dirty="0">
                <a:solidFill>
                  <a:srgbClr val="2E2E38"/>
                </a:solidFill>
                <a:latin typeface="EYInterstate" panose="02000503020000020004" pitchFamily="2" charset="0"/>
                <a:cs typeface="Times New Roman" panose="02020603050405020304" pitchFamily="18" charset="0"/>
              </a:rPr>
              <a:t>whether during any point of time of the year, the company has been </a:t>
            </a:r>
            <a:r>
              <a:rPr lang="en-IN" sz="1200" b="1" i="1" u="sng" dirty="0">
                <a:solidFill>
                  <a:srgbClr val="FF0000"/>
                </a:solidFill>
                <a:latin typeface="EYInterstate" panose="02000503020000020004" pitchFamily="2" charset="0"/>
                <a:cs typeface="Times New Roman" panose="02020603050405020304" pitchFamily="18" charset="0"/>
              </a:rPr>
              <a:t>sanctioned working capital limits </a:t>
            </a:r>
            <a:r>
              <a:rPr lang="en-IN" sz="1200" i="1" dirty="0">
                <a:solidFill>
                  <a:srgbClr val="2E2E38"/>
                </a:solidFill>
                <a:latin typeface="EYInterstate" panose="02000503020000020004" pitchFamily="2" charset="0"/>
                <a:cs typeface="Times New Roman" panose="02020603050405020304" pitchFamily="18" charset="0"/>
              </a:rPr>
              <a:t>in excess of five crore rupees, in aggregate, from banks or financial institutions on the basis of security of current assets; </a:t>
            </a:r>
          </a:p>
          <a:p>
            <a:pPr marL="171450" indent="-171450">
              <a:lnSpc>
                <a:spcPct val="110000"/>
              </a:lnSpc>
              <a:spcAft>
                <a:spcPts val="400"/>
              </a:spcAft>
              <a:buSzPct val="70000"/>
              <a:buFont typeface="Arial" panose="020B0604020202020204" pitchFamily="34" charset="0"/>
              <a:buChar char="•"/>
            </a:pPr>
            <a:r>
              <a:rPr lang="en-IN" sz="1200" i="1" dirty="0">
                <a:solidFill>
                  <a:srgbClr val="2E2E38"/>
                </a:solidFill>
                <a:latin typeface="EYInterstate" panose="02000503020000020004" pitchFamily="2" charset="0"/>
                <a:cs typeface="Times New Roman" panose="02020603050405020304" pitchFamily="18" charset="0"/>
              </a:rPr>
              <a:t>whether the </a:t>
            </a:r>
            <a:r>
              <a:rPr lang="en-IN" sz="1200" b="1" i="1" u="sng" dirty="0">
                <a:solidFill>
                  <a:srgbClr val="FF0000"/>
                </a:solidFill>
                <a:latin typeface="EYInterstate" panose="02000503020000020004" pitchFamily="2" charset="0"/>
                <a:cs typeface="Times New Roman" panose="02020603050405020304" pitchFamily="18" charset="0"/>
              </a:rPr>
              <a:t>quarterly returns </a:t>
            </a:r>
            <a:r>
              <a:rPr lang="en-IN" sz="1200" i="1" dirty="0">
                <a:solidFill>
                  <a:srgbClr val="2E2E38"/>
                </a:solidFill>
                <a:latin typeface="EYInterstate" panose="02000503020000020004" pitchFamily="2" charset="0"/>
                <a:cs typeface="Times New Roman" panose="02020603050405020304" pitchFamily="18" charset="0"/>
              </a:rPr>
              <a:t>or statements filed by the company with such banks or financial institutions are in agreement with the books of account of the Company, if not, give details;</a:t>
            </a:r>
          </a:p>
        </p:txBody>
      </p:sp>
      <p:sp>
        <p:nvSpPr>
          <p:cNvPr id="14" name="TextBox 13">
            <a:extLst>
              <a:ext uri="{FF2B5EF4-FFF2-40B4-BE49-F238E27FC236}">
                <a16:creationId xmlns:a16="http://schemas.microsoft.com/office/drawing/2014/main" id="{DD35F0DB-B4B8-4895-A097-A211F9DF65CE}"/>
              </a:ext>
            </a:extLst>
          </p:cNvPr>
          <p:cNvSpPr txBox="1"/>
          <p:nvPr/>
        </p:nvSpPr>
        <p:spPr>
          <a:xfrm>
            <a:off x="3249921" y="2601414"/>
            <a:ext cx="8340290" cy="173154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Key considerations / Questions / Things to be careful</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Management process of preparation of quarterly returns (</a:t>
            </a:r>
            <a:r>
              <a:rPr lang="en-IN" sz="1200" b="1" i="1" dirty="0" err="1">
                <a:cs typeface="Times New Roman" panose="02020603050405020304" pitchFamily="18" charset="0"/>
              </a:rPr>
              <a:t>i.e</a:t>
            </a:r>
            <a:r>
              <a:rPr lang="en-IN" sz="1200" b="1" i="1" dirty="0">
                <a:cs typeface="Times New Roman" panose="02020603050405020304" pitchFamily="18" charset="0"/>
              </a:rPr>
              <a:t> directly from system TB, manual adj. in excel TB)</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Charge created as per MCA portal to ensure the completeness of facilities obtained.</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Non fund based limits should be considered (</a:t>
            </a:r>
            <a:r>
              <a:rPr lang="en-IN" sz="1200" b="1" i="1" dirty="0" err="1">
                <a:cs typeface="Times New Roman" panose="02020603050405020304" pitchFamily="18" charset="0"/>
              </a:rPr>
              <a:t>e.g</a:t>
            </a:r>
            <a:r>
              <a:rPr lang="en-IN" sz="1200" b="1" i="1" dirty="0">
                <a:cs typeface="Times New Roman" panose="02020603050405020304" pitchFamily="18" charset="0"/>
              </a:rPr>
              <a:t> LC, BG etc.) Facilities on PPE, unsecured is out of scope.</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Sanctioned limit is important and not utilization/ sanctioned limit on any day during the year </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In case ageing of stock, AR is given in such </a:t>
            </a:r>
            <a:r>
              <a:rPr lang="en-IN" sz="1200" b="1" i="1" dirty="0">
                <a:solidFill>
                  <a:schemeClr val="bg2"/>
                </a:solidFill>
                <a:cs typeface="Times New Roman" panose="02020603050405020304" pitchFamily="18" charset="0"/>
              </a:rPr>
              <a:t>statements, we should compare such ageing with reconciliation. </a:t>
            </a:r>
          </a:p>
        </p:txBody>
      </p:sp>
      <p:sp>
        <p:nvSpPr>
          <p:cNvPr id="15" name="TextBox 14">
            <a:extLst>
              <a:ext uri="{FF2B5EF4-FFF2-40B4-BE49-F238E27FC236}">
                <a16:creationId xmlns:a16="http://schemas.microsoft.com/office/drawing/2014/main" id="{66589FA1-C4E0-4EC8-9EB8-E36E0370333E}"/>
              </a:ext>
            </a:extLst>
          </p:cNvPr>
          <p:cNvSpPr txBox="1"/>
          <p:nvPr/>
        </p:nvSpPr>
        <p:spPr>
          <a:xfrm>
            <a:off x="3263861" y="4646596"/>
            <a:ext cx="8312408" cy="1185756"/>
          </a:xfrm>
          <a:prstGeom prst="rect">
            <a:avLst/>
          </a:prstGeom>
          <a:noFill/>
          <a:ln w="12700">
            <a:solidFill>
              <a:schemeClr val="bg2">
                <a:lumMod val="50000"/>
                <a:lumOff val="50000"/>
              </a:schemeClr>
            </a:solidFill>
          </a:ln>
        </p:spPr>
        <p:txBody>
          <a:bodyPr wrap="square" lIns="180000" tIns="72000" rIns="72000" bIns="72000" rtlCol="0">
            <a:spAutoFit/>
          </a:bodyPr>
          <a:lstStyle/>
          <a:p>
            <a:pPr>
              <a:lnSpc>
                <a:spcPct val="120000"/>
              </a:lnSpc>
              <a:spcAft>
                <a:spcPts val="400"/>
              </a:spcAft>
              <a:buClr>
                <a:srgbClr val="FFE600"/>
              </a:buClr>
              <a:buSzPct val="70000"/>
            </a:pPr>
            <a:r>
              <a:rPr lang="en-IN" sz="1300" b="1" dirty="0">
                <a:latin typeface="EYInterstate" panose="02000503020000020004" pitchFamily="2" charset="0"/>
                <a:cs typeface="Times New Roman" panose="02020603050405020304" pitchFamily="18" charset="0"/>
              </a:rPr>
              <a:t>Client Requirements (CAS)</a:t>
            </a:r>
          </a:p>
          <a:p>
            <a:pPr marL="285750" indent="-285750">
              <a:lnSpc>
                <a:spcPct val="120000"/>
              </a:lnSpc>
              <a:spcAft>
                <a:spcPts val="400"/>
              </a:spcAft>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Sanction letter/ Quarterly statements submitted to bank / Reconciliations in books vs statements</a:t>
            </a:r>
          </a:p>
          <a:p>
            <a:pPr marL="285750" indent="-285750">
              <a:lnSpc>
                <a:spcPct val="120000"/>
              </a:lnSpc>
              <a:spcAft>
                <a:spcPts val="400"/>
              </a:spcAft>
              <a:buSzPct val="70000"/>
              <a:buFont typeface="Arial" panose="020B0604020202020204" pitchFamily="34" charset="0"/>
              <a:buChar char="•"/>
            </a:pPr>
            <a:r>
              <a:rPr lang="en-IN" sz="1200" b="1" i="1" dirty="0">
                <a:cs typeface="Times New Roman" panose="02020603050405020304" pitchFamily="18" charset="0"/>
              </a:rPr>
              <a:t>TB/FS/MIS based on which statement is prepared, ageing analysis/underlying schedule.</a:t>
            </a:r>
          </a:p>
          <a:p>
            <a:pPr marL="285750" indent="-285750">
              <a:lnSpc>
                <a:spcPct val="120000"/>
              </a:lnSpc>
              <a:spcAft>
                <a:spcPts val="400"/>
              </a:spcAft>
              <a:buSzPct val="70000"/>
              <a:buFont typeface="Arial" panose="020B0604020202020204" pitchFamily="34" charset="0"/>
              <a:buChar char="•"/>
            </a:pPr>
            <a:r>
              <a:rPr lang="en-IN" sz="1200" i="1" dirty="0">
                <a:latin typeface="EYInterstate" panose="02000503020000020004" pitchFamily="2" charset="0"/>
                <a:cs typeface="Times New Roman" panose="02020603050405020304" pitchFamily="18" charset="0"/>
              </a:rPr>
              <a:t>MIS / FS prepared by the client, confirmation of quarterly statements directly from bank.</a:t>
            </a:r>
          </a:p>
        </p:txBody>
      </p:sp>
      <p:sp>
        <p:nvSpPr>
          <p:cNvPr id="60" name="TextBox 59">
            <a:extLst>
              <a:ext uri="{FF2B5EF4-FFF2-40B4-BE49-F238E27FC236}">
                <a16:creationId xmlns:a16="http://schemas.microsoft.com/office/drawing/2014/main" id="{056BA49A-9560-4CD0-9FC3-12D5F87F4B1B}"/>
              </a:ext>
            </a:extLst>
          </p:cNvPr>
          <p:cNvSpPr txBox="1"/>
          <p:nvPr/>
        </p:nvSpPr>
        <p:spPr>
          <a:xfrm>
            <a:off x="518802" y="2909937"/>
            <a:ext cx="1908290" cy="252377"/>
          </a:xfrm>
          <a:prstGeom prst="rect">
            <a:avLst/>
          </a:prstGeom>
          <a:noFill/>
        </p:spPr>
        <p:txBody>
          <a:bodyPr wrap="square" lIns="0" tIns="36576" rIns="0" bIns="0" rtlCol="0">
            <a:spAutoFit/>
          </a:bodyPr>
          <a:lstStyle/>
          <a:p>
            <a:pPr algn="ctr">
              <a:spcAft>
                <a:spcPts val="600"/>
              </a:spcAft>
              <a:buClr>
                <a:schemeClr val="accent2"/>
              </a:buClr>
              <a:buSzPct val="70000"/>
            </a:pPr>
            <a:r>
              <a:rPr lang="en-IN" sz="1400" b="1" dirty="0">
                <a:solidFill>
                  <a:srgbClr val="FF0000"/>
                </a:solidFill>
                <a:latin typeface="EYInterstate" panose="02000503020000020004" pitchFamily="2" charset="0"/>
              </a:rPr>
              <a:t>Clause 3(ii)(b)</a:t>
            </a:r>
          </a:p>
        </p:txBody>
      </p:sp>
      <p:sp>
        <p:nvSpPr>
          <p:cNvPr id="61" name="Arc 60">
            <a:extLst>
              <a:ext uri="{FF2B5EF4-FFF2-40B4-BE49-F238E27FC236}">
                <a16:creationId xmlns:a16="http://schemas.microsoft.com/office/drawing/2014/main" id="{33F9199B-3F79-4537-BBA6-B1B8728CEAD1}"/>
              </a:ext>
            </a:extLst>
          </p:cNvPr>
          <p:cNvSpPr/>
          <p:nvPr/>
        </p:nvSpPr>
        <p:spPr>
          <a:xfrm>
            <a:off x="-267335" y="1530706"/>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grpSp>
        <p:nvGrpSpPr>
          <p:cNvPr id="63" name="Group 110">
            <a:extLst>
              <a:ext uri="{FF2B5EF4-FFF2-40B4-BE49-F238E27FC236}">
                <a16:creationId xmlns:a16="http://schemas.microsoft.com/office/drawing/2014/main" id="{34FE2B07-9DB9-498F-95F4-F9E454D3F5DA}"/>
              </a:ext>
            </a:extLst>
          </p:cNvPr>
          <p:cNvGrpSpPr>
            <a:grpSpLocks/>
          </p:cNvGrpSpPr>
          <p:nvPr/>
        </p:nvGrpSpPr>
        <p:grpSpPr bwMode="auto">
          <a:xfrm>
            <a:off x="1154660" y="2043046"/>
            <a:ext cx="668312" cy="739441"/>
            <a:chOff x="6210300" y="1778163"/>
            <a:chExt cx="715677" cy="792000"/>
          </a:xfrm>
        </p:grpSpPr>
        <p:sp>
          <p:nvSpPr>
            <p:cNvPr id="64" name="Freeform 65">
              <a:extLst>
                <a:ext uri="{FF2B5EF4-FFF2-40B4-BE49-F238E27FC236}">
                  <a16:creationId xmlns:a16="http://schemas.microsoft.com/office/drawing/2014/main" id="{7388D072-094C-4D4B-AADC-9AE2ADBDAFE3}"/>
                </a:ext>
              </a:extLst>
            </p:cNvPr>
            <p:cNvSpPr>
              <a:spLocks/>
            </p:cNvSpPr>
            <p:nvPr/>
          </p:nvSpPr>
          <p:spPr bwMode="auto">
            <a:xfrm>
              <a:off x="6210300" y="2468399"/>
              <a:ext cx="715677" cy="64019"/>
            </a:xfrm>
            <a:custGeom>
              <a:avLst/>
              <a:gdLst>
                <a:gd name="T0" fmla="*/ 2147483647 w 4304"/>
                <a:gd name="T1" fmla="*/ 1733355280 h 385"/>
                <a:gd name="T2" fmla="*/ 2147483647 w 4304"/>
                <a:gd name="T3" fmla="*/ 1567841109 h 385"/>
                <a:gd name="T4" fmla="*/ 2147483647 w 4304"/>
                <a:gd name="T5" fmla="*/ 896553386 h 385"/>
                <a:gd name="T6" fmla="*/ 2147483647 w 4304"/>
                <a:gd name="T7" fmla="*/ 574706695 h 385"/>
                <a:gd name="T8" fmla="*/ 2147483647 w 4304"/>
                <a:gd name="T9" fmla="*/ 496567623 h 385"/>
                <a:gd name="T10" fmla="*/ 2147483647 w 4304"/>
                <a:gd name="T11" fmla="*/ 542521943 h 385"/>
                <a:gd name="T12" fmla="*/ 2147483647 w 4304"/>
                <a:gd name="T13" fmla="*/ 786201958 h 385"/>
                <a:gd name="T14" fmla="*/ 2147483647 w 4304"/>
                <a:gd name="T15" fmla="*/ 1475877262 h 385"/>
                <a:gd name="T16" fmla="*/ 2147483647 w 4304"/>
                <a:gd name="T17" fmla="*/ 1714967034 h 385"/>
                <a:gd name="T18" fmla="*/ 2147483647 w 4304"/>
                <a:gd name="T19" fmla="*/ 1770129112 h 385"/>
                <a:gd name="T20" fmla="*/ 2147483647 w 4304"/>
                <a:gd name="T21" fmla="*/ 1687373357 h 385"/>
                <a:gd name="T22" fmla="*/ 2147483647 w 4304"/>
                <a:gd name="T23" fmla="*/ 1370116245 h 385"/>
                <a:gd name="T24" fmla="*/ 2147483647 w 4304"/>
                <a:gd name="T25" fmla="*/ 694265548 h 385"/>
                <a:gd name="T26" fmla="*/ 2147483647 w 4304"/>
                <a:gd name="T27" fmla="*/ 524134694 h 385"/>
                <a:gd name="T28" fmla="*/ 2147483647 w 4304"/>
                <a:gd name="T29" fmla="*/ 496567623 h 385"/>
                <a:gd name="T30" fmla="*/ 2147483647 w 4304"/>
                <a:gd name="T31" fmla="*/ 606891447 h 385"/>
                <a:gd name="T32" fmla="*/ 2147483647 w 4304"/>
                <a:gd name="T33" fmla="*/ 1126436396 h 385"/>
                <a:gd name="T34" fmla="*/ 2147483647 w 4304"/>
                <a:gd name="T35" fmla="*/ 1609205684 h 385"/>
                <a:gd name="T36" fmla="*/ 2147483647 w 4304"/>
                <a:gd name="T37" fmla="*/ 1751742196 h 385"/>
                <a:gd name="T38" fmla="*/ 2147483647 w 4304"/>
                <a:gd name="T39" fmla="*/ 1751742196 h 385"/>
                <a:gd name="T40" fmla="*/ 2147483647 w 4304"/>
                <a:gd name="T41" fmla="*/ 1609205684 h 385"/>
                <a:gd name="T42" fmla="*/ 2147483647 w 4304"/>
                <a:gd name="T43" fmla="*/ 1135643822 h 385"/>
                <a:gd name="T44" fmla="*/ 2147483647 w 4304"/>
                <a:gd name="T45" fmla="*/ 611509128 h 385"/>
                <a:gd name="T46" fmla="*/ 2147483647 w 4304"/>
                <a:gd name="T47" fmla="*/ 496567623 h 385"/>
                <a:gd name="T48" fmla="*/ 2147483647 w 4304"/>
                <a:gd name="T49" fmla="*/ 519544949 h 385"/>
                <a:gd name="T50" fmla="*/ 2147483647 w 4304"/>
                <a:gd name="T51" fmla="*/ 685058123 h 385"/>
                <a:gd name="T52" fmla="*/ 1356297424 w 4304"/>
                <a:gd name="T53" fmla="*/ 1360936090 h 385"/>
                <a:gd name="T54" fmla="*/ 602291973 w 4304"/>
                <a:gd name="T55" fmla="*/ 1687373357 h 385"/>
                <a:gd name="T56" fmla="*/ 36774052 w 4304"/>
                <a:gd name="T57" fmla="*/ 1770129112 h 385"/>
                <a:gd name="T58" fmla="*/ 137916457 w 4304"/>
                <a:gd name="T59" fmla="*/ 1268972243 h 385"/>
                <a:gd name="T60" fmla="*/ 634476139 w 4304"/>
                <a:gd name="T61" fmla="*/ 1154030738 h 385"/>
                <a:gd name="T62" fmla="*/ 1650545295 w 4304"/>
                <a:gd name="T63" fmla="*/ 629896376 h 385"/>
                <a:gd name="T64" fmla="*/ 2147483647 w 4304"/>
                <a:gd name="T65" fmla="*/ 147126133 h 385"/>
                <a:gd name="T66" fmla="*/ 2147483647 w 4304"/>
                <a:gd name="T67" fmla="*/ 9207428 h 385"/>
                <a:gd name="T68" fmla="*/ 2147483647 w 4304"/>
                <a:gd name="T69" fmla="*/ 9207428 h 385"/>
                <a:gd name="T70" fmla="*/ 2147483647 w 4304"/>
                <a:gd name="T71" fmla="*/ 151715878 h 385"/>
                <a:gd name="T72" fmla="*/ 2147483647 w 4304"/>
                <a:gd name="T73" fmla="*/ 639076199 h 385"/>
                <a:gd name="T74" fmla="*/ 2147483647 w 4304"/>
                <a:gd name="T75" fmla="*/ 1117256241 h 385"/>
                <a:gd name="T76" fmla="*/ 2147483647 w 4304"/>
                <a:gd name="T77" fmla="*/ 1259792753 h 385"/>
                <a:gd name="T78" fmla="*/ 2147483647 w 4304"/>
                <a:gd name="T79" fmla="*/ 1259792753 h 385"/>
                <a:gd name="T80" fmla="*/ 2147483647 w 4304"/>
                <a:gd name="T81" fmla="*/ 1117256241 h 385"/>
                <a:gd name="T82" fmla="*/ 2147483647 w 4304"/>
                <a:gd name="T83" fmla="*/ 514954871 h 385"/>
                <a:gd name="T84" fmla="*/ 2147483647 w 4304"/>
                <a:gd name="T85" fmla="*/ 110351469 h 385"/>
                <a:gd name="T86" fmla="*/ 2147483647 w 4304"/>
                <a:gd name="T87" fmla="*/ 0 h 385"/>
                <a:gd name="T88" fmla="*/ 2147483647 w 4304"/>
                <a:gd name="T89" fmla="*/ 32184763 h 385"/>
                <a:gd name="T90" fmla="*/ 2147483647 w 4304"/>
                <a:gd name="T91" fmla="*/ 197698009 h 385"/>
                <a:gd name="T92" fmla="*/ 2147483647 w 4304"/>
                <a:gd name="T93" fmla="*/ 754017538 h 385"/>
                <a:gd name="T94" fmla="*/ 2147483647 w 4304"/>
                <a:gd name="T95" fmla="*/ 1158620816 h 385"/>
                <a:gd name="T96" fmla="*/ 2147483647 w 4304"/>
                <a:gd name="T97" fmla="*/ 1268972243 h 385"/>
                <a:gd name="T98" fmla="*/ 2147483647 w 4304"/>
                <a:gd name="T99" fmla="*/ 1236787824 h 385"/>
                <a:gd name="T100" fmla="*/ 2147483647 w 4304"/>
                <a:gd name="T101" fmla="*/ 1071274317 h 385"/>
                <a:gd name="T102" fmla="*/ 2147483647 w 4304"/>
                <a:gd name="T103" fmla="*/ 395396018 h 385"/>
                <a:gd name="T104" fmla="*/ 2147483647 w 4304"/>
                <a:gd name="T105" fmla="*/ 78166696 h 385"/>
                <a:gd name="T106" fmla="*/ 2147483647 w 4304"/>
                <a:gd name="T107" fmla="*/ 0 h 385"/>
                <a:gd name="T108" fmla="*/ 2147483647 w 4304"/>
                <a:gd name="T109" fmla="*/ 55161933 h 385"/>
                <a:gd name="T110" fmla="*/ 2147483647 w 4304"/>
                <a:gd name="T111" fmla="*/ 294252099 h 385"/>
                <a:gd name="T112" fmla="*/ 2147483647 w 4304"/>
                <a:gd name="T113" fmla="*/ 873576392 h 385"/>
                <a:gd name="T114" fmla="*/ 2147483647 w 4304"/>
                <a:gd name="T115" fmla="*/ 1190805235 h 385"/>
                <a:gd name="T116" fmla="*/ 2147483647 w 4304"/>
                <a:gd name="T117" fmla="*/ 1278179669 h 3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5"/>
                <a:gd name="T179" fmla="*/ 4304 w 4304"/>
                <a:gd name="T180" fmla="*/ 385 h 3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5">
                  <a:moveTo>
                    <a:pt x="4304" y="385"/>
                  </a:moveTo>
                  <a:lnTo>
                    <a:pt x="4304" y="385"/>
                  </a:lnTo>
                  <a:lnTo>
                    <a:pt x="4280" y="384"/>
                  </a:lnTo>
                  <a:lnTo>
                    <a:pt x="4254" y="381"/>
                  </a:lnTo>
                  <a:lnTo>
                    <a:pt x="4230" y="377"/>
                  </a:lnTo>
                  <a:lnTo>
                    <a:pt x="4206" y="373"/>
                  </a:lnTo>
                  <a:lnTo>
                    <a:pt x="4181" y="367"/>
                  </a:lnTo>
                  <a:lnTo>
                    <a:pt x="4157" y="360"/>
                  </a:lnTo>
                  <a:lnTo>
                    <a:pt x="4134" y="350"/>
                  </a:lnTo>
                  <a:lnTo>
                    <a:pt x="4110" y="341"/>
                  </a:lnTo>
                  <a:lnTo>
                    <a:pt x="4064" y="321"/>
                  </a:lnTo>
                  <a:lnTo>
                    <a:pt x="4019" y="298"/>
                  </a:lnTo>
                  <a:lnTo>
                    <a:pt x="3975" y="272"/>
                  </a:lnTo>
                  <a:lnTo>
                    <a:pt x="3930" y="247"/>
                  </a:lnTo>
                  <a:lnTo>
                    <a:pt x="3845" y="195"/>
                  </a:lnTo>
                  <a:lnTo>
                    <a:pt x="3804" y="172"/>
                  </a:lnTo>
                  <a:lnTo>
                    <a:pt x="3762" y="151"/>
                  </a:lnTo>
                  <a:lnTo>
                    <a:pt x="3740" y="141"/>
                  </a:lnTo>
                  <a:lnTo>
                    <a:pt x="3720" y="133"/>
                  </a:lnTo>
                  <a:lnTo>
                    <a:pt x="3700" y="125"/>
                  </a:lnTo>
                  <a:lnTo>
                    <a:pt x="3678" y="120"/>
                  </a:lnTo>
                  <a:lnTo>
                    <a:pt x="3658" y="114"/>
                  </a:lnTo>
                  <a:lnTo>
                    <a:pt x="3638" y="110"/>
                  </a:lnTo>
                  <a:lnTo>
                    <a:pt x="3617" y="108"/>
                  </a:lnTo>
                  <a:lnTo>
                    <a:pt x="3597" y="108"/>
                  </a:lnTo>
                  <a:lnTo>
                    <a:pt x="3576" y="108"/>
                  </a:lnTo>
                  <a:lnTo>
                    <a:pt x="3555" y="110"/>
                  </a:lnTo>
                  <a:lnTo>
                    <a:pt x="3534" y="113"/>
                  </a:lnTo>
                  <a:lnTo>
                    <a:pt x="3512" y="118"/>
                  </a:lnTo>
                  <a:lnTo>
                    <a:pt x="3492" y="125"/>
                  </a:lnTo>
                  <a:lnTo>
                    <a:pt x="3470" y="132"/>
                  </a:lnTo>
                  <a:lnTo>
                    <a:pt x="3449" y="141"/>
                  </a:lnTo>
                  <a:lnTo>
                    <a:pt x="3427" y="149"/>
                  </a:lnTo>
                  <a:lnTo>
                    <a:pt x="3384" y="171"/>
                  </a:lnTo>
                  <a:lnTo>
                    <a:pt x="3340" y="194"/>
                  </a:lnTo>
                  <a:lnTo>
                    <a:pt x="3251" y="245"/>
                  </a:lnTo>
                  <a:lnTo>
                    <a:pt x="3206" y="272"/>
                  </a:lnTo>
                  <a:lnTo>
                    <a:pt x="3160" y="296"/>
                  </a:lnTo>
                  <a:lnTo>
                    <a:pt x="3113" y="321"/>
                  </a:lnTo>
                  <a:lnTo>
                    <a:pt x="3066" y="341"/>
                  </a:lnTo>
                  <a:lnTo>
                    <a:pt x="3043" y="350"/>
                  </a:lnTo>
                  <a:lnTo>
                    <a:pt x="3019" y="358"/>
                  </a:lnTo>
                  <a:lnTo>
                    <a:pt x="2994" y="367"/>
                  </a:lnTo>
                  <a:lnTo>
                    <a:pt x="2970" y="373"/>
                  </a:lnTo>
                  <a:lnTo>
                    <a:pt x="2946" y="377"/>
                  </a:lnTo>
                  <a:lnTo>
                    <a:pt x="2921" y="381"/>
                  </a:lnTo>
                  <a:lnTo>
                    <a:pt x="2897" y="384"/>
                  </a:lnTo>
                  <a:lnTo>
                    <a:pt x="2872" y="385"/>
                  </a:lnTo>
                  <a:lnTo>
                    <a:pt x="2847" y="384"/>
                  </a:lnTo>
                  <a:lnTo>
                    <a:pt x="2822" y="381"/>
                  </a:lnTo>
                  <a:lnTo>
                    <a:pt x="2797" y="377"/>
                  </a:lnTo>
                  <a:lnTo>
                    <a:pt x="2773" y="373"/>
                  </a:lnTo>
                  <a:lnTo>
                    <a:pt x="2749" y="367"/>
                  </a:lnTo>
                  <a:lnTo>
                    <a:pt x="2725" y="360"/>
                  </a:lnTo>
                  <a:lnTo>
                    <a:pt x="2702" y="350"/>
                  </a:lnTo>
                  <a:lnTo>
                    <a:pt x="2679" y="341"/>
                  </a:lnTo>
                  <a:lnTo>
                    <a:pt x="2633" y="321"/>
                  </a:lnTo>
                  <a:lnTo>
                    <a:pt x="2587" y="298"/>
                  </a:lnTo>
                  <a:lnTo>
                    <a:pt x="2542" y="272"/>
                  </a:lnTo>
                  <a:lnTo>
                    <a:pt x="2499" y="247"/>
                  </a:lnTo>
                  <a:lnTo>
                    <a:pt x="2414" y="195"/>
                  </a:lnTo>
                  <a:lnTo>
                    <a:pt x="2373" y="172"/>
                  </a:lnTo>
                  <a:lnTo>
                    <a:pt x="2331" y="151"/>
                  </a:lnTo>
                  <a:lnTo>
                    <a:pt x="2310" y="141"/>
                  </a:lnTo>
                  <a:lnTo>
                    <a:pt x="2289" y="133"/>
                  </a:lnTo>
                  <a:lnTo>
                    <a:pt x="2269" y="125"/>
                  </a:lnTo>
                  <a:lnTo>
                    <a:pt x="2248" y="120"/>
                  </a:lnTo>
                  <a:lnTo>
                    <a:pt x="2228" y="114"/>
                  </a:lnTo>
                  <a:lnTo>
                    <a:pt x="2207" y="110"/>
                  </a:lnTo>
                  <a:lnTo>
                    <a:pt x="2186" y="108"/>
                  </a:lnTo>
                  <a:lnTo>
                    <a:pt x="2166" y="108"/>
                  </a:lnTo>
                  <a:lnTo>
                    <a:pt x="2146" y="108"/>
                  </a:lnTo>
                  <a:lnTo>
                    <a:pt x="2124" y="110"/>
                  </a:lnTo>
                  <a:lnTo>
                    <a:pt x="2103" y="113"/>
                  </a:lnTo>
                  <a:lnTo>
                    <a:pt x="2083" y="118"/>
                  </a:lnTo>
                  <a:lnTo>
                    <a:pt x="2061" y="125"/>
                  </a:lnTo>
                  <a:lnTo>
                    <a:pt x="2039" y="132"/>
                  </a:lnTo>
                  <a:lnTo>
                    <a:pt x="2018" y="141"/>
                  </a:lnTo>
                  <a:lnTo>
                    <a:pt x="1996" y="149"/>
                  </a:lnTo>
                  <a:lnTo>
                    <a:pt x="1953" y="171"/>
                  </a:lnTo>
                  <a:lnTo>
                    <a:pt x="1910" y="194"/>
                  </a:lnTo>
                  <a:lnTo>
                    <a:pt x="1821" y="245"/>
                  </a:lnTo>
                  <a:lnTo>
                    <a:pt x="1775" y="272"/>
                  </a:lnTo>
                  <a:lnTo>
                    <a:pt x="1729" y="296"/>
                  </a:lnTo>
                  <a:lnTo>
                    <a:pt x="1683" y="321"/>
                  </a:lnTo>
                  <a:lnTo>
                    <a:pt x="1636" y="341"/>
                  </a:lnTo>
                  <a:lnTo>
                    <a:pt x="1612" y="350"/>
                  </a:lnTo>
                  <a:lnTo>
                    <a:pt x="1588" y="358"/>
                  </a:lnTo>
                  <a:lnTo>
                    <a:pt x="1565" y="367"/>
                  </a:lnTo>
                  <a:lnTo>
                    <a:pt x="1540" y="373"/>
                  </a:lnTo>
                  <a:lnTo>
                    <a:pt x="1516" y="377"/>
                  </a:lnTo>
                  <a:lnTo>
                    <a:pt x="1490" y="381"/>
                  </a:lnTo>
                  <a:lnTo>
                    <a:pt x="1466" y="384"/>
                  </a:lnTo>
                  <a:lnTo>
                    <a:pt x="1442" y="385"/>
                  </a:lnTo>
                  <a:lnTo>
                    <a:pt x="1416" y="384"/>
                  </a:lnTo>
                  <a:lnTo>
                    <a:pt x="1391" y="381"/>
                  </a:lnTo>
                  <a:lnTo>
                    <a:pt x="1366" y="377"/>
                  </a:lnTo>
                  <a:lnTo>
                    <a:pt x="1342" y="373"/>
                  </a:lnTo>
                  <a:lnTo>
                    <a:pt x="1318" y="367"/>
                  </a:lnTo>
                  <a:lnTo>
                    <a:pt x="1295" y="360"/>
                  </a:lnTo>
                  <a:lnTo>
                    <a:pt x="1271" y="350"/>
                  </a:lnTo>
                  <a:lnTo>
                    <a:pt x="1248" y="341"/>
                  </a:lnTo>
                  <a:lnTo>
                    <a:pt x="1200" y="321"/>
                  </a:lnTo>
                  <a:lnTo>
                    <a:pt x="1156" y="298"/>
                  </a:lnTo>
                  <a:lnTo>
                    <a:pt x="1111" y="272"/>
                  </a:lnTo>
                  <a:lnTo>
                    <a:pt x="1067" y="247"/>
                  </a:lnTo>
                  <a:lnTo>
                    <a:pt x="982" y="195"/>
                  </a:lnTo>
                  <a:lnTo>
                    <a:pt x="939" y="172"/>
                  </a:lnTo>
                  <a:lnTo>
                    <a:pt x="897" y="151"/>
                  </a:lnTo>
                  <a:lnTo>
                    <a:pt x="877" y="141"/>
                  </a:lnTo>
                  <a:lnTo>
                    <a:pt x="856" y="133"/>
                  </a:lnTo>
                  <a:lnTo>
                    <a:pt x="835" y="125"/>
                  </a:lnTo>
                  <a:lnTo>
                    <a:pt x="815" y="120"/>
                  </a:lnTo>
                  <a:lnTo>
                    <a:pt x="794" y="114"/>
                  </a:lnTo>
                  <a:lnTo>
                    <a:pt x="774" y="110"/>
                  </a:lnTo>
                  <a:lnTo>
                    <a:pt x="753" y="108"/>
                  </a:lnTo>
                  <a:lnTo>
                    <a:pt x="732" y="108"/>
                  </a:lnTo>
                  <a:lnTo>
                    <a:pt x="712" y="108"/>
                  </a:lnTo>
                  <a:lnTo>
                    <a:pt x="691" y="110"/>
                  </a:lnTo>
                  <a:lnTo>
                    <a:pt x="670" y="113"/>
                  </a:lnTo>
                  <a:lnTo>
                    <a:pt x="649" y="118"/>
                  </a:lnTo>
                  <a:lnTo>
                    <a:pt x="627" y="125"/>
                  </a:lnTo>
                  <a:lnTo>
                    <a:pt x="606" y="132"/>
                  </a:lnTo>
                  <a:lnTo>
                    <a:pt x="585" y="141"/>
                  </a:lnTo>
                  <a:lnTo>
                    <a:pt x="564" y="149"/>
                  </a:lnTo>
                  <a:lnTo>
                    <a:pt x="519" y="171"/>
                  </a:lnTo>
                  <a:lnTo>
                    <a:pt x="476" y="194"/>
                  </a:lnTo>
                  <a:lnTo>
                    <a:pt x="387" y="245"/>
                  </a:lnTo>
                  <a:lnTo>
                    <a:pt x="341" y="272"/>
                  </a:lnTo>
                  <a:lnTo>
                    <a:pt x="295" y="296"/>
                  </a:lnTo>
                  <a:lnTo>
                    <a:pt x="250" y="321"/>
                  </a:lnTo>
                  <a:lnTo>
                    <a:pt x="202" y="341"/>
                  </a:lnTo>
                  <a:lnTo>
                    <a:pt x="178" y="350"/>
                  </a:lnTo>
                  <a:lnTo>
                    <a:pt x="155" y="358"/>
                  </a:lnTo>
                  <a:lnTo>
                    <a:pt x="131" y="367"/>
                  </a:lnTo>
                  <a:lnTo>
                    <a:pt x="107" y="373"/>
                  </a:lnTo>
                  <a:lnTo>
                    <a:pt x="82" y="377"/>
                  </a:lnTo>
                  <a:lnTo>
                    <a:pt x="58" y="381"/>
                  </a:lnTo>
                  <a:lnTo>
                    <a:pt x="32" y="384"/>
                  </a:lnTo>
                  <a:lnTo>
                    <a:pt x="8" y="385"/>
                  </a:lnTo>
                  <a:lnTo>
                    <a:pt x="0" y="384"/>
                  </a:lnTo>
                  <a:lnTo>
                    <a:pt x="1" y="278"/>
                  </a:lnTo>
                  <a:lnTo>
                    <a:pt x="8" y="278"/>
                  </a:lnTo>
                  <a:lnTo>
                    <a:pt x="30" y="276"/>
                  </a:lnTo>
                  <a:lnTo>
                    <a:pt x="51" y="274"/>
                  </a:lnTo>
                  <a:lnTo>
                    <a:pt x="73" y="269"/>
                  </a:lnTo>
                  <a:lnTo>
                    <a:pt x="94" y="265"/>
                  </a:lnTo>
                  <a:lnTo>
                    <a:pt x="116" y="259"/>
                  </a:lnTo>
                  <a:lnTo>
                    <a:pt x="138" y="251"/>
                  </a:lnTo>
                  <a:lnTo>
                    <a:pt x="161" y="243"/>
                  </a:lnTo>
                  <a:lnTo>
                    <a:pt x="182" y="233"/>
                  </a:lnTo>
                  <a:lnTo>
                    <a:pt x="225" y="213"/>
                  </a:lnTo>
                  <a:lnTo>
                    <a:pt x="270" y="189"/>
                  </a:lnTo>
                  <a:lnTo>
                    <a:pt x="359" y="137"/>
                  </a:lnTo>
                  <a:lnTo>
                    <a:pt x="403" y="112"/>
                  </a:lnTo>
                  <a:lnTo>
                    <a:pt x="449" y="86"/>
                  </a:lnTo>
                  <a:lnTo>
                    <a:pt x="495" y="63"/>
                  </a:lnTo>
                  <a:lnTo>
                    <a:pt x="542" y="42"/>
                  </a:lnTo>
                  <a:lnTo>
                    <a:pt x="565" y="32"/>
                  </a:lnTo>
                  <a:lnTo>
                    <a:pt x="589" y="24"/>
                  </a:lnTo>
                  <a:lnTo>
                    <a:pt x="612" y="17"/>
                  </a:lnTo>
                  <a:lnTo>
                    <a:pt x="637" y="11"/>
                  </a:lnTo>
                  <a:lnTo>
                    <a:pt x="661" y="5"/>
                  </a:lnTo>
                  <a:lnTo>
                    <a:pt x="684" y="2"/>
                  </a:lnTo>
                  <a:lnTo>
                    <a:pt x="709" y="0"/>
                  </a:lnTo>
                  <a:lnTo>
                    <a:pt x="734" y="0"/>
                  </a:lnTo>
                  <a:lnTo>
                    <a:pt x="758" y="0"/>
                  </a:lnTo>
                  <a:lnTo>
                    <a:pt x="781" y="2"/>
                  </a:lnTo>
                  <a:lnTo>
                    <a:pt x="805" y="7"/>
                  </a:lnTo>
                  <a:lnTo>
                    <a:pt x="828" y="12"/>
                  </a:lnTo>
                  <a:lnTo>
                    <a:pt x="852" y="17"/>
                  </a:lnTo>
                  <a:lnTo>
                    <a:pt x="875" y="25"/>
                  </a:lnTo>
                  <a:lnTo>
                    <a:pt x="898" y="33"/>
                  </a:lnTo>
                  <a:lnTo>
                    <a:pt x="920" y="43"/>
                  </a:lnTo>
                  <a:lnTo>
                    <a:pt x="966" y="64"/>
                  </a:lnTo>
                  <a:lnTo>
                    <a:pt x="1009" y="87"/>
                  </a:lnTo>
                  <a:lnTo>
                    <a:pt x="1053" y="113"/>
                  </a:lnTo>
                  <a:lnTo>
                    <a:pt x="1097" y="139"/>
                  </a:lnTo>
                  <a:lnTo>
                    <a:pt x="1140" y="164"/>
                  </a:lnTo>
                  <a:lnTo>
                    <a:pt x="1183" y="190"/>
                  </a:lnTo>
                  <a:lnTo>
                    <a:pt x="1226" y="213"/>
                  </a:lnTo>
                  <a:lnTo>
                    <a:pt x="1268" y="233"/>
                  </a:lnTo>
                  <a:lnTo>
                    <a:pt x="1289" y="243"/>
                  </a:lnTo>
                  <a:lnTo>
                    <a:pt x="1311" y="252"/>
                  </a:lnTo>
                  <a:lnTo>
                    <a:pt x="1333" y="259"/>
                  </a:lnTo>
                  <a:lnTo>
                    <a:pt x="1354" y="265"/>
                  </a:lnTo>
                  <a:lnTo>
                    <a:pt x="1376" y="269"/>
                  </a:lnTo>
                  <a:lnTo>
                    <a:pt x="1397" y="274"/>
                  </a:lnTo>
                  <a:lnTo>
                    <a:pt x="1419" y="276"/>
                  </a:lnTo>
                  <a:lnTo>
                    <a:pt x="1442" y="278"/>
                  </a:lnTo>
                  <a:lnTo>
                    <a:pt x="1463" y="276"/>
                  </a:lnTo>
                  <a:lnTo>
                    <a:pt x="1485" y="274"/>
                  </a:lnTo>
                  <a:lnTo>
                    <a:pt x="1507" y="269"/>
                  </a:lnTo>
                  <a:lnTo>
                    <a:pt x="1528" y="265"/>
                  </a:lnTo>
                  <a:lnTo>
                    <a:pt x="1550" y="259"/>
                  </a:lnTo>
                  <a:lnTo>
                    <a:pt x="1571" y="251"/>
                  </a:lnTo>
                  <a:lnTo>
                    <a:pt x="1593" y="243"/>
                  </a:lnTo>
                  <a:lnTo>
                    <a:pt x="1615" y="233"/>
                  </a:lnTo>
                  <a:lnTo>
                    <a:pt x="1659" y="213"/>
                  </a:lnTo>
                  <a:lnTo>
                    <a:pt x="1704" y="189"/>
                  </a:lnTo>
                  <a:lnTo>
                    <a:pt x="1793" y="137"/>
                  </a:lnTo>
                  <a:lnTo>
                    <a:pt x="1837" y="112"/>
                  </a:lnTo>
                  <a:lnTo>
                    <a:pt x="1883" y="86"/>
                  </a:lnTo>
                  <a:lnTo>
                    <a:pt x="1929" y="63"/>
                  </a:lnTo>
                  <a:lnTo>
                    <a:pt x="1975" y="42"/>
                  </a:lnTo>
                  <a:lnTo>
                    <a:pt x="1999" y="32"/>
                  </a:lnTo>
                  <a:lnTo>
                    <a:pt x="2022" y="24"/>
                  </a:lnTo>
                  <a:lnTo>
                    <a:pt x="2046" y="17"/>
                  </a:lnTo>
                  <a:lnTo>
                    <a:pt x="2069" y="11"/>
                  </a:lnTo>
                  <a:lnTo>
                    <a:pt x="2093" y="5"/>
                  </a:lnTo>
                  <a:lnTo>
                    <a:pt x="2118" y="2"/>
                  </a:lnTo>
                  <a:lnTo>
                    <a:pt x="2142" y="0"/>
                  </a:lnTo>
                  <a:lnTo>
                    <a:pt x="2166" y="0"/>
                  </a:lnTo>
                  <a:lnTo>
                    <a:pt x="2190" y="0"/>
                  </a:lnTo>
                  <a:lnTo>
                    <a:pt x="2215" y="2"/>
                  </a:lnTo>
                  <a:lnTo>
                    <a:pt x="2239" y="7"/>
                  </a:lnTo>
                  <a:lnTo>
                    <a:pt x="2262" y="12"/>
                  </a:lnTo>
                  <a:lnTo>
                    <a:pt x="2285" y="17"/>
                  </a:lnTo>
                  <a:lnTo>
                    <a:pt x="2308" y="25"/>
                  </a:lnTo>
                  <a:lnTo>
                    <a:pt x="2331" y="33"/>
                  </a:lnTo>
                  <a:lnTo>
                    <a:pt x="2354" y="43"/>
                  </a:lnTo>
                  <a:lnTo>
                    <a:pt x="2398" y="64"/>
                  </a:lnTo>
                  <a:lnTo>
                    <a:pt x="2441" y="87"/>
                  </a:lnTo>
                  <a:lnTo>
                    <a:pt x="2486" y="113"/>
                  </a:lnTo>
                  <a:lnTo>
                    <a:pt x="2529" y="139"/>
                  </a:lnTo>
                  <a:lnTo>
                    <a:pt x="2571" y="164"/>
                  </a:lnTo>
                  <a:lnTo>
                    <a:pt x="2614" y="190"/>
                  </a:lnTo>
                  <a:lnTo>
                    <a:pt x="2657" y="213"/>
                  </a:lnTo>
                  <a:lnTo>
                    <a:pt x="2699" y="233"/>
                  </a:lnTo>
                  <a:lnTo>
                    <a:pt x="2721" y="243"/>
                  </a:lnTo>
                  <a:lnTo>
                    <a:pt x="2742" y="252"/>
                  </a:lnTo>
                  <a:lnTo>
                    <a:pt x="2764" y="259"/>
                  </a:lnTo>
                  <a:lnTo>
                    <a:pt x="2785" y="265"/>
                  </a:lnTo>
                  <a:lnTo>
                    <a:pt x="2807" y="269"/>
                  </a:lnTo>
                  <a:lnTo>
                    <a:pt x="2828" y="274"/>
                  </a:lnTo>
                  <a:lnTo>
                    <a:pt x="2850" y="276"/>
                  </a:lnTo>
                  <a:lnTo>
                    <a:pt x="2872" y="278"/>
                  </a:lnTo>
                  <a:lnTo>
                    <a:pt x="2893" y="276"/>
                  </a:lnTo>
                  <a:lnTo>
                    <a:pt x="2915" y="274"/>
                  </a:lnTo>
                  <a:lnTo>
                    <a:pt x="2936" y="269"/>
                  </a:lnTo>
                  <a:lnTo>
                    <a:pt x="2958" y="265"/>
                  </a:lnTo>
                  <a:lnTo>
                    <a:pt x="2981" y="259"/>
                  </a:lnTo>
                  <a:lnTo>
                    <a:pt x="3002" y="251"/>
                  </a:lnTo>
                  <a:lnTo>
                    <a:pt x="3024" y="243"/>
                  </a:lnTo>
                  <a:lnTo>
                    <a:pt x="3046" y="233"/>
                  </a:lnTo>
                  <a:lnTo>
                    <a:pt x="3090" y="213"/>
                  </a:lnTo>
                  <a:lnTo>
                    <a:pt x="3133" y="189"/>
                  </a:lnTo>
                  <a:lnTo>
                    <a:pt x="3222" y="137"/>
                  </a:lnTo>
                  <a:lnTo>
                    <a:pt x="3268" y="112"/>
                  </a:lnTo>
                  <a:lnTo>
                    <a:pt x="3313" y="86"/>
                  </a:lnTo>
                  <a:lnTo>
                    <a:pt x="3360" y="63"/>
                  </a:lnTo>
                  <a:lnTo>
                    <a:pt x="3406" y="42"/>
                  </a:lnTo>
                  <a:lnTo>
                    <a:pt x="3429" y="32"/>
                  </a:lnTo>
                  <a:lnTo>
                    <a:pt x="3453" y="24"/>
                  </a:lnTo>
                  <a:lnTo>
                    <a:pt x="3476" y="17"/>
                  </a:lnTo>
                  <a:lnTo>
                    <a:pt x="3500" y="11"/>
                  </a:lnTo>
                  <a:lnTo>
                    <a:pt x="3524" y="5"/>
                  </a:lnTo>
                  <a:lnTo>
                    <a:pt x="3549" y="2"/>
                  </a:lnTo>
                  <a:lnTo>
                    <a:pt x="3573" y="0"/>
                  </a:lnTo>
                  <a:lnTo>
                    <a:pt x="3597" y="0"/>
                  </a:lnTo>
                  <a:lnTo>
                    <a:pt x="3622" y="0"/>
                  </a:lnTo>
                  <a:lnTo>
                    <a:pt x="3646" y="2"/>
                  </a:lnTo>
                  <a:lnTo>
                    <a:pt x="3669" y="7"/>
                  </a:lnTo>
                  <a:lnTo>
                    <a:pt x="3693" y="12"/>
                  </a:lnTo>
                  <a:lnTo>
                    <a:pt x="3716" y="17"/>
                  </a:lnTo>
                  <a:lnTo>
                    <a:pt x="3739" y="25"/>
                  </a:lnTo>
                  <a:lnTo>
                    <a:pt x="3762" y="33"/>
                  </a:lnTo>
                  <a:lnTo>
                    <a:pt x="3783" y="43"/>
                  </a:lnTo>
                  <a:lnTo>
                    <a:pt x="3829" y="64"/>
                  </a:lnTo>
                  <a:lnTo>
                    <a:pt x="3872" y="87"/>
                  </a:lnTo>
                  <a:lnTo>
                    <a:pt x="3917" y="113"/>
                  </a:lnTo>
                  <a:lnTo>
                    <a:pt x="3960" y="139"/>
                  </a:lnTo>
                  <a:lnTo>
                    <a:pt x="4003" y="164"/>
                  </a:lnTo>
                  <a:lnTo>
                    <a:pt x="4046" y="190"/>
                  </a:lnTo>
                  <a:lnTo>
                    <a:pt x="4088" y="213"/>
                  </a:lnTo>
                  <a:lnTo>
                    <a:pt x="4131" y="233"/>
                  </a:lnTo>
                  <a:lnTo>
                    <a:pt x="4153" y="243"/>
                  </a:lnTo>
                  <a:lnTo>
                    <a:pt x="4175" y="252"/>
                  </a:lnTo>
                  <a:lnTo>
                    <a:pt x="4196" y="259"/>
                  </a:lnTo>
                  <a:lnTo>
                    <a:pt x="4218" y="265"/>
                  </a:lnTo>
                  <a:lnTo>
                    <a:pt x="4239" y="269"/>
                  </a:lnTo>
                  <a:lnTo>
                    <a:pt x="4261" y="274"/>
                  </a:lnTo>
                  <a:lnTo>
                    <a:pt x="4282" y="276"/>
                  </a:lnTo>
                  <a:lnTo>
                    <a:pt x="4304" y="278"/>
                  </a:lnTo>
                  <a:lnTo>
                    <a:pt x="4304" y="385"/>
                  </a:lnTo>
                  <a:close/>
                </a:path>
              </a:pathLst>
            </a:custGeom>
            <a:solidFill>
              <a:schemeClr val="tx1"/>
            </a:solidFill>
            <a:ln w="9525">
              <a:noFill/>
              <a:round/>
              <a:headEnd/>
              <a:tailEnd/>
            </a:ln>
          </p:spPr>
          <p:txBody>
            <a:bodyPr/>
            <a:lstStyle/>
            <a:p>
              <a:endParaRPr lang="de-DE"/>
            </a:p>
          </p:txBody>
        </p:sp>
        <p:sp>
          <p:nvSpPr>
            <p:cNvPr id="65" name="Freeform 66">
              <a:extLst>
                <a:ext uri="{FF2B5EF4-FFF2-40B4-BE49-F238E27FC236}">
                  <a16:creationId xmlns:a16="http://schemas.microsoft.com/office/drawing/2014/main" id="{6AEBCFF2-FA1B-480F-9615-D2B92075D8B3}"/>
                </a:ext>
              </a:extLst>
            </p:cNvPr>
            <p:cNvSpPr>
              <a:spLocks/>
            </p:cNvSpPr>
            <p:nvPr/>
          </p:nvSpPr>
          <p:spPr bwMode="auto">
            <a:xfrm>
              <a:off x="6210300" y="2505978"/>
              <a:ext cx="715677" cy="64185"/>
            </a:xfrm>
            <a:custGeom>
              <a:avLst/>
              <a:gdLst>
                <a:gd name="T0" fmla="*/ 2147483647 w 4304"/>
                <a:gd name="T1" fmla="*/ 1742519769 h 386"/>
                <a:gd name="T2" fmla="*/ 2147483647 w 4304"/>
                <a:gd name="T3" fmla="*/ 1577007658 h 386"/>
                <a:gd name="T4" fmla="*/ 2147483647 w 4304"/>
                <a:gd name="T5" fmla="*/ 901135498 h 386"/>
                <a:gd name="T6" fmla="*/ 2147483647 w 4304"/>
                <a:gd name="T7" fmla="*/ 579319160 h 386"/>
                <a:gd name="T8" fmla="*/ 2147483647 w 4304"/>
                <a:gd name="T9" fmla="*/ 496535502 h 386"/>
                <a:gd name="T10" fmla="*/ 2147483647 w 4304"/>
                <a:gd name="T11" fmla="*/ 547134883 h 386"/>
                <a:gd name="T12" fmla="*/ 2147483647 w 4304"/>
                <a:gd name="T13" fmla="*/ 790812493 h 386"/>
                <a:gd name="T14" fmla="*/ 2147483647 w 4304"/>
                <a:gd name="T15" fmla="*/ 1475864102 h 386"/>
                <a:gd name="T16" fmla="*/ 2147483647 w 4304"/>
                <a:gd name="T17" fmla="*/ 1719542211 h 386"/>
                <a:gd name="T18" fmla="*/ 2147483647 w 4304"/>
                <a:gd name="T19" fmla="*/ 1774704047 h 386"/>
                <a:gd name="T20" fmla="*/ 2147483647 w 4304"/>
                <a:gd name="T21" fmla="*/ 1687357934 h 386"/>
                <a:gd name="T22" fmla="*/ 2147483647 w 4304"/>
                <a:gd name="T23" fmla="*/ 1370104216 h 386"/>
                <a:gd name="T24" fmla="*/ 2147483647 w 4304"/>
                <a:gd name="T25" fmla="*/ 694259493 h 386"/>
                <a:gd name="T26" fmla="*/ 2147483647 w 4304"/>
                <a:gd name="T27" fmla="*/ 528720112 h 386"/>
                <a:gd name="T28" fmla="*/ 2147483647 w 4304"/>
                <a:gd name="T29" fmla="*/ 496535502 h 386"/>
                <a:gd name="T30" fmla="*/ 2147483647 w 4304"/>
                <a:gd name="T31" fmla="*/ 606886110 h 386"/>
                <a:gd name="T32" fmla="*/ 2147483647 w 4304"/>
                <a:gd name="T33" fmla="*/ 1131016165 h 386"/>
                <a:gd name="T34" fmla="*/ 2147483647 w 4304"/>
                <a:gd name="T35" fmla="*/ 1613781328 h 386"/>
                <a:gd name="T36" fmla="*/ 2147483647 w 4304"/>
                <a:gd name="T37" fmla="*/ 1756317212 h 386"/>
                <a:gd name="T38" fmla="*/ 2147483647 w 4304"/>
                <a:gd name="T39" fmla="*/ 1756317212 h 386"/>
                <a:gd name="T40" fmla="*/ 2147483647 w 4304"/>
                <a:gd name="T41" fmla="*/ 1618372051 h 386"/>
                <a:gd name="T42" fmla="*/ 2147483647 w 4304"/>
                <a:gd name="T43" fmla="*/ 1135633493 h 386"/>
                <a:gd name="T44" fmla="*/ 2147483647 w 4304"/>
                <a:gd name="T45" fmla="*/ 616093495 h 386"/>
                <a:gd name="T46" fmla="*/ 2147483647 w 4304"/>
                <a:gd name="T47" fmla="*/ 496535502 h 386"/>
                <a:gd name="T48" fmla="*/ 2147483647 w 4304"/>
                <a:gd name="T49" fmla="*/ 528720112 h 386"/>
                <a:gd name="T50" fmla="*/ 2147483647 w 4304"/>
                <a:gd name="T51" fmla="*/ 694259493 h 386"/>
                <a:gd name="T52" fmla="*/ 1356297424 w 4304"/>
                <a:gd name="T53" fmla="*/ 1365514159 h 386"/>
                <a:gd name="T54" fmla="*/ 602291973 w 4304"/>
                <a:gd name="T55" fmla="*/ 1687357934 h 386"/>
                <a:gd name="T56" fmla="*/ 36774052 w 4304"/>
                <a:gd name="T57" fmla="*/ 1774704047 h 386"/>
                <a:gd name="T58" fmla="*/ 137916457 w 4304"/>
                <a:gd name="T59" fmla="*/ 1273550718 h 386"/>
                <a:gd name="T60" fmla="*/ 634476139 w 4304"/>
                <a:gd name="T61" fmla="*/ 1158610385 h 386"/>
                <a:gd name="T62" fmla="*/ 1650545295 w 4304"/>
                <a:gd name="T63" fmla="*/ 634480663 h 386"/>
                <a:gd name="T64" fmla="*/ 2147483647 w 4304"/>
                <a:gd name="T65" fmla="*/ 156332204 h 386"/>
                <a:gd name="T66" fmla="*/ 2147483647 w 4304"/>
                <a:gd name="T67" fmla="*/ 13797282 h 386"/>
                <a:gd name="T68" fmla="*/ 2147483647 w 4304"/>
                <a:gd name="T69" fmla="*/ 13797282 h 386"/>
                <a:gd name="T70" fmla="*/ 2147483647 w 4304"/>
                <a:gd name="T71" fmla="*/ 156332204 h 386"/>
                <a:gd name="T72" fmla="*/ 2147483647 w 4304"/>
                <a:gd name="T73" fmla="*/ 639070388 h 386"/>
                <a:gd name="T74" fmla="*/ 2147483647 w 4304"/>
                <a:gd name="T75" fmla="*/ 1121836715 h 386"/>
                <a:gd name="T76" fmla="*/ 2147483647 w 4304"/>
                <a:gd name="T77" fmla="*/ 1259753941 h 386"/>
                <a:gd name="T78" fmla="*/ 2147483647 w 4304"/>
                <a:gd name="T79" fmla="*/ 1259753941 h 386"/>
                <a:gd name="T80" fmla="*/ 2147483647 w 4304"/>
                <a:gd name="T81" fmla="*/ 1117246658 h 386"/>
                <a:gd name="T82" fmla="*/ 2147483647 w 4304"/>
                <a:gd name="T83" fmla="*/ 514950272 h 386"/>
                <a:gd name="T84" fmla="*/ 2147483647 w 4304"/>
                <a:gd name="T85" fmla="*/ 114940375 h 386"/>
                <a:gd name="T86" fmla="*/ 2147483647 w 4304"/>
                <a:gd name="T87" fmla="*/ 0 h 386"/>
                <a:gd name="T88" fmla="*/ 2147483647 w 4304"/>
                <a:gd name="T89" fmla="*/ 32184454 h 386"/>
                <a:gd name="T90" fmla="*/ 2147483647 w 4304"/>
                <a:gd name="T91" fmla="*/ 197696306 h 386"/>
                <a:gd name="T92" fmla="*/ 2147483647 w 4304"/>
                <a:gd name="T93" fmla="*/ 758628215 h 386"/>
                <a:gd name="T94" fmla="*/ 2147483647 w 4304"/>
                <a:gd name="T95" fmla="*/ 1158610385 h 386"/>
                <a:gd name="T96" fmla="*/ 2147483647 w 4304"/>
                <a:gd name="T97" fmla="*/ 1273550718 h 386"/>
                <a:gd name="T98" fmla="*/ 2147483647 w 4304"/>
                <a:gd name="T99" fmla="*/ 1245983768 h 386"/>
                <a:gd name="T100" fmla="*/ 2147483647 w 4304"/>
                <a:gd name="T101" fmla="*/ 1075854995 h 386"/>
                <a:gd name="T102" fmla="*/ 2147483647 w 4304"/>
                <a:gd name="T103" fmla="*/ 404599996 h 386"/>
                <a:gd name="T104" fmla="*/ 2147483647 w 4304"/>
                <a:gd name="T105" fmla="*/ 82755910 h 386"/>
                <a:gd name="T106" fmla="*/ 2147483647 w 4304"/>
                <a:gd name="T107" fmla="*/ 0 h 386"/>
                <a:gd name="T108" fmla="*/ 2147483647 w 4304"/>
                <a:gd name="T109" fmla="*/ 55161357 h 386"/>
                <a:gd name="T110" fmla="*/ 2147483647 w 4304"/>
                <a:gd name="T111" fmla="*/ 298839362 h 386"/>
                <a:gd name="T112" fmla="*/ 2147483647 w 4304"/>
                <a:gd name="T113" fmla="*/ 873568548 h 386"/>
                <a:gd name="T114" fmla="*/ 2147483647 w 4304"/>
                <a:gd name="T115" fmla="*/ 1190795328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5"/>
                  </a:lnTo>
                  <a:lnTo>
                    <a:pt x="4254" y="382"/>
                  </a:lnTo>
                  <a:lnTo>
                    <a:pt x="4230" y="379"/>
                  </a:lnTo>
                  <a:lnTo>
                    <a:pt x="4206" y="374"/>
                  </a:lnTo>
                  <a:lnTo>
                    <a:pt x="4181" y="367"/>
                  </a:lnTo>
                  <a:lnTo>
                    <a:pt x="4157" y="360"/>
                  </a:lnTo>
                  <a:lnTo>
                    <a:pt x="4134" y="352"/>
                  </a:lnTo>
                  <a:lnTo>
                    <a:pt x="4110" y="343"/>
                  </a:lnTo>
                  <a:lnTo>
                    <a:pt x="4064" y="321"/>
                  </a:lnTo>
                  <a:lnTo>
                    <a:pt x="4019" y="298"/>
                  </a:lnTo>
                  <a:lnTo>
                    <a:pt x="3975" y="273"/>
                  </a:lnTo>
                  <a:lnTo>
                    <a:pt x="3930" y="247"/>
                  </a:lnTo>
                  <a:lnTo>
                    <a:pt x="3845" y="196"/>
                  </a:lnTo>
                  <a:lnTo>
                    <a:pt x="3804" y="173"/>
                  </a:lnTo>
                  <a:lnTo>
                    <a:pt x="3762" y="151"/>
                  </a:lnTo>
                  <a:lnTo>
                    <a:pt x="3740" y="142"/>
                  </a:lnTo>
                  <a:lnTo>
                    <a:pt x="3720" y="134"/>
                  </a:lnTo>
                  <a:lnTo>
                    <a:pt x="3700" y="126"/>
                  </a:lnTo>
                  <a:lnTo>
                    <a:pt x="3678" y="120"/>
                  </a:lnTo>
                  <a:lnTo>
                    <a:pt x="3658" y="115"/>
                  </a:lnTo>
                  <a:lnTo>
                    <a:pt x="3638" y="111"/>
                  </a:lnTo>
                  <a:lnTo>
                    <a:pt x="3617" y="108"/>
                  </a:lnTo>
                  <a:lnTo>
                    <a:pt x="3597" y="108"/>
                  </a:lnTo>
                  <a:lnTo>
                    <a:pt x="3576" y="108"/>
                  </a:lnTo>
                  <a:lnTo>
                    <a:pt x="3555" y="111"/>
                  </a:lnTo>
                  <a:lnTo>
                    <a:pt x="3534" y="115"/>
                  </a:lnTo>
                  <a:lnTo>
                    <a:pt x="3512" y="119"/>
                  </a:lnTo>
                  <a:lnTo>
                    <a:pt x="3492" y="126"/>
                  </a:lnTo>
                  <a:lnTo>
                    <a:pt x="3470" y="132"/>
                  </a:lnTo>
                  <a:lnTo>
                    <a:pt x="3449" y="142"/>
                  </a:lnTo>
                  <a:lnTo>
                    <a:pt x="3427" y="151"/>
                  </a:lnTo>
                  <a:lnTo>
                    <a:pt x="3384" y="172"/>
                  </a:lnTo>
                  <a:lnTo>
                    <a:pt x="3340" y="196"/>
                  </a:lnTo>
                  <a:lnTo>
                    <a:pt x="3251" y="246"/>
                  </a:lnTo>
                  <a:lnTo>
                    <a:pt x="3206" y="273"/>
                  </a:lnTo>
                  <a:lnTo>
                    <a:pt x="3160" y="297"/>
                  </a:lnTo>
                  <a:lnTo>
                    <a:pt x="3113" y="321"/>
                  </a:lnTo>
                  <a:lnTo>
                    <a:pt x="3066" y="341"/>
                  </a:lnTo>
                  <a:lnTo>
                    <a:pt x="3043" y="351"/>
                  </a:lnTo>
                  <a:lnTo>
                    <a:pt x="3019" y="360"/>
                  </a:lnTo>
                  <a:lnTo>
                    <a:pt x="2994" y="367"/>
                  </a:lnTo>
                  <a:lnTo>
                    <a:pt x="2970" y="374"/>
                  </a:lnTo>
                  <a:lnTo>
                    <a:pt x="2946" y="379"/>
                  </a:lnTo>
                  <a:lnTo>
                    <a:pt x="2921" y="382"/>
                  </a:lnTo>
                  <a:lnTo>
                    <a:pt x="2897" y="385"/>
                  </a:lnTo>
                  <a:lnTo>
                    <a:pt x="2872" y="386"/>
                  </a:lnTo>
                  <a:lnTo>
                    <a:pt x="2847" y="385"/>
                  </a:lnTo>
                  <a:lnTo>
                    <a:pt x="2822" y="382"/>
                  </a:lnTo>
                  <a:lnTo>
                    <a:pt x="2797" y="379"/>
                  </a:lnTo>
                  <a:lnTo>
                    <a:pt x="2773" y="374"/>
                  </a:lnTo>
                  <a:lnTo>
                    <a:pt x="2749" y="367"/>
                  </a:lnTo>
                  <a:lnTo>
                    <a:pt x="2725" y="360"/>
                  </a:lnTo>
                  <a:lnTo>
                    <a:pt x="2702" y="352"/>
                  </a:lnTo>
                  <a:lnTo>
                    <a:pt x="2679" y="343"/>
                  </a:lnTo>
                  <a:lnTo>
                    <a:pt x="2633" y="321"/>
                  </a:lnTo>
                  <a:lnTo>
                    <a:pt x="2587" y="298"/>
                  </a:lnTo>
                  <a:lnTo>
                    <a:pt x="2542" y="273"/>
                  </a:lnTo>
                  <a:lnTo>
                    <a:pt x="2499" y="247"/>
                  </a:lnTo>
                  <a:lnTo>
                    <a:pt x="2414" y="196"/>
                  </a:lnTo>
                  <a:lnTo>
                    <a:pt x="2373" y="173"/>
                  </a:lnTo>
                  <a:lnTo>
                    <a:pt x="2331" y="151"/>
                  </a:lnTo>
                  <a:lnTo>
                    <a:pt x="2310" y="142"/>
                  </a:lnTo>
                  <a:lnTo>
                    <a:pt x="2289" y="134"/>
                  </a:lnTo>
                  <a:lnTo>
                    <a:pt x="2269" y="126"/>
                  </a:lnTo>
                  <a:lnTo>
                    <a:pt x="2248" y="120"/>
                  </a:lnTo>
                  <a:lnTo>
                    <a:pt x="2228" y="115"/>
                  </a:lnTo>
                  <a:lnTo>
                    <a:pt x="2207" y="111"/>
                  </a:lnTo>
                  <a:lnTo>
                    <a:pt x="2186" y="108"/>
                  </a:lnTo>
                  <a:lnTo>
                    <a:pt x="2166" y="108"/>
                  </a:lnTo>
                  <a:lnTo>
                    <a:pt x="2146" y="108"/>
                  </a:lnTo>
                  <a:lnTo>
                    <a:pt x="2124" y="111"/>
                  </a:lnTo>
                  <a:lnTo>
                    <a:pt x="2103" y="115"/>
                  </a:lnTo>
                  <a:lnTo>
                    <a:pt x="2083" y="119"/>
                  </a:lnTo>
                  <a:lnTo>
                    <a:pt x="2061" y="126"/>
                  </a:lnTo>
                  <a:lnTo>
                    <a:pt x="2039" y="132"/>
                  </a:lnTo>
                  <a:lnTo>
                    <a:pt x="2018" y="142"/>
                  </a:lnTo>
                  <a:lnTo>
                    <a:pt x="1996" y="151"/>
                  </a:lnTo>
                  <a:lnTo>
                    <a:pt x="1953" y="172"/>
                  </a:lnTo>
                  <a:lnTo>
                    <a:pt x="1910" y="196"/>
                  </a:lnTo>
                  <a:lnTo>
                    <a:pt x="1821" y="246"/>
                  </a:lnTo>
                  <a:lnTo>
                    <a:pt x="1775" y="273"/>
                  </a:lnTo>
                  <a:lnTo>
                    <a:pt x="1729" y="297"/>
                  </a:lnTo>
                  <a:lnTo>
                    <a:pt x="1683" y="321"/>
                  </a:lnTo>
                  <a:lnTo>
                    <a:pt x="1636" y="341"/>
                  </a:lnTo>
                  <a:lnTo>
                    <a:pt x="1612" y="351"/>
                  </a:lnTo>
                  <a:lnTo>
                    <a:pt x="1588" y="360"/>
                  </a:lnTo>
                  <a:lnTo>
                    <a:pt x="1565" y="367"/>
                  </a:lnTo>
                  <a:lnTo>
                    <a:pt x="1540" y="374"/>
                  </a:lnTo>
                  <a:lnTo>
                    <a:pt x="1516" y="379"/>
                  </a:lnTo>
                  <a:lnTo>
                    <a:pt x="1490" y="382"/>
                  </a:lnTo>
                  <a:lnTo>
                    <a:pt x="1466" y="385"/>
                  </a:lnTo>
                  <a:lnTo>
                    <a:pt x="1442" y="386"/>
                  </a:lnTo>
                  <a:lnTo>
                    <a:pt x="1416" y="385"/>
                  </a:lnTo>
                  <a:lnTo>
                    <a:pt x="1391" y="382"/>
                  </a:lnTo>
                  <a:lnTo>
                    <a:pt x="1366" y="379"/>
                  </a:lnTo>
                  <a:lnTo>
                    <a:pt x="1342" y="374"/>
                  </a:lnTo>
                  <a:lnTo>
                    <a:pt x="1318" y="367"/>
                  </a:lnTo>
                  <a:lnTo>
                    <a:pt x="1295" y="360"/>
                  </a:lnTo>
                  <a:lnTo>
                    <a:pt x="1271" y="352"/>
                  </a:lnTo>
                  <a:lnTo>
                    <a:pt x="1248" y="343"/>
                  </a:lnTo>
                  <a:lnTo>
                    <a:pt x="1200" y="321"/>
                  </a:lnTo>
                  <a:lnTo>
                    <a:pt x="1156" y="298"/>
                  </a:lnTo>
                  <a:lnTo>
                    <a:pt x="1111" y="273"/>
                  </a:lnTo>
                  <a:lnTo>
                    <a:pt x="1067" y="247"/>
                  </a:lnTo>
                  <a:lnTo>
                    <a:pt x="982" y="196"/>
                  </a:lnTo>
                  <a:lnTo>
                    <a:pt x="939" y="173"/>
                  </a:lnTo>
                  <a:lnTo>
                    <a:pt x="897" y="151"/>
                  </a:lnTo>
                  <a:lnTo>
                    <a:pt x="877" y="142"/>
                  </a:lnTo>
                  <a:lnTo>
                    <a:pt x="856" y="134"/>
                  </a:lnTo>
                  <a:lnTo>
                    <a:pt x="835" y="126"/>
                  </a:lnTo>
                  <a:lnTo>
                    <a:pt x="815" y="120"/>
                  </a:lnTo>
                  <a:lnTo>
                    <a:pt x="794" y="115"/>
                  </a:lnTo>
                  <a:lnTo>
                    <a:pt x="774" y="111"/>
                  </a:lnTo>
                  <a:lnTo>
                    <a:pt x="753" y="108"/>
                  </a:lnTo>
                  <a:lnTo>
                    <a:pt x="732" y="108"/>
                  </a:lnTo>
                  <a:lnTo>
                    <a:pt x="712" y="108"/>
                  </a:lnTo>
                  <a:lnTo>
                    <a:pt x="691" y="111"/>
                  </a:lnTo>
                  <a:lnTo>
                    <a:pt x="670" y="115"/>
                  </a:lnTo>
                  <a:lnTo>
                    <a:pt x="649" y="119"/>
                  </a:lnTo>
                  <a:lnTo>
                    <a:pt x="627" y="126"/>
                  </a:lnTo>
                  <a:lnTo>
                    <a:pt x="606" y="132"/>
                  </a:lnTo>
                  <a:lnTo>
                    <a:pt x="585" y="142"/>
                  </a:lnTo>
                  <a:lnTo>
                    <a:pt x="564" y="151"/>
                  </a:lnTo>
                  <a:lnTo>
                    <a:pt x="519" y="172"/>
                  </a:lnTo>
                  <a:lnTo>
                    <a:pt x="476" y="196"/>
                  </a:lnTo>
                  <a:lnTo>
                    <a:pt x="387" y="246"/>
                  </a:lnTo>
                  <a:lnTo>
                    <a:pt x="341" y="273"/>
                  </a:lnTo>
                  <a:lnTo>
                    <a:pt x="295" y="297"/>
                  </a:lnTo>
                  <a:lnTo>
                    <a:pt x="250" y="321"/>
                  </a:lnTo>
                  <a:lnTo>
                    <a:pt x="202" y="341"/>
                  </a:lnTo>
                  <a:lnTo>
                    <a:pt x="178" y="351"/>
                  </a:lnTo>
                  <a:lnTo>
                    <a:pt x="155" y="360"/>
                  </a:lnTo>
                  <a:lnTo>
                    <a:pt x="131" y="367"/>
                  </a:lnTo>
                  <a:lnTo>
                    <a:pt x="107" y="374"/>
                  </a:lnTo>
                  <a:lnTo>
                    <a:pt x="82" y="379"/>
                  </a:lnTo>
                  <a:lnTo>
                    <a:pt x="58" y="382"/>
                  </a:lnTo>
                  <a:lnTo>
                    <a:pt x="32" y="385"/>
                  </a:lnTo>
                  <a:lnTo>
                    <a:pt x="8" y="386"/>
                  </a:lnTo>
                  <a:lnTo>
                    <a:pt x="0" y="386"/>
                  </a:lnTo>
                  <a:lnTo>
                    <a:pt x="1" y="278"/>
                  </a:lnTo>
                  <a:lnTo>
                    <a:pt x="8" y="278"/>
                  </a:lnTo>
                  <a:lnTo>
                    <a:pt x="30" y="277"/>
                  </a:lnTo>
                  <a:lnTo>
                    <a:pt x="51" y="274"/>
                  </a:lnTo>
                  <a:lnTo>
                    <a:pt x="73" y="271"/>
                  </a:lnTo>
                  <a:lnTo>
                    <a:pt x="94" y="266"/>
                  </a:lnTo>
                  <a:lnTo>
                    <a:pt x="116" y="259"/>
                  </a:lnTo>
                  <a:lnTo>
                    <a:pt x="138" y="252"/>
                  </a:lnTo>
                  <a:lnTo>
                    <a:pt x="161" y="243"/>
                  </a:lnTo>
                  <a:lnTo>
                    <a:pt x="182" y="234"/>
                  </a:lnTo>
                  <a:lnTo>
                    <a:pt x="225" y="213"/>
                  </a:lnTo>
                  <a:lnTo>
                    <a:pt x="270" y="189"/>
                  </a:lnTo>
                  <a:lnTo>
                    <a:pt x="359" y="138"/>
                  </a:lnTo>
                  <a:lnTo>
                    <a:pt x="403" y="112"/>
                  </a:lnTo>
                  <a:lnTo>
                    <a:pt x="449" y="88"/>
                  </a:lnTo>
                  <a:lnTo>
                    <a:pt x="495" y="64"/>
                  </a:lnTo>
                  <a:lnTo>
                    <a:pt x="542" y="43"/>
                  </a:lnTo>
                  <a:lnTo>
                    <a:pt x="565" y="34"/>
                  </a:lnTo>
                  <a:lnTo>
                    <a:pt x="589" y="25"/>
                  </a:lnTo>
                  <a:lnTo>
                    <a:pt x="612" y="18"/>
                  </a:lnTo>
                  <a:lnTo>
                    <a:pt x="637" y="11"/>
                  </a:lnTo>
                  <a:lnTo>
                    <a:pt x="661" y="7"/>
                  </a:lnTo>
                  <a:lnTo>
                    <a:pt x="684" y="3"/>
                  </a:lnTo>
                  <a:lnTo>
                    <a:pt x="709" y="0"/>
                  </a:lnTo>
                  <a:lnTo>
                    <a:pt x="734" y="0"/>
                  </a:lnTo>
                  <a:lnTo>
                    <a:pt x="758" y="0"/>
                  </a:lnTo>
                  <a:lnTo>
                    <a:pt x="781" y="3"/>
                  </a:lnTo>
                  <a:lnTo>
                    <a:pt x="805" y="7"/>
                  </a:lnTo>
                  <a:lnTo>
                    <a:pt x="828" y="12"/>
                  </a:lnTo>
                  <a:lnTo>
                    <a:pt x="852" y="19"/>
                  </a:lnTo>
                  <a:lnTo>
                    <a:pt x="875" y="26"/>
                  </a:lnTo>
                  <a:lnTo>
                    <a:pt x="898" y="34"/>
                  </a:lnTo>
                  <a:lnTo>
                    <a:pt x="920" y="43"/>
                  </a:lnTo>
                  <a:lnTo>
                    <a:pt x="966" y="65"/>
                  </a:lnTo>
                  <a:lnTo>
                    <a:pt x="1009" y="88"/>
                  </a:lnTo>
                  <a:lnTo>
                    <a:pt x="1053" y="114"/>
                  </a:lnTo>
                  <a:lnTo>
                    <a:pt x="1097" y="139"/>
                  </a:lnTo>
                  <a:lnTo>
                    <a:pt x="1140" y="165"/>
                  </a:lnTo>
                  <a:lnTo>
                    <a:pt x="1183" y="190"/>
                  </a:lnTo>
                  <a:lnTo>
                    <a:pt x="1226" y="213"/>
                  </a:lnTo>
                  <a:lnTo>
                    <a:pt x="1268" y="235"/>
                  </a:lnTo>
                  <a:lnTo>
                    <a:pt x="1289" y="244"/>
                  </a:lnTo>
                  <a:lnTo>
                    <a:pt x="1311" y="252"/>
                  </a:lnTo>
                  <a:lnTo>
                    <a:pt x="1333" y="259"/>
                  </a:lnTo>
                  <a:lnTo>
                    <a:pt x="1354" y="266"/>
                  </a:lnTo>
                  <a:lnTo>
                    <a:pt x="1376" y="271"/>
                  </a:lnTo>
                  <a:lnTo>
                    <a:pt x="1397" y="274"/>
                  </a:lnTo>
                  <a:lnTo>
                    <a:pt x="1419" y="277"/>
                  </a:lnTo>
                  <a:lnTo>
                    <a:pt x="1442" y="278"/>
                  </a:lnTo>
                  <a:lnTo>
                    <a:pt x="1463" y="277"/>
                  </a:lnTo>
                  <a:lnTo>
                    <a:pt x="1485" y="274"/>
                  </a:lnTo>
                  <a:lnTo>
                    <a:pt x="1507" y="271"/>
                  </a:lnTo>
                  <a:lnTo>
                    <a:pt x="1528" y="266"/>
                  </a:lnTo>
                  <a:lnTo>
                    <a:pt x="1550" y="259"/>
                  </a:lnTo>
                  <a:lnTo>
                    <a:pt x="1571" y="252"/>
                  </a:lnTo>
                  <a:lnTo>
                    <a:pt x="1593" y="243"/>
                  </a:lnTo>
                  <a:lnTo>
                    <a:pt x="1615" y="234"/>
                  </a:lnTo>
                  <a:lnTo>
                    <a:pt x="1659" y="213"/>
                  </a:lnTo>
                  <a:lnTo>
                    <a:pt x="1704" y="189"/>
                  </a:lnTo>
                  <a:lnTo>
                    <a:pt x="1793" y="138"/>
                  </a:lnTo>
                  <a:lnTo>
                    <a:pt x="1837" y="112"/>
                  </a:lnTo>
                  <a:lnTo>
                    <a:pt x="1883" y="88"/>
                  </a:lnTo>
                  <a:lnTo>
                    <a:pt x="1929" y="64"/>
                  </a:lnTo>
                  <a:lnTo>
                    <a:pt x="1975" y="43"/>
                  </a:lnTo>
                  <a:lnTo>
                    <a:pt x="1999" y="34"/>
                  </a:lnTo>
                  <a:lnTo>
                    <a:pt x="2022" y="25"/>
                  </a:lnTo>
                  <a:lnTo>
                    <a:pt x="2046" y="18"/>
                  </a:lnTo>
                  <a:lnTo>
                    <a:pt x="2069" y="11"/>
                  </a:lnTo>
                  <a:lnTo>
                    <a:pt x="2093" y="7"/>
                  </a:lnTo>
                  <a:lnTo>
                    <a:pt x="2118" y="3"/>
                  </a:lnTo>
                  <a:lnTo>
                    <a:pt x="2142" y="0"/>
                  </a:lnTo>
                  <a:lnTo>
                    <a:pt x="2166" y="0"/>
                  </a:lnTo>
                  <a:lnTo>
                    <a:pt x="2190" y="0"/>
                  </a:lnTo>
                  <a:lnTo>
                    <a:pt x="2215" y="3"/>
                  </a:lnTo>
                  <a:lnTo>
                    <a:pt x="2239" y="7"/>
                  </a:lnTo>
                  <a:lnTo>
                    <a:pt x="2262" y="12"/>
                  </a:lnTo>
                  <a:lnTo>
                    <a:pt x="2285" y="19"/>
                  </a:lnTo>
                  <a:lnTo>
                    <a:pt x="2308" y="26"/>
                  </a:lnTo>
                  <a:lnTo>
                    <a:pt x="2331" y="34"/>
                  </a:lnTo>
                  <a:lnTo>
                    <a:pt x="2354" y="43"/>
                  </a:lnTo>
                  <a:lnTo>
                    <a:pt x="2398" y="65"/>
                  </a:lnTo>
                  <a:lnTo>
                    <a:pt x="2441" y="88"/>
                  </a:lnTo>
                  <a:lnTo>
                    <a:pt x="2486" y="114"/>
                  </a:lnTo>
                  <a:lnTo>
                    <a:pt x="2529" y="139"/>
                  </a:lnTo>
                  <a:lnTo>
                    <a:pt x="2571" y="165"/>
                  </a:lnTo>
                  <a:lnTo>
                    <a:pt x="2614" y="190"/>
                  </a:lnTo>
                  <a:lnTo>
                    <a:pt x="2657" y="213"/>
                  </a:lnTo>
                  <a:lnTo>
                    <a:pt x="2699" y="235"/>
                  </a:lnTo>
                  <a:lnTo>
                    <a:pt x="2721" y="244"/>
                  </a:lnTo>
                  <a:lnTo>
                    <a:pt x="2742" y="252"/>
                  </a:lnTo>
                  <a:lnTo>
                    <a:pt x="2764" y="259"/>
                  </a:lnTo>
                  <a:lnTo>
                    <a:pt x="2785" y="266"/>
                  </a:lnTo>
                  <a:lnTo>
                    <a:pt x="2807" y="271"/>
                  </a:lnTo>
                  <a:lnTo>
                    <a:pt x="2828" y="274"/>
                  </a:lnTo>
                  <a:lnTo>
                    <a:pt x="2850" y="277"/>
                  </a:lnTo>
                  <a:lnTo>
                    <a:pt x="2872" y="278"/>
                  </a:lnTo>
                  <a:lnTo>
                    <a:pt x="2893" y="277"/>
                  </a:lnTo>
                  <a:lnTo>
                    <a:pt x="2915" y="274"/>
                  </a:lnTo>
                  <a:lnTo>
                    <a:pt x="2936" y="271"/>
                  </a:lnTo>
                  <a:lnTo>
                    <a:pt x="2958" y="266"/>
                  </a:lnTo>
                  <a:lnTo>
                    <a:pt x="2981" y="259"/>
                  </a:lnTo>
                  <a:lnTo>
                    <a:pt x="3002" y="252"/>
                  </a:lnTo>
                  <a:lnTo>
                    <a:pt x="3024" y="243"/>
                  </a:lnTo>
                  <a:lnTo>
                    <a:pt x="3046" y="234"/>
                  </a:lnTo>
                  <a:lnTo>
                    <a:pt x="3090" y="213"/>
                  </a:lnTo>
                  <a:lnTo>
                    <a:pt x="3133" y="189"/>
                  </a:lnTo>
                  <a:lnTo>
                    <a:pt x="3222" y="138"/>
                  </a:lnTo>
                  <a:lnTo>
                    <a:pt x="3268" y="112"/>
                  </a:lnTo>
                  <a:lnTo>
                    <a:pt x="3313" y="88"/>
                  </a:lnTo>
                  <a:lnTo>
                    <a:pt x="3360" y="64"/>
                  </a:lnTo>
                  <a:lnTo>
                    <a:pt x="3406" y="43"/>
                  </a:lnTo>
                  <a:lnTo>
                    <a:pt x="3429" y="34"/>
                  </a:lnTo>
                  <a:lnTo>
                    <a:pt x="3453" y="25"/>
                  </a:lnTo>
                  <a:lnTo>
                    <a:pt x="3476" y="18"/>
                  </a:lnTo>
                  <a:lnTo>
                    <a:pt x="3500" y="11"/>
                  </a:lnTo>
                  <a:lnTo>
                    <a:pt x="3524" y="7"/>
                  </a:lnTo>
                  <a:lnTo>
                    <a:pt x="3549" y="3"/>
                  </a:lnTo>
                  <a:lnTo>
                    <a:pt x="3573" y="0"/>
                  </a:lnTo>
                  <a:lnTo>
                    <a:pt x="3597" y="0"/>
                  </a:lnTo>
                  <a:lnTo>
                    <a:pt x="3622" y="0"/>
                  </a:lnTo>
                  <a:lnTo>
                    <a:pt x="3646" y="3"/>
                  </a:lnTo>
                  <a:lnTo>
                    <a:pt x="3669" y="7"/>
                  </a:lnTo>
                  <a:lnTo>
                    <a:pt x="3693" y="12"/>
                  </a:lnTo>
                  <a:lnTo>
                    <a:pt x="3716" y="19"/>
                  </a:lnTo>
                  <a:lnTo>
                    <a:pt x="3739" y="26"/>
                  </a:lnTo>
                  <a:lnTo>
                    <a:pt x="3762" y="34"/>
                  </a:lnTo>
                  <a:lnTo>
                    <a:pt x="3783" y="43"/>
                  </a:lnTo>
                  <a:lnTo>
                    <a:pt x="3829" y="65"/>
                  </a:lnTo>
                  <a:lnTo>
                    <a:pt x="3872" y="88"/>
                  </a:lnTo>
                  <a:lnTo>
                    <a:pt x="3917" y="114"/>
                  </a:lnTo>
                  <a:lnTo>
                    <a:pt x="3960" y="139"/>
                  </a:lnTo>
                  <a:lnTo>
                    <a:pt x="4003" y="165"/>
                  </a:lnTo>
                  <a:lnTo>
                    <a:pt x="4046" y="190"/>
                  </a:lnTo>
                  <a:lnTo>
                    <a:pt x="4088" y="213"/>
                  </a:lnTo>
                  <a:lnTo>
                    <a:pt x="4131" y="235"/>
                  </a:lnTo>
                  <a:lnTo>
                    <a:pt x="4153" y="244"/>
                  </a:lnTo>
                  <a:lnTo>
                    <a:pt x="4175" y="252"/>
                  </a:lnTo>
                  <a:lnTo>
                    <a:pt x="4196" y="259"/>
                  </a:lnTo>
                  <a:lnTo>
                    <a:pt x="4218" y="266"/>
                  </a:lnTo>
                  <a:lnTo>
                    <a:pt x="4239" y="271"/>
                  </a:lnTo>
                  <a:lnTo>
                    <a:pt x="4261" y="274"/>
                  </a:lnTo>
                  <a:lnTo>
                    <a:pt x="4282" y="277"/>
                  </a:lnTo>
                  <a:lnTo>
                    <a:pt x="4304" y="278"/>
                  </a:lnTo>
                  <a:lnTo>
                    <a:pt x="4304" y="386"/>
                  </a:lnTo>
                  <a:close/>
                </a:path>
              </a:pathLst>
            </a:custGeom>
            <a:solidFill>
              <a:schemeClr val="tx1"/>
            </a:solidFill>
            <a:ln w="9525">
              <a:noFill/>
              <a:round/>
              <a:headEnd/>
              <a:tailEnd/>
            </a:ln>
          </p:spPr>
          <p:txBody>
            <a:bodyPr/>
            <a:lstStyle/>
            <a:p>
              <a:endParaRPr lang="de-DE"/>
            </a:p>
          </p:txBody>
        </p:sp>
        <p:sp>
          <p:nvSpPr>
            <p:cNvPr id="66" name="Freeform 67">
              <a:extLst>
                <a:ext uri="{FF2B5EF4-FFF2-40B4-BE49-F238E27FC236}">
                  <a16:creationId xmlns:a16="http://schemas.microsoft.com/office/drawing/2014/main" id="{ECCEBC3C-BF49-4A81-9A97-3101BC13BF15}"/>
                </a:ext>
              </a:extLst>
            </p:cNvPr>
            <p:cNvSpPr>
              <a:spLocks/>
            </p:cNvSpPr>
            <p:nvPr/>
          </p:nvSpPr>
          <p:spPr bwMode="auto">
            <a:xfrm>
              <a:off x="6216286" y="2204842"/>
              <a:ext cx="656314" cy="250919"/>
            </a:xfrm>
            <a:custGeom>
              <a:avLst/>
              <a:gdLst>
                <a:gd name="T0" fmla="*/ 2147483647 w 3947"/>
                <a:gd name="T1" fmla="*/ 988500485 h 1509"/>
                <a:gd name="T2" fmla="*/ 2147483647 w 3947"/>
                <a:gd name="T3" fmla="*/ 2147483647 h 1509"/>
                <a:gd name="T4" fmla="*/ 2147483647 w 3947"/>
                <a:gd name="T5" fmla="*/ 2147483647 h 1509"/>
                <a:gd name="T6" fmla="*/ 2147483647 w 3947"/>
                <a:gd name="T7" fmla="*/ 2147483647 h 1509"/>
                <a:gd name="T8" fmla="*/ 2147483647 w 3947"/>
                <a:gd name="T9" fmla="*/ 2147483647 h 1509"/>
                <a:gd name="T10" fmla="*/ 2147483647 w 3947"/>
                <a:gd name="T11" fmla="*/ 2147483647 h 1509"/>
                <a:gd name="T12" fmla="*/ 2147483647 w 3947"/>
                <a:gd name="T13" fmla="*/ 2147483647 h 1509"/>
                <a:gd name="T14" fmla="*/ 2147483647 w 3947"/>
                <a:gd name="T15" fmla="*/ 2147483647 h 1509"/>
                <a:gd name="T16" fmla="*/ 2147483647 w 3947"/>
                <a:gd name="T17" fmla="*/ 2147483647 h 1509"/>
                <a:gd name="T18" fmla="*/ 2147483647 w 3947"/>
                <a:gd name="T19" fmla="*/ 988500485 h 1509"/>
                <a:gd name="T20" fmla="*/ 2147483647 w 3947"/>
                <a:gd name="T21" fmla="*/ 2147483647 h 1509"/>
                <a:gd name="T22" fmla="*/ 2147483647 w 3947"/>
                <a:gd name="T23" fmla="*/ 2147483647 h 1509"/>
                <a:gd name="T24" fmla="*/ 2147483647 w 3947"/>
                <a:gd name="T25" fmla="*/ 2147483647 h 1509"/>
                <a:gd name="T26" fmla="*/ 2147483647 w 3947"/>
                <a:gd name="T27" fmla="*/ 1006887238 h 1509"/>
                <a:gd name="T28" fmla="*/ 2147483647 w 3947"/>
                <a:gd name="T29" fmla="*/ 2147483647 h 1509"/>
                <a:gd name="T30" fmla="*/ 2147483647 w 3947"/>
                <a:gd name="T31" fmla="*/ 2147483647 h 1509"/>
                <a:gd name="T32" fmla="*/ 2147483647 w 3947"/>
                <a:gd name="T33" fmla="*/ 2147483647 h 1509"/>
                <a:gd name="T34" fmla="*/ 2147483647 w 3947"/>
                <a:gd name="T35" fmla="*/ 988500485 h 1509"/>
                <a:gd name="T36" fmla="*/ 2147483647 w 3947"/>
                <a:gd name="T37" fmla="*/ 2147483647 h 1509"/>
                <a:gd name="T38" fmla="*/ 2147483647 w 3947"/>
                <a:gd name="T39" fmla="*/ 2147483647 h 1509"/>
                <a:gd name="T40" fmla="*/ 2147483647 w 3947"/>
                <a:gd name="T41" fmla="*/ 1006887238 h 1509"/>
                <a:gd name="T42" fmla="*/ 2147483647 w 3947"/>
                <a:gd name="T43" fmla="*/ 2147483647 h 1509"/>
                <a:gd name="T44" fmla="*/ 2147483647 w 3947"/>
                <a:gd name="T45" fmla="*/ 2147483647 h 1509"/>
                <a:gd name="T46" fmla="*/ 2147483647 w 3947"/>
                <a:gd name="T47" fmla="*/ 2147483647 h 1509"/>
                <a:gd name="T48" fmla="*/ 2147483647 w 3947"/>
                <a:gd name="T49" fmla="*/ 988500485 h 1509"/>
                <a:gd name="T50" fmla="*/ 2147483647 w 3947"/>
                <a:gd name="T51" fmla="*/ 2147483647 h 1509"/>
                <a:gd name="T52" fmla="*/ 2147483647 w 3947"/>
                <a:gd name="T53" fmla="*/ 2147483647 h 1509"/>
                <a:gd name="T54" fmla="*/ 2147483647 w 3947"/>
                <a:gd name="T55" fmla="*/ 2147483647 h 1509"/>
                <a:gd name="T56" fmla="*/ 2147483647 w 3947"/>
                <a:gd name="T57" fmla="*/ 1006887238 h 1509"/>
                <a:gd name="T58" fmla="*/ 2105712195 w 3947"/>
                <a:gd name="T59" fmla="*/ 2147483647 h 1509"/>
                <a:gd name="T60" fmla="*/ 1857445648 w 3947"/>
                <a:gd name="T61" fmla="*/ 2147483647 h 1509"/>
                <a:gd name="T62" fmla="*/ 1609179100 w 3947"/>
                <a:gd name="T63" fmla="*/ 988500485 h 1509"/>
                <a:gd name="T64" fmla="*/ 0 w 3947"/>
                <a:gd name="T65" fmla="*/ 0 h 15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47"/>
                <a:gd name="T100" fmla="*/ 0 h 1509"/>
                <a:gd name="T101" fmla="*/ 3947 w 3947"/>
                <a:gd name="T102" fmla="*/ 1509 h 15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47" h="1509">
                  <a:moveTo>
                    <a:pt x="3947" y="0"/>
                  </a:moveTo>
                  <a:lnTo>
                    <a:pt x="3947" y="215"/>
                  </a:lnTo>
                  <a:lnTo>
                    <a:pt x="3595" y="215"/>
                  </a:lnTo>
                  <a:lnTo>
                    <a:pt x="3595" y="1238"/>
                  </a:lnTo>
                  <a:lnTo>
                    <a:pt x="3579" y="1237"/>
                  </a:lnTo>
                  <a:lnTo>
                    <a:pt x="3561" y="1235"/>
                  </a:lnTo>
                  <a:lnTo>
                    <a:pt x="3542" y="1235"/>
                  </a:lnTo>
                  <a:lnTo>
                    <a:pt x="3525" y="1238"/>
                  </a:lnTo>
                  <a:lnTo>
                    <a:pt x="3506" y="1240"/>
                  </a:lnTo>
                  <a:lnTo>
                    <a:pt x="3487" y="1244"/>
                  </a:lnTo>
                  <a:lnTo>
                    <a:pt x="3487" y="219"/>
                  </a:lnTo>
                  <a:lnTo>
                    <a:pt x="3147" y="509"/>
                  </a:lnTo>
                  <a:lnTo>
                    <a:pt x="3147" y="1405"/>
                  </a:lnTo>
                  <a:lnTo>
                    <a:pt x="3093" y="1434"/>
                  </a:lnTo>
                  <a:lnTo>
                    <a:pt x="3066" y="1449"/>
                  </a:lnTo>
                  <a:lnTo>
                    <a:pt x="3039" y="1461"/>
                  </a:lnTo>
                  <a:lnTo>
                    <a:pt x="3039" y="215"/>
                  </a:lnTo>
                  <a:lnTo>
                    <a:pt x="2699" y="215"/>
                  </a:lnTo>
                  <a:lnTo>
                    <a:pt x="2699" y="1488"/>
                  </a:lnTo>
                  <a:lnTo>
                    <a:pt x="2671" y="1478"/>
                  </a:lnTo>
                  <a:lnTo>
                    <a:pt x="2644" y="1466"/>
                  </a:lnTo>
                  <a:lnTo>
                    <a:pt x="2617" y="1454"/>
                  </a:lnTo>
                  <a:lnTo>
                    <a:pt x="2591" y="1440"/>
                  </a:lnTo>
                  <a:lnTo>
                    <a:pt x="2591" y="219"/>
                  </a:lnTo>
                  <a:lnTo>
                    <a:pt x="2250" y="509"/>
                  </a:lnTo>
                  <a:lnTo>
                    <a:pt x="2250" y="1257"/>
                  </a:lnTo>
                  <a:lnTo>
                    <a:pt x="2223" y="1249"/>
                  </a:lnTo>
                  <a:lnTo>
                    <a:pt x="2196" y="1242"/>
                  </a:lnTo>
                  <a:lnTo>
                    <a:pt x="2169" y="1238"/>
                  </a:lnTo>
                  <a:lnTo>
                    <a:pt x="2142" y="1235"/>
                  </a:lnTo>
                  <a:lnTo>
                    <a:pt x="2142" y="215"/>
                  </a:lnTo>
                  <a:lnTo>
                    <a:pt x="1802" y="215"/>
                  </a:lnTo>
                  <a:lnTo>
                    <a:pt x="1802" y="1356"/>
                  </a:lnTo>
                  <a:lnTo>
                    <a:pt x="1748" y="1387"/>
                  </a:lnTo>
                  <a:lnTo>
                    <a:pt x="1695" y="1418"/>
                  </a:lnTo>
                  <a:lnTo>
                    <a:pt x="1695" y="219"/>
                  </a:lnTo>
                  <a:lnTo>
                    <a:pt x="1355" y="509"/>
                  </a:lnTo>
                  <a:lnTo>
                    <a:pt x="1355" y="1509"/>
                  </a:lnTo>
                  <a:lnTo>
                    <a:pt x="1326" y="1505"/>
                  </a:lnTo>
                  <a:lnTo>
                    <a:pt x="1299" y="1498"/>
                  </a:lnTo>
                  <a:lnTo>
                    <a:pt x="1272" y="1490"/>
                  </a:lnTo>
                  <a:lnTo>
                    <a:pt x="1247" y="1480"/>
                  </a:lnTo>
                  <a:lnTo>
                    <a:pt x="1247" y="215"/>
                  </a:lnTo>
                  <a:lnTo>
                    <a:pt x="905" y="215"/>
                  </a:lnTo>
                  <a:lnTo>
                    <a:pt x="905" y="1295"/>
                  </a:lnTo>
                  <a:lnTo>
                    <a:pt x="878" y="1283"/>
                  </a:lnTo>
                  <a:lnTo>
                    <a:pt x="852" y="1271"/>
                  </a:lnTo>
                  <a:lnTo>
                    <a:pt x="825" y="1260"/>
                  </a:lnTo>
                  <a:lnTo>
                    <a:pt x="798" y="1252"/>
                  </a:lnTo>
                  <a:lnTo>
                    <a:pt x="798" y="219"/>
                  </a:lnTo>
                  <a:lnTo>
                    <a:pt x="458" y="509"/>
                  </a:lnTo>
                  <a:lnTo>
                    <a:pt x="458" y="1307"/>
                  </a:lnTo>
                  <a:lnTo>
                    <a:pt x="404" y="1337"/>
                  </a:lnTo>
                  <a:lnTo>
                    <a:pt x="350" y="1366"/>
                  </a:lnTo>
                  <a:lnTo>
                    <a:pt x="350" y="215"/>
                  </a:lnTo>
                  <a:lnTo>
                    <a:pt x="0" y="215"/>
                  </a:lnTo>
                  <a:lnTo>
                    <a:pt x="0" y="0"/>
                  </a:lnTo>
                  <a:lnTo>
                    <a:pt x="3947" y="0"/>
                  </a:lnTo>
                  <a:close/>
                </a:path>
              </a:pathLst>
            </a:custGeom>
            <a:solidFill>
              <a:schemeClr val="tx1"/>
            </a:solidFill>
            <a:ln w="9525">
              <a:noFill/>
              <a:round/>
              <a:headEnd/>
              <a:tailEnd/>
            </a:ln>
          </p:spPr>
          <p:txBody>
            <a:bodyPr/>
            <a:lstStyle/>
            <a:p>
              <a:endParaRPr lang="de-DE"/>
            </a:p>
          </p:txBody>
        </p:sp>
        <p:sp>
          <p:nvSpPr>
            <p:cNvPr id="67" name="Rectangle 68">
              <a:extLst>
                <a:ext uri="{FF2B5EF4-FFF2-40B4-BE49-F238E27FC236}">
                  <a16:creationId xmlns:a16="http://schemas.microsoft.com/office/drawing/2014/main" id="{68C315F0-4737-45B1-B06F-36B6EA70BDDD}"/>
                </a:ext>
              </a:extLst>
            </p:cNvPr>
            <p:cNvSpPr>
              <a:spLocks noChangeArrowheads="1"/>
            </p:cNvSpPr>
            <p:nvPr/>
          </p:nvSpPr>
          <p:spPr bwMode="auto">
            <a:xfrm>
              <a:off x="6522245" y="1778163"/>
              <a:ext cx="44231" cy="52711"/>
            </a:xfrm>
            <a:prstGeom prst="rect">
              <a:avLst/>
            </a:prstGeom>
            <a:solidFill>
              <a:schemeClr val="tx1"/>
            </a:solidFill>
            <a:ln w="9525">
              <a:noFill/>
              <a:miter lim="800000"/>
              <a:headEnd/>
              <a:tailEnd/>
            </a:ln>
          </p:spPr>
          <p:txBody>
            <a:bodyPr/>
            <a:lstStyle/>
            <a:p>
              <a:endParaRPr lang="de-DE"/>
            </a:p>
          </p:txBody>
        </p:sp>
        <p:sp>
          <p:nvSpPr>
            <p:cNvPr id="68" name="Freeform 69">
              <a:extLst>
                <a:ext uri="{FF2B5EF4-FFF2-40B4-BE49-F238E27FC236}">
                  <a16:creationId xmlns:a16="http://schemas.microsoft.com/office/drawing/2014/main" id="{DE31E2E8-8FC7-4D21-9B87-452D40610F40}"/>
                </a:ext>
              </a:extLst>
            </p:cNvPr>
            <p:cNvSpPr>
              <a:spLocks noEditPoints="1"/>
            </p:cNvSpPr>
            <p:nvPr/>
          </p:nvSpPr>
          <p:spPr bwMode="auto">
            <a:xfrm>
              <a:off x="6212462" y="1848833"/>
              <a:ext cx="694725" cy="343039"/>
            </a:xfrm>
            <a:custGeom>
              <a:avLst/>
              <a:gdLst>
                <a:gd name="T0" fmla="*/ 2147483647 w 4178"/>
                <a:gd name="T1" fmla="*/ 2147483647 h 2063"/>
                <a:gd name="T2" fmla="*/ 2147483647 w 4178"/>
                <a:gd name="T3" fmla="*/ 0 h 2063"/>
                <a:gd name="T4" fmla="*/ 2147483647 w 4178"/>
                <a:gd name="T5" fmla="*/ 2147483647 h 2063"/>
                <a:gd name="T6" fmla="*/ 708022883 w 4178"/>
                <a:gd name="T7" fmla="*/ 2147483647 h 2063"/>
                <a:gd name="T8" fmla="*/ 0 w 4178"/>
                <a:gd name="T9" fmla="*/ 2147483647 h 2063"/>
                <a:gd name="T10" fmla="*/ 0 w 4178"/>
                <a:gd name="T11" fmla="*/ 2147483647 h 2063"/>
                <a:gd name="T12" fmla="*/ 708022883 w 4178"/>
                <a:gd name="T13" fmla="*/ 2147483647 h 2063"/>
                <a:gd name="T14" fmla="*/ 708022883 w 4178"/>
                <a:gd name="T15" fmla="*/ 2147483647 h 2063"/>
                <a:gd name="T16" fmla="*/ 1204582416 w 4178"/>
                <a:gd name="T17" fmla="*/ 2147483647 h 2063"/>
                <a:gd name="T18" fmla="*/ 2147483647 w 4178"/>
                <a:gd name="T19" fmla="*/ 2147483647 h 2063"/>
                <a:gd name="T20" fmla="*/ 2147483647 w 4178"/>
                <a:gd name="T21" fmla="*/ 2147483647 h 2063"/>
                <a:gd name="T22" fmla="*/ 2147483647 w 4178"/>
                <a:gd name="T23" fmla="*/ 2147483647 h 2063"/>
                <a:gd name="T24" fmla="*/ 2147483647 w 4178"/>
                <a:gd name="T25" fmla="*/ 2147483647 h 2063"/>
                <a:gd name="T26" fmla="*/ 2147483647 w 4178"/>
                <a:gd name="T27" fmla="*/ 2147483647 h 2063"/>
                <a:gd name="T28" fmla="*/ 2147483647 w 4178"/>
                <a:gd name="T29" fmla="*/ 2147483647 h 2063"/>
                <a:gd name="T30" fmla="*/ 2147483647 w 4178"/>
                <a:gd name="T31" fmla="*/ 2147483647 h 2063"/>
                <a:gd name="T32" fmla="*/ 2147483647 w 4178"/>
                <a:gd name="T33" fmla="*/ 2147483647 h 2063"/>
                <a:gd name="T34" fmla="*/ 2147483647 w 4178"/>
                <a:gd name="T35" fmla="*/ 2147483647 h 2063"/>
                <a:gd name="T36" fmla="*/ 2147483647 w 4178"/>
                <a:gd name="T37" fmla="*/ 2147483647 h 2063"/>
                <a:gd name="T38" fmla="*/ 2147483647 w 4178"/>
                <a:gd name="T39" fmla="*/ 2147483647 h 2063"/>
                <a:gd name="T40" fmla="*/ 2147483647 w 4178"/>
                <a:gd name="T41" fmla="*/ 2147483647 h 2063"/>
                <a:gd name="T42" fmla="*/ 2147483647 w 4178"/>
                <a:gd name="T43" fmla="*/ 2147483647 h 2063"/>
                <a:gd name="T44" fmla="*/ 2147483647 w 4178"/>
                <a:gd name="T45" fmla="*/ 2147483647 h 2063"/>
                <a:gd name="T46" fmla="*/ 2147483647 w 4178"/>
                <a:gd name="T47" fmla="*/ 2147483647 h 2063"/>
                <a:gd name="T48" fmla="*/ 1204582416 w 4178"/>
                <a:gd name="T49" fmla="*/ 2147483647 h 2063"/>
                <a:gd name="T50" fmla="*/ 1701113681 w 4178"/>
                <a:gd name="T51" fmla="*/ 2147483647 h 2063"/>
                <a:gd name="T52" fmla="*/ 1204582416 w 4178"/>
                <a:gd name="T53" fmla="*/ 2147483647 h 2063"/>
                <a:gd name="T54" fmla="*/ 1701113681 w 4178"/>
                <a:gd name="T55" fmla="*/ 2147483647 h 2063"/>
                <a:gd name="T56" fmla="*/ 1701113681 w 4178"/>
                <a:gd name="T57" fmla="*/ 2147483647 h 2063"/>
                <a:gd name="T58" fmla="*/ 2147483647 w 4178"/>
                <a:gd name="T59" fmla="*/ 2147483647 h 2063"/>
                <a:gd name="T60" fmla="*/ 2147483647 w 4178"/>
                <a:gd name="T61" fmla="*/ 2147483647 h 2063"/>
                <a:gd name="T62" fmla="*/ 2147483647 w 4178"/>
                <a:gd name="T63" fmla="*/ 2147483647 h 2063"/>
                <a:gd name="T64" fmla="*/ 2147483647 w 4178"/>
                <a:gd name="T65" fmla="*/ 2147483647 h 2063"/>
                <a:gd name="T66" fmla="*/ 2147483647 w 4178"/>
                <a:gd name="T67" fmla="*/ 2147483647 h 2063"/>
                <a:gd name="T68" fmla="*/ 2147483647 w 4178"/>
                <a:gd name="T69" fmla="*/ 2147483647 h 2063"/>
                <a:gd name="T70" fmla="*/ 2147483647 w 4178"/>
                <a:gd name="T71" fmla="*/ 2147483647 h 2063"/>
                <a:gd name="T72" fmla="*/ 2147483647 w 4178"/>
                <a:gd name="T73" fmla="*/ 2147483647 h 2063"/>
                <a:gd name="T74" fmla="*/ 2147483647 w 4178"/>
                <a:gd name="T75" fmla="*/ 2147483647 h 2063"/>
                <a:gd name="T76" fmla="*/ 2147483647 w 4178"/>
                <a:gd name="T77" fmla="*/ 2147483647 h 2063"/>
                <a:gd name="T78" fmla="*/ 2147483647 w 4178"/>
                <a:gd name="T79" fmla="*/ 2147483647 h 2063"/>
                <a:gd name="T80" fmla="*/ 2147483647 w 4178"/>
                <a:gd name="T81" fmla="*/ 2147483647 h 2063"/>
                <a:gd name="T82" fmla="*/ 2147483647 w 4178"/>
                <a:gd name="T83" fmla="*/ 2147483647 h 2063"/>
                <a:gd name="T84" fmla="*/ 2147483647 w 4178"/>
                <a:gd name="T85" fmla="*/ 2147483647 h 2063"/>
                <a:gd name="T86" fmla="*/ 2147483647 w 4178"/>
                <a:gd name="T87" fmla="*/ 2147483647 h 2063"/>
                <a:gd name="T88" fmla="*/ 2147483647 w 4178"/>
                <a:gd name="T89" fmla="*/ 2147483647 h 2063"/>
                <a:gd name="T90" fmla="*/ 2147483647 w 4178"/>
                <a:gd name="T91" fmla="*/ 2147483647 h 2063"/>
                <a:gd name="T92" fmla="*/ 2147483647 w 4178"/>
                <a:gd name="T93" fmla="*/ 2147483647 h 2063"/>
                <a:gd name="T94" fmla="*/ 2147483647 w 4178"/>
                <a:gd name="T95" fmla="*/ 2147483647 h 2063"/>
                <a:gd name="T96" fmla="*/ 2147483647 w 4178"/>
                <a:gd name="T97" fmla="*/ 2147483647 h 2063"/>
                <a:gd name="T98" fmla="*/ 2147483647 w 4178"/>
                <a:gd name="T99" fmla="*/ 2147483647 h 2063"/>
                <a:gd name="T100" fmla="*/ 2147483647 w 4178"/>
                <a:gd name="T101" fmla="*/ 2147483647 h 2063"/>
                <a:gd name="T102" fmla="*/ 2147483647 w 4178"/>
                <a:gd name="T103" fmla="*/ 2147483647 h 2063"/>
                <a:gd name="T104" fmla="*/ 2147483647 w 4178"/>
                <a:gd name="T105" fmla="*/ 574696141 h 2063"/>
                <a:gd name="T106" fmla="*/ 2147483647 w 4178"/>
                <a:gd name="T107" fmla="*/ 574696141 h 2063"/>
                <a:gd name="T108" fmla="*/ 2147483647 w 4178"/>
                <a:gd name="T109" fmla="*/ 1972381861 h 2063"/>
                <a:gd name="T110" fmla="*/ 2147483647 w 4178"/>
                <a:gd name="T111" fmla="*/ 2147483647 h 2063"/>
                <a:gd name="T112" fmla="*/ 2147483647 w 4178"/>
                <a:gd name="T113" fmla="*/ 2147483647 h 2063"/>
                <a:gd name="T114" fmla="*/ 2147483647 w 4178"/>
                <a:gd name="T115" fmla="*/ 2147483647 h 2063"/>
                <a:gd name="T116" fmla="*/ 2147483647 w 4178"/>
                <a:gd name="T117" fmla="*/ 2147483647 h 2063"/>
                <a:gd name="T118" fmla="*/ 2147483647 w 4178"/>
                <a:gd name="T119" fmla="*/ 2147483647 h 2063"/>
                <a:gd name="T120" fmla="*/ 2147483647 w 4178"/>
                <a:gd name="T121" fmla="*/ 2147483647 h 206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78"/>
                <a:gd name="T184" fmla="*/ 0 h 2063"/>
                <a:gd name="T185" fmla="*/ 4178 w 4178"/>
                <a:gd name="T186" fmla="*/ 2063 h 206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78" h="2063">
                  <a:moveTo>
                    <a:pt x="4178" y="462"/>
                  </a:moveTo>
                  <a:lnTo>
                    <a:pt x="4083" y="412"/>
                  </a:lnTo>
                  <a:lnTo>
                    <a:pt x="3118" y="1797"/>
                  </a:lnTo>
                  <a:lnTo>
                    <a:pt x="2471" y="1797"/>
                  </a:lnTo>
                  <a:lnTo>
                    <a:pt x="2271" y="0"/>
                  </a:lnTo>
                  <a:lnTo>
                    <a:pt x="1716" y="0"/>
                  </a:lnTo>
                  <a:lnTo>
                    <a:pt x="1604" y="996"/>
                  </a:lnTo>
                  <a:lnTo>
                    <a:pt x="1363" y="996"/>
                  </a:lnTo>
                  <a:lnTo>
                    <a:pt x="1363" y="998"/>
                  </a:lnTo>
                  <a:lnTo>
                    <a:pt x="0" y="998"/>
                  </a:lnTo>
                  <a:lnTo>
                    <a:pt x="0" y="1106"/>
                  </a:lnTo>
                  <a:lnTo>
                    <a:pt x="154" y="1106"/>
                  </a:lnTo>
                  <a:lnTo>
                    <a:pt x="154" y="1265"/>
                  </a:lnTo>
                  <a:lnTo>
                    <a:pt x="0" y="1265"/>
                  </a:lnTo>
                  <a:lnTo>
                    <a:pt x="0" y="1373"/>
                  </a:lnTo>
                  <a:lnTo>
                    <a:pt x="154" y="1373"/>
                  </a:lnTo>
                  <a:lnTo>
                    <a:pt x="154" y="1530"/>
                  </a:lnTo>
                  <a:lnTo>
                    <a:pt x="0" y="1530"/>
                  </a:lnTo>
                  <a:lnTo>
                    <a:pt x="0" y="1638"/>
                  </a:lnTo>
                  <a:lnTo>
                    <a:pt x="154" y="1638"/>
                  </a:lnTo>
                  <a:lnTo>
                    <a:pt x="154" y="1797"/>
                  </a:lnTo>
                  <a:lnTo>
                    <a:pt x="0" y="1797"/>
                  </a:lnTo>
                  <a:lnTo>
                    <a:pt x="0" y="1905"/>
                  </a:lnTo>
                  <a:lnTo>
                    <a:pt x="154" y="1905"/>
                  </a:lnTo>
                  <a:lnTo>
                    <a:pt x="154" y="2063"/>
                  </a:lnTo>
                  <a:lnTo>
                    <a:pt x="262" y="2063"/>
                  </a:lnTo>
                  <a:lnTo>
                    <a:pt x="262" y="1905"/>
                  </a:lnTo>
                  <a:lnTo>
                    <a:pt x="370" y="1905"/>
                  </a:lnTo>
                  <a:lnTo>
                    <a:pt x="370" y="2063"/>
                  </a:lnTo>
                  <a:lnTo>
                    <a:pt x="478" y="2063"/>
                  </a:lnTo>
                  <a:lnTo>
                    <a:pt x="478" y="1905"/>
                  </a:lnTo>
                  <a:lnTo>
                    <a:pt x="591" y="1905"/>
                  </a:lnTo>
                  <a:lnTo>
                    <a:pt x="591" y="2063"/>
                  </a:lnTo>
                  <a:lnTo>
                    <a:pt x="699" y="2063"/>
                  </a:lnTo>
                  <a:lnTo>
                    <a:pt x="699" y="1905"/>
                  </a:lnTo>
                  <a:lnTo>
                    <a:pt x="812" y="1905"/>
                  </a:lnTo>
                  <a:lnTo>
                    <a:pt x="812" y="2063"/>
                  </a:lnTo>
                  <a:lnTo>
                    <a:pt x="920" y="2063"/>
                  </a:lnTo>
                  <a:lnTo>
                    <a:pt x="920" y="1905"/>
                  </a:lnTo>
                  <a:lnTo>
                    <a:pt x="1022" y="1905"/>
                  </a:lnTo>
                  <a:lnTo>
                    <a:pt x="1022" y="2063"/>
                  </a:lnTo>
                  <a:lnTo>
                    <a:pt x="1129" y="2063"/>
                  </a:lnTo>
                  <a:lnTo>
                    <a:pt x="1129" y="1905"/>
                  </a:lnTo>
                  <a:lnTo>
                    <a:pt x="1297" y="1905"/>
                  </a:lnTo>
                  <a:lnTo>
                    <a:pt x="1297" y="1797"/>
                  </a:lnTo>
                  <a:lnTo>
                    <a:pt x="1129" y="1797"/>
                  </a:lnTo>
                  <a:lnTo>
                    <a:pt x="1129" y="1638"/>
                  </a:lnTo>
                  <a:lnTo>
                    <a:pt x="1239" y="1638"/>
                  </a:lnTo>
                  <a:lnTo>
                    <a:pt x="1239" y="1640"/>
                  </a:lnTo>
                  <a:lnTo>
                    <a:pt x="1533" y="1640"/>
                  </a:lnTo>
                  <a:lnTo>
                    <a:pt x="1486" y="2063"/>
                  </a:lnTo>
                  <a:lnTo>
                    <a:pt x="1703" y="2063"/>
                  </a:lnTo>
                  <a:lnTo>
                    <a:pt x="1750" y="1640"/>
                  </a:lnTo>
                  <a:lnTo>
                    <a:pt x="1935" y="1640"/>
                  </a:lnTo>
                  <a:lnTo>
                    <a:pt x="1935" y="2063"/>
                  </a:lnTo>
                  <a:lnTo>
                    <a:pt x="2043" y="2063"/>
                  </a:lnTo>
                  <a:lnTo>
                    <a:pt x="2043" y="1640"/>
                  </a:lnTo>
                  <a:lnTo>
                    <a:pt x="2237" y="1640"/>
                  </a:lnTo>
                  <a:lnTo>
                    <a:pt x="2284" y="2063"/>
                  </a:lnTo>
                  <a:lnTo>
                    <a:pt x="2501" y="2063"/>
                  </a:lnTo>
                  <a:lnTo>
                    <a:pt x="2484" y="1905"/>
                  </a:lnTo>
                  <a:lnTo>
                    <a:pt x="3970" y="1905"/>
                  </a:lnTo>
                  <a:lnTo>
                    <a:pt x="3970" y="1797"/>
                  </a:lnTo>
                  <a:lnTo>
                    <a:pt x="3662" y="1797"/>
                  </a:lnTo>
                  <a:lnTo>
                    <a:pt x="4178" y="462"/>
                  </a:lnTo>
                  <a:close/>
                  <a:moveTo>
                    <a:pt x="3916" y="840"/>
                  </a:moveTo>
                  <a:lnTo>
                    <a:pt x="3863" y="976"/>
                  </a:lnTo>
                  <a:lnTo>
                    <a:pt x="3788" y="1026"/>
                  </a:lnTo>
                  <a:lnTo>
                    <a:pt x="3916" y="840"/>
                  </a:lnTo>
                  <a:close/>
                  <a:moveTo>
                    <a:pt x="3799" y="1146"/>
                  </a:moveTo>
                  <a:lnTo>
                    <a:pt x="3725" y="1338"/>
                  </a:lnTo>
                  <a:lnTo>
                    <a:pt x="3683" y="1220"/>
                  </a:lnTo>
                  <a:lnTo>
                    <a:pt x="3799" y="1146"/>
                  </a:lnTo>
                  <a:close/>
                  <a:moveTo>
                    <a:pt x="370" y="1797"/>
                  </a:moveTo>
                  <a:lnTo>
                    <a:pt x="262" y="1797"/>
                  </a:lnTo>
                  <a:lnTo>
                    <a:pt x="262" y="1638"/>
                  </a:lnTo>
                  <a:lnTo>
                    <a:pt x="370" y="1638"/>
                  </a:lnTo>
                  <a:lnTo>
                    <a:pt x="370" y="1797"/>
                  </a:lnTo>
                  <a:close/>
                  <a:moveTo>
                    <a:pt x="370" y="1530"/>
                  </a:moveTo>
                  <a:lnTo>
                    <a:pt x="262" y="1530"/>
                  </a:lnTo>
                  <a:lnTo>
                    <a:pt x="262" y="1373"/>
                  </a:lnTo>
                  <a:lnTo>
                    <a:pt x="370" y="1373"/>
                  </a:lnTo>
                  <a:lnTo>
                    <a:pt x="370" y="1530"/>
                  </a:lnTo>
                  <a:close/>
                  <a:moveTo>
                    <a:pt x="370" y="1265"/>
                  </a:moveTo>
                  <a:lnTo>
                    <a:pt x="262" y="1265"/>
                  </a:lnTo>
                  <a:lnTo>
                    <a:pt x="262" y="1106"/>
                  </a:lnTo>
                  <a:lnTo>
                    <a:pt x="370" y="1106"/>
                  </a:lnTo>
                  <a:lnTo>
                    <a:pt x="370" y="1265"/>
                  </a:lnTo>
                  <a:close/>
                  <a:moveTo>
                    <a:pt x="591" y="1797"/>
                  </a:moveTo>
                  <a:lnTo>
                    <a:pt x="478" y="1797"/>
                  </a:lnTo>
                  <a:lnTo>
                    <a:pt x="478" y="1638"/>
                  </a:lnTo>
                  <a:lnTo>
                    <a:pt x="591" y="1638"/>
                  </a:lnTo>
                  <a:lnTo>
                    <a:pt x="591" y="1797"/>
                  </a:lnTo>
                  <a:close/>
                  <a:moveTo>
                    <a:pt x="591" y="1530"/>
                  </a:moveTo>
                  <a:lnTo>
                    <a:pt x="478" y="1530"/>
                  </a:lnTo>
                  <a:lnTo>
                    <a:pt x="478" y="1373"/>
                  </a:lnTo>
                  <a:lnTo>
                    <a:pt x="591" y="1373"/>
                  </a:lnTo>
                  <a:lnTo>
                    <a:pt x="591" y="1530"/>
                  </a:lnTo>
                  <a:close/>
                  <a:moveTo>
                    <a:pt x="591" y="1265"/>
                  </a:moveTo>
                  <a:lnTo>
                    <a:pt x="478" y="1265"/>
                  </a:lnTo>
                  <a:lnTo>
                    <a:pt x="478" y="1106"/>
                  </a:lnTo>
                  <a:lnTo>
                    <a:pt x="591" y="1106"/>
                  </a:lnTo>
                  <a:lnTo>
                    <a:pt x="591" y="1265"/>
                  </a:lnTo>
                  <a:close/>
                  <a:moveTo>
                    <a:pt x="812" y="1797"/>
                  </a:moveTo>
                  <a:lnTo>
                    <a:pt x="699" y="1797"/>
                  </a:lnTo>
                  <a:lnTo>
                    <a:pt x="699" y="1638"/>
                  </a:lnTo>
                  <a:lnTo>
                    <a:pt x="812" y="1638"/>
                  </a:lnTo>
                  <a:lnTo>
                    <a:pt x="812" y="1797"/>
                  </a:lnTo>
                  <a:close/>
                  <a:moveTo>
                    <a:pt x="812" y="1530"/>
                  </a:moveTo>
                  <a:lnTo>
                    <a:pt x="699" y="1530"/>
                  </a:lnTo>
                  <a:lnTo>
                    <a:pt x="699" y="1373"/>
                  </a:lnTo>
                  <a:lnTo>
                    <a:pt x="812" y="1373"/>
                  </a:lnTo>
                  <a:lnTo>
                    <a:pt x="812" y="1530"/>
                  </a:lnTo>
                  <a:close/>
                  <a:moveTo>
                    <a:pt x="812" y="1265"/>
                  </a:moveTo>
                  <a:lnTo>
                    <a:pt x="699" y="1265"/>
                  </a:lnTo>
                  <a:lnTo>
                    <a:pt x="699" y="1106"/>
                  </a:lnTo>
                  <a:lnTo>
                    <a:pt x="812" y="1106"/>
                  </a:lnTo>
                  <a:lnTo>
                    <a:pt x="812" y="1265"/>
                  </a:lnTo>
                  <a:close/>
                  <a:moveTo>
                    <a:pt x="1022" y="1797"/>
                  </a:moveTo>
                  <a:lnTo>
                    <a:pt x="920" y="1797"/>
                  </a:lnTo>
                  <a:lnTo>
                    <a:pt x="920" y="1638"/>
                  </a:lnTo>
                  <a:lnTo>
                    <a:pt x="1022" y="1638"/>
                  </a:lnTo>
                  <a:lnTo>
                    <a:pt x="1022" y="1797"/>
                  </a:lnTo>
                  <a:close/>
                  <a:moveTo>
                    <a:pt x="1022" y="1530"/>
                  </a:moveTo>
                  <a:lnTo>
                    <a:pt x="920" y="1530"/>
                  </a:lnTo>
                  <a:lnTo>
                    <a:pt x="920" y="1373"/>
                  </a:lnTo>
                  <a:lnTo>
                    <a:pt x="1022" y="1373"/>
                  </a:lnTo>
                  <a:lnTo>
                    <a:pt x="1022" y="1530"/>
                  </a:lnTo>
                  <a:close/>
                  <a:moveTo>
                    <a:pt x="1022" y="1265"/>
                  </a:moveTo>
                  <a:lnTo>
                    <a:pt x="920" y="1265"/>
                  </a:lnTo>
                  <a:lnTo>
                    <a:pt x="920" y="1106"/>
                  </a:lnTo>
                  <a:lnTo>
                    <a:pt x="1022" y="1106"/>
                  </a:lnTo>
                  <a:lnTo>
                    <a:pt x="1022" y="1265"/>
                  </a:lnTo>
                  <a:close/>
                  <a:moveTo>
                    <a:pt x="1545" y="1532"/>
                  </a:moveTo>
                  <a:lnTo>
                    <a:pt x="1445" y="1532"/>
                  </a:lnTo>
                  <a:lnTo>
                    <a:pt x="1445" y="1530"/>
                  </a:lnTo>
                  <a:lnTo>
                    <a:pt x="1129" y="1530"/>
                  </a:lnTo>
                  <a:lnTo>
                    <a:pt x="1129" y="1373"/>
                  </a:lnTo>
                  <a:lnTo>
                    <a:pt x="1297" y="1373"/>
                  </a:lnTo>
                  <a:lnTo>
                    <a:pt x="1297" y="1265"/>
                  </a:lnTo>
                  <a:lnTo>
                    <a:pt x="1129" y="1265"/>
                  </a:lnTo>
                  <a:lnTo>
                    <a:pt x="1129" y="1106"/>
                  </a:lnTo>
                  <a:lnTo>
                    <a:pt x="1445" y="1106"/>
                  </a:lnTo>
                  <a:lnTo>
                    <a:pt x="1445" y="1104"/>
                  </a:lnTo>
                  <a:lnTo>
                    <a:pt x="1592" y="1104"/>
                  </a:lnTo>
                  <a:lnTo>
                    <a:pt x="1545" y="1532"/>
                  </a:lnTo>
                  <a:close/>
                  <a:moveTo>
                    <a:pt x="1935" y="1532"/>
                  </a:moveTo>
                  <a:lnTo>
                    <a:pt x="1762" y="1532"/>
                  </a:lnTo>
                  <a:lnTo>
                    <a:pt x="1809" y="1104"/>
                  </a:lnTo>
                  <a:lnTo>
                    <a:pt x="1935" y="1104"/>
                  </a:lnTo>
                  <a:lnTo>
                    <a:pt x="1935" y="1532"/>
                  </a:lnTo>
                  <a:close/>
                  <a:moveTo>
                    <a:pt x="1935" y="996"/>
                  </a:moveTo>
                  <a:lnTo>
                    <a:pt x="1821" y="996"/>
                  </a:lnTo>
                  <a:lnTo>
                    <a:pt x="1874" y="537"/>
                  </a:lnTo>
                  <a:lnTo>
                    <a:pt x="1935" y="537"/>
                  </a:lnTo>
                  <a:lnTo>
                    <a:pt x="1935" y="996"/>
                  </a:lnTo>
                  <a:close/>
                  <a:moveTo>
                    <a:pt x="1935" y="429"/>
                  </a:moveTo>
                  <a:lnTo>
                    <a:pt x="1886" y="429"/>
                  </a:lnTo>
                  <a:lnTo>
                    <a:pt x="1920" y="125"/>
                  </a:lnTo>
                  <a:lnTo>
                    <a:pt x="1935" y="125"/>
                  </a:lnTo>
                  <a:lnTo>
                    <a:pt x="1935" y="429"/>
                  </a:lnTo>
                  <a:close/>
                  <a:moveTo>
                    <a:pt x="2043" y="125"/>
                  </a:moveTo>
                  <a:lnTo>
                    <a:pt x="2067" y="125"/>
                  </a:lnTo>
                  <a:lnTo>
                    <a:pt x="2101" y="429"/>
                  </a:lnTo>
                  <a:lnTo>
                    <a:pt x="2043" y="429"/>
                  </a:lnTo>
                  <a:lnTo>
                    <a:pt x="2043" y="125"/>
                  </a:lnTo>
                  <a:close/>
                  <a:moveTo>
                    <a:pt x="2043" y="537"/>
                  </a:moveTo>
                  <a:lnTo>
                    <a:pt x="2113" y="537"/>
                  </a:lnTo>
                  <a:lnTo>
                    <a:pt x="2164" y="996"/>
                  </a:lnTo>
                  <a:lnTo>
                    <a:pt x="2043" y="996"/>
                  </a:lnTo>
                  <a:lnTo>
                    <a:pt x="2043" y="537"/>
                  </a:lnTo>
                  <a:close/>
                  <a:moveTo>
                    <a:pt x="2043" y="1532"/>
                  </a:moveTo>
                  <a:lnTo>
                    <a:pt x="2043" y="1104"/>
                  </a:lnTo>
                  <a:lnTo>
                    <a:pt x="2176" y="1104"/>
                  </a:lnTo>
                  <a:lnTo>
                    <a:pt x="2225" y="1532"/>
                  </a:lnTo>
                  <a:lnTo>
                    <a:pt x="2043" y="1532"/>
                  </a:lnTo>
                  <a:close/>
                  <a:moveTo>
                    <a:pt x="3546" y="1797"/>
                  </a:moveTo>
                  <a:lnTo>
                    <a:pt x="3370" y="1797"/>
                  </a:lnTo>
                  <a:lnTo>
                    <a:pt x="3623" y="1599"/>
                  </a:lnTo>
                  <a:lnTo>
                    <a:pt x="3546" y="1797"/>
                  </a:lnTo>
                  <a:close/>
                  <a:moveTo>
                    <a:pt x="3314" y="1704"/>
                  </a:moveTo>
                  <a:lnTo>
                    <a:pt x="3596" y="1298"/>
                  </a:lnTo>
                  <a:lnTo>
                    <a:pt x="3646" y="1444"/>
                  </a:lnTo>
                  <a:lnTo>
                    <a:pt x="3314" y="1704"/>
                  </a:lnTo>
                  <a:close/>
                </a:path>
              </a:pathLst>
            </a:custGeom>
            <a:solidFill>
              <a:schemeClr val="tx1"/>
            </a:solidFill>
            <a:ln w="9525">
              <a:noFill/>
              <a:round/>
              <a:headEnd/>
              <a:tailEnd/>
            </a:ln>
          </p:spPr>
          <p:txBody>
            <a:bodyPr/>
            <a:lstStyle/>
            <a:p>
              <a:endParaRPr lang="de-DE"/>
            </a:p>
          </p:txBody>
        </p:sp>
        <p:sp>
          <p:nvSpPr>
            <p:cNvPr id="69" name="Freeform 70">
              <a:extLst>
                <a:ext uri="{FF2B5EF4-FFF2-40B4-BE49-F238E27FC236}">
                  <a16:creationId xmlns:a16="http://schemas.microsoft.com/office/drawing/2014/main" id="{0480B4F3-3EFC-42C8-94D7-F45C110B6CCB}"/>
                </a:ext>
              </a:extLst>
            </p:cNvPr>
            <p:cNvSpPr>
              <a:spLocks/>
            </p:cNvSpPr>
            <p:nvPr/>
          </p:nvSpPr>
          <p:spPr bwMode="auto">
            <a:xfrm>
              <a:off x="6210300" y="2430486"/>
              <a:ext cx="715677" cy="64185"/>
            </a:xfrm>
            <a:custGeom>
              <a:avLst/>
              <a:gdLst>
                <a:gd name="T0" fmla="*/ 2147483647 w 4304"/>
                <a:gd name="T1" fmla="*/ 1742519769 h 386"/>
                <a:gd name="T2" fmla="*/ 2147483647 w 4304"/>
                <a:gd name="T3" fmla="*/ 1572418266 h 386"/>
                <a:gd name="T4" fmla="*/ 2147483647 w 4304"/>
                <a:gd name="T5" fmla="*/ 905752826 h 386"/>
                <a:gd name="T6" fmla="*/ 2147483647 w 4304"/>
                <a:gd name="T7" fmla="*/ 583909218 h 386"/>
                <a:gd name="T8" fmla="*/ 2147483647 w 4304"/>
                <a:gd name="T9" fmla="*/ 496535502 h 386"/>
                <a:gd name="T10" fmla="*/ 2147483647 w 4304"/>
                <a:gd name="T11" fmla="*/ 551724607 h 386"/>
                <a:gd name="T12" fmla="*/ 2147483647 w 4304"/>
                <a:gd name="T13" fmla="*/ 790812493 h 386"/>
                <a:gd name="T14" fmla="*/ 2147483647 w 4304"/>
                <a:gd name="T15" fmla="*/ 1475864102 h 386"/>
                <a:gd name="T16" fmla="*/ 2147483647 w 4304"/>
                <a:gd name="T17" fmla="*/ 1724132934 h 386"/>
                <a:gd name="T18" fmla="*/ 2147483647 w 4304"/>
                <a:gd name="T19" fmla="*/ 1774704047 h 386"/>
                <a:gd name="T20" fmla="*/ 2147483647 w 4304"/>
                <a:gd name="T21" fmla="*/ 1691947326 h 386"/>
                <a:gd name="T22" fmla="*/ 2147483647 w 4304"/>
                <a:gd name="T23" fmla="*/ 1370104216 h 386"/>
                <a:gd name="T24" fmla="*/ 2147483647 w 4304"/>
                <a:gd name="T25" fmla="*/ 698849052 h 386"/>
                <a:gd name="T26" fmla="*/ 2147483647 w 4304"/>
                <a:gd name="T27" fmla="*/ 533337440 h 386"/>
                <a:gd name="T28" fmla="*/ 2147483647 w 4304"/>
                <a:gd name="T29" fmla="*/ 501153162 h 386"/>
                <a:gd name="T30" fmla="*/ 2147483647 w 4304"/>
                <a:gd name="T31" fmla="*/ 611503438 h 386"/>
                <a:gd name="T32" fmla="*/ 2147483647 w 4304"/>
                <a:gd name="T33" fmla="*/ 1135633493 h 386"/>
                <a:gd name="T34" fmla="*/ 2147483647 w 4304"/>
                <a:gd name="T35" fmla="*/ 1618372051 h 386"/>
                <a:gd name="T36" fmla="*/ 2147483647 w 4304"/>
                <a:gd name="T37" fmla="*/ 1760906604 h 386"/>
                <a:gd name="T38" fmla="*/ 2147483647 w 4304"/>
                <a:gd name="T39" fmla="*/ 1760906604 h 386"/>
                <a:gd name="T40" fmla="*/ 2147483647 w 4304"/>
                <a:gd name="T41" fmla="*/ 1618372051 h 386"/>
                <a:gd name="T42" fmla="*/ 2147483647 w 4304"/>
                <a:gd name="T43" fmla="*/ 1140223550 h 386"/>
                <a:gd name="T44" fmla="*/ 2147483647 w 4304"/>
                <a:gd name="T45" fmla="*/ 620683220 h 386"/>
                <a:gd name="T46" fmla="*/ 2147483647 w 4304"/>
                <a:gd name="T47" fmla="*/ 501153162 h 386"/>
                <a:gd name="T48" fmla="*/ 2147483647 w 4304"/>
                <a:gd name="T49" fmla="*/ 524130055 h 386"/>
                <a:gd name="T50" fmla="*/ 2147483647 w 4304"/>
                <a:gd name="T51" fmla="*/ 694259493 h 386"/>
                <a:gd name="T52" fmla="*/ 1356297424 w 4304"/>
                <a:gd name="T53" fmla="*/ 1370104216 h 386"/>
                <a:gd name="T54" fmla="*/ 602291973 w 4304"/>
                <a:gd name="T55" fmla="*/ 1691947326 h 386"/>
                <a:gd name="T56" fmla="*/ 36774052 w 4304"/>
                <a:gd name="T57" fmla="*/ 1774704047 h 386"/>
                <a:gd name="T58" fmla="*/ 137916457 w 4304"/>
                <a:gd name="T59" fmla="*/ 1278168711 h 386"/>
                <a:gd name="T60" fmla="*/ 634476139 w 4304"/>
                <a:gd name="T61" fmla="*/ 1158610385 h 386"/>
                <a:gd name="T62" fmla="*/ 1650545295 w 4304"/>
                <a:gd name="T63" fmla="*/ 639070388 h 386"/>
                <a:gd name="T64" fmla="*/ 2147483647 w 4304"/>
                <a:gd name="T65" fmla="*/ 156332204 h 386"/>
                <a:gd name="T66" fmla="*/ 2147483647 w 4304"/>
                <a:gd name="T67" fmla="*/ 18387173 h 386"/>
                <a:gd name="T68" fmla="*/ 2147483647 w 4304"/>
                <a:gd name="T69" fmla="*/ 18387173 h 386"/>
                <a:gd name="T70" fmla="*/ 2147483647 w 4304"/>
                <a:gd name="T71" fmla="*/ 160921929 h 386"/>
                <a:gd name="T72" fmla="*/ 2147483647 w 4304"/>
                <a:gd name="T73" fmla="*/ 643688048 h 386"/>
                <a:gd name="T74" fmla="*/ 2147483647 w 4304"/>
                <a:gd name="T75" fmla="*/ 1121836715 h 386"/>
                <a:gd name="T76" fmla="*/ 2147483647 w 4304"/>
                <a:gd name="T77" fmla="*/ 1264371268 h 386"/>
                <a:gd name="T78" fmla="*/ 2147483647 w 4304"/>
                <a:gd name="T79" fmla="*/ 1264371268 h 386"/>
                <a:gd name="T80" fmla="*/ 2147483647 w 4304"/>
                <a:gd name="T81" fmla="*/ 1121836715 h 386"/>
                <a:gd name="T82" fmla="*/ 2147483647 w 4304"/>
                <a:gd name="T83" fmla="*/ 519540330 h 386"/>
                <a:gd name="T84" fmla="*/ 2147483647 w 4304"/>
                <a:gd name="T85" fmla="*/ 114940375 h 386"/>
                <a:gd name="T86" fmla="*/ 2147483647 w 4304"/>
                <a:gd name="T87" fmla="*/ 4589892 h 386"/>
                <a:gd name="T88" fmla="*/ 2147483647 w 4304"/>
                <a:gd name="T89" fmla="*/ 36774346 h 386"/>
                <a:gd name="T90" fmla="*/ 2147483647 w 4304"/>
                <a:gd name="T91" fmla="*/ 202286197 h 386"/>
                <a:gd name="T92" fmla="*/ 2147483647 w 4304"/>
                <a:gd name="T93" fmla="*/ 763218273 h 386"/>
                <a:gd name="T94" fmla="*/ 2147483647 w 4304"/>
                <a:gd name="T95" fmla="*/ 1158610385 h 386"/>
                <a:gd name="T96" fmla="*/ 2147483647 w 4304"/>
                <a:gd name="T97" fmla="*/ 1278168711 h 386"/>
                <a:gd name="T98" fmla="*/ 2147483647 w 4304"/>
                <a:gd name="T99" fmla="*/ 1245983768 h 386"/>
                <a:gd name="T100" fmla="*/ 2147483647 w 4304"/>
                <a:gd name="T101" fmla="*/ 1080444387 h 386"/>
                <a:gd name="T102" fmla="*/ 2147483647 w 4304"/>
                <a:gd name="T103" fmla="*/ 404599996 h 386"/>
                <a:gd name="T104" fmla="*/ 2147483647 w 4304"/>
                <a:gd name="T105" fmla="*/ 87345822 h 386"/>
                <a:gd name="T106" fmla="*/ 2147483647 w 4304"/>
                <a:gd name="T107" fmla="*/ 0 h 386"/>
                <a:gd name="T108" fmla="*/ 2147483647 w 4304"/>
                <a:gd name="T109" fmla="*/ 59779018 h 386"/>
                <a:gd name="T110" fmla="*/ 2147483647 w 4304"/>
                <a:gd name="T111" fmla="*/ 303456857 h 386"/>
                <a:gd name="T112" fmla="*/ 2147483647 w 4304"/>
                <a:gd name="T113" fmla="*/ 873568548 h 386"/>
                <a:gd name="T114" fmla="*/ 2147483647 w 4304"/>
                <a:gd name="T115" fmla="*/ 1195384720 h 386"/>
                <a:gd name="T116" fmla="*/ 2147483647 w 4304"/>
                <a:gd name="T117" fmla="*/ 1278168711 h 3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304"/>
                <a:gd name="T178" fmla="*/ 0 h 386"/>
                <a:gd name="T179" fmla="*/ 4304 w 4304"/>
                <a:gd name="T180" fmla="*/ 386 h 38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304" h="386">
                  <a:moveTo>
                    <a:pt x="4304" y="386"/>
                  </a:moveTo>
                  <a:lnTo>
                    <a:pt x="4304" y="386"/>
                  </a:lnTo>
                  <a:lnTo>
                    <a:pt x="4280" y="386"/>
                  </a:lnTo>
                  <a:lnTo>
                    <a:pt x="4254" y="383"/>
                  </a:lnTo>
                  <a:lnTo>
                    <a:pt x="4230" y="379"/>
                  </a:lnTo>
                  <a:lnTo>
                    <a:pt x="4206" y="375"/>
                  </a:lnTo>
                  <a:lnTo>
                    <a:pt x="4181" y="368"/>
                  </a:lnTo>
                  <a:lnTo>
                    <a:pt x="4157" y="360"/>
                  </a:lnTo>
                  <a:lnTo>
                    <a:pt x="4134" y="352"/>
                  </a:lnTo>
                  <a:lnTo>
                    <a:pt x="4110" y="342"/>
                  </a:lnTo>
                  <a:lnTo>
                    <a:pt x="4064" y="322"/>
                  </a:lnTo>
                  <a:lnTo>
                    <a:pt x="4019" y="298"/>
                  </a:lnTo>
                  <a:lnTo>
                    <a:pt x="3975" y="274"/>
                  </a:lnTo>
                  <a:lnTo>
                    <a:pt x="3930" y="248"/>
                  </a:lnTo>
                  <a:lnTo>
                    <a:pt x="3845" y="197"/>
                  </a:lnTo>
                  <a:lnTo>
                    <a:pt x="3804" y="174"/>
                  </a:lnTo>
                  <a:lnTo>
                    <a:pt x="3762" y="152"/>
                  </a:lnTo>
                  <a:lnTo>
                    <a:pt x="3740" y="143"/>
                  </a:lnTo>
                  <a:lnTo>
                    <a:pt x="3720" y="135"/>
                  </a:lnTo>
                  <a:lnTo>
                    <a:pt x="3700" y="127"/>
                  </a:lnTo>
                  <a:lnTo>
                    <a:pt x="3678" y="120"/>
                  </a:lnTo>
                  <a:lnTo>
                    <a:pt x="3658" y="116"/>
                  </a:lnTo>
                  <a:lnTo>
                    <a:pt x="3638" y="112"/>
                  </a:lnTo>
                  <a:lnTo>
                    <a:pt x="3617" y="109"/>
                  </a:lnTo>
                  <a:lnTo>
                    <a:pt x="3597" y="108"/>
                  </a:lnTo>
                  <a:lnTo>
                    <a:pt x="3576" y="109"/>
                  </a:lnTo>
                  <a:lnTo>
                    <a:pt x="3555" y="112"/>
                  </a:lnTo>
                  <a:lnTo>
                    <a:pt x="3534" y="114"/>
                  </a:lnTo>
                  <a:lnTo>
                    <a:pt x="3512" y="120"/>
                  </a:lnTo>
                  <a:lnTo>
                    <a:pt x="3492" y="127"/>
                  </a:lnTo>
                  <a:lnTo>
                    <a:pt x="3470" y="133"/>
                  </a:lnTo>
                  <a:lnTo>
                    <a:pt x="3449" y="141"/>
                  </a:lnTo>
                  <a:lnTo>
                    <a:pt x="3427" y="151"/>
                  </a:lnTo>
                  <a:lnTo>
                    <a:pt x="3384" y="172"/>
                  </a:lnTo>
                  <a:lnTo>
                    <a:pt x="3340" y="195"/>
                  </a:lnTo>
                  <a:lnTo>
                    <a:pt x="3251" y="247"/>
                  </a:lnTo>
                  <a:lnTo>
                    <a:pt x="3206" y="272"/>
                  </a:lnTo>
                  <a:lnTo>
                    <a:pt x="3160" y="298"/>
                  </a:lnTo>
                  <a:lnTo>
                    <a:pt x="3113" y="321"/>
                  </a:lnTo>
                  <a:lnTo>
                    <a:pt x="3066" y="342"/>
                  </a:lnTo>
                  <a:lnTo>
                    <a:pt x="3043" y="352"/>
                  </a:lnTo>
                  <a:lnTo>
                    <a:pt x="3019" y="360"/>
                  </a:lnTo>
                  <a:lnTo>
                    <a:pt x="2994" y="368"/>
                  </a:lnTo>
                  <a:lnTo>
                    <a:pt x="2970" y="375"/>
                  </a:lnTo>
                  <a:lnTo>
                    <a:pt x="2946" y="379"/>
                  </a:lnTo>
                  <a:lnTo>
                    <a:pt x="2921" y="383"/>
                  </a:lnTo>
                  <a:lnTo>
                    <a:pt x="2897" y="386"/>
                  </a:lnTo>
                  <a:lnTo>
                    <a:pt x="2872" y="386"/>
                  </a:lnTo>
                  <a:lnTo>
                    <a:pt x="2847" y="386"/>
                  </a:lnTo>
                  <a:lnTo>
                    <a:pt x="2822" y="383"/>
                  </a:lnTo>
                  <a:lnTo>
                    <a:pt x="2797" y="379"/>
                  </a:lnTo>
                  <a:lnTo>
                    <a:pt x="2773" y="375"/>
                  </a:lnTo>
                  <a:lnTo>
                    <a:pt x="2749" y="368"/>
                  </a:lnTo>
                  <a:lnTo>
                    <a:pt x="2725" y="360"/>
                  </a:lnTo>
                  <a:lnTo>
                    <a:pt x="2702" y="352"/>
                  </a:lnTo>
                  <a:lnTo>
                    <a:pt x="2679" y="342"/>
                  </a:lnTo>
                  <a:lnTo>
                    <a:pt x="2633" y="322"/>
                  </a:lnTo>
                  <a:lnTo>
                    <a:pt x="2587" y="298"/>
                  </a:lnTo>
                  <a:lnTo>
                    <a:pt x="2542" y="274"/>
                  </a:lnTo>
                  <a:lnTo>
                    <a:pt x="2499" y="248"/>
                  </a:lnTo>
                  <a:lnTo>
                    <a:pt x="2414" y="197"/>
                  </a:lnTo>
                  <a:lnTo>
                    <a:pt x="2373" y="174"/>
                  </a:lnTo>
                  <a:lnTo>
                    <a:pt x="2331" y="152"/>
                  </a:lnTo>
                  <a:lnTo>
                    <a:pt x="2310" y="143"/>
                  </a:lnTo>
                  <a:lnTo>
                    <a:pt x="2289" y="135"/>
                  </a:lnTo>
                  <a:lnTo>
                    <a:pt x="2269" y="127"/>
                  </a:lnTo>
                  <a:lnTo>
                    <a:pt x="2248" y="120"/>
                  </a:lnTo>
                  <a:lnTo>
                    <a:pt x="2228" y="116"/>
                  </a:lnTo>
                  <a:lnTo>
                    <a:pt x="2207" y="112"/>
                  </a:lnTo>
                  <a:lnTo>
                    <a:pt x="2186" y="109"/>
                  </a:lnTo>
                  <a:lnTo>
                    <a:pt x="2166" y="108"/>
                  </a:lnTo>
                  <a:lnTo>
                    <a:pt x="2146" y="109"/>
                  </a:lnTo>
                  <a:lnTo>
                    <a:pt x="2124" y="112"/>
                  </a:lnTo>
                  <a:lnTo>
                    <a:pt x="2103" y="114"/>
                  </a:lnTo>
                  <a:lnTo>
                    <a:pt x="2083" y="120"/>
                  </a:lnTo>
                  <a:lnTo>
                    <a:pt x="2061" y="127"/>
                  </a:lnTo>
                  <a:lnTo>
                    <a:pt x="2039" y="133"/>
                  </a:lnTo>
                  <a:lnTo>
                    <a:pt x="2018" y="141"/>
                  </a:lnTo>
                  <a:lnTo>
                    <a:pt x="1996" y="151"/>
                  </a:lnTo>
                  <a:lnTo>
                    <a:pt x="1953" y="172"/>
                  </a:lnTo>
                  <a:lnTo>
                    <a:pt x="1910" y="195"/>
                  </a:lnTo>
                  <a:lnTo>
                    <a:pt x="1821" y="247"/>
                  </a:lnTo>
                  <a:lnTo>
                    <a:pt x="1775" y="272"/>
                  </a:lnTo>
                  <a:lnTo>
                    <a:pt x="1729" y="298"/>
                  </a:lnTo>
                  <a:lnTo>
                    <a:pt x="1683" y="321"/>
                  </a:lnTo>
                  <a:lnTo>
                    <a:pt x="1636" y="342"/>
                  </a:lnTo>
                  <a:lnTo>
                    <a:pt x="1612" y="352"/>
                  </a:lnTo>
                  <a:lnTo>
                    <a:pt x="1588" y="360"/>
                  </a:lnTo>
                  <a:lnTo>
                    <a:pt x="1565" y="368"/>
                  </a:lnTo>
                  <a:lnTo>
                    <a:pt x="1540" y="375"/>
                  </a:lnTo>
                  <a:lnTo>
                    <a:pt x="1516" y="379"/>
                  </a:lnTo>
                  <a:lnTo>
                    <a:pt x="1490" y="383"/>
                  </a:lnTo>
                  <a:lnTo>
                    <a:pt x="1466" y="386"/>
                  </a:lnTo>
                  <a:lnTo>
                    <a:pt x="1442" y="386"/>
                  </a:lnTo>
                  <a:lnTo>
                    <a:pt x="1416" y="386"/>
                  </a:lnTo>
                  <a:lnTo>
                    <a:pt x="1391" y="383"/>
                  </a:lnTo>
                  <a:lnTo>
                    <a:pt x="1366" y="379"/>
                  </a:lnTo>
                  <a:lnTo>
                    <a:pt x="1342" y="375"/>
                  </a:lnTo>
                  <a:lnTo>
                    <a:pt x="1318" y="368"/>
                  </a:lnTo>
                  <a:lnTo>
                    <a:pt x="1295" y="360"/>
                  </a:lnTo>
                  <a:lnTo>
                    <a:pt x="1271" y="352"/>
                  </a:lnTo>
                  <a:lnTo>
                    <a:pt x="1248" y="342"/>
                  </a:lnTo>
                  <a:lnTo>
                    <a:pt x="1200" y="322"/>
                  </a:lnTo>
                  <a:lnTo>
                    <a:pt x="1156" y="298"/>
                  </a:lnTo>
                  <a:lnTo>
                    <a:pt x="1111" y="274"/>
                  </a:lnTo>
                  <a:lnTo>
                    <a:pt x="1067" y="248"/>
                  </a:lnTo>
                  <a:lnTo>
                    <a:pt x="982" y="197"/>
                  </a:lnTo>
                  <a:lnTo>
                    <a:pt x="939" y="174"/>
                  </a:lnTo>
                  <a:lnTo>
                    <a:pt x="897" y="152"/>
                  </a:lnTo>
                  <a:lnTo>
                    <a:pt x="877" y="143"/>
                  </a:lnTo>
                  <a:lnTo>
                    <a:pt x="856" y="135"/>
                  </a:lnTo>
                  <a:lnTo>
                    <a:pt x="835" y="127"/>
                  </a:lnTo>
                  <a:lnTo>
                    <a:pt x="815" y="120"/>
                  </a:lnTo>
                  <a:lnTo>
                    <a:pt x="794" y="116"/>
                  </a:lnTo>
                  <a:lnTo>
                    <a:pt x="774" y="112"/>
                  </a:lnTo>
                  <a:lnTo>
                    <a:pt x="753" y="109"/>
                  </a:lnTo>
                  <a:lnTo>
                    <a:pt x="732" y="108"/>
                  </a:lnTo>
                  <a:lnTo>
                    <a:pt x="712" y="109"/>
                  </a:lnTo>
                  <a:lnTo>
                    <a:pt x="691" y="112"/>
                  </a:lnTo>
                  <a:lnTo>
                    <a:pt x="670" y="114"/>
                  </a:lnTo>
                  <a:lnTo>
                    <a:pt x="649" y="120"/>
                  </a:lnTo>
                  <a:lnTo>
                    <a:pt x="627" y="127"/>
                  </a:lnTo>
                  <a:lnTo>
                    <a:pt x="606" y="133"/>
                  </a:lnTo>
                  <a:lnTo>
                    <a:pt x="585" y="141"/>
                  </a:lnTo>
                  <a:lnTo>
                    <a:pt x="564" y="151"/>
                  </a:lnTo>
                  <a:lnTo>
                    <a:pt x="519" y="172"/>
                  </a:lnTo>
                  <a:lnTo>
                    <a:pt x="476" y="195"/>
                  </a:lnTo>
                  <a:lnTo>
                    <a:pt x="387" y="247"/>
                  </a:lnTo>
                  <a:lnTo>
                    <a:pt x="341" y="272"/>
                  </a:lnTo>
                  <a:lnTo>
                    <a:pt x="295" y="298"/>
                  </a:lnTo>
                  <a:lnTo>
                    <a:pt x="250" y="321"/>
                  </a:lnTo>
                  <a:lnTo>
                    <a:pt x="202" y="342"/>
                  </a:lnTo>
                  <a:lnTo>
                    <a:pt x="178" y="352"/>
                  </a:lnTo>
                  <a:lnTo>
                    <a:pt x="155" y="360"/>
                  </a:lnTo>
                  <a:lnTo>
                    <a:pt x="131" y="368"/>
                  </a:lnTo>
                  <a:lnTo>
                    <a:pt x="107" y="375"/>
                  </a:lnTo>
                  <a:lnTo>
                    <a:pt x="82" y="379"/>
                  </a:lnTo>
                  <a:lnTo>
                    <a:pt x="58" y="383"/>
                  </a:lnTo>
                  <a:lnTo>
                    <a:pt x="32" y="386"/>
                  </a:lnTo>
                  <a:lnTo>
                    <a:pt x="8" y="386"/>
                  </a:lnTo>
                  <a:lnTo>
                    <a:pt x="0" y="386"/>
                  </a:lnTo>
                  <a:lnTo>
                    <a:pt x="1" y="278"/>
                  </a:lnTo>
                  <a:lnTo>
                    <a:pt x="8" y="278"/>
                  </a:lnTo>
                  <a:lnTo>
                    <a:pt x="30" y="278"/>
                  </a:lnTo>
                  <a:lnTo>
                    <a:pt x="51" y="275"/>
                  </a:lnTo>
                  <a:lnTo>
                    <a:pt x="73" y="271"/>
                  </a:lnTo>
                  <a:lnTo>
                    <a:pt x="94" y="267"/>
                  </a:lnTo>
                  <a:lnTo>
                    <a:pt x="116" y="260"/>
                  </a:lnTo>
                  <a:lnTo>
                    <a:pt x="138" y="252"/>
                  </a:lnTo>
                  <a:lnTo>
                    <a:pt x="161" y="244"/>
                  </a:lnTo>
                  <a:lnTo>
                    <a:pt x="182" y="235"/>
                  </a:lnTo>
                  <a:lnTo>
                    <a:pt x="225" y="213"/>
                  </a:lnTo>
                  <a:lnTo>
                    <a:pt x="270" y="190"/>
                  </a:lnTo>
                  <a:lnTo>
                    <a:pt x="359" y="139"/>
                  </a:lnTo>
                  <a:lnTo>
                    <a:pt x="403" y="113"/>
                  </a:lnTo>
                  <a:lnTo>
                    <a:pt x="449" y="88"/>
                  </a:lnTo>
                  <a:lnTo>
                    <a:pt x="495" y="65"/>
                  </a:lnTo>
                  <a:lnTo>
                    <a:pt x="542" y="43"/>
                  </a:lnTo>
                  <a:lnTo>
                    <a:pt x="565" y="34"/>
                  </a:lnTo>
                  <a:lnTo>
                    <a:pt x="589" y="25"/>
                  </a:lnTo>
                  <a:lnTo>
                    <a:pt x="612" y="19"/>
                  </a:lnTo>
                  <a:lnTo>
                    <a:pt x="637" y="12"/>
                  </a:lnTo>
                  <a:lnTo>
                    <a:pt x="661" y="7"/>
                  </a:lnTo>
                  <a:lnTo>
                    <a:pt x="684" y="4"/>
                  </a:lnTo>
                  <a:lnTo>
                    <a:pt x="709" y="1"/>
                  </a:lnTo>
                  <a:lnTo>
                    <a:pt x="734" y="0"/>
                  </a:lnTo>
                  <a:lnTo>
                    <a:pt x="758" y="1"/>
                  </a:lnTo>
                  <a:lnTo>
                    <a:pt x="781" y="4"/>
                  </a:lnTo>
                  <a:lnTo>
                    <a:pt x="805" y="8"/>
                  </a:lnTo>
                  <a:lnTo>
                    <a:pt x="828" y="13"/>
                  </a:lnTo>
                  <a:lnTo>
                    <a:pt x="852" y="19"/>
                  </a:lnTo>
                  <a:lnTo>
                    <a:pt x="875" y="27"/>
                  </a:lnTo>
                  <a:lnTo>
                    <a:pt x="898" y="35"/>
                  </a:lnTo>
                  <a:lnTo>
                    <a:pt x="920" y="44"/>
                  </a:lnTo>
                  <a:lnTo>
                    <a:pt x="966" y="66"/>
                  </a:lnTo>
                  <a:lnTo>
                    <a:pt x="1009" y="89"/>
                  </a:lnTo>
                  <a:lnTo>
                    <a:pt x="1053" y="114"/>
                  </a:lnTo>
                  <a:lnTo>
                    <a:pt x="1097" y="140"/>
                  </a:lnTo>
                  <a:lnTo>
                    <a:pt x="1140" y="166"/>
                  </a:lnTo>
                  <a:lnTo>
                    <a:pt x="1183" y="190"/>
                  </a:lnTo>
                  <a:lnTo>
                    <a:pt x="1226" y="214"/>
                  </a:lnTo>
                  <a:lnTo>
                    <a:pt x="1268" y="235"/>
                  </a:lnTo>
                  <a:lnTo>
                    <a:pt x="1289" y="244"/>
                  </a:lnTo>
                  <a:lnTo>
                    <a:pt x="1311" y="252"/>
                  </a:lnTo>
                  <a:lnTo>
                    <a:pt x="1333" y="260"/>
                  </a:lnTo>
                  <a:lnTo>
                    <a:pt x="1354" y="267"/>
                  </a:lnTo>
                  <a:lnTo>
                    <a:pt x="1376" y="271"/>
                  </a:lnTo>
                  <a:lnTo>
                    <a:pt x="1397" y="275"/>
                  </a:lnTo>
                  <a:lnTo>
                    <a:pt x="1419" y="278"/>
                  </a:lnTo>
                  <a:lnTo>
                    <a:pt x="1442" y="278"/>
                  </a:lnTo>
                  <a:lnTo>
                    <a:pt x="1463" y="278"/>
                  </a:lnTo>
                  <a:lnTo>
                    <a:pt x="1485" y="275"/>
                  </a:lnTo>
                  <a:lnTo>
                    <a:pt x="1507" y="271"/>
                  </a:lnTo>
                  <a:lnTo>
                    <a:pt x="1528" y="267"/>
                  </a:lnTo>
                  <a:lnTo>
                    <a:pt x="1550" y="260"/>
                  </a:lnTo>
                  <a:lnTo>
                    <a:pt x="1571" y="252"/>
                  </a:lnTo>
                  <a:lnTo>
                    <a:pt x="1593" y="244"/>
                  </a:lnTo>
                  <a:lnTo>
                    <a:pt x="1615" y="235"/>
                  </a:lnTo>
                  <a:lnTo>
                    <a:pt x="1659" y="213"/>
                  </a:lnTo>
                  <a:lnTo>
                    <a:pt x="1704" y="190"/>
                  </a:lnTo>
                  <a:lnTo>
                    <a:pt x="1793" y="139"/>
                  </a:lnTo>
                  <a:lnTo>
                    <a:pt x="1837" y="113"/>
                  </a:lnTo>
                  <a:lnTo>
                    <a:pt x="1883" y="88"/>
                  </a:lnTo>
                  <a:lnTo>
                    <a:pt x="1929" y="65"/>
                  </a:lnTo>
                  <a:lnTo>
                    <a:pt x="1975" y="43"/>
                  </a:lnTo>
                  <a:lnTo>
                    <a:pt x="1999" y="34"/>
                  </a:lnTo>
                  <a:lnTo>
                    <a:pt x="2022" y="25"/>
                  </a:lnTo>
                  <a:lnTo>
                    <a:pt x="2046" y="19"/>
                  </a:lnTo>
                  <a:lnTo>
                    <a:pt x="2069" y="12"/>
                  </a:lnTo>
                  <a:lnTo>
                    <a:pt x="2093" y="7"/>
                  </a:lnTo>
                  <a:lnTo>
                    <a:pt x="2118" y="4"/>
                  </a:lnTo>
                  <a:lnTo>
                    <a:pt x="2142" y="1"/>
                  </a:lnTo>
                  <a:lnTo>
                    <a:pt x="2166" y="0"/>
                  </a:lnTo>
                  <a:lnTo>
                    <a:pt x="2190" y="1"/>
                  </a:lnTo>
                  <a:lnTo>
                    <a:pt x="2215" y="4"/>
                  </a:lnTo>
                  <a:lnTo>
                    <a:pt x="2239" y="8"/>
                  </a:lnTo>
                  <a:lnTo>
                    <a:pt x="2262" y="13"/>
                  </a:lnTo>
                  <a:lnTo>
                    <a:pt x="2285" y="19"/>
                  </a:lnTo>
                  <a:lnTo>
                    <a:pt x="2308" y="27"/>
                  </a:lnTo>
                  <a:lnTo>
                    <a:pt x="2331" y="35"/>
                  </a:lnTo>
                  <a:lnTo>
                    <a:pt x="2354" y="44"/>
                  </a:lnTo>
                  <a:lnTo>
                    <a:pt x="2398" y="66"/>
                  </a:lnTo>
                  <a:lnTo>
                    <a:pt x="2441" y="89"/>
                  </a:lnTo>
                  <a:lnTo>
                    <a:pt x="2486" y="114"/>
                  </a:lnTo>
                  <a:lnTo>
                    <a:pt x="2529" y="140"/>
                  </a:lnTo>
                  <a:lnTo>
                    <a:pt x="2571" y="166"/>
                  </a:lnTo>
                  <a:lnTo>
                    <a:pt x="2614" y="190"/>
                  </a:lnTo>
                  <a:lnTo>
                    <a:pt x="2657" y="214"/>
                  </a:lnTo>
                  <a:lnTo>
                    <a:pt x="2699" y="235"/>
                  </a:lnTo>
                  <a:lnTo>
                    <a:pt x="2721" y="244"/>
                  </a:lnTo>
                  <a:lnTo>
                    <a:pt x="2742" y="252"/>
                  </a:lnTo>
                  <a:lnTo>
                    <a:pt x="2764" y="260"/>
                  </a:lnTo>
                  <a:lnTo>
                    <a:pt x="2785" y="267"/>
                  </a:lnTo>
                  <a:lnTo>
                    <a:pt x="2807" y="271"/>
                  </a:lnTo>
                  <a:lnTo>
                    <a:pt x="2828" y="275"/>
                  </a:lnTo>
                  <a:lnTo>
                    <a:pt x="2850" y="278"/>
                  </a:lnTo>
                  <a:lnTo>
                    <a:pt x="2872" y="278"/>
                  </a:lnTo>
                  <a:lnTo>
                    <a:pt x="2893" y="278"/>
                  </a:lnTo>
                  <a:lnTo>
                    <a:pt x="2915" y="275"/>
                  </a:lnTo>
                  <a:lnTo>
                    <a:pt x="2936" y="271"/>
                  </a:lnTo>
                  <a:lnTo>
                    <a:pt x="2958" y="267"/>
                  </a:lnTo>
                  <a:lnTo>
                    <a:pt x="2981" y="260"/>
                  </a:lnTo>
                  <a:lnTo>
                    <a:pt x="3002" y="252"/>
                  </a:lnTo>
                  <a:lnTo>
                    <a:pt x="3024" y="244"/>
                  </a:lnTo>
                  <a:lnTo>
                    <a:pt x="3046" y="235"/>
                  </a:lnTo>
                  <a:lnTo>
                    <a:pt x="3090" y="213"/>
                  </a:lnTo>
                  <a:lnTo>
                    <a:pt x="3133" y="190"/>
                  </a:lnTo>
                  <a:lnTo>
                    <a:pt x="3222" y="139"/>
                  </a:lnTo>
                  <a:lnTo>
                    <a:pt x="3268" y="113"/>
                  </a:lnTo>
                  <a:lnTo>
                    <a:pt x="3313" y="88"/>
                  </a:lnTo>
                  <a:lnTo>
                    <a:pt x="3360" y="65"/>
                  </a:lnTo>
                  <a:lnTo>
                    <a:pt x="3406" y="43"/>
                  </a:lnTo>
                  <a:lnTo>
                    <a:pt x="3429" y="34"/>
                  </a:lnTo>
                  <a:lnTo>
                    <a:pt x="3453" y="25"/>
                  </a:lnTo>
                  <a:lnTo>
                    <a:pt x="3476" y="19"/>
                  </a:lnTo>
                  <a:lnTo>
                    <a:pt x="3500" y="12"/>
                  </a:lnTo>
                  <a:lnTo>
                    <a:pt x="3524" y="7"/>
                  </a:lnTo>
                  <a:lnTo>
                    <a:pt x="3549" y="4"/>
                  </a:lnTo>
                  <a:lnTo>
                    <a:pt x="3573" y="1"/>
                  </a:lnTo>
                  <a:lnTo>
                    <a:pt x="3597" y="0"/>
                  </a:lnTo>
                  <a:lnTo>
                    <a:pt x="3622" y="1"/>
                  </a:lnTo>
                  <a:lnTo>
                    <a:pt x="3646" y="4"/>
                  </a:lnTo>
                  <a:lnTo>
                    <a:pt x="3669" y="8"/>
                  </a:lnTo>
                  <a:lnTo>
                    <a:pt x="3693" y="13"/>
                  </a:lnTo>
                  <a:lnTo>
                    <a:pt x="3716" y="19"/>
                  </a:lnTo>
                  <a:lnTo>
                    <a:pt x="3739" y="27"/>
                  </a:lnTo>
                  <a:lnTo>
                    <a:pt x="3762" y="35"/>
                  </a:lnTo>
                  <a:lnTo>
                    <a:pt x="3783" y="44"/>
                  </a:lnTo>
                  <a:lnTo>
                    <a:pt x="3829" y="66"/>
                  </a:lnTo>
                  <a:lnTo>
                    <a:pt x="3872" y="89"/>
                  </a:lnTo>
                  <a:lnTo>
                    <a:pt x="3917" y="114"/>
                  </a:lnTo>
                  <a:lnTo>
                    <a:pt x="3960" y="140"/>
                  </a:lnTo>
                  <a:lnTo>
                    <a:pt x="4003" y="166"/>
                  </a:lnTo>
                  <a:lnTo>
                    <a:pt x="4046" y="190"/>
                  </a:lnTo>
                  <a:lnTo>
                    <a:pt x="4088" y="214"/>
                  </a:lnTo>
                  <a:lnTo>
                    <a:pt x="4131" y="235"/>
                  </a:lnTo>
                  <a:lnTo>
                    <a:pt x="4153" y="244"/>
                  </a:lnTo>
                  <a:lnTo>
                    <a:pt x="4175" y="252"/>
                  </a:lnTo>
                  <a:lnTo>
                    <a:pt x="4196" y="260"/>
                  </a:lnTo>
                  <a:lnTo>
                    <a:pt x="4218" y="267"/>
                  </a:lnTo>
                  <a:lnTo>
                    <a:pt x="4239" y="271"/>
                  </a:lnTo>
                  <a:lnTo>
                    <a:pt x="4261" y="275"/>
                  </a:lnTo>
                  <a:lnTo>
                    <a:pt x="4282" y="278"/>
                  </a:lnTo>
                  <a:lnTo>
                    <a:pt x="4304" y="278"/>
                  </a:lnTo>
                  <a:lnTo>
                    <a:pt x="4304" y="386"/>
                  </a:lnTo>
                  <a:close/>
                </a:path>
              </a:pathLst>
            </a:custGeom>
            <a:solidFill>
              <a:schemeClr val="tx1"/>
            </a:solidFill>
            <a:ln w="9525">
              <a:noFill/>
              <a:round/>
              <a:headEnd/>
              <a:tailEnd/>
            </a:ln>
          </p:spPr>
          <p:txBody>
            <a:bodyPr/>
            <a:lstStyle/>
            <a:p>
              <a:endParaRPr lang="de-DE"/>
            </a:p>
          </p:txBody>
        </p:sp>
      </p:grpSp>
      <p:sp>
        <p:nvSpPr>
          <p:cNvPr id="76" name="Freeform: Shape 75">
            <a:extLst>
              <a:ext uri="{FF2B5EF4-FFF2-40B4-BE49-F238E27FC236}">
                <a16:creationId xmlns:a16="http://schemas.microsoft.com/office/drawing/2014/main" id="{CDDFB57F-185E-4BA4-BF71-FA69E72B41BC}"/>
              </a:ext>
            </a:extLst>
          </p:cNvPr>
          <p:cNvSpPr/>
          <p:nvPr/>
        </p:nvSpPr>
        <p:spPr>
          <a:xfrm>
            <a:off x="2014468" y="1738197"/>
            <a:ext cx="1160788"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a:extLst>
              <a:ext uri="{FF2B5EF4-FFF2-40B4-BE49-F238E27FC236}">
                <a16:creationId xmlns:a16="http://schemas.microsoft.com/office/drawing/2014/main" id="{EF747275-A2CA-413D-A27D-0504F0B82904}"/>
              </a:ext>
            </a:extLst>
          </p:cNvPr>
          <p:cNvSpPr/>
          <p:nvPr/>
        </p:nvSpPr>
        <p:spPr>
          <a:xfrm>
            <a:off x="3100591" y="5435233"/>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2" name="Oval 71">
            <a:extLst>
              <a:ext uri="{FF2B5EF4-FFF2-40B4-BE49-F238E27FC236}">
                <a16:creationId xmlns:a16="http://schemas.microsoft.com/office/drawing/2014/main" id="{97CB909E-F957-4385-B5D1-96B33ED64231}"/>
              </a:ext>
            </a:extLst>
          </p:cNvPr>
          <p:cNvSpPr/>
          <p:nvPr/>
        </p:nvSpPr>
        <p:spPr>
          <a:xfrm>
            <a:off x="3095637" y="3008162"/>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9" name="Oval 78">
            <a:extLst>
              <a:ext uri="{FF2B5EF4-FFF2-40B4-BE49-F238E27FC236}">
                <a16:creationId xmlns:a16="http://schemas.microsoft.com/office/drawing/2014/main" id="{9A058F55-153E-41DB-B6D8-3CC2D2E00897}"/>
              </a:ext>
            </a:extLst>
          </p:cNvPr>
          <p:cNvSpPr/>
          <p:nvPr/>
        </p:nvSpPr>
        <p:spPr>
          <a:xfrm>
            <a:off x="3120663" y="167545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Tree>
    <p:extLst>
      <p:ext uri="{BB962C8B-B14F-4D97-AF65-F5344CB8AC3E}">
        <p14:creationId xmlns:p14="http://schemas.microsoft.com/office/powerpoint/2010/main" val="906257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EY dark background">
  <a:themeElements>
    <a:clrScheme name="EY Color">
      <a:dk1>
        <a:srgbClr val="2E2E38"/>
      </a:dk1>
      <a:lt1>
        <a:sysClr val="window" lastClr="FFFFFF"/>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0000FF"/>
      </a:hlink>
      <a:folHlink>
        <a:srgbClr val="800080"/>
      </a:folHlink>
    </a:clrScheme>
    <a:fontScheme name="Custom 1">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9969</Words>
  <Application>Microsoft Office PowerPoint</Application>
  <PresentationFormat>Widescreen</PresentationFormat>
  <Paragraphs>616</Paragraphs>
  <Slides>44</Slides>
  <Notes>43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EYInterstate</vt:lpstr>
      <vt:lpstr>EYInterstate Light</vt:lpstr>
      <vt:lpstr>Wingdings</vt:lpstr>
      <vt:lpstr>EY dark background</vt:lpstr>
      <vt:lpstr>PowerPoint Presentation</vt:lpstr>
      <vt:lpstr>Applicability of CARO</vt:lpstr>
      <vt:lpstr>Clause (i) Property, Plant and Equipment related clauses</vt:lpstr>
      <vt:lpstr>Clause (i)(a)(B) – Intangible Assets</vt:lpstr>
      <vt:lpstr>Clause (i)(c)  – Title Deeds</vt:lpstr>
      <vt:lpstr>Clause (i)(d) – Revaluation of assets</vt:lpstr>
      <vt:lpstr>Clause (i)(e)  – Benami Properties</vt:lpstr>
      <vt:lpstr>Clause (ii) – Inventory</vt:lpstr>
      <vt:lpstr>Clause (ii) – Inventory (cont.)</vt:lpstr>
      <vt:lpstr>Clause iii(a) - Investment, Guarantee, Loans given</vt:lpstr>
      <vt:lpstr>Clause iii (b) - Prejudicial to Company’s interest</vt:lpstr>
      <vt:lpstr>Clause iii (c) - Regular repayments</vt:lpstr>
      <vt:lpstr>Clause iii (d) - Amounts overdue</vt:lpstr>
      <vt:lpstr>Clause iii (e) - Renewal or fresh loan</vt:lpstr>
      <vt:lpstr>Clause iii (f) - No repayment terms</vt:lpstr>
      <vt:lpstr>Clause iv - In respect of loans, investments, guarantees, and security whether provisions of section 185 and 186 of the Companies Act, 2013 have been complied with</vt:lpstr>
      <vt:lpstr>Clause v - In respect of deposits accepted by the Company, whether RBI directives and provisions of companies act have been complied with</vt:lpstr>
      <vt:lpstr>Clause vi - Maintenance of cost records</vt:lpstr>
      <vt:lpstr>Clause vii : Statutory Dues</vt:lpstr>
      <vt:lpstr>Clause viii – Transactions not recorded in books of accounts</vt:lpstr>
      <vt:lpstr>Clause (ix) (a) – Default in repayment of loans</vt:lpstr>
      <vt:lpstr>Clause (ix) (b) – Wilful defaulter</vt:lpstr>
      <vt:lpstr>Clause (ix) (c) – Diversion of loans</vt:lpstr>
      <vt:lpstr>Clause (ix) (d) – ST loans used for LT purpose</vt:lpstr>
      <vt:lpstr>Clause (ix) (e) – Loans taken to meet obligations of subs/ JV/associates</vt:lpstr>
      <vt:lpstr>Clause (ix) (f) – Loans raise by pledge of securities held in subs/JV/associates</vt:lpstr>
      <vt:lpstr>Clause x (a)  – Application of money raised by IPO/FPO (including debt instruments) </vt:lpstr>
      <vt:lpstr>Clause x (b)  – Compliance of Section 42 / 62 of Act for private placement / preferential allotment of shares / convertible debentures and utilisation of such funds</vt:lpstr>
      <vt:lpstr>Clause x (b)  – cont</vt:lpstr>
      <vt:lpstr>Clause xi (a) : Fraud</vt:lpstr>
      <vt:lpstr>Clause xi (b) : Fraud </vt:lpstr>
      <vt:lpstr>Clause xi (c) : Fraud </vt:lpstr>
      <vt:lpstr>Clause xii - Nidhi Company</vt:lpstr>
      <vt:lpstr>Clause xii - Nidhi Company</vt:lpstr>
      <vt:lpstr>Clause (xiii): Reporting on related party transactions u/s 177 and 188 of Companies Act</vt:lpstr>
      <vt:lpstr>Clause (xiv) – Internal audit</vt:lpstr>
      <vt:lpstr>Clause (xiv) – Internal audit Applicability</vt:lpstr>
      <vt:lpstr>Clause (xv): Non-cash transactions with directors or persons connected with him</vt:lpstr>
      <vt:lpstr>Clause (xvi): Reporting by NBFC’s</vt:lpstr>
      <vt:lpstr>Clause (xvii) – cash Losses </vt:lpstr>
      <vt:lpstr>Clause (xviii): Resignation of auditor</vt:lpstr>
      <vt:lpstr>Clause xix - Going concern assessment</vt:lpstr>
      <vt:lpstr>Clause XX - CSR</vt:lpstr>
      <vt:lpstr>Clause (xxi): Consolidated financial statements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2016-03-16T05:57:48Z</dcterms:created>
  <dcterms:modified xsi:type="dcterms:W3CDTF">2023-09-03T04:58:19Z</dcterms:modified>
  <cp:contentStatus/>
</cp:coreProperties>
</file>