
<file path=[Content_Types].xml><?xml version="1.0" encoding="utf-8"?>
<Types xmlns="http://schemas.openxmlformats.org/package/2006/content-types">
  <Default Extension="gif" ContentType="image/gi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5.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4" r:id="rId1"/>
  </p:sldMasterIdLst>
  <p:notesMasterIdLst>
    <p:notesMasterId r:id="rId66"/>
  </p:notesMasterIdLst>
  <p:handoutMasterIdLst>
    <p:handoutMasterId r:id="rId67"/>
  </p:handoutMasterIdLst>
  <p:sldIdLst>
    <p:sldId id="291" r:id="rId2"/>
    <p:sldId id="318" r:id="rId3"/>
    <p:sldId id="322" r:id="rId4"/>
    <p:sldId id="324" r:id="rId5"/>
    <p:sldId id="2203" r:id="rId6"/>
    <p:sldId id="2204" r:id="rId7"/>
    <p:sldId id="340" r:id="rId8"/>
    <p:sldId id="2220" r:id="rId9"/>
    <p:sldId id="2239" r:id="rId10"/>
    <p:sldId id="2207" r:id="rId11"/>
    <p:sldId id="2211" r:id="rId12"/>
    <p:sldId id="2212" r:id="rId13"/>
    <p:sldId id="2213" r:id="rId14"/>
    <p:sldId id="2216" r:id="rId15"/>
    <p:sldId id="2217" r:id="rId16"/>
    <p:sldId id="2218" r:id="rId17"/>
    <p:sldId id="2238" r:id="rId18"/>
    <p:sldId id="338" r:id="rId19"/>
    <p:sldId id="339" r:id="rId20"/>
    <p:sldId id="2197" r:id="rId21"/>
    <p:sldId id="326" r:id="rId22"/>
    <p:sldId id="2185" r:id="rId23"/>
    <p:sldId id="2186" r:id="rId24"/>
    <p:sldId id="2187" r:id="rId25"/>
    <p:sldId id="2188" r:id="rId26"/>
    <p:sldId id="2189" r:id="rId27"/>
    <p:sldId id="2190" r:id="rId28"/>
    <p:sldId id="2191" r:id="rId29"/>
    <p:sldId id="2192" r:id="rId30"/>
    <p:sldId id="2193" r:id="rId31"/>
    <p:sldId id="2194" r:id="rId32"/>
    <p:sldId id="2241" r:id="rId33"/>
    <p:sldId id="2195" r:id="rId34"/>
    <p:sldId id="2196" r:id="rId35"/>
    <p:sldId id="2249" r:id="rId36"/>
    <p:sldId id="2227" r:id="rId37"/>
    <p:sldId id="2221" r:id="rId38"/>
    <p:sldId id="2248" r:id="rId39"/>
    <p:sldId id="2222" r:id="rId40"/>
    <p:sldId id="2223" r:id="rId41"/>
    <p:sldId id="2242" r:id="rId42"/>
    <p:sldId id="2228" r:id="rId43"/>
    <p:sldId id="2224" r:id="rId44"/>
    <p:sldId id="2225" r:id="rId45"/>
    <p:sldId id="2229" r:id="rId46"/>
    <p:sldId id="2226" r:id="rId47"/>
    <p:sldId id="312" r:id="rId48"/>
    <p:sldId id="2230" r:id="rId49"/>
    <p:sldId id="2231" r:id="rId50"/>
    <p:sldId id="2232" r:id="rId51"/>
    <p:sldId id="2233" r:id="rId52"/>
    <p:sldId id="2234" r:id="rId53"/>
    <p:sldId id="2235" r:id="rId54"/>
    <p:sldId id="314" r:id="rId55"/>
    <p:sldId id="2247" r:id="rId56"/>
    <p:sldId id="2237" r:id="rId57"/>
    <p:sldId id="315" r:id="rId58"/>
    <p:sldId id="2243" r:id="rId59"/>
    <p:sldId id="2244" r:id="rId60"/>
    <p:sldId id="316" r:id="rId61"/>
    <p:sldId id="2245" r:id="rId62"/>
    <p:sldId id="2246" r:id="rId63"/>
    <p:sldId id="342" r:id="rId64"/>
    <p:sldId id="2240" r:id="rId65"/>
  </p:sldIdLst>
  <p:sldSz cx="9144000" cy="6858000" type="screen4x3"/>
  <p:notesSz cx="6735763" cy="9866313"/>
  <p:custDataLst>
    <p:tags r:id="rId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ll" initials="d" lastIdx="2" clrIdx="0"/>
  <p:cmAuthor id="1" name="Administrator" initials="A" lastIdx="1" clrIdx="1">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E9FC"/>
    <a:srgbClr val="4C216D"/>
    <a:srgbClr val="C0A768"/>
    <a:srgbClr val="E8C4FC"/>
    <a:srgbClr val="FFCC00"/>
    <a:srgbClr val="37D7DF"/>
    <a:srgbClr val="B79A51"/>
    <a:srgbClr val="245A31"/>
    <a:srgbClr val="B7996D"/>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62" autoAdjust="0"/>
    <p:restoredTop sz="60320" autoAdjust="0"/>
  </p:normalViewPr>
  <p:slideViewPr>
    <p:cSldViewPr>
      <p:cViewPr varScale="1">
        <p:scale>
          <a:sx n="71" d="100"/>
          <a:sy n="71" d="100"/>
        </p:scale>
        <p:origin x="1350" y="66"/>
      </p:cViewPr>
      <p:guideLst>
        <p:guide orient="horz" pos="2160"/>
        <p:guide pos="2880"/>
      </p:guideLst>
    </p:cSldViewPr>
  </p:slideViewPr>
  <p:outlineViewPr>
    <p:cViewPr>
      <p:scale>
        <a:sx n="33" d="100"/>
        <a:sy n="33" d="100"/>
      </p:scale>
      <p:origin x="24" y="0"/>
    </p:cViewPr>
  </p:outlineViewPr>
  <p:notesTextViewPr>
    <p:cViewPr>
      <p:scale>
        <a:sx n="1" d="1"/>
        <a:sy n="1" d="1"/>
      </p:scale>
      <p:origin x="0" y="0"/>
    </p:cViewPr>
  </p:notesTextViewPr>
  <p:sorterViewPr>
    <p:cViewPr>
      <p:scale>
        <a:sx n="100" d="100"/>
        <a:sy n="100" d="100"/>
      </p:scale>
      <p:origin x="0" y="-1324"/>
    </p:cViewPr>
  </p:sorterViewPr>
  <p:notesViewPr>
    <p:cSldViewPr>
      <p:cViewPr varScale="1">
        <p:scale>
          <a:sx n="53" d="100"/>
          <a:sy n="53" d="100"/>
        </p:scale>
        <p:origin x="-2832" y="-90"/>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6F2942-E976-43A8-91F4-30C5913D5BA6}" type="doc">
      <dgm:prSet loTypeId="urn:microsoft.com/office/officeart/2005/8/layout/vList5" loCatId="list" qsTypeId="urn:microsoft.com/office/officeart/2005/8/quickstyle/3d2#1" qsCatId="3D" csTypeId="urn:microsoft.com/office/officeart/2005/8/colors/accent2_2" csCatId="accent2" phldr="1"/>
      <dgm:spPr/>
      <dgm:t>
        <a:bodyPr/>
        <a:lstStyle/>
        <a:p>
          <a:endParaRPr lang="en-IN"/>
        </a:p>
      </dgm:t>
    </dgm:pt>
    <dgm:pt modelId="{0609A4C6-F8F8-435E-90A2-513EA5120A85}">
      <dgm:prSet phldrT="[Text]">
        <dgm:style>
          <a:lnRef idx="0">
            <a:schemeClr val="accent1"/>
          </a:lnRef>
          <a:fillRef idx="3">
            <a:schemeClr val="accent1"/>
          </a:fillRef>
          <a:effectRef idx="3">
            <a:schemeClr val="accent1"/>
          </a:effectRef>
          <a:fontRef idx="minor">
            <a:schemeClr val="lt1"/>
          </a:fontRef>
        </dgm:style>
      </dgm:prSet>
      <dgm:spPr/>
      <dgm:t>
        <a:bodyPr/>
        <a:lstStyle/>
        <a:p>
          <a:r>
            <a:rPr lang="en-IN" b="1" dirty="0"/>
            <a:t>S. 44AB</a:t>
          </a:r>
        </a:p>
      </dgm:t>
    </dgm:pt>
    <dgm:pt modelId="{16B37773-4BBD-4F38-96CA-E88E01CEABD1}" type="parTrans" cxnId="{6CA282E8-2675-4E15-A77B-A78604476823}">
      <dgm:prSet/>
      <dgm:spPr/>
      <dgm:t>
        <a:bodyPr/>
        <a:lstStyle/>
        <a:p>
          <a:endParaRPr lang="en-IN"/>
        </a:p>
      </dgm:t>
    </dgm:pt>
    <dgm:pt modelId="{4BE89F9B-BECF-4EDC-9CF0-7E91F3BA61F0}" type="sibTrans" cxnId="{6CA282E8-2675-4E15-A77B-A78604476823}">
      <dgm:prSet/>
      <dgm:spPr/>
      <dgm:t>
        <a:bodyPr/>
        <a:lstStyle/>
        <a:p>
          <a:endParaRPr lang="en-IN"/>
        </a:p>
      </dgm:t>
    </dgm:pt>
    <dgm:pt modelId="{8EC2B723-186C-4F6E-A3AF-0C95FC8FBD93}">
      <dgm:prSet phldrT="[Text]" custT="1">
        <dgm:style>
          <a:lnRef idx="1">
            <a:schemeClr val="accent1"/>
          </a:lnRef>
          <a:fillRef idx="2">
            <a:schemeClr val="accent1"/>
          </a:fillRef>
          <a:effectRef idx="1">
            <a:schemeClr val="accent1"/>
          </a:effectRef>
          <a:fontRef idx="minor">
            <a:schemeClr val="dk1"/>
          </a:fontRef>
        </dgm:style>
      </dgm:prSet>
      <dgm:spPr/>
      <dgm:t>
        <a:bodyPr/>
        <a:lstStyle/>
        <a:p>
          <a:pPr algn="just"/>
          <a:r>
            <a:rPr lang="en-IN" sz="1600" b="1" dirty="0">
              <a:latin typeface="+mj-lt"/>
            </a:rPr>
            <a:t>Business- exceeds Rs. 1 </a:t>
          </a:r>
          <a:r>
            <a:rPr lang="en-IN" sz="1600" b="1" dirty="0" err="1">
              <a:latin typeface="+mj-lt"/>
            </a:rPr>
            <a:t>Crs</a:t>
          </a:r>
          <a:r>
            <a:rPr lang="en-IN" sz="1600" b="1" dirty="0">
              <a:latin typeface="+mj-lt"/>
            </a:rPr>
            <a:t>./ 2Crs./ 10 </a:t>
          </a:r>
          <a:r>
            <a:rPr lang="en-IN" sz="1600" b="1" dirty="0" err="1">
              <a:latin typeface="+mj-lt"/>
            </a:rPr>
            <a:t>Crs</a:t>
          </a:r>
          <a:r>
            <a:rPr lang="en-IN" sz="1600" b="1" dirty="0">
              <a:latin typeface="+mj-lt"/>
            </a:rPr>
            <a:t>.</a:t>
          </a:r>
          <a:endParaRPr lang="en-IN" sz="1600" dirty="0">
            <a:latin typeface="+mj-lt"/>
          </a:endParaRPr>
        </a:p>
      </dgm:t>
    </dgm:pt>
    <dgm:pt modelId="{53E9A2C7-5F52-4436-93CD-870D598B4F55}" type="parTrans" cxnId="{29CD4F02-3A67-42ED-91A6-E8941774877F}">
      <dgm:prSet/>
      <dgm:spPr/>
      <dgm:t>
        <a:bodyPr/>
        <a:lstStyle/>
        <a:p>
          <a:endParaRPr lang="en-IN"/>
        </a:p>
      </dgm:t>
    </dgm:pt>
    <dgm:pt modelId="{3900E2EE-5D2D-4055-AF4F-7A508E97FE4F}" type="sibTrans" cxnId="{29CD4F02-3A67-42ED-91A6-E8941774877F}">
      <dgm:prSet/>
      <dgm:spPr/>
      <dgm:t>
        <a:bodyPr/>
        <a:lstStyle/>
        <a:p>
          <a:endParaRPr lang="en-IN"/>
        </a:p>
      </dgm:t>
    </dgm:pt>
    <dgm:pt modelId="{42270970-48BE-498D-9CCF-C8233504F5EB}">
      <dgm:prSet phldrT="[Text]">
        <dgm:style>
          <a:lnRef idx="0">
            <a:schemeClr val="accent1"/>
          </a:lnRef>
          <a:fillRef idx="3">
            <a:schemeClr val="accent1"/>
          </a:fillRef>
          <a:effectRef idx="3">
            <a:schemeClr val="accent1"/>
          </a:effectRef>
          <a:fontRef idx="minor">
            <a:schemeClr val="lt1"/>
          </a:fontRef>
        </dgm:style>
      </dgm:prSet>
      <dgm:spPr/>
      <dgm:t>
        <a:bodyPr/>
        <a:lstStyle/>
        <a:p>
          <a:r>
            <a:rPr lang="en-IN" b="1" dirty="0"/>
            <a:t>Rule 6G</a:t>
          </a:r>
        </a:p>
      </dgm:t>
    </dgm:pt>
    <dgm:pt modelId="{AF2A7A17-B2CE-4F31-B94B-97C95A69C98C}" type="parTrans" cxnId="{27E16B54-DF89-40B4-8BF7-62B94B0829F1}">
      <dgm:prSet/>
      <dgm:spPr/>
      <dgm:t>
        <a:bodyPr/>
        <a:lstStyle/>
        <a:p>
          <a:endParaRPr lang="en-IN"/>
        </a:p>
      </dgm:t>
    </dgm:pt>
    <dgm:pt modelId="{7A0B36E7-7E3A-422D-B3F2-139CA347D46F}" type="sibTrans" cxnId="{27E16B54-DF89-40B4-8BF7-62B94B0829F1}">
      <dgm:prSet/>
      <dgm:spPr/>
      <dgm:t>
        <a:bodyPr/>
        <a:lstStyle/>
        <a:p>
          <a:endParaRPr lang="en-IN"/>
        </a:p>
      </dgm:t>
    </dgm:pt>
    <dgm:pt modelId="{3CFD3C8E-8A52-45B7-BC79-F276CE4FC088}">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IN" sz="1600" b="1" dirty="0">
              <a:latin typeface="+mj-lt"/>
            </a:rPr>
            <a:t>Prescribing the Forms for Report u/s 44AB</a:t>
          </a:r>
        </a:p>
      </dgm:t>
    </dgm:pt>
    <dgm:pt modelId="{A05B60AC-A99D-47C5-99E0-1604E2F1BA2F}" type="parTrans" cxnId="{A22D0ED1-4008-4068-B6C8-674E2F2F7ED4}">
      <dgm:prSet/>
      <dgm:spPr/>
      <dgm:t>
        <a:bodyPr/>
        <a:lstStyle/>
        <a:p>
          <a:endParaRPr lang="en-IN"/>
        </a:p>
      </dgm:t>
    </dgm:pt>
    <dgm:pt modelId="{D31F3A3A-D6C3-46B3-86B2-F4FB39C49616}" type="sibTrans" cxnId="{A22D0ED1-4008-4068-B6C8-674E2F2F7ED4}">
      <dgm:prSet/>
      <dgm:spPr/>
      <dgm:t>
        <a:bodyPr/>
        <a:lstStyle/>
        <a:p>
          <a:endParaRPr lang="en-IN"/>
        </a:p>
      </dgm:t>
    </dgm:pt>
    <dgm:pt modelId="{F61281D9-97B5-4BAC-9275-E3B0AED1FB61}">
      <dgm:prSet phldrT="[Text]">
        <dgm:style>
          <a:lnRef idx="0">
            <a:schemeClr val="accent1"/>
          </a:lnRef>
          <a:fillRef idx="3">
            <a:schemeClr val="accent1"/>
          </a:fillRef>
          <a:effectRef idx="3">
            <a:schemeClr val="accent1"/>
          </a:effectRef>
          <a:fontRef idx="minor">
            <a:schemeClr val="lt1"/>
          </a:fontRef>
        </dgm:style>
      </dgm:prSet>
      <dgm:spPr/>
      <dgm:t>
        <a:bodyPr/>
        <a:lstStyle/>
        <a:p>
          <a:r>
            <a:rPr lang="en-IN" b="1" dirty="0"/>
            <a:t>Form No. 3CA</a:t>
          </a:r>
        </a:p>
      </dgm:t>
    </dgm:pt>
    <dgm:pt modelId="{DAAE6C67-8E3A-4019-B0E4-27E361E29048}" type="parTrans" cxnId="{74A755E1-5B78-4013-9FC1-C4F9CBE60D0F}">
      <dgm:prSet/>
      <dgm:spPr/>
      <dgm:t>
        <a:bodyPr/>
        <a:lstStyle/>
        <a:p>
          <a:endParaRPr lang="en-IN"/>
        </a:p>
      </dgm:t>
    </dgm:pt>
    <dgm:pt modelId="{2B935A4F-AEA4-4E21-AB36-B7BC255618AB}" type="sibTrans" cxnId="{74A755E1-5B78-4013-9FC1-C4F9CBE60D0F}">
      <dgm:prSet/>
      <dgm:spPr/>
      <dgm:t>
        <a:bodyPr/>
        <a:lstStyle/>
        <a:p>
          <a:endParaRPr lang="en-IN"/>
        </a:p>
      </dgm:t>
    </dgm:pt>
    <dgm:pt modelId="{0C289F68-B4B7-4E0F-BB19-6A0065D7007A}">
      <dgm:prSet phldrT="[Text]" custT="1">
        <dgm:style>
          <a:lnRef idx="1">
            <a:schemeClr val="accent1"/>
          </a:lnRef>
          <a:fillRef idx="2">
            <a:schemeClr val="accent1"/>
          </a:fillRef>
          <a:effectRef idx="1">
            <a:schemeClr val="accent1"/>
          </a:effectRef>
          <a:fontRef idx="minor">
            <a:schemeClr val="dk1"/>
          </a:fontRef>
        </dgm:style>
      </dgm:prSet>
      <dgm:spPr/>
      <dgm:t>
        <a:bodyPr/>
        <a:lstStyle/>
        <a:p>
          <a:pPr algn="just"/>
          <a:r>
            <a:rPr lang="en-IN" sz="1600" b="1" dirty="0">
              <a:latin typeface="+mj-lt"/>
            </a:rPr>
            <a:t>Report in case of a person who is required to get his A/cs audited under any law</a:t>
          </a:r>
        </a:p>
      </dgm:t>
    </dgm:pt>
    <dgm:pt modelId="{CEFFDACA-0787-4168-94A4-C47AE0A4B95D}" type="parTrans" cxnId="{5C42A860-6203-4F16-96D8-9CA34C9211F8}">
      <dgm:prSet/>
      <dgm:spPr/>
      <dgm:t>
        <a:bodyPr/>
        <a:lstStyle/>
        <a:p>
          <a:endParaRPr lang="en-IN"/>
        </a:p>
      </dgm:t>
    </dgm:pt>
    <dgm:pt modelId="{6D750A5C-A5C4-4828-9F93-3DDBCE08DA10}" type="sibTrans" cxnId="{5C42A860-6203-4F16-96D8-9CA34C9211F8}">
      <dgm:prSet/>
      <dgm:spPr/>
      <dgm:t>
        <a:bodyPr/>
        <a:lstStyle/>
        <a:p>
          <a:endParaRPr lang="en-IN"/>
        </a:p>
      </dgm:t>
    </dgm:pt>
    <dgm:pt modelId="{2CB7E945-1051-45EA-B7ED-1D5A97D4AD01}">
      <dgm:prSet custT="1">
        <dgm:style>
          <a:lnRef idx="1">
            <a:schemeClr val="accent1"/>
          </a:lnRef>
          <a:fillRef idx="2">
            <a:schemeClr val="accent1"/>
          </a:fillRef>
          <a:effectRef idx="1">
            <a:schemeClr val="accent1"/>
          </a:effectRef>
          <a:fontRef idx="minor">
            <a:schemeClr val="dk1"/>
          </a:fontRef>
        </dgm:style>
      </dgm:prSet>
      <dgm:spPr/>
      <dgm:t>
        <a:bodyPr/>
        <a:lstStyle/>
        <a:p>
          <a:pPr algn="just"/>
          <a:r>
            <a:rPr lang="en-IN" sz="1600" b="1" dirty="0">
              <a:latin typeface="+mj-lt"/>
            </a:rPr>
            <a:t>Profession- exceeds Rs. 50 Lakhs</a:t>
          </a:r>
        </a:p>
      </dgm:t>
    </dgm:pt>
    <dgm:pt modelId="{A67B79F1-4103-4E97-B9F8-DE5AA3528FE8}" type="parTrans" cxnId="{491D0D36-9AA2-4D34-A5EB-F0980EF5CCA6}">
      <dgm:prSet/>
      <dgm:spPr/>
      <dgm:t>
        <a:bodyPr/>
        <a:lstStyle/>
        <a:p>
          <a:endParaRPr lang="en-IN"/>
        </a:p>
      </dgm:t>
    </dgm:pt>
    <dgm:pt modelId="{EFAA5923-A533-4FDF-8F0D-790272AFA627}" type="sibTrans" cxnId="{491D0D36-9AA2-4D34-A5EB-F0980EF5CCA6}">
      <dgm:prSet/>
      <dgm:spPr/>
      <dgm:t>
        <a:bodyPr/>
        <a:lstStyle/>
        <a:p>
          <a:endParaRPr lang="en-IN"/>
        </a:p>
      </dgm:t>
    </dgm:pt>
    <dgm:pt modelId="{E695A6E1-78A4-4153-BDB2-A4C67C7CD5FB}">
      <dgm:prSet custT="1">
        <dgm:style>
          <a:lnRef idx="1">
            <a:schemeClr val="accent1"/>
          </a:lnRef>
          <a:fillRef idx="2">
            <a:schemeClr val="accent1"/>
          </a:fillRef>
          <a:effectRef idx="1">
            <a:schemeClr val="accent1"/>
          </a:effectRef>
          <a:fontRef idx="minor">
            <a:schemeClr val="dk1"/>
          </a:fontRef>
        </dgm:style>
      </dgm:prSet>
      <dgm:spPr/>
      <dgm:t>
        <a:bodyPr/>
        <a:lstStyle/>
        <a:p>
          <a:pPr algn="just"/>
          <a:r>
            <a:rPr lang="en-IN" sz="1600" b="1" dirty="0">
              <a:latin typeface="+mj-lt"/>
            </a:rPr>
            <a:t>Business u/s 44AE, 44BB, 44BBB; income&lt; deemed profits</a:t>
          </a:r>
        </a:p>
      </dgm:t>
    </dgm:pt>
    <dgm:pt modelId="{C682D3DF-7904-45E9-889C-A64E066D35A5}" type="parTrans" cxnId="{67F2D7B1-AD08-42F1-9D25-FD763570A764}">
      <dgm:prSet/>
      <dgm:spPr/>
      <dgm:t>
        <a:bodyPr/>
        <a:lstStyle/>
        <a:p>
          <a:endParaRPr lang="en-IN"/>
        </a:p>
      </dgm:t>
    </dgm:pt>
    <dgm:pt modelId="{9A016E60-245B-48CE-A9D2-BA1A2B0C6DA0}" type="sibTrans" cxnId="{67F2D7B1-AD08-42F1-9D25-FD763570A764}">
      <dgm:prSet/>
      <dgm:spPr/>
      <dgm:t>
        <a:bodyPr/>
        <a:lstStyle/>
        <a:p>
          <a:endParaRPr lang="en-IN"/>
        </a:p>
      </dgm:t>
    </dgm:pt>
    <dgm:pt modelId="{FA70B694-78E4-4E84-863F-66D7302379D8}">
      <dgm:prSet custT="1">
        <dgm:style>
          <a:lnRef idx="1">
            <a:schemeClr val="accent1"/>
          </a:lnRef>
          <a:fillRef idx="2">
            <a:schemeClr val="accent1"/>
          </a:fillRef>
          <a:effectRef idx="1">
            <a:schemeClr val="accent1"/>
          </a:effectRef>
          <a:fontRef idx="minor">
            <a:schemeClr val="dk1"/>
          </a:fontRef>
        </dgm:style>
      </dgm:prSet>
      <dgm:spPr/>
      <dgm:t>
        <a:bodyPr/>
        <a:lstStyle/>
        <a:p>
          <a:pPr algn="just"/>
          <a:r>
            <a:rPr lang="en-IN" sz="1600" b="1" dirty="0">
              <a:latin typeface="+mj-lt"/>
            </a:rPr>
            <a:t>Profession u/s 44ADA; deemed profit &lt; 50% &amp; TI&gt; ANCT</a:t>
          </a:r>
        </a:p>
      </dgm:t>
    </dgm:pt>
    <dgm:pt modelId="{EB26019F-EE0F-43BF-BCD0-0F593DF541D0}" type="parTrans" cxnId="{7E1AACF3-D689-4E63-811F-8D5C4AA0E523}">
      <dgm:prSet/>
      <dgm:spPr/>
      <dgm:t>
        <a:bodyPr/>
        <a:lstStyle/>
        <a:p>
          <a:endParaRPr lang="en-IN"/>
        </a:p>
      </dgm:t>
    </dgm:pt>
    <dgm:pt modelId="{56A7BBD9-7A2B-469C-82F5-69EE655F87E1}" type="sibTrans" cxnId="{7E1AACF3-D689-4E63-811F-8D5C4AA0E523}">
      <dgm:prSet/>
      <dgm:spPr/>
      <dgm:t>
        <a:bodyPr/>
        <a:lstStyle/>
        <a:p>
          <a:endParaRPr lang="en-IN"/>
        </a:p>
      </dgm:t>
    </dgm:pt>
    <dgm:pt modelId="{BBFBC089-E1EB-4632-B609-4BE5DD52137F}">
      <dgm:prSet custT="1">
        <dgm:style>
          <a:lnRef idx="1">
            <a:schemeClr val="accent1"/>
          </a:lnRef>
          <a:fillRef idx="2">
            <a:schemeClr val="accent1"/>
          </a:fillRef>
          <a:effectRef idx="1">
            <a:schemeClr val="accent1"/>
          </a:effectRef>
          <a:fontRef idx="minor">
            <a:schemeClr val="dk1"/>
          </a:fontRef>
        </dgm:style>
      </dgm:prSet>
      <dgm:spPr/>
      <dgm:t>
        <a:bodyPr/>
        <a:lstStyle/>
        <a:p>
          <a:pPr algn="just"/>
          <a:r>
            <a:rPr lang="en-IN" sz="1600" b="1" dirty="0">
              <a:latin typeface="+mj-lt"/>
            </a:rPr>
            <a:t>Business u/s 44AD (4) &amp; TI&gt; ANCT</a:t>
          </a:r>
        </a:p>
      </dgm:t>
    </dgm:pt>
    <dgm:pt modelId="{CBF6BEE0-8484-4464-8743-C6F9E9F2EB01}" type="parTrans" cxnId="{E4FB4C00-1C66-42D2-A6FC-1BE73D78B8B9}">
      <dgm:prSet/>
      <dgm:spPr/>
      <dgm:t>
        <a:bodyPr/>
        <a:lstStyle/>
        <a:p>
          <a:endParaRPr lang="en-IN"/>
        </a:p>
      </dgm:t>
    </dgm:pt>
    <dgm:pt modelId="{6959449A-B783-46F9-8E6F-0B7BC06B944A}" type="sibTrans" cxnId="{E4FB4C00-1C66-42D2-A6FC-1BE73D78B8B9}">
      <dgm:prSet/>
      <dgm:spPr/>
      <dgm:t>
        <a:bodyPr/>
        <a:lstStyle/>
        <a:p>
          <a:endParaRPr lang="en-IN"/>
        </a:p>
      </dgm:t>
    </dgm:pt>
    <dgm:pt modelId="{167854EB-A181-4940-BC14-2F82292D9BCC}">
      <dgm:prSet phldrT="[Text]">
        <dgm:style>
          <a:lnRef idx="0">
            <a:schemeClr val="accent1"/>
          </a:lnRef>
          <a:fillRef idx="3">
            <a:schemeClr val="accent1"/>
          </a:fillRef>
          <a:effectRef idx="3">
            <a:schemeClr val="accent1"/>
          </a:effectRef>
          <a:fontRef idx="minor">
            <a:schemeClr val="lt1"/>
          </a:fontRef>
        </dgm:style>
      </dgm:prSet>
      <dgm:spPr/>
      <dgm:t>
        <a:bodyPr/>
        <a:lstStyle/>
        <a:p>
          <a:r>
            <a:rPr lang="en-IN" b="1" dirty="0"/>
            <a:t>Form No. 3CB</a:t>
          </a:r>
        </a:p>
      </dgm:t>
    </dgm:pt>
    <dgm:pt modelId="{D6D505A7-40DB-42AA-8F26-B8AA38D292CB}" type="parTrans" cxnId="{A2A184DF-F17D-4D72-A6E6-CD3D9C4365A9}">
      <dgm:prSet/>
      <dgm:spPr/>
      <dgm:t>
        <a:bodyPr/>
        <a:lstStyle/>
        <a:p>
          <a:endParaRPr lang="en-IN"/>
        </a:p>
      </dgm:t>
    </dgm:pt>
    <dgm:pt modelId="{EEAAC3EF-BFD4-4138-B5E2-ACFF8489DAE5}" type="sibTrans" cxnId="{A2A184DF-F17D-4D72-A6E6-CD3D9C4365A9}">
      <dgm:prSet/>
      <dgm:spPr/>
      <dgm:t>
        <a:bodyPr/>
        <a:lstStyle/>
        <a:p>
          <a:endParaRPr lang="en-IN"/>
        </a:p>
      </dgm:t>
    </dgm:pt>
    <dgm:pt modelId="{B8CBAC5B-7214-4F03-8CD1-5663A8ABE660}">
      <dgm:prSet phldrT="[Text]" custT="1">
        <dgm:style>
          <a:lnRef idx="1">
            <a:schemeClr val="accent1"/>
          </a:lnRef>
          <a:fillRef idx="2">
            <a:schemeClr val="accent1"/>
          </a:fillRef>
          <a:effectRef idx="1">
            <a:schemeClr val="accent1"/>
          </a:effectRef>
          <a:fontRef idx="minor">
            <a:schemeClr val="dk1"/>
          </a:fontRef>
        </dgm:style>
      </dgm:prSet>
      <dgm:spPr/>
      <dgm:t>
        <a:bodyPr/>
        <a:lstStyle/>
        <a:p>
          <a:pPr algn="just"/>
          <a:r>
            <a:rPr lang="en-IN" sz="1600" b="1" dirty="0">
              <a:latin typeface="+mj-lt"/>
            </a:rPr>
            <a:t>Report in any other case</a:t>
          </a:r>
        </a:p>
      </dgm:t>
    </dgm:pt>
    <dgm:pt modelId="{346D5DCA-569F-4694-BE62-2EECC7FFB2F2}" type="parTrans" cxnId="{7B91B3E6-62E9-41BA-A856-57816F4ABE5D}">
      <dgm:prSet/>
      <dgm:spPr/>
      <dgm:t>
        <a:bodyPr/>
        <a:lstStyle/>
        <a:p>
          <a:endParaRPr lang="en-IN"/>
        </a:p>
      </dgm:t>
    </dgm:pt>
    <dgm:pt modelId="{E62AA8B9-AA41-42C2-BC19-288655B6EB30}" type="sibTrans" cxnId="{7B91B3E6-62E9-41BA-A856-57816F4ABE5D}">
      <dgm:prSet/>
      <dgm:spPr/>
      <dgm:t>
        <a:bodyPr/>
        <a:lstStyle/>
        <a:p>
          <a:endParaRPr lang="en-IN"/>
        </a:p>
      </dgm:t>
    </dgm:pt>
    <dgm:pt modelId="{4C566FB3-5915-4B30-A971-DFD2357579B0}">
      <dgm:prSet phldrT="[Text]">
        <dgm:style>
          <a:lnRef idx="0">
            <a:schemeClr val="accent1"/>
          </a:lnRef>
          <a:fillRef idx="3">
            <a:schemeClr val="accent1"/>
          </a:fillRef>
          <a:effectRef idx="3">
            <a:schemeClr val="accent1"/>
          </a:effectRef>
          <a:fontRef idx="minor">
            <a:schemeClr val="lt1"/>
          </a:fontRef>
        </dgm:style>
      </dgm:prSet>
      <dgm:spPr/>
      <dgm:t>
        <a:bodyPr/>
        <a:lstStyle/>
        <a:p>
          <a:r>
            <a:rPr lang="en-IN" b="1" dirty="0"/>
            <a:t>Form No. 3CD</a:t>
          </a:r>
        </a:p>
      </dgm:t>
    </dgm:pt>
    <dgm:pt modelId="{5AAFE79F-35BB-4938-A51A-7A964A4541EA}" type="parTrans" cxnId="{C300576A-34E7-4EC5-9A6B-AFFD5D3D436B}">
      <dgm:prSet/>
      <dgm:spPr/>
      <dgm:t>
        <a:bodyPr/>
        <a:lstStyle/>
        <a:p>
          <a:endParaRPr lang="en-IN"/>
        </a:p>
      </dgm:t>
    </dgm:pt>
    <dgm:pt modelId="{CA8CCEF4-1AE3-4AAB-A432-EB90FD07D7CB}" type="sibTrans" cxnId="{C300576A-34E7-4EC5-9A6B-AFFD5D3D436B}">
      <dgm:prSet/>
      <dgm:spPr/>
      <dgm:t>
        <a:bodyPr/>
        <a:lstStyle/>
        <a:p>
          <a:endParaRPr lang="en-IN"/>
        </a:p>
      </dgm:t>
    </dgm:pt>
    <dgm:pt modelId="{182DD3CA-B3EE-4A85-9C6A-02FD2854DFBD}">
      <dgm:prSet phldrT="[Text]" custT="1">
        <dgm:style>
          <a:lnRef idx="1">
            <a:schemeClr val="accent1"/>
          </a:lnRef>
          <a:fillRef idx="2">
            <a:schemeClr val="accent1"/>
          </a:fillRef>
          <a:effectRef idx="1">
            <a:schemeClr val="accent1"/>
          </a:effectRef>
          <a:fontRef idx="minor">
            <a:schemeClr val="dk1"/>
          </a:fontRef>
        </dgm:style>
      </dgm:prSet>
      <dgm:spPr/>
      <dgm:t>
        <a:bodyPr/>
        <a:lstStyle/>
        <a:p>
          <a:pPr algn="just"/>
          <a:r>
            <a:rPr lang="en-IN" sz="1600" b="1" dirty="0">
              <a:latin typeface="+mj-lt"/>
            </a:rPr>
            <a:t>Particulars as required in Form No. 3CA or 3CB</a:t>
          </a:r>
        </a:p>
      </dgm:t>
    </dgm:pt>
    <dgm:pt modelId="{08E2B619-918C-4424-ADE1-2BF8CAAAF06C}" type="parTrans" cxnId="{6C30C764-5481-4BF6-9E45-0BC61FE4E9F8}">
      <dgm:prSet/>
      <dgm:spPr/>
      <dgm:t>
        <a:bodyPr/>
        <a:lstStyle/>
        <a:p>
          <a:endParaRPr lang="en-IN"/>
        </a:p>
      </dgm:t>
    </dgm:pt>
    <dgm:pt modelId="{E93C4E37-EF38-4B8B-9EFF-EE714191A4BF}" type="sibTrans" cxnId="{6C30C764-5481-4BF6-9E45-0BC61FE4E9F8}">
      <dgm:prSet/>
      <dgm:spPr/>
      <dgm:t>
        <a:bodyPr/>
        <a:lstStyle/>
        <a:p>
          <a:endParaRPr lang="en-IN"/>
        </a:p>
      </dgm:t>
    </dgm:pt>
    <dgm:pt modelId="{72A50163-8A96-4F6E-9C20-F455511E03FC}">
      <dgm:prSet phldrT="[Text]">
        <dgm:style>
          <a:lnRef idx="0">
            <a:schemeClr val="accent1"/>
          </a:lnRef>
          <a:fillRef idx="3">
            <a:schemeClr val="accent1"/>
          </a:fillRef>
          <a:effectRef idx="3">
            <a:schemeClr val="accent1"/>
          </a:effectRef>
          <a:fontRef idx="minor">
            <a:schemeClr val="lt1"/>
          </a:fontRef>
        </dgm:style>
      </dgm:prSet>
      <dgm:spPr/>
      <dgm:t>
        <a:bodyPr/>
        <a:lstStyle/>
        <a:p>
          <a:r>
            <a:rPr lang="en-IN" b="1" dirty="0"/>
            <a:t>S. 271B</a:t>
          </a:r>
        </a:p>
      </dgm:t>
    </dgm:pt>
    <dgm:pt modelId="{77A7DE14-753E-451B-8B47-862C998474D9}" type="parTrans" cxnId="{705E86BB-BBC7-4403-B6FF-0B3D76C9694E}">
      <dgm:prSet/>
      <dgm:spPr/>
      <dgm:t>
        <a:bodyPr/>
        <a:lstStyle/>
        <a:p>
          <a:endParaRPr lang="en-IN"/>
        </a:p>
      </dgm:t>
    </dgm:pt>
    <dgm:pt modelId="{759E86D3-4DFC-4139-AB51-3E004BBDD550}" type="sibTrans" cxnId="{705E86BB-BBC7-4403-B6FF-0B3D76C9694E}">
      <dgm:prSet/>
      <dgm:spPr/>
      <dgm:t>
        <a:bodyPr/>
        <a:lstStyle/>
        <a:p>
          <a:endParaRPr lang="en-IN"/>
        </a:p>
      </dgm:t>
    </dgm:pt>
    <dgm:pt modelId="{81C0C448-EFFC-4EE6-827D-94EC08FFEAFE}">
      <dgm:prSet phldrT="[Text]" custT="1">
        <dgm:style>
          <a:lnRef idx="1">
            <a:schemeClr val="accent1"/>
          </a:lnRef>
          <a:fillRef idx="2">
            <a:schemeClr val="accent1"/>
          </a:fillRef>
          <a:effectRef idx="1">
            <a:schemeClr val="accent1"/>
          </a:effectRef>
          <a:fontRef idx="minor">
            <a:schemeClr val="dk1"/>
          </a:fontRef>
        </dgm:style>
      </dgm:prSet>
      <dgm:spPr/>
      <dgm:t>
        <a:bodyPr/>
        <a:lstStyle/>
        <a:p>
          <a:pPr algn="just"/>
          <a:r>
            <a:rPr lang="en-IN" sz="1600" b="1" dirty="0">
              <a:latin typeface="+mj-lt"/>
            </a:rPr>
            <a:t>Penalty ½%, maximum Rs. 1.50 Lakhs</a:t>
          </a:r>
        </a:p>
      </dgm:t>
    </dgm:pt>
    <dgm:pt modelId="{417C999A-71C1-4012-862E-B4A6211F3B96}" type="parTrans" cxnId="{AC06C2D1-C53A-4094-8E89-A45D8FF6FCAB}">
      <dgm:prSet/>
      <dgm:spPr/>
      <dgm:t>
        <a:bodyPr/>
        <a:lstStyle/>
        <a:p>
          <a:endParaRPr lang="en-IN"/>
        </a:p>
      </dgm:t>
    </dgm:pt>
    <dgm:pt modelId="{9260D04B-3355-4505-BD83-15882AF68872}" type="sibTrans" cxnId="{AC06C2D1-C53A-4094-8E89-A45D8FF6FCAB}">
      <dgm:prSet/>
      <dgm:spPr/>
      <dgm:t>
        <a:bodyPr/>
        <a:lstStyle/>
        <a:p>
          <a:endParaRPr lang="en-IN"/>
        </a:p>
      </dgm:t>
    </dgm:pt>
    <dgm:pt modelId="{AA5901B4-9E79-4B35-BE28-C6F37895857B}" type="pres">
      <dgm:prSet presAssocID="{FE6F2942-E976-43A8-91F4-30C5913D5BA6}" presName="Name0" presStyleCnt="0">
        <dgm:presLayoutVars>
          <dgm:dir/>
          <dgm:animLvl val="lvl"/>
          <dgm:resizeHandles val="exact"/>
        </dgm:presLayoutVars>
      </dgm:prSet>
      <dgm:spPr/>
    </dgm:pt>
    <dgm:pt modelId="{E595CE82-B5EC-4B8C-B549-7C705405359F}" type="pres">
      <dgm:prSet presAssocID="{0609A4C6-F8F8-435E-90A2-513EA5120A85}" presName="linNode" presStyleCnt="0"/>
      <dgm:spPr/>
    </dgm:pt>
    <dgm:pt modelId="{A54940DB-CDB3-4587-BD26-0958D7B29378}" type="pres">
      <dgm:prSet presAssocID="{0609A4C6-F8F8-435E-90A2-513EA5120A85}" presName="parentText" presStyleLbl="node1" presStyleIdx="0" presStyleCnt="6" custScaleX="79859">
        <dgm:presLayoutVars>
          <dgm:chMax val="1"/>
          <dgm:bulletEnabled val="1"/>
        </dgm:presLayoutVars>
      </dgm:prSet>
      <dgm:spPr/>
    </dgm:pt>
    <dgm:pt modelId="{EE0752D5-7E23-48EA-AB9A-16A4474F3F94}" type="pres">
      <dgm:prSet presAssocID="{0609A4C6-F8F8-435E-90A2-513EA5120A85}" presName="descendantText" presStyleLbl="alignAccFollowNode1" presStyleIdx="0" presStyleCnt="6" custScaleX="108595" custScaleY="445361" custLinFactNeighborX="0">
        <dgm:presLayoutVars>
          <dgm:bulletEnabled val="1"/>
        </dgm:presLayoutVars>
      </dgm:prSet>
      <dgm:spPr/>
    </dgm:pt>
    <dgm:pt modelId="{C635D967-D6F6-4A64-B1C9-917A8E2DD128}" type="pres">
      <dgm:prSet presAssocID="{4BE89F9B-BECF-4EDC-9CF0-7E91F3BA61F0}" presName="sp" presStyleCnt="0"/>
      <dgm:spPr/>
    </dgm:pt>
    <dgm:pt modelId="{131536F3-E7E6-46FD-AB5F-30A2777244B6}" type="pres">
      <dgm:prSet presAssocID="{42270970-48BE-498D-9CCF-C8233504F5EB}" presName="linNode" presStyleCnt="0"/>
      <dgm:spPr/>
    </dgm:pt>
    <dgm:pt modelId="{61244FBC-8F3A-4598-BFD4-44A57D8655FA}" type="pres">
      <dgm:prSet presAssocID="{42270970-48BE-498D-9CCF-C8233504F5EB}" presName="parentText" presStyleLbl="node1" presStyleIdx="1" presStyleCnt="6" custScaleX="79859" custScaleY="90909" custLinFactNeighborY="-2265">
        <dgm:presLayoutVars>
          <dgm:chMax val="1"/>
          <dgm:bulletEnabled val="1"/>
        </dgm:presLayoutVars>
      </dgm:prSet>
      <dgm:spPr/>
    </dgm:pt>
    <dgm:pt modelId="{04ADAB67-FDE2-4EFD-90CB-E7D242BD2EAE}" type="pres">
      <dgm:prSet presAssocID="{42270970-48BE-498D-9CCF-C8233504F5EB}" presName="descendantText" presStyleLbl="alignAccFollowNode1" presStyleIdx="1" presStyleCnt="6" custScaleX="108595" custScaleY="109894">
        <dgm:presLayoutVars>
          <dgm:bulletEnabled val="1"/>
        </dgm:presLayoutVars>
      </dgm:prSet>
      <dgm:spPr/>
    </dgm:pt>
    <dgm:pt modelId="{496265C1-AE2F-4768-AF44-DDA8686822A5}" type="pres">
      <dgm:prSet presAssocID="{7A0B36E7-7E3A-422D-B3F2-139CA347D46F}" presName="sp" presStyleCnt="0"/>
      <dgm:spPr/>
    </dgm:pt>
    <dgm:pt modelId="{E02C9148-4776-45F4-A8D6-360DDB6ACD95}" type="pres">
      <dgm:prSet presAssocID="{F61281D9-97B5-4BAC-9275-E3B0AED1FB61}" presName="linNode" presStyleCnt="0"/>
      <dgm:spPr/>
    </dgm:pt>
    <dgm:pt modelId="{7E3C8BB1-0CDB-4589-8AAC-5446459A8FF5}" type="pres">
      <dgm:prSet presAssocID="{F61281D9-97B5-4BAC-9275-E3B0AED1FB61}" presName="parentText" presStyleLbl="node1" presStyleIdx="2" presStyleCnt="6" custScaleX="79859" custScaleY="110000">
        <dgm:presLayoutVars>
          <dgm:chMax val="1"/>
          <dgm:bulletEnabled val="1"/>
        </dgm:presLayoutVars>
      </dgm:prSet>
      <dgm:spPr/>
    </dgm:pt>
    <dgm:pt modelId="{8ACCB192-2A96-43BB-BA15-7E601616E34A}" type="pres">
      <dgm:prSet presAssocID="{F61281D9-97B5-4BAC-9275-E3B0AED1FB61}" presName="descendantText" presStyleLbl="alignAccFollowNode1" presStyleIdx="2" presStyleCnt="6" custScaleX="108595" custScaleY="126120">
        <dgm:presLayoutVars>
          <dgm:bulletEnabled val="1"/>
        </dgm:presLayoutVars>
      </dgm:prSet>
      <dgm:spPr/>
    </dgm:pt>
    <dgm:pt modelId="{9AFAE74E-FBD7-4E5B-A3F1-DFF67CBCAB98}" type="pres">
      <dgm:prSet presAssocID="{2B935A4F-AEA4-4E21-AB36-B7BC255618AB}" presName="sp" presStyleCnt="0"/>
      <dgm:spPr/>
    </dgm:pt>
    <dgm:pt modelId="{A25F4BDB-A7DC-404E-BFDD-B194EFF4F5BB}" type="pres">
      <dgm:prSet presAssocID="{167854EB-A181-4940-BC14-2F82292D9BCC}" presName="linNode" presStyleCnt="0"/>
      <dgm:spPr/>
    </dgm:pt>
    <dgm:pt modelId="{F5334248-23EB-43FE-9DE3-8E8ADE73E711}" type="pres">
      <dgm:prSet presAssocID="{167854EB-A181-4940-BC14-2F82292D9BCC}" presName="parentText" presStyleLbl="node1" presStyleIdx="3" presStyleCnt="6" custScaleX="79859" custLinFactNeighborY="5840">
        <dgm:presLayoutVars>
          <dgm:chMax val="1"/>
          <dgm:bulletEnabled val="1"/>
        </dgm:presLayoutVars>
      </dgm:prSet>
      <dgm:spPr/>
    </dgm:pt>
    <dgm:pt modelId="{0EA73C5C-5038-41B5-9FC3-55BDA25CAAA6}" type="pres">
      <dgm:prSet presAssocID="{167854EB-A181-4940-BC14-2F82292D9BCC}" presName="descendantText" presStyleLbl="alignAccFollowNode1" presStyleIdx="3" presStyleCnt="6" custScaleX="108595">
        <dgm:presLayoutVars>
          <dgm:bulletEnabled val="1"/>
        </dgm:presLayoutVars>
      </dgm:prSet>
      <dgm:spPr/>
    </dgm:pt>
    <dgm:pt modelId="{3622FC1C-29A0-43AF-B9C3-44EECD57C62D}" type="pres">
      <dgm:prSet presAssocID="{EEAAC3EF-BFD4-4138-B5E2-ACFF8489DAE5}" presName="sp" presStyleCnt="0"/>
      <dgm:spPr/>
    </dgm:pt>
    <dgm:pt modelId="{382A4CEC-B377-4A91-8697-CEA4D8642E91}" type="pres">
      <dgm:prSet presAssocID="{4C566FB3-5915-4B30-A971-DFD2357579B0}" presName="linNode" presStyleCnt="0"/>
      <dgm:spPr/>
    </dgm:pt>
    <dgm:pt modelId="{0DC740B0-D5CB-4A66-B8FC-7172A8368749}" type="pres">
      <dgm:prSet presAssocID="{4C566FB3-5915-4B30-A971-DFD2357579B0}" presName="parentText" presStyleLbl="node1" presStyleIdx="4" presStyleCnt="6" custScaleX="79859">
        <dgm:presLayoutVars>
          <dgm:chMax val="1"/>
          <dgm:bulletEnabled val="1"/>
        </dgm:presLayoutVars>
      </dgm:prSet>
      <dgm:spPr/>
    </dgm:pt>
    <dgm:pt modelId="{E4B8C5CF-9BF5-40BD-8C14-FD0AC397367C}" type="pres">
      <dgm:prSet presAssocID="{4C566FB3-5915-4B30-A971-DFD2357579B0}" presName="descendantText" presStyleLbl="alignAccFollowNode1" presStyleIdx="4" presStyleCnt="6" custScaleX="108595">
        <dgm:presLayoutVars>
          <dgm:bulletEnabled val="1"/>
        </dgm:presLayoutVars>
      </dgm:prSet>
      <dgm:spPr/>
    </dgm:pt>
    <dgm:pt modelId="{0EE11E3E-3CEA-43B7-804C-5B45DA533C22}" type="pres">
      <dgm:prSet presAssocID="{CA8CCEF4-1AE3-4AAB-A432-EB90FD07D7CB}" presName="sp" presStyleCnt="0"/>
      <dgm:spPr/>
    </dgm:pt>
    <dgm:pt modelId="{98CDB0B0-248C-4B2F-8C55-2BAD6FCCFCF9}" type="pres">
      <dgm:prSet presAssocID="{72A50163-8A96-4F6E-9C20-F455511E03FC}" presName="linNode" presStyleCnt="0"/>
      <dgm:spPr/>
    </dgm:pt>
    <dgm:pt modelId="{8EC17A1C-98CC-485E-A326-40AE64FFD614}" type="pres">
      <dgm:prSet presAssocID="{72A50163-8A96-4F6E-9C20-F455511E03FC}" presName="parentText" presStyleLbl="node1" presStyleIdx="5" presStyleCnt="6" custScaleX="79859">
        <dgm:presLayoutVars>
          <dgm:chMax val="1"/>
          <dgm:bulletEnabled val="1"/>
        </dgm:presLayoutVars>
      </dgm:prSet>
      <dgm:spPr/>
    </dgm:pt>
    <dgm:pt modelId="{FCBBE545-2D69-43B8-891C-4130DA459960}" type="pres">
      <dgm:prSet presAssocID="{72A50163-8A96-4F6E-9C20-F455511E03FC}" presName="descendantText" presStyleLbl="alignAccFollowNode1" presStyleIdx="5" presStyleCnt="6" custScaleX="108595">
        <dgm:presLayoutVars>
          <dgm:bulletEnabled val="1"/>
        </dgm:presLayoutVars>
      </dgm:prSet>
      <dgm:spPr/>
    </dgm:pt>
  </dgm:ptLst>
  <dgm:cxnLst>
    <dgm:cxn modelId="{E4FB4C00-1C66-42D2-A6FC-1BE73D78B8B9}" srcId="{0609A4C6-F8F8-435E-90A2-513EA5120A85}" destId="{BBFBC089-E1EB-4632-B609-4BE5DD52137F}" srcOrd="4" destOrd="0" parTransId="{CBF6BEE0-8484-4464-8743-C6F9E9F2EB01}" sibTransId="{6959449A-B783-46F9-8E6F-0B7BC06B944A}"/>
    <dgm:cxn modelId="{29CD4F02-3A67-42ED-91A6-E8941774877F}" srcId="{0609A4C6-F8F8-435E-90A2-513EA5120A85}" destId="{8EC2B723-186C-4F6E-A3AF-0C95FC8FBD93}" srcOrd="0" destOrd="0" parTransId="{53E9A2C7-5F52-4436-93CD-870D598B4F55}" sibTransId="{3900E2EE-5D2D-4055-AF4F-7A508E97FE4F}"/>
    <dgm:cxn modelId="{8DFC4D11-D23C-4B66-BD74-99788178C80D}" type="presOf" srcId="{FE6F2942-E976-43A8-91F4-30C5913D5BA6}" destId="{AA5901B4-9E79-4B35-BE28-C6F37895857B}" srcOrd="0" destOrd="0" presId="urn:microsoft.com/office/officeart/2005/8/layout/vList5"/>
    <dgm:cxn modelId="{DE8C1319-9402-499A-893F-70AAEFFB913A}" type="presOf" srcId="{8EC2B723-186C-4F6E-A3AF-0C95FC8FBD93}" destId="{EE0752D5-7E23-48EA-AB9A-16A4474F3F94}" srcOrd="0" destOrd="0" presId="urn:microsoft.com/office/officeart/2005/8/layout/vList5"/>
    <dgm:cxn modelId="{1825581F-D06A-4292-9166-B43FC76A61D7}" type="presOf" srcId="{F61281D9-97B5-4BAC-9275-E3B0AED1FB61}" destId="{7E3C8BB1-0CDB-4589-8AAC-5446459A8FF5}" srcOrd="0" destOrd="0" presId="urn:microsoft.com/office/officeart/2005/8/layout/vList5"/>
    <dgm:cxn modelId="{7E7DB92A-D077-4D1D-8E76-C4AC38FD6DAE}" type="presOf" srcId="{182DD3CA-B3EE-4A85-9C6A-02FD2854DFBD}" destId="{E4B8C5CF-9BF5-40BD-8C14-FD0AC397367C}" srcOrd="0" destOrd="0" presId="urn:microsoft.com/office/officeart/2005/8/layout/vList5"/>
    <dgm:cxn modelId="{2488E82B-5EC7-4D52-A25C-281E6EB87080}" type="presOf" srcId="{0C289F68-B4B7-4E0F-BB19-6A0065D7007A}" destId="{8ACCB192-2A96-43BB-BA15-7E601616E34A}" srcOrd="0" destOrd="0" presId="urn:microsoft.com/office/officeart/2005/8/layout/vList5"/>
    <dgm:cxn modelId="{491D0D36-9AA2-4D34-A5EB-F0980EF5CCA6}" srcId="{0609A4C6-F8F8-435E-90A2-513EA5120A85}" destId="{2CB7E945-1051-45EA-B7ED-1D5A97D4AD01}" srcOrd="1" destOrd="0" parTransId="{A67B79F1-4103-4E97-B9F8-DE5AA3528FE8}" sibTransId="{EFAA5923-A533-4FDF-8F0D-790272AFA627}"/>
    <dgm:cxn modelId="{5C42A860-6203-4F16-96D8-9CA34C9211F8}" srcId="{F61281D9-97B5-4BAC-9275-E3B0AED1FB61}" destId="{0C289F68-B4B7-4E0F-BB19-6A0065D7007A}" srcOrd="0" destOrd="0" parTransId="{CEFFDACA-0787-4168-94A4-C47AE0A4B95D}" sibTransId="{6D750A5C-A5C4-4828-9F93-3DDBCE08DA10}"/>
    <dgm:cxn modelId="{6C30C764-5481-4BF6-9E45-0BC61FE4E9F8}" srcId="{4C566FB3-5915-4B30-A971-DFD2357579B0}" destId="{182DD3CA-B3EE-4A85-9C6A-02FD2854DFBD}" srcOrd="0" destOrd="0" parTransId="{08E2B619-918C-4424-ADE1-2BF8CAAAF06C}" sibTransId="{E93C4E37-EF38-4B8B-9EFF-EE714191A4BF}"/>
    <dgm:cxn modelId="{C300576A-34E7-4EC5-9A6B-AFFD5D3D436B}" srcId="{FE6F2942-E976-43A8-91F4-30C5913D5BA6}" destId="{4C566FB3-5915-4B30-A971-DFD2357579B0}" srcOrd="4" destOrd="0" parTransId="{5AAFE79F-35BB-4938-A51A-7A964A4541EA}" sibTransId="{CA8CCEF4-1AE3-4AAB-A432-EB90FD07D7CB}"/>
    <dgm:cxn modelId="{F904384B-49DE-457F-8548-776CD4395B87}" type="presOf" srcId="{42270970-48BE-498D-9CCF-C8233504F5EB}" destId="{61244FBC-8F3A-4598-BFD4-44A57D8655FA}" srcOrd="0" destOrd="0" presId="urn:microsoft.com/office/officeart/2005/8/layout/vList5"/>
    <dgm:cxn modelId="{27E16B54-DF89-40B4-8BF7-62B94B0829F1}" srcId="{FE6F2942-E976-43A8-91F4-30C5913D5BA6}" destId="{42270970-48BE-498D-9CCF-C8233504F5EB}" srcOrd="1" destOrd="0" parTransId="{AF2A7A17-B2CE-4F31-B94B-97C95A69C98C}" sibTransId="{7A0B36E7-7E3A-422D-B3F2-139CA347D46F}"/>
    <dgm:cxn modelId="{8D9FDB7B-D452-4528-B980-66DD51705433}" type="presOf" srcId="{167854EB-A181-4940-BC14-2F82292D9BCC}" destId="{F5334248-23EB-43FE-9DE3-8E8ADE73E711}" srcOrd="0" destOrd="0" presId="urn:microsoft.com/office/officeart/2005/8/layout/vList5"/>
    <dgm:cxn modelId="{F13E627C-95A9-4F51-B9F2-90C26F1C2FDC}" type="presOf" srcId="{FA70B694-78E4-4E84-863F-66D7302379D8}" destId="{EE0752D5-7E23-48EA-AB9A-16A4474F3F94}" srcOrd="0" destOrd="3" presId="urn:microsoft.com/office/officeart/2005/8/layout/vList5"/>
    <dgm:cxn modelId="{15B6B281-1B04-429E-A076-8F3DCDE9840E}" type="presOf" srcId="{72A50163-8A96-4F6E-9C20-F455511E03FC}" destId="{8EC17A1C-98CC-485E-A326-40AE64FFD614}" srcOrd="0" destOrd="0" presId="urn:microsoft.com/office/officeart/2005/8/layout/vList5"/>
    <dgm:cxn modelId="{75846D98-91D0-4BF8-A110-8FCD7DB8B9C9}" type="presOf" srcId="{B8CBAC5B-7214-4F03-8CD1-5663A8ABE660}" destId="{0EA73C5C-5038-41B5-9FC3-55BDA25CAAA6}" srcOrd="0" destOrd="0" presId="urn:microsoft.com/office/officeart/2005/8/layout/vList5"/>
    <dgm:cxn modelId="{DF156899-C95E-44E1-B94C-887377E35D2D}" type="presOf" srcId="{0609A4C6-F8F8-435E-90A2-513EA5120A85}" destId="{A54940DB-CDB3-4587-BD26-0958D7B29378}" srcOrd="0" destOrd="0" presId="urn:microsoft.com/office/officeart/2005/8/layout/vList5"/>
    <dgm:cxn modelId="{9DD6FDA4-1975-479C-97F1-D2C96DB84280}" type="presOf" srcId="{4C566FB3-5915-4B30-A971-DFD2357579B0}" destId="{0DC740B0-D5CB-4A66-B8FC-7172A8368749}" srcOrd="0" destOrd="0" presId="urn:microsoft.com/office/officeart/2005/8/layout/vList5"/>
    <dgm:cxn modelId="{67F2D7B1-AD08-42F1-9D25-FD763570A764}" srcId="{0609A4C6-F8F8-435E-90A2-513EA5120A85}" destId="{E695A6E1-78A4-4153-BDB2-A4C67C7CD5FB}" srcOrd="2" destOrd="0" parTransId="{C682D3DF-7904-45E9-889C-A64E066D35A5}" sibTransId="{9A016E60-245B-48CE-A9D2-BA1A2B0C6DA0}"/>
    <dgm:cxn modelId="{81191DB7-98FA-408B-B67B-D55E97F69208}" type="presOf" srcId="{81C0C448-EFFC-4EE6-827D-94EC08FFEAFE}" destId="{FCBBE545-2D69-43B8-891C-4130DA459960}" srcOrd="0" destOrd="0" presId="urn:microsoft.com/office/officeart/2005/8/layout/vList5"/>
    <dgm:cxn modelId="{705E86BB-BBC7-4403-B6FF-0B3D76C9694E}" srcId="{FE6F2942-E976-43A8-91F4-30C5913D5BA6}" destId="{72A50163-8A96-4F6E-9C20-F455511E03FC}" srcOrd="5" destOrd="0" parTransId="{77A7DE14-753E-451B-8B47-862C998474D9}" sibTransId="{759E86D3-4DFC-4139-AB51-3E004BBDD550}"/>
    <dgm:cxn modelId="{5C4D83BC-DC42-4727-8034-0734A93ACA3B}" type="presOf" srcId="{2CB7E945-1051-45EA-B7ED-1D5A97D4AD01}" destId="{EE0752D5-7E23-48EA-AB9A-16A4474F3F94}" srcOrd="0" destOrd="1" presId="urn:microsoft.com/office/officeart/2005/8/layout/vList5"/>
    <dgm:cxn modelId="{61AD7FBF-7C26-40FB-9887-437495386BC0}" type="presOf" srcId="{BBFBC089-E1EB-4632-B609-4BE5DD52137F}" destId="{EE0752D5-7E23-48EA-AB9A-16A4474F3F94}" srcOrd="0" destOrd="4" presId="urn:microsoft.com/office/officeart/2005/8/layout/vList5"/>
    <dgm:cxn modelId="{B1A0A8C2-14BA-4ACE-97B3-DE45140D4802}" type="presOf" srcId="{E695A6E1-78A4-4153-BDB2-A4C67C7CD5FB}" destId="{EE0752D5-7E23-48EA-AB9A-16A4474F3F94}" srcOrd="0" destOrd="2" presId="urn:microsoft.com/office/officeart/2005/8/layout/vList5"/>
    <dgm:cxn modelId="{A22D0ED1-4008-4068-B6C8-674E2F2F7ED4}" srcId="{42270970-48BE-498D-9CCF-C8233504F5EB}" destId="{3CFD3C8E-8A52-45B7-BC79-F276CE4FC088}" srcOrd="0" destOrd="0" parTransId="{A05B60AC-A99D-47C5-99E0-1604E2F1BA2F}" sibTransId="{D31F3A3A-D6C3-46B3-86B2-F4FB39C49616}"/>
    <dgm:cxn modelId="{AC06C2D1-C53A-4094-8E89-A45D8FF6FCAB}" srcId="{72A50163-8A96-4F6E-9C20-F455511E03FC}" destId="{81C0C448-EFFC-4EE6-827D-94EC08FFEAFE}" srcOrd="0" destOrd="0" parTransId="{417C999A-71C1-4012-862E-B4A6211F3B96}" sibTransId="{9260D04B-3355-4505-BD83-15882AF68872}"/>
    <dgm:cxn modelId="{FF8FCADD-B66F-4A35-8429-363F1324DA21}" type="presOf" srcId="{3CFD3C8E-8A52-45B7-BC79-F276CE4FC088}" destId="{04ADAB67-FDE2-4EFD-90CB-E7D242BD2EAE}" srcOrd="0" destOrd="0" presId="urn:microsoft.com/office/officeart/2005/8/layout/vList5"/>
    <dgm:cxn modelId="{A2A184DF-F17D-4D72-A6E6-CD3D9C4365A9}" srcId="{FE6F2942-E976-43A8-91F4-30C5913D5BA6}" destId="{167854EB-A181-4940-BC14-2F82292D9BCC}" srcOrd="3" destOrd="0" parTransId="{D6D505A7-40DB-42AA-8F26-B8AA38D292CB}" sibTransId="{EEAAC3EF-BFD4-4138-B5E2-ACFF8489DAE5}"/>
    <dgm:cxn modelId="{74A755E1-5B78-4013-9FC1-C4F9CBE60D0F}" srcId="{FE6F2942-E976-43A8-91F4-30C5913D5BA6}" destId="{F61281D9-97B5-4BAC-9275-E3B0AED1FB61}" srcOrd="2" destOrd="0" parTransId="{DAAE6C67-8E3A-4019-B0E4-27E361E29048}" sibTransId="{2B935A4F-AEA4-4E21-AB36-B7BC255618AB}"/>
    <dgm:cxn modelId="{7B91B3E6-62E9-41BA-A856-57816F4ABE5D}" srcId="{167854EB-A181-4940-BC14-2F82292D9BCC}" destId="{B8CBAC5B-7214-4F03-8CD1-5663A8ABE660}" srcOrd="0" destOrd="0" parTransId="{346D5DCA-569F-4694-BE62-2EECC7FFB2F2}" sibTransId="{E62AA8B9-AA41-42C2-BC19-288655B6EB30}"/>
    <dgm:cxn modelId="{6CA282E8-2675-4E15-A77B-A78604476823}" srcId="{FE6F2942-E976-43A8-91F4-30C5913D5BA6}" destId="{0609A4C6-F8F8-435E-90A2-513EA5120A85}" srcOrd="0" destOrd="0" parTransId="{16B37773-4BBD-4F38-96CA-E88E01CEABD1}" sibTransId="{4BE89F9B-BECF-4EDC-9CF0-7E91F3BA61F0}"/>
    <dgm:cxn modelId="{7E1AACF3-D689-4E63-811F-8D5C4AA0E523}" srcId="{0609A4C6-F8F8-435E-90A2-513EA5120A85}" destId="{FA70B694-78E4-4E84-863F-66D7302379D8}" srcOrd="3" destOrd="0" parTransId="{EB26019F-EE0F-43BF-BCD0-0F593DF541D0}" sibTransId="{56A7BBD9-7A2B-469C-82F5-69EE655F87E1}"/>
    <dgm:cxn modelId="{1C5DF58E-2C05-4760-AA14-E8336215849F}" type="presParOf" srcId="{AA5901B4-9E79-4B35-BE28-C6F37895857B}" destId="{E595CE82-B5EC-4B8C-B549-7C705405359F}" srcOrd="0" destOrd="0" presId="urn:microsoft.com/office/officeart/2005/8/layout/vList5"/>
    <dgm:cxn modelId="{6B5A65E7-1FAD-49DF-823B-A2F21EDC3022}" type="presParOf" srcId="{E595CE82-B5EC-4B8C-B549-7C705405359F}" destId="{A54940DB-CDB3-4587-BD26-0958D7B29378}" srcOrd="0" destOrd="0" presId="urn:microsoft.com/office/officeart/2005/8/layout/vList5"/>
    <dgm:cxn modelId="{B720C117-A8F6-4564-A2E5-C8FA0F02CEEA}" type="presParOf" srcId="{E595CE82-B5EC-4B8C-B549-7C705405359F}" destId="{EE0752D5-7E23-48EA-AB9A-16A4474F3F94}" srcOrd="1" destOrd="0" presId="urn:microsoft.com/office/officeart/2005/8/layout/vList5"/>
    <dgm:cxn modelId="{33292676-145B-47C6-A32F-553F7E5F438F}" type="presParOf" srcId="{AA5901B4-9E79-4B35-BE28-C6F37895857B}" destId="{C635D967-D6F6-4A64-B1C9-917A8E2DD128}" srcOrd="1" destOrd="0" presId="urn:microsoft.com/office/officeart/2005/8/layout/vList5"/>
    <dgm:cxn modelId="{3812CD76-7975-4F12-B034-D7D3A6D4887C}" type="presParOf" srcId="{AA5901B4-9E79-4B35-BE28-C6F37895857B}" destId="{131536F3-E7E6-46FD-AB5F-30A2777244B6}" srcOrd="2" destOrd="0" presId="urn:microsoft.com/office/officeart/2005/8/layout/vList5"/>
    <dgm:cxn modelId="{BB563BA1-BD63-4EB3-AE1F-BBE132845935}" type="presParOf" srcId="{131536F3-E7E6-46FD-AB5F-30A2777244B6}" destId="{61244FBC-8F3A-4598-BFD4-44A57D8655FA}" srcOrd="0" destOrd="0" presId="urn:microsoft.com/office/officeart/2005/8/layout/vList5"/>
    <dgm:cxn modelId="{9818D4E9-1896-466F-80BD-BABA2B50295F}" type="presParOf" srcId="{131536F3-E7E6-46FD-AB5F-30A2777244B6}" destId="{04ADAB67-FDE2-4EFD-90CB-E7D242BD2EAE}" srcOrd="1" destOrd="0" presId="urn:microsoft.com/office/officeart/2005/8/layout/vList5"/>
    <dgm:cxn modelId="{638F48CD-F2F7-4B06-906A-500C6E6F144B}" type="presParOf" srcId="{AA5901B4-9E79-4B35-BE28-C6F37895857B}" destId="{496265C1-AE2F-4768-AF44-DDA8686822A5}" srcOrd="3" destOrd="0" presId="urn:microsoft.com/office/officeart/2005/8/layout/vList5"/>
    <dgm:cxn modelId="{AA750D5D-88A8-4F5E-AA39-34DD971A81AA}" type="presParOf" srcId="{AA5901B4-9E79-4B35-BE28-C6F37895857B}" destId="{E02C9148-4776-45F4-A8D6-360DDB6ACD95}" srcOrd="4" destOrd="0" presId="urn:microsoft.com/office/officeart/2005/8/layout/vList5"/>
    <dgm:cxn modelId="{9C3CF7B6-D4A9-4689-AEBD-F973C7322F4C}" type="presParOf" srcId="{E02C9148-4776-45F4-A8D6-360DDB6ACD95}" destId="{7E3C8BB1-0CDB-4589-8AAC-5446459A8FF5}" srcOrd="0" destOrd="0" presId="urn:microsoft.com/office/officeart/2005/8/layout/vList5"/>
    <dgm:cxn modelId="{84E3D7ED-B65A-44D4-8FD6-A2DBC5C316BC}" type="presParOf" srcId="{E02C9148-4776-45F4-A8D6-360DDB6ACD95}" destId="{8ACCB192-2A96-43BB-BA15-7E601616E34A}" srcOrd="1" destOrd="0" presId="urn:microsoft.com/office/officeart/2005/8/layout/vList5"/>
    <dgm:cxn modelId="{02C5B996-6909-4FCB-A8F2-AA529AF52B90}" type="presParOf" srcId="{AA5901B4-9E79-4B35-BE28-C6F37895857B}" destId="{9AFAE74E-FBD7-4E5B-A3F1-DFF67CBCAB98}" srcOrd="5" destOrd="0" presId="urn:microsoft.com/office/officeart/2005/8/layout/vList5"/>
    <dgm:cxn modelId="{F5F0B5E4-0A08-402A-8A9A-BCBC5D0BADE8}" type="presParOf" srcId="{AA5901B4-9E79-4B35-BE28-C6F37895857B}" destId="{A25F4BDB-A7DC-404E-BFDD-B194EFF4F5BB}" srcOrd="6" destOrd="0" presId="urn:microsoft.com/office/officeart/2005/8/layout/vList5"/>
    <dgm:cxn modelId="{072A52C6-BABC-4D9D-B4D6-3952EFD2D57D}" type="presParOf" srcId="{A25F4BDB-A7DC-404E-BFDD-B194EFF4F5BB}" destId="{F5334248-23EB-43FE-9DE3-8E8ADE73E711}" srcOrd="0" destOrd="0" presId="urn:microsoft.com/office/officeart/2005/8/layout/vList5"/>
    <dgm:cxn modelId="{F8D00EB8-7062-428D-90B1-89E5D9E4DF5D}" type="presParOf" srcId="{A25F4BDB-A7DC-404E-BFDD-B194EFF4F5BB}" destId="{0EA73C5C-5038-41B5-9FC3-55BDA25CAAA6}" srcOrd="1" destOrd="0" presId="urn:microsoft.com/office/officeart/2005/8/layout/vList5"/>
    <dgm:cxn modelId="{5C06D10B-F90B-4191-B389-E4D19957516F}" type="presParOf" srcId="{AA5901B4-9E79-4B35-BE28-C6F37895857B}" destId="{3622FC1C-29A0-43AF-B9C3-44EECD57C62D}" srcOrd="7" destOrd="0" presId="urn:microsoft.com/office/officeart/2005/8/layout/vList5"/>
    <dgm:cxn modelId="{710B981A-7C66-4F21-97DA-89AFFC835FDF}" type="presParOf" srcId="{AA5901B4-9E79-4B35-BE28-C6F37895857B}" destId="{382A4CEC-B377-4A91-8697-CEA4D8642E91}" srcOrd="8" destOrd="0" presId="urn:microsoft.com/office/officeart/2005/8/layout/vList5"/>
    <dgm:cxn modelId="{770A3817-44B8-433C-82F4-575B0A16A999}" type="presParOf" srcId="{382A4CEC-B377-4A91-8697-CEA4D8642E91}" destId="{0DC740B0-D5CB-4A66-B8FC-7172A8368749}" srcOrd="0" destOrd="0" presId="urn:microsoft.com/office/officeart/2005/8/layout/vList5"/>
    <dgm:cxn modelId="{8F47B61A-70BC-4CBC-BA2E-8BC36ECF3DA9}" type="presParOf" srcId="{382A4CEC-B377-4A91-8697-CEA4D8642E91}" destId="{E4B8C5CF-9BF5-40BD-8C14-FD0AC397367C}" srcOrd="1" destOrd="0" presId="urn:microsoft.com/office/officeart/2005/8/layout/vList5"/>
    <dgm:cxn modelId="{50DB0DA7-A068-4126-9ECA-8C3622F0499E}" type="presParOf" srcId="{AA5901B4-9E79-4B35-BE28-C6F37895857B}" destId="{0EE11E3E-3CEA-43B7-804C-5B45DA533C22}" srcOrd="9" destOrd="0" presId="urn:microsoft.com/office/officeart/2005/8/layout/vList5"/>
    <dgm:cxn modelId="{6FE41817-B075-4B82-AA72-8471D9C288D8}" type="presParOf" srcId="{AA5901B4-9E79-4B35-BE28-C6F37895857B}" destId="{98CDB0B0-248C-4B2F-8C55-2BAD6FCCFCF9}" srcOrd="10" destOrd="0" presId="urn:microsoft.com/office/officeart/2005/8/layout/vList5"/>
    <dgm:cxn modelId="{00F5B1AD-8023-4748-99FF-0903E7654A7B}" type="presParOf" srcId="{98CDB0B0-248C-4B2F-8C55-2BAD6FCCFCF9}" destId="{8EC17A1C-98CC-485E-A326-40AE64FFD614}" srcOrd="0" destOrd="0" presId="urn:microsoft.com/office/officeart/2005/8/layout/vList5"/>
    <dgm:cxn modelId="{407B71EB-FB29-44A5-B191-DB37A941D618}" type="presParOf" srcId="{98CDB0B0-248C-4B2F-8C55-2BAD6FCCFCF9}" destId="{FCBBE545-2D69-43B8-891C-4130DA45996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30CFFB-F888-4F64-98CD-9E394FC48D61}"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IN"/>
        </a:p>
      </dgm:t>
    </dgm:pt>
    <dgm:pt modelId="{044DE3A0-B59A-459B-A536-2667D8745561}">
      <dgm:prSet phldrT="[Text]"/>
      <dgm:spPr>
        <a:solidFill>
          <a:schemeClr val="tx2">
            <a:lumMod val="75000"/>
          </a:schemeClr>
        </a:solidFill>
      </dgm:spPr>
      <dgm:t>
        <a:bodyPr/>
        <a:lstStyle/>
        <a:p>
          <a:pPr algn="just"/>
          <a:r>
            <a:rPr lang="en-IN" b="1" i="0" dirty="0"/>
            <a:t>Limit increased from 1Cr. to 5 Cr.to 10 Cr !!!</a:t>
          </a:r>
        </a:p>
      </dgm:t>
    </dgm:pt>
    <dgm:pt modelId="{B632C084-35F9-4424-A6E8-F7BD45F781D1}" type="parTrans" cxnId="{97E1F21C-FF27-4BD4-AD65-CD52ECD9081D}">
      <dgm:prSet/>
      <dgm:spPr/>
      <dgm:t>
        <a:bodyPr/>
        <a:lstStyle/>
        <a:p>
          <a:endParaRPr lang="en-IN"/>
        </a:p>
      </dgm:t>
    </dgm:pt>
    <dgm:pt modelId="{8F4D5007-F1C7-4BB1-85BA-1E61A076B46B}" type="sibTrans" cxnId="{97E1F21C-FF27-4BD4-AD65-CD52ECD9081D}">
      <dgm:prSet/>
      <dgm:spPr/>
      <dgm:t>
        <a:bodyPr/>
        <a:lstStyle/>
        <a:p>
          <a:endParaRPr lang="en-IN"/>
        </a:p>
      </dgm:t>
    </dgm:pt>
    <dgm:pt modelId="{ADF9EC26-7874-4F7C-9A65-1AD5BD183467}">
      <dgm:prSet phldrT="[Text]"/>
      <dgm:spPr>
        <a:solidFill>
          <a:schemeClr val="bg2">
            <a:lumMod val="50000"/>
          </a:schemeClr>
        </a:solidFill>
      </dgm:spPr>
      <dgm:t>
        <a:bodyPr/>
        <a:lstStyle/>
        <a:p>
          <a:pPr algn="just"/>
          <a:r>
            <a:rPr lang="en-IN" b="1" i="0" dirty="0"/>
            <a:t>Limit of 10 Cr. ONLY if:</a:t>
          </a:r>
        </a:p>
      </dgm:t>
    </dgm:pt>
    <dgm:pt modelId="{B6725A12-D7DA-47F7-B7E2-6D4A5CD1B694}" type="parTrans" cxnId="{F8DC9190-C984-4004-9725-6FCD8F95D64A}">
      <dgm:prSet/>
      <dgm:spPr/>
      <dgm:t>
        <a:bodyPr/>
        <a:lstStyle/>
        <a:p>
          <a:endParaRPr lang="en-IN"/>
        </a:p>
      </dgm:t>
    </dgm:pt>
    <dgm:pt modelId="{45A5980A-718C-4D86-827B-F364BD3766C3}" type="sibTrans" cxnId="{F8DC9190-C984-4004-9725-6FCD8F95D64A}">
      <dgm:prSet/>
      <dgm:spPr/>
      <dgm:t>
        <a:bodyPr/>
        <a:lstStyle/>
        <a:p>
          <a:endParaRPr lang="en-IN"/>
        </a:p>
      </dgm:t>
    </dgm:pt>
    <dgm:pt modelId="{E66CFF7A-041C-42A2-AC28-F00DA727F32D}">
      <dgm:prSet phldrT="[Text]"/>
      <dgm:spPr/>
      <dgm:t>
        <a:bodyPr/>
        <a:lstStyle/>
        <a:p>
          <a:pPr algn="just"/>
          <a:r>
            <a:rPr lang="en-IN" b="1" i="0" dirty="0">
              <a:solidFill>
                <a:srgbClr val="FF0000"/>
              </a:solidFill>
            </a:rPr>
            <a:t>aggregate of all payments</a:t>
          </a:r>
          <a:r>
            <a:rPr lang="en-IN" b="1" i="0" dirty="0"/>
            <a:t> made including amount incurred for expenditure, </a:t>
          </a:r>
          <a:r>
            <a:rPr lang="en-IN" b="1" i="0" dirty="0">
              <a:solidFill>
                <a:srgbClr val="FF0000"/>
              </a:solidFill>
            </a:rPr>
            <a:t>in cash, does not exceed 5%</a:t>
          </a:r>
          <a:r>
            <a:rPr lang="en-IN" b="1" i="0" dirty="0"/>
            <a:t> of the said payment.</a:t>
          </a:r>
        </a:p>
      </dgm:t>
    </dgm:pt>
    <dgm:pt modelId="{3DBB4907-8C28-42BE-BD27-3397B815CFDC}" type="parTrans" cxnId="{EA7FF546-00C1-46B7-805E-84043BA72069}">
      <dgm:prSet/>
      <dgm:spPr/>
      <dgm:t>
        <a:bodyPr/>
        <a:lstStyle/>
        <a:p>
          <a:endParaRPr lang="en-IN"/>
        </a:p>
      </dgm:t>
    </dgm:pt>
    <dgm:pt modelId="{2D2650D2-DB82-4FEB-8169-94B63AF5FF73}" type="sibTrans" cxnId="{EA7FF546-00C1-46B7-805E-84043BA72069}">
      <dgm:prSet/>
      <dgm:spPr/>
      <dgm:t>
        <a:bodyPr/>
        <a:lstStyle/>
        <a:p>
          <a:endParaRPr lang="en-IN"/>
        </a:p>
      </dgm:t>
    </dgm:pt>
    <dgm:pt modelId="{9FC3EEFF-1B9B-40CF-9CCC-4CFE851228AD}">
      <dgm:prSet phldrT="[Text]"/>
      <dgm:spPr/>
      <dgm:t>
        <a:bodyPr/>
        <a:lstStyle/>
        <a:p>
          <a:pPr algn="just"/>
          <a:r>
            <a:rPr lang="en-IN" b="1" i="0" dirty="0">
              <a:solidFill>
                <a:srgbClr val="FF0000"/>
              </a:solidFill>
            </a:rPr>
            <a:t>aggregate of all amounts received </a:t>
          </a:r>
          <a:r>
            <a:rPr lang="en-IN" b="1" i="0" dirty="0"/>
            <a:t>including amount received for sales, turnover or gross receipts, </a:t>
          </a:r>
          <a:r>
            <a:rPr lang="en-IN" b="1" i="0" dirty="0">
              <a:solidFill>
                <a:srgbClr val="FF0000"/>
              </a:solidFill>
            </a:rPr>
            <a:t>in cash, does not exceed 5%</a:t>
          </a:r>
          <a:r>
            <a:rPr lang="en-IN" b="1" i="0" dirty="0"/>
            <a:t> of the said amount;</a:t>
          </a:r>
        </a:p>
      </dgm:t>
    </dgm:pt>
    <dgm:pt modelId="{B3DB6BD3-323F-4324-BC1D-28ABB5A44F4D}" type="parTrans" cxnId="{2277E56E-F4AE-4027-BBFC-0AD6EBDAC33A}">
      <dgm:prSet/>
      <dgm:spPr/>
      <dgm:t>
        <a:bodyPr/>
        <a:lstStyle/>
        <a:p>
          <a:endParaRPr lang="en-IN"/>
        </a:p>
      </dgm:t>
    </dgm:pt>
    <dgm:pt modelId="{38549E02-9B3B-40B5-974C-3CB0103E69C8}" type="sibTrans" cxnId="{2277E56E-F4AE-4027-BBFC-0AD6EBDAC33A}">
      <dgm:prSet/>
      <dgm:spPr/>
      <dgm:t>
        <a:bodyPr/>
        <a:lstStyle/>
        <a:p>
          <a:endParaRPr lang="en-IN"/>
        </a:p>
      </dgm:t>
    </dgm:pt>
    <dgm:pt modelId="{73BF56FE-AC21-4C30-83E1-D93A37BE3A62}">
      <dgm:prSet phldrT="[Text]"/>
      <dgm:spPr/>
      <dgm:t>
        <a:bodyPr/>
        <a:lstStyle/>
        <a:p>
          <a:pPr algn="just"/>
          <a:r>
            <a:rPr lang="en-IN" b="1" i="0" dirty="0"/>
            <a:t>AND</a:t>
          </a:r>
        </a:p>
      </dgm:t>
    </dgm:pt>
    <dgm:pt modelId="{31115A76-3467-4839-8962-99BD86F1ECC0}" type="sibTrans" cxnId="{077F9323-8F85-40CC-B1E6-58449482CBE9}">
      <dgm:prSet/>
      <dgm:spPr/>
      <dgm:t>
        <a:bodyPr/>
        <a:lstStyle/>
        <a:p>
          <a:endParaRPr lang="en-IN"/>
        </a:p>
      </dgm:t>
    </dgm:pt>
    <dgm:pt modelId="{4295A5EE-2EC1-4CC1-8A95-04AA9A12329F}" type="parTrans" cxnId="{077F9323-8F85-40CC-B1E6-58449482CBE9}">
      <dgm:prSet/>
      <dgm:spPr/>
      <dgm:t>
        <a:bodyPr/>
        <a:lstStyle/>
        <a:p>
          <a:endParaRPr lang="en-IN"/>
        </a:p>
      </dgm:t>
    </dgm:pt>
    <dgm:pt modelId="{1F735165-38F3-4790-9700-E58616DB5AE3}">
      <dgm:prSet phldrT="[Text]"/>
      <dgm:spPr>
        <a:solidFill>
          <a:schemeClr val="bg2">
            <a:lumMod val="75000"/>
          </a:schemeClr>
        </a:solidFill>
      </dgm:spPr>
      <dgm:t>
        <a:bodyPr/>
        <a:lstStyle/>
        <a:p>
          <a:pPr algn="just">
            <a:buClr>
              <a:schemeClr val="accent1">
                <a:lumMod val="75000"/>
              </a:schemeClr>
            </a:buClr>
          </a:pPr>
          <a:r>
            <a:rPr lang="en-US" b="1">
              <a:latin typeface="+mj-lt"/>
            </a:rPr>
            <a:t>Non -A/c Payee Cheque/ Draft - Cash</a:t>
          </a:r>
          <a:endParaRPr lang="en-IN" b="1" i="0" dirty="0"/>
        </a:p>
      </dgm:t>
    </dgm:pt>
    <dgm:pt modelId="{19E2D333-79FB-4F95-8D51-1EC456EC2238}" type="parTrans" cxnId="{7F5802AA-BB0A-452D-BBFC-077F0DA99356}">
      <dgm:prSet/>
      <dgm:spPr/>
      <dgm:t>
        <a:bodyPr/>
        <a:lstStyle/>
        <a:p>
          <a:endParaRPr lang="en-IN"/>
        </a:p>
      </dgm:t>
    </dgm:pt>
    <dgm:pt modelId="{D5C6BE6D-844C-4714-BB41-99801E032F87}" type="sibTrans" cxnId="{7F5802AA-BB0A-452D-BBFC-077F0DA99356}">
      <dgm:prSet/>
      <dgm:spPr/>
      <dgm:t>
        <a:bodyPr/>
        <a:lstStyle/>
        <a:p>
          <a:endParaRPr lang="en-IN"/>
        </a:p>
      </dgm:t>
    </dgm:pt>
    <dgm:pt modelId="{C3AD8E76-01A1-45F2-89D3-A280F9DD160E}" type="pres">
      <dgm:prSet presAssocID="{4530CFFB-F888-4F64-98CD-9E394FC48D61}" presName="linear" presStyleCnt="0">
        <dgm:presLayoutVars>
          <dgm:dir/>
          <dgm:animLvl val="lvl"/>
          <dgm:resizeHandles val="exact"/>
        </dgm:presLayoutVars>
      </dgm:prSet>
      <dgm:spPr/>
    </dgm:pt>
    <dgm:pt modelId="{729A44A5-7A6E-46E8-808D-C0169BAFE04C}" type="pres">
      <dgm:prSet presAssocID="{044DE3A0-B59A-459B-A536-2667D8745561}" presName="parentLin" presStyleCnt="0"/>
      <dgm:spPr/>
    </dgm:pt>
    <dgm:pt modelId="{91F3EB86-D0A2-404D-9C5B-4D85FD8A3D00}" type="pres">
      <dgm:prSet presAssocID="{044DE3A0-B59A-459B-A536-2667D8745561}" presName="parentLeftMargin" presStyleLbl="node1" presStyleIdx="0" presStyleCnt="3"/>
      <dgm:spPr/>
    </dgm:pt>
    <dgm:pt modelId="{E7FD43E7-E53F-4561-BBE5-6511340A40E4}" type="pres">
      <dgm:prSet presAssocID="{044DE3A0-B59A-459B-A536-2667D8745561}" presName="parentText" presStyleLbl="node1" presStyleIdx="0" presStyleCnt="3" custScaleX="105597">
        <dgm:presLayoutVars>
          <dgm:chMax val="0"/>
          <dgm:bulletEnabled val="1"/>
        </dgm:presLayoutVars>
      </dgm:prSet>
      <dgm:spPr/>
    </dgm:pt>
    <dgm:pt modelId="{94C67F3A-6D9A-4CDD-B784-1CBDB17A0479}" type="pres">
      <dgm:prSet presAssocID="{044DE3A0-B59A-459B-A536-2667D8745561}" presName="negativeSpace" presStyleCnt="0"/>
      <dgm:spPr/>
    </dgm:pt>
    <dgm:pt modelId="{AE430BEF-46D7-4D66-9F47-C255C6A22085}" type="pres">
      <dgm:prSet presAssocID="{044DE3A0-B59A-459B-A536-2667D8745561}" presName="childText" presStyleLbl="conFgAcc1" presStyleIdx="0" presStyleCnt="3" custLinFactNeighborX="3960" custLinFactNeighborY="-39572">
        <dgm:presLayoutVars>
          <dgm:bulletEnabled val="1"/>
        </dgm:presLayoutVars>
      </dgm:prSet>
      <dgm:spPr/>
    </dgm:pt>
    <dgm:pt modelId="{0B8A58ED-FFAA-4DDD-B06C-1A727D89B597}" type="pres">
      <dgm:prSet presAssocID="{8F4D5007-F1C7-4BB1-85BA-1E61A076B46B}" presName="spaceBetweenRectangles" presStyleCnt="0"/>
      <dgm:spPr/>
    </dgm:pt>
    <dgm:pt modelId="{5B75D42F-32CE-44BA-83AD-9F7AB8DBB519}" type="pres">
      <dgm:prSet presAssocID="{ADF9EC26-7874-4F7C-9A65-1AD5BD183467}" presName="parentLin" presStyleCnt="0"/>
      <dgm:spPr/>
    </dgm:pt>
    <dgm:pt modelId="{9E595FC5-96DF-4EF9-B331-CDD458CCC74D}" type="pres">
      <dgm:prSet presAssocID="{ADF9EC26-7874-4F7C-9A65-1AD5BD183467}" presName="parentLeftMargin" presStyleLbl="node1" presStyleIdx="0" presStyleCnt="3"/>
      <dgm:spPr/>
    </dgm:pt>
    <dgm:pt modelId="{9EE9E245-DE42-40EF-A8F4-8D72826B01E9}" type="pres">
      <dgm:prSet presAssocID="{ADF9EC26-7874-4F7C-9A65-1AD5BD183467}" presName="parentText" presStyleLbl="node1" presStyleIdx="1" presStyleCnt="3" custScaleX="103412">
        <dgm:presLayoutVars>
          <dgm:chMax val="0"/>
          <dgm:bulletEnabled val="1"/>
        </dgm:presLayoutVars>
      </dgm:prSet>
      <dgm:spPr/>
    </dgm:pt>
    <dgm:pt modelId="{D73F8A72-38AC-45EB-92F8-0F14EA4538E8}" type="pres">
      <dgm:prSet presAssocID="{ADF9EC26-7874-4F7C-9A65-1AD5BD183467}" presName="negativeSpace" presStyleCnt="0"/>
      <dgm:spPr/>
    </dgm:pt>
    <dgm:pt modelId="{34D788BC-4DBA-44F2-A906-12307D19BF1B}" type="pres">
      <dgm:prSet presAssocID="{ADF9EC26-7874-4F7C-9A65-1AD5BD183467}" presName="childText" presStyleLbl="conFgAcc1" presStyleIdx="1" presStyleCnt="3">
        <dgm:presLayoutVars>
          <dgm:bulletEnabled val="1"/>
        </dgm:presLayoutVars>
      </dgm:prSet>
      <dgm:spPr/>
    </dgm:pt>
    <dgm:pt modelId="{BD88B31B-8B20-495D-9D0F-7D2EDCB724ED}" type="pres">
      <dgm:prSet presAssocID="{45A5980A-718C-4D86-827B-F364BD3766C3}" presName="spaceBetweenRectangles" presStyleCnt="0"/>
      <dgm:spPr/>
    </dgm:pt>
    <dgm:pt modelId="{0027CE43-3E4D-4C19-B429-313A8A6997EA}" type="pres">
      <dgm:prSet presAssocID="{1F735165-38F3-4790-9700-E58616DB5AE3}" presName="parentLin" presStyleCnt="0"/>
      <dgm:spPr/>
    </dgm:pt>
    <dgm:pt modelId="{006EF5BA-AB1F-4DF2-9951-FBEC9A1EC604}" type="pres">
      <dgm:prSet presAssocID="{1F735165-38F3-4790-9700-E58616DB5AE3}" presName="parentLeftMargin" presStyleLbl="node1" presStyleIdx="1" presStyleCnt="3"/>
      <dgm:spPr/>
    </dgm:pt>
    <dgm:pt modelId="{87562972-536E-4B79-90E6-753AA354AAFD}" type="pres">
      <dgm:prSet presAssocID="{1F735165-38F3-4790-9700-E58616DB5AE3}" presName="parentText" presStyleLbl="node1" presStyleIdx="2" presStyleCnt="3" custScaleX="103467">
        <dgm:presLayoutVars>
          <dgm:chMax val="0"/>
          <dgm:bulletEnabled val="1"/>
        </dgm:presLayoutVars>
      </dgm:prSet>
      <dgm:spPr/>
    </dgm:pt>
    <dgm:pt modelId="{85974A27-B247-4F61-BC29-99DA1C185002}" type="pres">
      <dgm:prSet presAssocID="{1F735165-38F3-4790-9700-E58616DB5AE3}" presName="negativeSpace" presStyleCnt="0"/>
      <dgm:spPr/>
    </dgm:pt>
    <dgm:pt modelId="{F1DAEDC6-F681-49C6-A275-CB1FA8E70068}" type="pres">
      <dgm:prSet presAssocID="{1F735165-38F3-4790-9700-E58616DB5AE3}" presName="childText" presStyleLbl="conFgAcc1" presStyleIdx="2" presStyleCnt="3">
        <dgm:presLayoutVars>
          <dgm:bulletEnabled val="1"/>
        </dgm:presLayoutVars>
      </dgm:prSet>
      <dgm:spPr/>
    </dgm:pt>
  </dgm:ptLst>
  <dgm:cxnLst>
    <dgm:cxn modelId="{391A8306-A973-45FA-9881-C33763533A2B}" type="presOf" srcId="{1F735165-38F3-4790-9700-E58616DB5AE3}" destId="{87562972-536E-4B79-90E6-753AA354AAFD}" srcOrd="1" destOrd="0" presId="urn:microsoft.com/office/officeart/2005/8/layout/list1"/>
    <dgm:cxn modelId="{1C8A7310-FA20-416E-9A17-0B27CE0C605E}" type="presOf" srcId="{ADF9EC26-7874-4F7C-9A65-1AD5BD183467}" destId="{9E595FC5-96DF-4EF9-B331-CDD458CCC74D}" srcOrd="0" destOrd="0" presId="urn:microsoft.com/office/officeart/2005/8/layout/list1"/>
    <dgm:cxn modelId="{97E1F21C-FF27-4BD4-AD65-CD52ECD9081D}" srcId="{4530CFFB-F888-4F64-98CD-9E394FC48D61}" destId="{044DE3A0-B59A-459B-A536-2667D8745561}" srcOrd="0" destOrd="0" parTransId="{B632C084-35F9-4424-A6E8-F7BD45F781D1}" sibTransId="{8F4D5007-F1C7-4BB1-85BA-1E61A076B46B}"/>
    <dgm:cxn modelId="{077F9323-8F85-40CC-B1E6-58449482CBE9}" srcId="{ADF9EC26-7874-4F7C-9A65-1AD5BD183467}" destId="{73BF56FE-AC21-4C30-83E1-D93A37BE3A62}" srcOrd="1" destOrd="0" parTransId="{4295A5EE-2EC1-4CC1-8A95-04AA9A12329F}" sibTransId="{31115A76-3467-4839-8962-99BD86F1ECC0}"/>
    <dgm:cxn modelId="{93CDCB5C-CE3B-4ECC-A3BC-B182D67BDAF1}" type="presOf" srcId="{044DE3A0-B59A-459B-A536-2667D8745561}" destId="{E7FD43E7-E53F-4561-BBE5-6511340A40E4}" srcOrd="1" destOrd="0" presId="urn:microsoft.com/office/officeart/2005/8/layout/list1"/>
    <dgm:cxn modelId="{EDA1F042-023C-46EA-957E-3EC70EF2ACA2}" type="presOf" srcId="{E66CFF7A-041C-42A2-AC28-F00DA727F32D}" destId="{34D788BC-4DBA-44F2-A906-12307D19BF1B}" srcOrd="0" destOrd="2" presId="urn:microsoft.com/office/officeart/2005/8/layout/list1"/>
    <dgm:cxn modelId="{EA7FF546-00C1-46B7-805E-84043BA72069}" srcId="{ADF9EC26-7874-4F7C-9A65-1AD5BD183467}" destId="{E66CFF7A-041C-42A2-AC28-F00DA727F32D}" srcOrd="2" destOrd="0" parTransId="{3DBB4907-8C28-42BE-BD27-3397B815CFDC}" sibTransId="{2D2650D2-DB82-4FEB-8169-94B63AF5FF73}"/>
    <dgm:cxn modelId="{2277E56E-F4AE-4027-BBFC-0AD6EBDAC33A}" srcId="{ADF9EC26-7874-4F7C-9A65-1AD5BD183467}" destId="{9FC3EEFF-1B9B-40CF-9CCC-4CFE851228AD}" srcOrd="0" destOrd="0" parTransId="{B3DB6BD3-323F-4324-BC1D-28ABB5A44F4D}" sibTransId="{38549E02-9B3B-40B5-974C-3CB0103E69C8}"/>
    <dgm:cxn modelId="{F8DC9190-C984-4004-9725-6FCD8F95D64A}" srcId="{4530CFFB-F888-4F64-98CD-9E394FC48D61}" destId="{ADF9EC26-7874-4F7C-9A65-1AD5BD183467}" srcOrd="1" destOrd="0" parTransId="{B6725A12-D7DA-47F7-B7E2-6D4A5CD1B694}" sibTransId="{45A5980A-718C-4D86-827B-F364BD3766C3}"/>
    <dgm:cxn modelId="{8ADA5194-94BD-4B9B-BA66-7CBD4479508D}" type="presOf" srcId="{044DE3A0-B59A-459B-A536-2667D8745561}" destId="{91F3EB86-D0A2-404D-9C5B-4D85FD8A3D00}" srcOrd="0" destOrd="0" presId="urn:microsoft.com/office/officeart/2005/8/layout/list1"/>
    <dgm:cxn modelId="{BA0C83A2-89A2-4FC8-8801-7C7B75FCADE8}" type="presOf" srcId="{ADF9EC26-7874-4F7C-9A65-1AD5BD183467}" destId="{9EE9E245-DE42-40EF-A8F4-8D72826B01E9}" srcOrd="1" destOrd="0" presId="urn:microsoft.com/office/officeart/2005/8/layout/list1"/>
    <dgm:cxn modelId="{7F5802AA-BB0A-452D-BBFC-077F0DA99356}" srcId="{4530CFFB-F888-4F64-98CD-9E394FC48D61}" destId="{1F735165-38F3-4790-9700-E58616DB5AE3}" srcOrd="2" destOrd="0" parTransId="{19E2D333-79FB-4F95-8D51-1EC456EC2238}" sibTransId="{D5C6BE6D-844C-4714-BB41-99801E032F87}"/>
    <dgm:cxn modelId="{FA1841B7-D399-44FF-A43C-A9B663991061}" type="presOf" srcId="{1F735165-38F3-4790-9700-E58616DB5AE3}" destId="{006EF5BA-AB1F-4DF2-9951-FBEC9A1EC604}" srcOrd="0" destOrd="0" presId="urn:microsoft.com/office/officeart/2005/8/layout/list1"/>
    <dgm:cxn modelId="{9F41EDCC-A37B-4327-9707-0708C6E7B12A}" type="presOf" srcId="{4530CFFB-F888-4F64-98CD-9E394FC48D61}" destId="{C3AD8E76-01A1-45F2-89D3-A280F9DD160E}" srcOrd="0" destOrd="0" presId="urn:microsoft.com/office/officeart/2005/8/layout/list1"/>
    <dgm:cxn modelId="{E1E6F0E3-B27C-4748-A3A3-AB4C2FE7E591}" type="presOf" srcId="{73BF56FE-AC21-4C30-83E1-D93A37BE3A62}" destId="{34D788BC-4DBA-44F2-A906-12307D19BF1B}" srcOrd="0" destOrd="1" presId="urn:microsoft.com/office/officeart/2005/8/layout/list1"/>
    <dgm:cxn modelId="{6CC0D3E9-6F7D-48BA-AC32-F95B4F9236A9}" type="presOf" srcId="{9FC3EEFF-1B9B-40CF-9CCC-4CFE851228AD}" destId="{34D788BC-4DBA-44F2-A906-12307D19BF1B}" srcOrd="0" destOrd="0" presId="urn:microsoft.com/office/officeart/2005/8/layout/list1"/>
    <dgm:cxn modelId="{3F10B905-B9EA-4F19-8713-BA68BCCA4C6F}" type="presParOf" srcId="{C3AD8E76-01A1-45F2-89D3-A280F9DD160E}" destId="{729A44A5-7A6E-46E8-808D-C0169BAFE04C}" srcOrd="0" destOrd="0" presId="urn:microsoft.com/office/officeart/2005/8/layout/list1"/>
    <dgm:cxn modelId="{BE8232A8-FEE9-4C80-BBB5-275E7B57E834}" type="presParOf" srcId="{729A44A5-7A6E-46E8-808D-C0169BAFE04C}" destId="{91F3EB86-D0A2-404D-9C5B-4D85FD8A3D00}" srcOrd="0" destOrd="0" presId="urn:microsoft.com/office/officeart/2005/8/layout/list1"/>
    <dgm:cxn modelId="{08A6A037-9C8D-4FFA-B5EA-FEA3802CBCB0}" type="presParOf" srcId="{729A44A5-7A6E-46E8-808D-C0169BAFE04C}" destId="{E7FD43E7-E53F-4561-BBE5-6511340A40E4}" srcOrd="1" destOrd="0" presId="urn:microsoft.com/office/officeart/2005/8/layout/list1"/>
    <dgm:cxn modelId="{4EA54458-0E4F-4291-A030-9859644767D6}" type="presParOf" srcId="{C3AD8E76-01A1-45F2-89D3-A280F9DD160E}" destId="{94C67F3A-6D9A-4CDD-B784-1CBDB17A0479}" srcOrd="1" destOrd="0" presId="urn:microsoft.com/office/officeart/2005/8/layout/list1"/>
    <dgm:cxn modelId="{623DE92A-2B4C-466C-A1D7-D1E11B3B7594}" type="presParOf" srcId="{C3AD8E76-01A1-45F2-89D3-A280F9DD160E}" destId="{AE430BEF-46D7-4D66-9F47-C255C6A22085}" srcOrd="2" destOrd="0" presId="urn:microsoft.com/office/officeart/2005/8/layout/list1"/>
    <dgm:cxn modelId="{1B27ACC4-7C39-4C46-A6C3-E75EA8D494FF}" type="presParOf" srcId="{C3AD8E76-01A1-45F2-89D3-A280F9DD160E}" destId="{0B8A58ED-FFAA-4DDD-B06C-1A727D89B597}" srcOrd="3" destOrd="0" presId="urn:microsoft.com/office/officeart/2005/8/layout/list1"/>
    <dgm:cxn modelId="{5BA808DB-F547-4B15-8218-E06AA2569FE2}" type="presParOf" srcId="{C3AD8E76-01A1-45F2-89D3-A280F9DD160E}" destId="{5B75D42F-32CE-44BA-83AD-9F7AB8DBB519}" srcOrd="4" destOrd="0" presId="urn:microsoft.com/office/officeart/2005/8/layout/list1"/>
    <dgm:cxn modelId="{CD4B3C4A-D4E1-450E-8081-94AB5F56114E}" type="presParOf" srcId="{5B75D42F-32CE-44BA-83AD-9F7AB8DBB519}" destId="{9E595FC5-96DF-4EF9-B331-CDD458CCC74D}" srcOrd="0" destOrd="0" presId="urn:microsoft.com/office/officeart/2005/8/layout/list1"/>
    <dgm:cxn modelId="{7FC9BA91-EBF7-40B0-9C33-2EC24A4288A9}" type="presParOf" srcId="{5B75D42F-32CE-44BA-83AD-9F7AB8DBB519}" destId="{9EE9E245-DE42-40EF-A8F4-8D72826B01E9}" srcOrd="1" destOrd="0" presId="urn:microsoft.com/office/officeart/2005/8/layout/list1"/>
    <dgm:cxn modelId="{C0F48F29-FD80-4688-8733-4FFEC32ACC4B}" type="presParOf" srcId="{C3AD8E76-01A1-45F2-89D3-A280F9DD160E}" destId="{D73F8A72-38AC-45EB-92F8-0F14EA4538E8}" srcOrd="5" destOrd="0" presId="urn:microsoft.com/office/officeart/2005/8/layout/list1"/>
    <dgm:cxn modelId="{B4688AD6-AC1F-477B-A502-9FAA4423E96B}" type="presParOf" srcId="{C3AD8E76-01A1-45F2-89D3-A280F9DD160E}" destId="{34D788BC-4DBA-44F2-A906-12307D19BF1B}" srcOrd="6" destOrd="0" presId="urn:microsoft.com/office/officeart/2005/8/layout/list1"/>
    <dgm:cxn modelId="{5363141D-9DF9-49FF-8449-37D7C7645F4F}" type="presParOf" srcId="{C3AD8E76-01A1-45F2-89D3-A280F9DD160E}" destId="{BD88B31B-8B20-495D-9D0F-7D2EDCB724ED}" srcOrd="7" destOrd="0" presId="urn:microsoft.com/office/officeart/2005/8/layout/list1"/>
    <dgm:cxn modelId="{BDFEA422-26EB-4049-9F33-93F0C4F63D2A}" type="presParOf" srcId="{C3AD8E76-01A1-45F2-89D3-A280F9DD160E}" destId="{0027CE43-3E4D-4C19-B429-313A8A6997EA}" srcOrd="8" destOrd="0" presId="urn:microsoft.com/office/officeart/2005/8/layout/list1"/>
    <dgm:cxn modelId="{02B2A28E-7768-4A0F-A107-2DAE206CA731}" type="presParOf" srcId="{0027CE43-3E4D-4C19-B429-313A8A6997EA}" destId="{006EF5BA-AB1F-4DF2-9951-FBEC9A1EC604}" srcOrd="0" destOrd="0" presId="urn:microsoft.com/office/officeart/2005/8/layout/list1"/>
    <dgm:cxn modelId="{B6659542-E513-4C3B-99B6-9C85BBD421FF}" type="presParOf" srcId="{0027CE43-3E4D-4C19-B429-313A8A6997EA}" destId="{87562972-536E-4B79-90E6-753AA354AAFD}" srcOrd="1" destOrd="0" presId="urn:microsoft.com/office/officeart/2005/8/layout/list1"/>
    <dgm:cxn modelId="{FB0CA425-9F92-4AF1-9CAE-02D63FFD572D}" type="presParOf" srcId="{C3AD8E76-01A1-45F2-89D3-A280F9DD160E}" destId="{85974A27-B247-4F61-BC29-99DA1C185002}" srcOrd="9" destOrd="0" presId="urn:microsoft.com/office/officeart/2005/8/layout/list1"/>
    <dgm:cxn modelId="{2E737A61-53D5-40A9-BCF4-374B40D0F0FE}" type="presParOf" srcId="{C3AD8E76-01A1-45F2-89D3-A280F9DD160E}" destId="{F1DAEDC6-F681-49C6-A275-CB1FA8E7006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050131-762A-4705-B30D-F48A2ABC15FA}" type="doc">
      <dgm:prSet loTypeId="urn:microsoft.com/office/officeart/2005/8/layout/radial6" loCatId="cycle" qsTypeId="urn:microsoft.com/office/officeart/2005/8/quickstyle/3d3" qsCatId="3D" csTypeId="urn:microsoft.com/office/officeart/2005/8/colors/colorful4" csCatId="colorful" phldr="1"/>
      <dgm:spPr/>
      <dgm:t>
        <a:bodyPr/>
        <a:lstStyle/>
        <a:p>
          <a:endParaRPr lang="en-IN"/>
        </a:p>
      </dgm:t>
    </dgm:pt>
    <dgm:pt modelId="{3F655C6E-D881-468C-B4AE-BD557EEDC667}">
      <dgm:prSet phldrT="[Text]"/>
      <dgm:spPr>
        <a:solidFill>
          <a:schemeClr val="tx2">
            <a:lumMod val="75000"/>
          </a:schemeClr>
        </a:solidFill>
      </dgm:spPr>
      <dgm:t>
        <a:bodyPr/>
        <a:lstStyle/>
        <a:p>
          <a:r>
            <a:rPr lang="en-IN" b="1" dirty="0"/>
            <a:t>Tax Audit</a:t>
          </a:r>
        </a:p>
        <a:p>
          <a:r>
            <a:rPr lang="en-IN" b="1" dirty="0"/>
            <a:t>(Business)</a:t>
          </a:r>
        </a:p>
      </dgm:t>
    </dgm:pt>
    <dgm:pt modelId="{9B8802EE-13BB-4C75-BF39-6368BABC2EA0}" type="parTrans" cxnId="{22FD55A2-05F0-4BC8-9F11-2D1B3F5C633C}">
      <dgm:prSet/>
      <dgm:spPr/>
      <dgm:t>
        <a:bodyPr/>
        <a:lstStyle/>
        <a:p>
          <a:endParaRPr lang="en-IN"/>
        </a:p>
      </dgm:t>
    </dgm:pt>
    <dgm:pt modelId="{D16366D6-4FA1-4B72-93E6-21AEC058B5B5}" type="sibTrans" cxnId="{22FD55A2-05F0-4BC8-9F11-2D1B3F5C633C}">
      <dgm:prSet/>
      <dgm:spPr/>
      <dgm:t>
        <a:bodyPr/>
        <a:lstStyle/>
        <a:p>
          <a:endParaRPr lang="en-IN"/>
        </a:p>
      </dgm:t>
    </dgm:pt>
    <dgm:pt modelId="{FC8553BA-29B2-4A3E-B095-204FA1832908}">
      <dgm:prSet phldrT="[Text]"/>
      <dgm:spPr>
        <a:solidFill>
          <a:schemeClr val="accent1">
            <a:lumMod val="60000"/>
            <a:lumOff val="40000"/>
          </a:schemeClr>
        </a:solidFill>
      </dgm:spPr>
      <dgm:t>
        <a:bodyPr/>
        <a:lstStyle/>
        <a:p>
          <a:r>
            <a:rPr lang="en-IN" b="1" dirty="0"/>
            <a:t>Below Rs. 1 Cr</a:t>
          </a:r>
        </a:p>
      </dgm:t>
    </dgm:pt>
    <dgm:pt modelId="{2FD0BA15-3178-423F-AFAF-A355767389AE}" type="parTrans" cxnId="{FA69C959-4F53-4953-8A28-635C0A708E3F}">
      <dgm:prSet/>
      <dgm:spPr/>
      <dgm:t>
        <a:bodyPr/>
        <a:lstStyle/>
        <a:p>
          <a:endParaRPr lang="en-IN"/>
        </a:p>
      </dgm:t>
    </dgm:pt>
    <dgm:pt modelId="{0A2E0AE7-0BEA-45A0-85AD-3B5BD8E0C657}" type="sibTrans" cxnId="{FA69C959-4F53-4953-8A28-635C0A708E3F}">
      <dgm:prSet/>
      <dgm:spPr>
        <a:solidFill>
          <a:schemeClr val="accent1">
            <a:lumMod val="60000"/>
            <a:lumOff val="40000"/>
          </a:schemeClr>
        </a:solidFill>
      </dgm:spPr>
      <dgm:t>
        <a:bodyPr/>
        <a:lstStyle/>
        <a:p>
          <a:endParaRPr lang="en-IN" b="1"/>
        </a:p>
      </dgm:t>
    </dgm:pt>
    <dgm:pt modelId="{4587AD50-69AF-4745-8C7B-BFB37BE98217}">
      <dgm:prSet phldrT="[Text]"/>
      <dgm:spPr>
        <a:solidFill>
          <a:schemeClr val="accent1">
            <a:lumMod val="75000"/>
          </a:schemeClr>
        </a:solidFill>
      </dgm:spPr>
      <dgm:t>
        <a:bodyPr/>
        <a:lstStyle/>
        <a:p>
          <a:r>
            <a:rPr lang="en-IN" b="1" dirty="0"/>
            <a:t>Between Rs. 1 to 2 Cr	</a:t>
          </a:r>
        </a:p>
      </dgm:t>
    </dgm:pt>
    <dgm:pt modelId="{2D0338DA-1C14-4431-8B47-AFA94D828219}" type="parTrans" cxnId="{D1553423-F3CA-41EF-90B4-A153243E16DA}">
      <dgm:prSet/>
      <dgm:spPr/>
      <dgm:t>
        <a:bodyPr/>
        <a:lstStyle/>
        <a:p>
          <a:endParaRPr lang="en-IN"/>
        </a:p>
      </dgm:t>
    </dgm:pt>
    <dgm:pt modelId="{8CDD9D67-103C-412C-8062-88960EE46CC2}" type="sibTrans" cxnId="{D1553423-F3CA-41EF-90B4-A153243E16DA}">
      <dgm:prSet/>
      <dgm:spPr>
        <a:solidFill>
          <a:schemeClr val="tx2">
            <a:lumMod val="75000"/>
          </a:schemeClr>
        </a:solidFill>
      </dgm:spPr>
      <dgm:t>
        <a:bodyPr/>
        <a:lstStyle/>
        <a:p>
          <a:endParaRPr lang="en-IN" b="1"/>
        </a:p>
      </dgm:t>
    </dgm:pt>
    <dgm:pt modelId="{021763E6-A710-451A-B288-45A3D6BD7912}">
      <dgm:prSet phldrT="[Text]"/>
      <dgm:spPr>
        <a:solidFill>
          <a:schemeClr val="tx2">
            <a:lumMod val="50000"/>
          </a:schemeClr>
        </a:solidFill>
      </dgm:spPr>
      <dgm:t>
        <a:bodyPr/>
        <a:lstStyle/>
        <a:p>
          <a:r>
            <a:rPr lang="en-IN" b="1" dirty="0"/>
            <a:t>Between Rs. 1 to 10 Cr</a:t>
          </a:r>
        </a:p>
      </dgm:t>
    </dgm:pt>
    <dgm:pt modelId="{01E07880-9FBB-434B-88D1-C822473EBCD3}" type="parTrans" cxnId="{D4E6E6CC-B855-44A8-BBBE-314C454C5152}">
      <dgm:prSet/>
      <dgm:spPr/>
      <dgm:t>
        <a:bodyPr/>
        <a:lstStyle/>
        <a:p>
          <a:endParaRPr lang="en-IN"/>
        </a:p>
      </dgm:t>
    </dgm:pt>
    <dgm:pt modelId="{07519322-DFB3-4F13-BDD4-87AADA494FE8}" type="sibTrans" cxnId="{D4E6E6CC-B855-44A8-BBBE-314C454C5152}">
      <dgm:prSet/>
      <dgm:spPr>
        <a:solidFill>
          <a:schemeClr val="tx2">
            <a:lumMod val="75000"/>
          </a:schemeClr>
        </a:solidFill>
      </dgm:spPr>
      <dgm:t>
        <a:bodyPr/>
        <a:lstStyle/>
        <a:p>
          <a:endParaRPr lang="en-IN" b="1"/>
        </a:p>
      </dgm:t>
    </dgm:pt>
    <dgm:pt modelId="{54FE10DA-9DB7-4D75-9CB5-E78AED529374}">
      <dgm:prSet phldrT="[Text]"/>
      <dgm:spPr>
        <a:solidFill>
          <a:schemeClr val="bg2">
            <a:lumMod val="25000"/>
          </a:schemeClr>
        </a:solidFill>
      </dgm:spPr>
      <dgm:t>
        <a:bodyPr/>
        <a:lstStyle/>
        <a:p>
          <a:r>
            <a:rPr lang="en-IN" b="1" dirty="0"/>
            <a:t>Above Rs.10 Cr</a:t>
          </a:r>
        </a:p>
      </dgm:t>
    </dgm:pt>
    <dgm:pt modelId="{9CF331DD-4E04-464C-B5CE-C6997915A752}" type="parTrans" cxnId="{703FB460-DEB8-49FF-BCC6-2762BACACAA8}">
      <dgm:prSet/>
      <dgm:spPr/>
      <dgm:t>
        <a:bodyPr/>
        <a:lstStyle/>
        <a:p>
          <a:endParaRPr lang="en-IN"/>
        </a:p>
      </dgm:t>
    </dgm:pt>
    <dgm:pt modelId="{8D16128A-695C-4DE3-8E73-8770E1E044DB}" type="sibTrans" cxnId="{703FB460-DEB8-49FF-BCC6-2762BACACAA8}">
      <dgm:prSet/>
      <dgm:spPr>
        <a:solidFill>
          <a:schemeClr val="tx2">
            <a:lumMod val="60000"/>
            <a:lumOff val="40000"/>
          </a:schemeClr>
        </a:solidFill>
      </dgm:spPr>
      <dgm:t>
        <a:bodyPr/>
        <a:lstStyle/>
        <a:p>
          <a:endParaRPr lang="en-IN" b="1"/>
        </a:p>
      </dgm:t>
    </dgm:pt>
    <dgm:pt modelId="{D9A644CB-5C1E-43C5-A991-0D89BA2EB08A}" type="pres">
      <dgm:prSet presAssocID="{BC050131-762A-4705-B30D-F48A2ABC15FA}" presName="Name0" presStyleCnt="0">
        <dgm:presLayoutVars>
          <dgm:chMax val="1"/>
          <dgm:dir/>
          <dgm:animLvl val="ctr"/>
          <dgm:resizeHandles val="exact"/>
        </dgm:presLayoutVars>
      </dgm:prSet>
      <dgm:spPr/>
    </dgm:pt>
    <dgm:pt modelId="{DA88302D-2E02-4E97-9888-418B07EE8957}" type="pres">
      <dgm:prSet presAssocID="{3F655C6E-D881-468C-B4AE-BD557EEDC667}" presName="centerShape" presStyleLbl="node0" presStyleIdx="0" presStyleCnt="1" custScaleX="138042" custScaleY="122599"/>
      <dgm:spPr/>
    </dgm:pt>
    <dgm:pt modelId="{F5D15E6B-4780-4475-8685-55514357A726}" type="pres">
      <dgm:prSet presAssocID="{FC8553BA-29B2-4A3E-B095-204FA1832908}" presName="node" presStyleLbl="node1" presStyleIdx="0" presStyleCnt="4" custScaleX="156124" custScaleY="100096" custRadScaleRad="107001" custRadScaleInc="2565">
        <dgm:presLayoutVars>
          <dgm:bulletEnabled val="1"/>
        </dgm:presLayoutVars>
      </dgm:prSet>
      <dgm:spPr/>
    </dgm:pt>
    <dgm:pt modelId="{3DE7FC12-10B6-4D95-A809-1D54F57A92E2}" type="pres">
      <dgm:prSet presAssocID="{FC8553BA-29B2-4A3E-B095-204FA1832908}" presName="dummy" presStyleCnt="0"/>
      <dgm:spPr/>
    </dgm:pt>
    <dgm:pt modelId="{21B89FE9-00CD-4469-9CC4-6FA79E642348}" type="pres">
      <dgm:prSet presAssocID="{0A2E0AE7-0BEA-45A0-85AD-3B5BD8E0C657}" presName="sibTrans" presStyleLbl="sibTrans2D1" presStyleIdx="0" presStyleCnt="4"/>
      <dgm:spPr/>
    </dgm:pt>
    <dgm:pt modelId="{CEEA9B3D-413A-4174-A3EA-7DB9D73C48B5}" type="pres">
      <dgm:prSet presAssocID="{4587AD50-69AF-4745-8C7B-BFB37BE98217}" presName="node" presStyleLbl="node1" presStyleIdx="1" presStyleCnt="4" custScaleX="146551" custScaleY="101994" custRadScaleRad="121168" custRadScaleInc="-3250">
        <dgm:presLayoutVars>
          <dgm:bulletEnabled val="1"/>
        </dgm:presLayoutVars>
      </dgm:prSet>
      <dgm:spPr/>
    </dgm:pt>
    <dgm:pt modelId="{9DB7382D-C529-424F-B82E-67656DB25EE1}" type="pres">
      <dgm:prSet presAssocID="{4587AD50-69AF-4745-8C7B-BFB37BE98217}" presName="dummy" presStyleCnt="0"/>
      <dgm:spPr/>
    </dgm:pt>
    <dgm:pt modelId="{4AF9B6CF-A06C-485F-8400-3670431C2228}" type="pres">
      <dgm:prSet presAssocID="{8CDD9D67-103C-412C-8062-88960EE46CC2}" presName="sibTrans" presStyleLbl="sibTrans2D1" presStyleIdx="1" presStyleCnt="4"/>
      <dgm:spPr/>
    </dgm:pt>
    <dgm:pt modelId="{78D1355F-A787-4BAF-8F48-979DEE184480}" type="pres">
      <dgm:prSet presAssocID="{021763E6-A710-451A-B288-45A3D6BD7912}" presName="node" presStyleLbl="node1" presStyleIdx="2" presStyleCnt="4" custScaleX="177343" custScaleY="101566">
        <dgm:presLayoutVars>
          <dgm:bulletEnabled val="1"/>
        </dgm:presLayoutVars>
      </dgm:prSet>
      <dgm:spPr/>
    </dgm:pt>
    <dgm:pt modelId="{41DDA0F0-9319-4B44-A5D3-A04E8BB1B389}" type="pres">
      <dgm:prSet presAssocID="{021763E6-A710-451A-B288-45A3D6BD7912}" presName="dummy" presStyleCnt="0"/>
      <dgm:spPr/>
    </dgm:pt>
    <dgm:pt modelId="{73FB13DE-90DD-4EF8-B3B1-28B67E2BB63A}" type="pres">
      <dgm:prSet presAssocID="{07519322-DFB3-4F13-BDD4-87AADA494FE8}" presName="sibTrans" presStyleLbl="sibTrans2D1" presStyleIdx="2" presStyleCnt="4"/>
      <dgm:spPr/>
    </dgm:pt>
    <dgm:pt modelId="{BF0063A0-616D-4F5E-B630-94B3334F4733}" type="pres">
      <dgm:prSet presAssocID="{54FE10DA-9DB7-4D75-9CB5-E78AED529374}" presName="node" presStyleLbl="node1" presStyleIdx="3" presStyleCnt="4" custScaleX="163190" custScaleY="101994" custRadScaleRad="124597" custRadScaleInc="-5886">
        <dgm:presLayoutVars>
          <dgm:bulletEnabled val="1"/>
        </dgm:presLayoutVars>
      </dgm:prSet>
      <dgm:spPr/>
    </dgm:pt>
    <dgm:pt modelId="{A94E4C6D-E875-4F19-9285-F877EC89FCD5}" type="pres">
      <dgm:prSet presAssocID="{54FE10DA-9DB7-4D75-9CB5-E78AED529374}" presName="dummy" presStyleCnt="0"/>
      <dgm:spPr/>
    </dgm:pt>
    <dgm:pt modelId="{4A2EF48D-2326-4F75-A5E7-820308A36CC0}" type="pres">
      <dgm:prSet presAssocID="{8D16128A-695C-4DE3-8E73-8770E1E044DB}" presName="sibTrans" presStyleLbl="sibTrans2D1" presStyleIdx="3" presStyleCnt="4"/>
      <dgm:spPr/>
    </dgm:pt>
  </dgm:ptLst>
  <dgm:cxnLst>
    <dgm:cxn modelId="{D1553423-F3CA-41EF-90B4-A153243E16DA}" srcId="{3F655C6E-D881-468C-B4AE-BD557EEDC667}" destId="{4587AD50-69AF-4745-8C7B-BFB37BE98217}" srcOrd="1" destOrd="0" parTransId="{2D0338DA-1C14-4431-8B47-AFA94D828219}" sibTransId="{8CDD9D67-103C-412C-8062-88960EE46CC2}"/>
    <dgm:cxn modelId="{703FB460-DEB8-49FF-BCC6-2762BACACAA8}" srcId="{3F655C6E-D881-468C-B4AE-BD557EEDC667}" destId="{54FE10DA-9DB7-4D75-9CB5-E78AED529374}" srcOrd="3" destOrd="0" parTransId="{9CF331DD-4E04-464C-B5CE-C6997915A752}" sibTransId="{8D16128A-695C-4DE3-8E73-8770E1E044DB}"/>
    <dgm:cxn modelId="{60A88D50-8561-4755-BBBE-D5A82F78DC2E}" type="presOf" srcId="{54FE10DA-9DB7-4D75-9CB5-E78AED529374}" destId="{BF0063A0-616D-4F5E-B630-94B3334F4733}" srcOrd="0" destOrd="0" presId="urn:microsoft.com/office/officeart/2005/8/layout/radial6"/>
    <dgm:cxn modelId="{FA69C959-4F53-4953-8A28-635C0A708E3F}" srcId="{3F655C6E-D881-468C-B4AE-BD557EEDC667}" destId="{FC8553BA-29B2-4A3E-B095-204FA1832908}" srcOrd="0" destOrd="0" parTransId="{2FD0BA15-3178-423F-AFAF-A355767389AE}" sibTransId="{0A2E0AE7-0BEA-45A0-85AD-3B5BD8E0C657}"/>
    <dgm:cxn modelId="{7CFE2A7E-28DC-4E5C-A9C5-BCB98FCF59CB}" type="presOf" srcId="{8D16128A-695C-4DE3-8E73-8770E1E044DB}" destId="{4A2EF48D-2326-4F75-A5E7-820308A36CC0}" srcOrd="0" destOrd="0" presId="urn:microsoft.com/office/officeart/2005/8/layout/radial6"/>
    <dgm:cxn modelId="{B0F9CC80-965E-4206-BC78-057923D476C7}" type="presOf" srcId="{BC050131-762A-4705-B30D-F48A2ABC15FA}" destId="{D9A644CB-5C1E-43C5-A991-0D89BA2EB08A}" srcOrd="0" destOrd="0" presId="urn:microsoft.com/office/officeart/2005/8/layout/radial6"/>
    <dgm:cxn modelId="{124F1297-0AD9-4CD4-BE6D-0AE7B450E08C}" type="presOf" srcId="{021763E6-A710-451A-B288-45A3D6BD7912}" destId="{78D1355F-A787-4BAF-8F48-979DEE184480}" srcOrd="0" destOrd="0" presId="urn:microsoft.com/office/officeart/2005/8/layout/radial6"/>
    <dgm:cxn modelId="{22FD55A2-05F0-4BC8-9F11-2D1B3F5C633C}" srcId="{BC050131-762A-4705-B30D-F48A2ABC15FA}" destId="{3F655C6E-D881-468C-B4AE-BD557EEDC667}" srcOrd="0" destOrd="0" parTransId="{9B8802EE-13BB-4C75-BF39-6368BABC2EA0}" sibTransId="{D16366D6-4FA1-4B72-93E6-21AEC058B5B5}"/>
    <dgm:cxn modelId="{F3419AAB-3E54-448E-9CE5-98B460228259}" type="presOf" srcId="{3F655C6E-D881-468C-B4AE-BD557EEDC667}" destId="{DA88302D-2E02-4E97-9888-418B07EE8957}" srcOrd="0" destOrd="0" presId="urn:microsoft.com/office/officeart/2005/8/layout/radial6"/>
    <dgm:cxn modelId="{189DDEB6-569E-49C8-A5BD-132755054592}" type="presOf" srcId="{FC8553BA-29B2-4A3E-B095-204FA1832908}" destId="{F5D15E6B-4780-4475-8685-55514357A726}" srcOrd="0" destOrd="0" presId="urn:microsoft.com/office/officeart/2005/8/layout/radial6"/>
    <dgm:cxn modelId="{56BAFAC0-360A-4092-AB6E-AC791B065097}" type="presOf" srcId="{8CDD9D67-103C-412C-8062-88960EE46CC2}" destId="{4AF9B6CF-A06C-485F-8400-3670431C2228}" srcOrd="0" destOrd="0" presId="urn:microsoft.com/office/officeart/2005/8/layout/radial6"/>
    <dgm:cxn modelId="{D4E6E6CC-B855-44A8-BBBE-314C454C5152}" srcId="{3F655C6E-D881-468C-B4AE-BD557EEDC667}" destId="{021763E6-A710-451A-B288-45A3D6BD7912}" srcOrd="2" destOrd="0" parTransId="{01E07880-9FBB-434B-88D1-C822473EBCD3}" sibTransId="{07519322-DFB3-4F13-BDD4-87AADA494FE8}"/>
    <dgm:cxn modelId="{7736A2DC-FE13-4BC1-8AC0-178DA061B666}" type="presOf" srcId="{0A2E0AE7-0BEA-45A0-85AD-3B5BD8E0C657}" destId="{21B89FE9-00CD-4469-9CC4-6FA79E642348}" srcOrd="0" destOrd="0" presId="urn:microsoft.com/office/officeart/2005/8/layout/radial6"/>
    <dgm:cxn modelId="{E696EEE2-5BBE-4FE7-898D-772439DC6132}" type="presOf" srcId="{4587AD50-69AF-4745-8C7B-BFB37BE98217}" destId="{CEEA9B3D-413A-4174-A3EA-7DB9D73C48B5}" srcOrd="0" destOrd="0" presId="urn:microsoft.com/office/officeart/2005/8/layout/radial6"/>
    <dgm:cxn modelId="{986F27E9-7933-4DCF-B4FD-86B911AC4B40}" type="presOf" srcId="{07519322-DFB3-4F13-BDD4-87AADA494FE8}" destId="{73FB13DE-90DD-4EF8-B3B1-28B67E2BB63A}" srcOrd="0" destOrd="0" presId="urn:microsoft.com/office/officeart/2005/8/layout/radial6"/>
    <dgm:cxn modelId="{BDA612DE-9171-4340-A34F-54EDA17714D6}" type="presParOf" srcId="{D9A644CB-5C1E-43C5-A991-0D89BA2EB08A}" destId="{DA88302D-2E02-4E97-9888-418B07EE8957}" srcOrd="0" destOrd="0" presId="urn:microsoft.com/office/officeart/2005/8/layout/radial6"/>
    <dgm:cxn modelId="{688FFD2F-1E7A-456A-95FA-347B789F1D32}" type="presParOf" srcId="{D9A644CB-5C1E-43C5-A991-0D89BA2EB08A}" destId="{F5D15E6B-4780-4475-8685-55514357A726}" srcOrd="1" destOrd="0" presId="urn:microsoft.com/office/officeart/2005/8/layout/radial6"/>
    <dgm:cxn modelId="{9722E2EC-8F77-4B4B-9113-0D17D4F57679}" type="presParOf" srcId="{D9A644CB-5C1E-43C5-A991-0D89BA2EB08A}" destId="{3DE7FC12-10B6-4D95-A809-1D54F57A92E2}" srcOrd="2" destOrd="0" presId="urn:microsoft.com/office/officeart/2005/8/layout/radial6"/>
    <dgm:cxn modelId="{9A4E644E-E9C3-423A-B15D-9547FE394019}" type="presParOf" srcId="{D9A644CB-5C1E-43C5-A991-0D89BA2EB08A}" destId="{21B89FE9-00CD-4469-9CC4-6FA79E642348}" srcOrd="3" destOrd="0" presId="urn:microsoft.com/office/officeart/2005/8/layout/radial6"/>
    <dgm:cxn modelId="{931204FD-E7D6-458D-BF40-8950F34CD160}" type="presParOf" srcId="{D9A644CB-5C1E-43C5-A991-0D89BA2EB08A}" destId="{CEEA9B3D-413A-4174-A3EA-7DB9D73C48B5}" srcOrd="4" destOrd="0" presId="urn:microsoft.com/office/officeart/2005/8/layout/radial6"/>
    <dgm:cxn modelId="{5A9B6108-4116-4DDC-8ECB-331FBD552199}" type="presParOf" srcId="{D9A644CB-5C1E-43C5-A991-0D89BA2EB08A}" destId="{9DB7382D-C529-424F-B82E-67656DB25EE1}" srcOrd="5" destOrd="0" presId="urn:microsoft.com/office/officeart/2005/8/layout/radial6"/>
    <dgm:cxn modelId="{DC036FD5-1085-42FE-B3BD-39FB4873BEA4}" type="presParOf" srcId="{D9A644CB-5C1E-43C5-A991-0D89BA2EB08A}" destId="{4AF9B6CF-A06C-485F-8400-3670431C2228}" srcOrd="6" destOrd="0" presId="urn:microsoft.com/office/officeart/2005/8/layout/radial6"/>
    <dgm:cxn modelId="{10A2DB55-E7E0-43DF-871F-D0667AC8BA6F}" type="presParOf" srcId="{D9A644CB-5C1E-43C5-A991-0D89BA2EB08A}" destId="{78D1355F-A787-4BAF-8F48-979DEE184480}" srcOrd="7" destOrd="0" presId="urn:microsoft.com/office/officeart/2005/8/layout/radial6"/>
    <dgm:cxn modelId="{CBC5E7D0-B901-4E67-A906-3426B6F7F573}" type="presParOf" srcId="{D9A644CB-5C1E-43C5-A991-0D89BA2EB08A}" destId="{41DDA0F0-9319-4B44-A5D3-A04E8BB1B389}" srcOrd="8" destOrd="0" presId="urn:microsoft.com/office/officeart/2005/8/layout/radial6"/>
    <dgm:cxn modelId="{B9A552E1-3A94-4AA6-A58F-B29DB1595DAB}" type="presParOf" srcId="{D9A644CB-5C1E-43C5-A991-0D89BA2EB08A}" destId="{73FB13DE-90DD-4EF8-B3B1-28B67E2BB63A}" srcOrd="9" destOrd="0" presId="urn:microsoft.com/office/officeart/2005/8/layout/radial6"/>
    <dgm:cxn modelId="{B19B50DD-B028-4C81-80FF-CED9172EAB2C}" type="presParOf" srcId="{D9A644CB-5C1E-43C5-A991-0D89BA2EB08A}" destId="{BF0063A0-616D-4F5E-B630-94B3334F4733}" srcOrd="10" destOrd="0" presId="urn:microsoft.com/office/officeart/2005/8/layout/radial6"/>
    <dgm:cxn modelId="{16A929B6-22F0-4405-90C1-60F22975A2CA}" type="presParOf" srcId="{D9A644CB-5C1E-43C5-A991-0D89BA2EB08A}" destId="{A94E4C6D-E875-4F19-9285-F877EC89FCD5}" srcOrd="11" destOrd="0" presId="urn:microsoft.com/office/officeart/2005/8/layout/radial6"/>
    <dgm:cxn modelId="{F70BEF1A-6DEA-4862-AEE7-C6974D482919}" type="presParOf" srcId="{D9A644CB-5C1E-43C5-A991-0D89BA2EB08A}" destId="{4A2EF48D-2326-4F75-A5E7-820308A36CC0}"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7F969B-0AC1-4C8C-96CC-8E655A3C9D7D}" type="doc">
      <dgm:prSet loTypeId="urn:microsoft.com/office/officeart/2005/8/layout/hierarchy1" loCatId="hierarchy" qsTypeId="urn:microsoft.com/office/officeart/2005/8/quickstyle/3d2#2" qsCatId="3D" csTypeId="urn:microsoft.com/office/officeart/2005/8/colors/accent6_2" csCatId="accent6" phldr="1"/>
      <dgm:spPr/>
      <dgm:t>
        <a:bodyPr/>
        <a:lstStyle/>
        <a:p>
          <a:endParaRPr lang="en-IN"/>
        </a:p>
      </dgm:t>
    </dgm:pt>
    <dgm:pt modelId="{4C408A20-E7FF-46B1-9769-550BE6079AAB}">
      <dgm:prSet phldrT="[Text]"/>
      <dgm:spPr/>
      <dgm:t>
        <a:bodyPr/>
        <a:lstStyle/>
        <a:p>
          <a:r>
            <a:rPr lang="en-IN" b="1" dirty="0"/>
            <a:t>TA u/s 44 AB</a:t>
          </a:r>
        </a:p>
      </dgm:t>
    </dgm:pt>
    <dgm:pt modelId="{E224CDA5-D168-4F07-AE83-1C699A588394}" type="parTrans" cxnId="{0CA60ECC-6C94-433A-A9D3-495D98525436}">
      <dgm:prSet/>
      <dgm:spPr/>
      <dgm:t>
        <a:bodyPr/>
        <a:lstStyle/>
        <a:p>
          <a:endParaRPr lang="en-IN"/>
        </a:p>
      </dgm:t>
    </dgm:pt>
    <dgm:pt modelId="{F57499F3-B58A-4626-8A1F-A6A3D0DD0FBE}" type="sibTrans" cxnId="{0CA60ECC-6C94-433A-A9D3-495D98525436}">
      <dgm:prSet/>
      <dgm:spPr/>
      <dgm:t>
        <a:bodyPr/>
        <a:lstStyle/>
        <a:p>
          <a:endParaRPr lang="en-IN"/>
        </a:p>
      </dgm:t>
    </dgm:pt>
    <dgm:pt modelId="{E6D3038E-3814-43BD-A939-A3F114998FB9}">
      <dgm:prSet phldrT="[Text]"/>
      <dgm:spPr/>
      <dgm:t>
        <a:bodyPr/>
        <a:lstStyle/>
        <a:p>
          <a:r>
            <a:rPr lang="en-IN" b="1" dirty="0"/>
            <a:t>Form No. 3CB</a:t>
          </a:r>
        </a:p>
      </dgm:t>
    </dgm:pt>
    <dgm:pt modelId="{160BE5AF-C28B-424B-8ADE-BE6B8956364A}" type="parTrans" cxnId="{F1349169-C690-4B09-93F0-F012ABF21AAF}">
      <dgm:prSet/>
      <dgm:spPr/>
      <dgm:t>
        <a:bodyPr/>
        <a:lstStyle/>
        <a:p>
          <a:endParaRPr lang="en-IN" b="1"/>
        </a:p>
      </dgm:t>
    </dgm:pt>
    <dgm:pt modelId="{949CB96A-FBA9-44A9-AED5-6086EB0DD586}" type="sibTrans" cxnId="{F1349169-C690-4B09-93F0-F012ABF21AAF}">
      <dgm:prSet/>
      <dgm:spPr/>
      <dgm:t>
        <a:bodyPr/>
        <a:lstStyle/>
        <a:p>
          <a:endParaRPr lang="en-IN"/>
        </a:p>
      </dgm:t>
    </dgm:pt>
    <dgm:pt modelId="{498F6FB2-2EB2-4940-AAB5-825C2D3032B5}">
      <dgm:prSet phldrT="[Text]"/>
      <dgm:spPr/>
      <dgm:t>
        <a:bodyPr/>
        <a:lstStyle/>
        <a:p>
          <a:r>
            <a:rPr lang="en-IN" b="1" dirty="0"/>
            <a:t>Any clause from (a) to (e)</a:t>
          </a:r>
        </a:p>
      </dgm:t>
    </dgm:pt>
    <dgm:pt modelId="{3ED09C4B-1193-49DB-B167-0B46BDCFA54C}" type="parTrans" cxnId="{443945AB-8E90-4EB0-94B0-70E1116762B1}">
      <dgm:prSet/>
      <dgm:spPr/>
      <dgm:t>
        <a:bodyPr/>
        <a:lstStyle/>
        <a:p>
          <a:endParaRPr lang="en-IN" b="1"/>
        </a:p>
      </dgm:t>
    </dgm:pt>
    <dgm:pt modelId="{5A1A88C2-420B-42C1-8054-2890DB55D6DF}" type="sibTrans" cxnId="{443945AB-8E90-4EB0-94B0-70E1116762B1}">
      <dgm:prSet/>
      <dgm:spPr/>
      <dgm:t>
        <a:bodyPr/>
        <a:lstStyle/>
        <a:p>
          <a:endParaRPr lang="en-IN"/>
        </a:p>
      </dgm:t>
    </dgm:pt>
    <dgm:pt modelId="{3977868B-A8B9-4A35-9911-8D4DC0025ADC}">
      <dgm:prSet phldrT="[Text]"/>
      <dgm:spPr/>
      <dgm:t>
        <a:bodyPr/>
        <a:lstStyle/>
        <a:p>
          <a:r>
            <a:rPr lang="en-IN" b="1" dirty="0"/>
            <a:t>Form No. 3CA</a:t>
          </a:r>
        </a:p>
      </dgm:t>
    </dgm:pt>
    <dgm:pt modelId="{CA392109-6904-48D9-BAB7-30B9CD2964B4}" type="parTrans" cxnId="{F7EFF05E-43AE-4FD9-A8FA-64DA6FF9B474}">
      <dgm:prSet/>
      <dgm:spPr/>
      <dgm:t>
        <a:bodyPr/>
        <a:lstStyle/>
        <a:p>
          <a:endParaRPr lang="en-IN" b="1"/>
        </a:p>
      </dgm:t>
    </dgm:pt>
    <dgm:pt modelId="{A8E5C5EE-C734-41A5-84BD-D1DAC8078FDC}" type="sibTrans" cxnId="{F7EFF05E-43AE-4FD9-A8FA-64DA6FF9B474}">
      <dgm:prSet/>
      <dgm:spPr/>
      <dgm:t>
        <a:bodyPr/>
        <a:lstStyle/>
        <a:p>
          <a:endParaRPr lang="en-IN"/>
        </a:p>
      </dgm:t>
    </dgm:pt>
    <dgm:pt modelId="{935280E4-4311-4D3B-B6EF-C5AF7E4911A0}">
      <dgm:prSet phldrT="[Text]"/>
      <dgm:spPr/>
      <dgm:t>
        <a:bodyPr/>
        <a:lstStyle/>
        <a:p>
          <a:r>
            <a:rPr lang="en-IN" b="1" dirty="0"/>
            <a:t>3</a:t>
          </a:r>
          <a:r>
            <a:rPr lang="en-IN" b="1" baseline="30000" dirty="0"/>
            <a:t>rd</a:t>
          </a:r>
          <a:r>
            <a:rPr lang="en-IN" b="1" dirty="0"/>
            <a:t> Proviso</a:t>
          </a:r>
        </a:p>
      </dgm:t>
    </dgm:pt>
    <dgm:pt modelId="{A84EAD1E-377C-4201-BC4A-DDED79CAB319}" type="parTrans" cxnId="{078C1818-0E2D-4EED-AAB6-50F031B887BB}">
      <dgm:prSet/>
      <dgm:spPr/>
      <dgm:t>
        <a:bodyPr/>
        <a:lstStyle/>
        <a:p>
          <a:endParaRPr lang="en-IN" b="1"/>
        </a:p>
      </dgm:t>
    </dgm:pt>
    <dgm:pt modelId="{546C5D32-B485-448E-A17E-B40C56560C56}" type="sibTrans" cxnId="{078C1818-0E2D-4EED-AAB6-50F031B887BB}">
      <dgm:prSet/>
      <dgm:spPr/>
      <dgm:t>
        <a:bodyPr/>
        <a:lstStyle/>
        <a:p>
          <a:endParaRPr lang="en-IN"/>
        </a:p>
      </dgm:t>
    </dgm:pt>
    <dgm:pt modelId="{FFF520D5-E9A2-4F14-8D08-F089C471ECE3}" type="pres">
      <dgm:prSet presAssocID="{1A7F969B-0AC1-4C8C-96CC-8E655A3C9D7D}" presName="hierChild1" presStyleCnt="0">
        <dgm:presLayoutVars>
          <dgm:chPref val="1"/>
          <dgm:dir/>
          <dgm:animOne val="branch"/>
          <dgm:animLvl val="lvl"/>
          <dgm:resizeHandles/>
        </dgm:presLayoutVars>
      </dgm:prSet>
      <dgm:spPr/>
    </dgm:pt>
    <dgm:pt modelId="{2C6A58D5-7E12-4B1D-A4E3-9EA23D9F54ED}" type="pres">
      <dgm:prSet presAssocID="{4C408A20-E7FF-46B1-9769-550BE6079AAB}" presName="hierRoot1" presStyleCnt="0"/>
      <dgm:spPr/>
    </dgm:pt>
    <dgm:pt modelId="{FBE6DDEE-8FCF-4CC4-977A-A791A761B343}" type="pres">
      <dgm:prSet presAssocID="{4C408A20-E7FF-46B1-9769-550BE6079AAB}" presName="composite" presStyleCnt="0"/>
      <dgm:spPr/>
    </dgm:pt>
    <dgm:pt modelId="{7A2895F3-0F10-4B12-8522-1C47326726AC}" type="pres">
      <dgm:prSet presAssocID="{4C408A20-E7FF-46B1-9769-550BE6079AAB}" presName="background" presStyleLbl="node0" presStyleIdx="0" presStyleCnt="1"/>
      <dgm:spPr>
        <a:solidFill>
          <a:schemeClr val="accent1">
            <a:lumMod val="75000"/>
          </a:schemeClr>
        </a:solidFill>
      </dgm:spPr>
    </dgm:pt>
    <dgm:pt modelId="{A4CCF8C9-4336-4F39-953F-F5004FFC44A1}" type="pres">
      <dgm:prSet presAssocID="{4C408A20-E7FF-46B1-9769-550BE6079AAB}" presName="text" presStyleLbl="fgAcc0" presStyleIdx="0" presStyleCnt="1" custScaleX="147781" custScaleY="73742">
        <dgm:presLayoutVars>
          <dgm:chPref val="3"/>
        </dgm:presLayoutVars>
      </dgm:prSet>
      <dgm:spPr/>
    </dgm:pt>
    <dgm:pt modelId="{E71D84D5-06D7-4691-9B19-5EE3B80A3A1E}" type="pres">
      <dgm:prSet presAssocID="{4C408A20-E7FF-46B1-9769-550BE6079AAB}" presName="hierChild2" presStyleCnt="0"/>
      <dgm:spPr/>
    </dgm:pt>
    <dgm:pt modelId="{D707D18E-AEE5-4916-A0E4-D80203A8929E}" type="pres">
      <dgm:prSet presAssocID="{160BE5AF-C28B-424B-8ADE-BE6B8956364A}" presName="Name10" presStyleLbl="parChTrans1D2" presStyleIdx="0" presStyleCnt="2"/>
      <dgm:spPr/>
    </dgm:pt>
    <dgm:pt modelId="{6FEBE087-6815-451E-BC8F-A87E63BF1952}" type="pres">
      <dgm:prSet presAssocID="{E6D3038E-3814-43BD-A939-A3F114998FB9}" presName="hierRoot2" presStyleCnt="0"/>
      <dgm:spPr/>
    </dgm:pt>
    <dgm:pt modelId="{E4CB8DEA-AD30-4136-9F44-4C24A12C3132}" type="pres">
      <dgm:prSet presAssocID="{E6D3038E-3814-43BD-A939-A3F114998FB9}" presName="composite2" presStyleCnt="0"/>
      <dgm:spPr/>
    </dgm:pt>
    <dgm:pt modelId="{51030C8B-87F9-40BB-94B6-263D4BBDA144}" type="pres">
      <dgm:prSet presAssocID="{E6D3038E-3814-43BD-A939-A3F114998FB9}" presName="background2" presStyleLbl="node2" presStyleIdx="0" presStyleCnt="2"/>
      <dgm:spPr>
        <a:solidFill>
          <a:schemeClr val="tx2">
            <a:lumMod val="75000"/>
          </a:schemeClr>
        </a:solidFill>
      </dgm:spPr>
    </dgm:pt>
    <dgm:pt modelId="{DF02AA4F-9AB5-4F01-9C4C-13C9F096F7B5}" type="pres">
      <dgm:prSet presAssocID="{E6D3038E-3814-43BD-A939-A3F114998FB9}" presName="text2" presStyleLbl="fgAcc2" presStyleIdx="0" presStyleCnt="2" custScaleX="132507" custScaleY="85650">
        <dgm:presLayoutVars>
          <dgm:chPref val="3"/>
        </dgm:presLayoutVars>
      </dgm:prSet>
      <dgm:spPr/>
    </dgm:pt>
    <dgm:pt modelId="{55C76700-6F2E-4BF5-A6E2-306401D8BBDE}" type="pres">
      <dgm:prSet presAssocID="{E6D3038E-3814-43BD-A939-A3F114998FB9}" presName="hierChild3" presStyleCnt="0"/>
      <dgm:spPr/>
    </dgm:pt>
    <dgm:pt modelId="{72B25066-245F-4260-A1C4-F45666B778FE}" type="pres">
      <dgm:prSet presAssocID="{3ED09C4B-1193-49DB-B167-0B46BDCFA54C}" presName="Name17" presStyleLbl="parChTrans1D3" presStyleIdx="0" presStyleCnt="2"/>
      <dgm:spPr/>
    </dgm:pt>
    <dgm:pt modelId="{58A0CDD4-191D-453C-AAA8-674C7E50B826}" type="pres">
      <dgm:prSet presAssocID="{498F6FB2-2EB2-4940-AAB5-825C2D3032B5}" presName="hierRoot3" presStyleCnt="0"/>
      <dgm:spPr/>
    </dgm:pt>
    <dgm:pt modelId="{8868D8DC-D5FC-4062-A1E5-7EB587F01C27}" type="pres">
      <dgm:prSet presAssocID="{498F6FB2-2EB2-4940-AAB5-825C2D3032B5}" presName="composite3" presStyleCnt="0"/>
      <dgm:spPr/>
    </dgm:pt>
    <dgm:pt modelId="{72BB8A08-F4F2-4989-B109-2BD246A8A916}" type="pres">
      <dgm:prSet presAssocID="{498F6FB2-2EB2-4940-AAB5-825C2D3032B5}" presName="background3" presStyleLbl="node3" presStyleIdx="0" presStyleCnt="2"/>
      <dgm:spPr>
        <a:solidFill>
          <a:schemeClr val="accent1">
            <a:lumMod val="50000"/>
          </a:schemeClr>
        </a:solidFill>
      </dgm:spPr>
    </dgm:pt>
    <dgm:pt modelId="{7DC04759-B26E-44A8-8E31-275995B7632A}" type="pres">
      <dgm:prSet presAssocID="{498F6FB2-2EB2-4940-AAB5-825C2D3032B5}" presName="text3" presStyleLbl="fgAcc3" presStyleIdx="0" presStyleCnt="2" custScaleX="135427">
        <dgm:presLayoutVars>
          <dgm:chPref val="3"/>
        </dgm:presLayoutVars>
      </dgm:prSet>
      <dgm:spPr/>
    </dgm:pt>
    <dgm:pt modelId="{42D932A3-5B6E-4DFE-994C-9AEC3D3FEBF5}" type="pres">
      <dgm:prSet presAssocID="{498F6FB2-2EB2-4940-AAB5-825C2D3032B5}" presName="hierChild4" presStyleCnt="0"/>
      <dgm:spPr/>
    </dgm:pt>
    <dgm:pt modelId="{6971928D-B052-46EE-AF74-F1BDF53C5591}" type="pres">
      <dgm:prSet presAssocID="{CA392109-6904-48D9-BAB7-30B9CD2964B4}" presName="Name10" presStyleLbl="parChTrans1D2" presStyleIdx="1" presStyleCnt="2"/>
      <dgm:spPr/>
    </dgm:pt>
    <dgm:pt modelId="{AE6A8D45-3D0B-4476-9BFC-6BAD35317D9E}" type="pres">
      <dgm:prSet presAssocID="{3977868B-A8B9-4A35-9911-8D4DC0025ADC}" presName="hierRoot2" presStyleCnt="0"/>
      <dgm:spPr/>
    </dgm:pt>
    <dgm:pt modelId="{2DE4F6D5-9CF6-4FAA-BCA0-B0F2518A9F15}" type="pres">
      <dgm:prSet presAssocID="{3977868B-A8B9-4A35-9911-8D4DC0025ADC}" presName="composite2" presStyleCnt="0"/>
      <dgm:spPr/>
    </dgm:pt>
    <dgm:pt modelId="{667DE6CE-6A2D-4B57-BA63-639145690404}" type="pres">
      <dgm:prSet presAssocID="{3977868B-A8B9-4A35-9911-8D4DC0025ADC}" presName="background2" presStyleLbl="node2" presStyleIdx="1" presStyleCnt="2"/>
      <dgm:spPr>
        <a:solidFill>
          <a:schemeClr val="tx2">
            <a:lumMod val="75000"/>
          </a:schemeClr>
        </a:solidFill>
      </dgm:spPr>
    </dgm:pt>
    <dgm:pt modelId="{8A1FDB64-1660-46B7-96D2-450F834AF25C}" type="pres">
      <dgm:prSet presAssocID="{3977868B-A8B9-4A35-9911-8D4DC0025ADC}" presName="text2" presStyleLbl="fgAcc2" presStyleIdx="1" presStyleCnt="2" custScaleX="132448" custScaleY="85650">
        <dgm:presLayoutVars>
          <dgm:chPref val="3"/>
        </dgm:presLayoutVars>
      </dgm:prSet>
      <dgm:spPr/>
    </dgm:pt>
    <dgm:pt modelId="{80B77CF2-46D8-4F3C-9F05-FF81858461CF}" type="pres">
      <dgm:prSet presAssocID="{3977868B-A8B9-4A35-9911-8D4DC0025ADC}" presName="hierChild3" presStyleCnt="0"/>
      <dgm:spPr/>
    </dgm:pt>
    <dgm:pt modelId="{556D647A-297A-4F58-A9E7-87552EC303F7}" type="pres">
      <dgm:prSet presAssocID="{A84EAD1E-377C-4201-BC4A-DDED79CAB319}" presName="Name17" presStyleLbl="parChTrans1D3" presStyleIdx="1" presStyleCnt="2"/>
      <dgm:spPr/>
    </dgm:pt>
    <dgm:pt modelId="{57B17DE4-BB4E-40C6-925A-4A11E414096B}" type="pres">
      <dgm:prSet presAssocID="{935280E4-4311-4D3B-B6EF-C5AF7E4911A0}" presName="hierRoot3" presStyleCnt="0"/>
      <dgm:spPr/>
    </dgm:pt>
    <dgm:pt modelId="{93E23887-18E7-4F7A-85F9-7BC2DD9043A1}" type="pres">
      <dgm:prSet presAssocID="{935280E4-4311-4D3B-B6EF-C5AF7E4911A0}" presName="composite3" presStyleCnt="0"/>
      <dgm:spPr/>
    </dgm:pt>
    <dgm:pt modelId="{2575D134-C180-4B66-A135-C5CF83FD948A}" type="pres">
      <dgm:prSet presAssocID="{935280E4-4311-4D3B-B6EF-C5AF7E4911A0}" presName="background3" presStyleLbl="node3" presStyleIdx="1" presStyleCnt="2"/>
      <dgm:spPr>
        <a:solidFill>
          <a:schemeClr val="accent1">
            <a:lumMod val="50000"/>
          </a:schemeClr>
        </a:solidFill>
      </dgm:spPr>
    </dgm:pt>
    <dgm:pt modelId="{4C4AA65D-2A7E-4FD3-8D60-244889AE634C}" type="pres">
      <dgm:prSet presAssocID="{935280E4-4311-4D3B-B6EF-C5AF7E4911A0}" presName="text3" presStyleLbl="fgAcc3" presStyleIdx="1" presStyleCnt="2" custScaleX="135427" custScaleY="99970">
        <dgm:presLayoutVars>
          <dgm:chPref val="3"/>
        </dgm:presLayoutVars>
      </dgm:prSet>
      <dgm:spPr/>
    </dgm:pt>
    <dgm:pt modelId="{78B5EDBB-6242-42C3-8914-962CAC059B9F}" type="pres">
      <dgm:prSet presAssocID="{935280E4-4311-4D3B-B6EF-C5AF7E4911A0}" presName="hierChild4" presStyleCnt="0"/>
      <dgm:spPr/>
    </dgm:pt>
  </dgm:ptLst>
  <dgm:cxnLst>
    <dgm:cxn modelId="{0EC30F04-FB3C-4CB6-A747-05C55A7A5B1A}" type="presOf" srcId="{160BE5AF-C28B-424B-8ADE-BE6B8956364A}" destId="{D707D18E-AEE5-4916-A0E4-D80203A8929E}" srcOrd="0" destOrd="0" presId="urn:microsoft.com/office/officeart/2005/8/layout/hierarchy1"/>
    <dgm:cxn modelId="{078C1818-0E2D-4EED-AAB6-50F031B887BB}" srcId="{3977868B-A8B9-4A35-9911-8D4DC0025ADC}" destId="{935280E4-4311-4D3B-B6EF-C5AF7E4911A0}" srcOrd="0" destOrd="0" parTransId="{A84EAD1E-377C-4201-BC4A-DDED79CAB319}" sibTransId="{546C5D32-B485-448E-A17E-B40C56560C56}"/>
    <dgm:cxn modelId="{5AAAF123-52BF-4B79-8C26-999318D8DC8F}" type="presOf" srcId="{498F6FB2-2EB2-4940-AAB5-825C2D3032B5}" destId="{7DC04759-B26E-44A8-8E31-275995B7632A}" srcOrd="0" destOrd="0" presId="urn:microsoft.com/office/officeart/2005/8/layout/hierarchy1"/>
    <dgm:cxn modelId="{975A0D2A-61CE-43A9-8A73-A73711E3E24F}" type="presOf" srcId="{3ED09C4B-1193-49DB-B167-0B46BDCFA54C}" destId="{72B25066-245F-4260-A1C4-F45666B778FE}" srcOrd="0" destOrd="0" presId="urn:microsoft.com/office/officeart/2005/8/layout/hierarchy1"/>
    <dgm:cxn modelId="{F7EFF05E-43AE-4FD9-A8FA-64DA6FF9B474}" srcId="{4C408A20-E7FF-46B1-9769-550BE6079AAB}" destId="{3977868B-A8B9-4A35-9911-8D4DC0025ADC}" srcOrd="1" destOrd="0" parTransId="{CA392109-6904-48D9-BAB7-30B9CD2964B4}" sibTransId="{A8E5C5EE-C734-41A5-84BD-D1DAC8078FDC}"/>
    <dgm:cxn modelId="{3E86F742-7FD2-4532-8FB3-CDE003E033A9}" type="presOf" srcId="{3977868B-A8B9-4A35-9911-8D4DC0025ADC}" destId="{8A1FDB64-1660-46B7-96D2-450F834AF25C}" srcOrd="0" destOrd="0" presId="urn:microsoft.com/office/officeart/2005/8/layout/hierarchy1"/>
    <dgm:cxn modelId="{06741067-CE3D-48ED-9DCF-45DDDFB88EAF}" type="presOf" srcId="{CA392109-6904-48D9-BAB7-30B9CD2964B4}" destId="{6971928D-B052-46EE-AF74-F1BDF53C5591}" srcOrd="0" destOrd="0" presId="urn:microsoft.com/office/officeart/2005/8/layout/hierarchy1"/>
    <dgm:cxn modelId="{F1349169-C690-4B09-93F0-F012ABF21AAF}" srcId="{4C408A20-E7FF-46B1-9769-550BE6079AAB}" destId="{E6D3038E-3814-43BD-A939-A3F114998FB9}" srcOrd="0" destOrd="0" parTransId="{160BE5AF-C28B-424B-8ADE-BE6B8956364A}" sibTransId="{949CB96A-FBA9-44A9-AED5-6086EB0DD586}"/>
    <dgm:cxn modelId="{96AFB876-3EDC-4DBB-9C25-0FA91806C6F0}" type="presOf" srcId="{1A7F969B-0AC1-4C8C-96CC-8E655A3C9D7D}" destId="{FFF520D5-E9A2-4F14-8D08-F089C471ECE3}" srcOrd="0" destOrd="0" presId="urn:microsoft.com/office/officeart/2005/8/layout/hierarchy1"/>
    <dgm:cxn modelId="{68FFD280-967A-4CC8-8A0E-1D09305F7FDB}" type="presOf" srcId="{A84EAD1E-377C-4201-BC4A-DDED79CAB319}" destId="{556D647A-297A-4F58-A9E7-87552EC303F7}" srcOrd="0" destOrd="0" presId="urn:microsoft.com/office/officeart/2005/8/layout/hierarchy1"/>
    <dgm:cxn modelId="{443945AB-8E90-4EB0-94B0-70E1116762B1}" srcId="{E6D3038E-3814-43BD-A939-A3F114998FB9}" destId="{498F6FB2-2EB2-4940-AAB5-825C2D3032B5}" srcOrd="0" destOrd="0" parTransId="{3ED09C4B-1193-49DB-B167-0B46BDCFA54C}" sibTransId="{5A1A88C2-420B-42C1-8054-2890DB55D6DF}"/>
    <dgm:cxn modelId="{AFB256B7-6A23-477D-8258-839FA68BF668}" type="presOf" srcId="{935280E4-4311-4D3B-B6EF-C5AF7E4911A0}" destId="{4C4AA65D-2A7E-4FD3-8D60-244889AE634C}" srcOrd="0" destOrd="0" presId="urn:microsoft.com/office/officeart/2005/8/layout/hierarchy1"/>
    <dgm:cxn modelId="{956F16BB-8CE3-4376-BF32-AD6F12CA25B3}" type="presOf" srcId="{4C408A20-E7FF-46B1-9769-550BE6079AAB}" destId="{A4CCF8C9-4336-4F39-953F-F5004FFC44A1}" srcOrd="0" destOrd="0" presId="urn:microsoft.com/office/officeart/2005/8/layout/hierarchy1"/>
    <dgm:cxn modelId="{0CA60ECC-6C94-433A-A9D3-495D98525436}" srcId="{1A7F969B-0AC1-4C8C-96CC-8E655A3C9D7D}" destId="{4C408A20-E7FF-46B1-9769-550BE6079AAB}" srcOrd="0" destOrd="0" parTransId="{E224CDA5-D168-4F07-AE83-1C699A588394}" sibTransId="{F57499F3-B58A-4626-8A1F-A6A3D0DD0FBE}"/>
    <dgm:cxn modelId="{0C0021E2-A65E-460B-8709-D995C9E42CC3}" type="presOf" srcId="{E6D3038E-3814-43BD-A939-A3F114998FB9}" destId="{DF02AA4F-9AB5-4F01-9C4C-13C9F096F7B5}" srcOrd="0" destOrd="0" presId="urn:microsoft.com/office/officeart/2005/8/layout/hierarchy1"/>
    <dgm:cxn modelId="{BDD0B9CB-8B75-4219-B44A-5B3D385B01D2}" type="presParOf" srcId="{FFF520D5-E9A2-4F14-8D08-F089C471ECE3}" destId="{2C6A58D5-7E12-4B1D-A4E3-9EA23D9F54ED}" srcOrd="0" destOrd="0" presId="urn:microsoft.com/office/officeart/2005/8/layout/hierarchy1"/>
    <dgm:cxn modelId="{84414C09-3317-4968-8E92-585BA6D7EB6C}" type="presParOf" srcId="{2C6A58D5-7E12-4B1D-A4E3-9EA23D9F54ED}" destId="{FBE6DDEE-8FCF-4CC4-977A-A791A761B343}" srcOrd="0" destOrd="0" presId="urn:microsoft.com/office/officeart/2005/8/layout/hierarchy1"/>
    <dgm:cxn modelId="{5FE05A3F-9250-41C9-9738-49A3FA12C2F7}" type="presParOf" srcId="{FBE6DDEE-8FCF-4CC4-977A-A791A761B343}" destId="{7A2895F3-0F10-4B12-8522-1C47326726AC}" srcOrd="0" destOrd="0" presId="urn:microsoft.com/office/officeart/2005/8/layout/hierarchy1"/>
    <dgm:cxn modelId="{92D828FC-E5CB-4A11-B6B4-71C9535E87A0}" type="presParOf" srcId="{FBE6DDEE-8FCF-4CC4-977A-A791A761B343}" destId="{A4CCF8C9-4336-4F39-953F-F5004FFC44A1}" srcOrd="1" destOrd="0" presId="urn:microsoft.com/office/officeart/2005/8/layout/hierarchy1"/>
    <dgm:cxn modelId="{E6D05B3B-5B5D-4553-B217-993886E5E936}" type="presParOf" srcId="{2C6A58D5-7E12-4B1D-A4E3-9EA23D9F54ED}" destId="{E71D84D5-06D7-4691-9B19-5EE3B80A3A1E}" srcOrd="1" destOrd="0" presId="urn:microsoft.com/office/officeart/2005/8/layout/hierarchy1"/>
    <dgm:cxn modelId="{C5732F70-20E1-45DB-8D65-0F8A3D959E80}" type="presParOf" srcId="{E71D84D5-06D7-4691-9B19-5EE3B80A3A1E}" destId="{D707D18E-AEE5-4916-A0E4-D80203A8929E}" srcOrd="0" destOrd="0" presId="urn:microsoft.com/office/officeart/2005/8/layout/hierarchy1"/>
    <dgm:cxn modelId="{7AC87309-419A-4799-BAF6-5257D65C274C}" type="presParOf" srcId="{E71D84D5-06D7-4691-9B19-5EE3B80A3A1E}" destId="{6FEBE087-6815-451E-BC8F-A87E63BF1952}" srcOrd="1" destOrd="0" presId="urn:microsoft.com/office/officeart/2005/8/layout/hierarchy1"/>
    <dgm:cxn modelId="{37F5697F-7CE1-4264-972B-021A3E468BA2}" type="presParOf" srcId="{6FEBE087-6815-451E-BC8F-A87E63BF1952}" destId="{E4CB8DEA-AD30-4136-9F44-4C24A12C3132}" srcOrd="0" destOrd="0" presId="urn:microsoft.com/office/officeart/2005/8/layout/hierarchy1"/>
    <dgm:cxn modelId="{D86FF573-80E3-40EA-A052-AE4CD5A571A8}" type="presParOf" srcId="{E4CB8DEA-AD30-4136-9F44-4C24A12C3132}" destId="{51030C8B-87F9-40BB-94B6-263D4BBDA144}" srcOrd="0" destOrd="0" presId="urn:microsoft.com/office/officeart/2005/8/layout/hierarchy1"/>
    <dgm:cxn modelId="{94C84118-D513-413A-82B2-F6CBBA892477}" type="presParOf" srcId="{E4CB8DEA-AD30-4136-9F44-4C24A12C3132}" destId="{DF02AA4F-9AB5-4F01-9C4C-13C9F096F7B5}" srcOrd="1" destOrd="0" presId="urn:microsoft.com/office/officeart/2005/8/layout/hierarchy1"/>
    <dgm:cxn modelId="{36C5EB72-967A-41BB-B92E-C8519129DA3D}" type="presParOf" srcId="{6FEBE087-6815-451E-BC8F-A87E63BF1952}" destId="{55C76700-6F2E-4BF5-A6E2-306401D8BBDE}" srcOrd="1" destOrd="0" presId="urn:microsoft.com/office/officeart/2005/8/layout/hierarchy1"/>
    <dgm:cxn modelId="{29574DE9-DEF4-46BF-B020-9C8D4F16B231}" type="presParOf" srcId="{55C76700-6F2E-4BF5-A6E2-306401D8BBDE}" destId="{72B25066-245F-4260-A1C4-F45666B778FE}" srcOrd="0" destOrd="0" presId="urn:microsoft.com/office/officeart/2005/8/layout/hierarchy1"/>
    <dgm:cxn modelId="{D1D36E1C-3F24-455F-AD20-1AB842C657E6}" type="presParOf" srcId="{55C76700-6F2E-4BF5-A6E2-306401D8BBDE}" destId="{58A0CDD4-191D-453C-AAA8-674C7E50B826}" srcOrd="1" destOrd="0" presId="urn:microsoft.com/office/officeart/2005/8/layout/hierarchy1"/>
    <dgm:cxn modelId="{C0743B45-CBE5-4C2A-B91F-D658C7B767CD}" type="presParOf" srcId="{58A0CDD4-191D-453C-AAA8-674C7E50B826}" destId="{8868D8DC-D5FC-4062-A1E5-7EB587F01C27}" srcOrd="0" destOrd="0" presId="urn:microsoft.com/office/officeart/2005/8/layout/hierarchy1"/>
    <dgm:cxn modelId="{B3765D2F-C73A-466A-9BB4-B8A89C4DEA27}" type="presParOf" srcId="{8868D8DC-D5FC-4062-A1E5-7EB587F01C27}" destId="{72BB8A08-F4F2-4989-B109-2BD246A8A916}" srcOrd="0" destOrd="0" presId="urn:microsoft.com/office/officeart/2005/8/layout/hierarchy1"/>
    <dgm:cxn modelId="{0B67B34D-D875-4F33-B9F1-C22689026231}" type="presParOf" srcId="{8868D8DC-D5FC-4062-A1E5-7EB587F01C27}" destId="{7DC04759-B26E-44A8-8E31-275995B7632A}" srcOrd="1" destOrd="0" presId="urn:microsoft.com/office/officeart/2005/8/layout/hierarchy1"/>
    <dgm:cxn modelId="{D6A1C61F-D370-4B8D-924C-2D62CD7860A3}" type="presParOf" srcId="{58A0CDD4-191D-453C-AAA8-674C7E50B826}" destId="{42D932A3-5B6E-4DFE-994C-9AEC3D3FEBF5}" srcOrd="1" destOrd="0" presId="urn:microsoft.com/office/officeart/2005/8/layout/hierarchy1"/>
    <dgm:cxn modelId="{E3476F79-57D6-46E1-A7C1-6D30CD726DBB}" type="presParOf" srcId="{E71D84D5-06D7-4691-9B19-5EE3B80A3A1E}" destId="{6971928D-B052-46EE-AF74-F1BDF53C5591}" srcOrd="2" destOrd="0" presId="urn:microsoft.com/office/officeart/2005/8/layout/hierarchy1"/>
    <dgm:cxn modelId="{D39BB8E5-0C32-4360-A12A-BD3E3444F052}" type="presParOf" srcId="{E71D84D5-06D7-4691-9B19-5EE3B80A3A1E}" destId="{AE6A8D45-3D0B-4476-9BFC-6BAD35317D9E}" srcOrd="3" destOrd="0" presId="urn:microsoft.com/office/officeart/2005/8/layout/hierarchy1"/>
    <dgm:cxn modelId="{2FD9BF46-3E5F-496D-8011-C9AB4BD44558}" type="presParOf" srcId="{AE6A8D45-3D0B-4476-9BFC-6BAD35317D9E}" destId="{2DE4F6D5-9CF6-4FAA-BCA0-B0F2518A9F15}" srcOrd="0" destOrd="0" presId="urn:microsoft.com/office/officeart/2005/8/layout/hierarchy1"/>
    <dgm:cxn modelId="{FF3B8540-E10F-4D08-8744-8FD665082BF3}" type="presParOf" srcId="{2DE4F6D5-9CF6-4FAA-BCA0-B0F2518A9F15}" destId="{667DE6CE-6A2D-4B57-BA63-639145690404}" srcOrd="0" destOrd="0" presId="urn:microsoft.com/office/officeart/2005/8/layout/hierarchy1"/>
    <dgm:cxn modelId="{33BEF81B-ACD8-4B85-BD1D-8EB0D810297D}" type="presParOf" srcId="{2DE4F6D5-9CF6-4FAA-BCA0-B0F2518A9F15}" destId="{8A1FDB64-1660-46B7-96D2-450F834AF25C}" srcOrd="1" destOrd="0" presId="urn:microsoft.com/office/officeart/2005/8/layout/hierarchy1"/>
    <dgm:cxn modelId="{9CE7EE75-B26B-4BAB-9D8E-03199F96062B}" type="presParOf" srcId="{AE6A8D45-3D0B-4476-9BFC-6BAD35317D9E}" destId="{80B77CF2-46D8-4F3C-9F05-FF81858461CF}" srcOrd="1" destOrd="0" presId="urn:microsoft.com/office/officeart/2005/8/layout/hierarchy1"/>
    <dgm:cxn modelId="{C04B4CBE-9220-496C-9B5C-78DF913A1CB9}" type="presParOf" srcId="{80B77CF2-46D8-4F3C-9F05-FF81858461CF}" destId="{556D647A-297A-4F58-A9E7-87552EC303F7}" srcOrd="0" destOrd="0" presId="urn:microsoft.com/office/officeart/2005/8/layout/hierarchy1"/>
    <dgm:cxn modelId="{D8CB20D1-1EA0-4A13-8165-A6D98592FACB}" type="presParOf" srcId="{80B77CF2-46D8-4F3C-9F05-FF81858461CF}" destId="{57B17DE4-BB4E-40C6-925A-4A11E414096B}" srcOrd="1" destOrd="0" presId="urn:microsoft.com/office/officeart/2005/8/layout/hierarchy1"/>
    <dgm:cxn modelId="{8B20EC63-7F43-4398-AD60-7DCF8CADDBBB}" type="presParOf" srcId="{57B17DE4-BB4E-40C6-925A-4A11E414096B}" destId="{93E23887-18E7-4F7A-85F9-7BC2DD9043A1}" srcOrd="0" destOrd="0" presId="urn:microsoft.com/office/officeart/2005/8/layout/hierarchy1"/>
    <dgm:cxn modelId="{2073965D-BA03-4206-8D7B-6B0A9E069B53}" type="presParOf" srcId="{93E23887-18E7-4F7A-85F9-7BC2DD9043A1}" destId="{2575D134-C180-4B66-A135-C5CF83FD948A}" srcOrd="0" destOrd="0" presId="urn:microsoft.com/office/officeart/2005/8/layout/hierarchy1"/>
    <dgm:cxn modelId="{A39B1ACD-2324-494F-91FF-D7F0DCFD20D3}" type="presParOf" srcId="{93E23887-18E7-4F7A-85F9-7BC2DD9043A1}" destId="{4C4AA65D-2A7E-4FD3-8D60-244889AE634C}" srcOrd="1" destOrd="0" presId="urn:microsoft.com/office/officeart/2005/8/layout/hierarchy1"/>
    <dgm:cxn modelId="{04109A52-17F6-4DB5-8897-B353A77DCF72}" type="presParOf" srcId="{57B17DE4-BB4E-40C6-925A-4A11E414096B}" destId="{78B5EDBB-6242-42C3-8914-962CAC059B9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1A7F969B-0AC1-4C8C-96CC-8E655A3C9D7D}" type="doc">
      <dgm:prSet loTypeId="urn:microsoft.com/office/officeart/2005/8/layout/hierarchy1" loCatId="hierarchy" qsTypeId="urn:microsoft.com/office/officeart/2005/8/quickstyle/3d2#3" qsCatId="3D" csTypeId="urn:microsoft.com/office/officeart/2005/8/colors/accent6_2" csCatId="accent6" phldr="1"/>
      <dgm:spPr/>
      <dgm:t>
        <a:bodyPr/>
        <a:lstStyle/>
        <a:p>
          <a:endParaRPr lang="en-IN"/>
        </a:p>
      </dgm:t>
    </dgm:pt>
    <dgm:pt modelId="{4C408A20-E7FF-46B1-9769-550BE6079AAB}">
      <dgm:prSet phldrT="[Text]"/>
      <dgm:spPr/>
      <dgm:t>
        <a:bodyPr/>
        <a:lstStyle/>
        <a:p>
          <a:r>
            <a:rPr lang="en-IN" b="1" dirty="0"/>
            <a:t>Rule 6G (+)</a:t>
          </a:r>
        </a:p>
        <a:p>
          <a:r>
            <a:rPr lang="en-IN" b="1" dirty="0"/>
            <a:t>CBDT Clarification</a:t>
          </a:r>
        </a:p>
      </dgm:t>
    </dgm:pt>
    <dgm:pt modelId="{E224CDA5-D168-4F07-AE83-1C699A588394}" type="parTrans" cxnId="{0CA60ECC-6C94-433A-A9D3-495D98525436}">
      <dgm:prSet/>
      <dgm:spPr/>
      <dgm:t>
        <a:bodyPr/>
        <a:lstStyle/>
        <a:p>
          <a:endParaRPr lang="en-IN"/>
        </a:p>
      </dgm:t>
    </dgm:pt>
    <dgm:pt modelId="{F57499F3-B58A-4626-8A1F-A6A3D0DD0FBE}" type="sibTrans" cxnId="{0CA60ECC-6C94-433A-A9D3-495D98525436}">
      <dgm:prSet/>
      <dgm:spPr/>
      <dgm:t>
        <a:bodyPr/>
        <a:lstStyle/>
        <a:p>
          <a:endParaRPr lang="en-IN"/>
        </a:p>
      </dgm:t>
    </dgm:pt>
    <dgm:pt modelId="{E6D3038E-3814-43BD-A939-A3F114998FB9}">
      <dgm:prSet phldrT="[Text]"/>
      <dgm:spPr/>
      <dgm:t>
        <a:bodyPr/>
        <a:lstStyle/>
        <a:p>
          <a:r>
            <a:rPr lang="en-IN" b="1" dirty="0"/>
            <a:t>Form No. 3CB</a:t>
          </a:r>
        </a:p>
      </dgm:t>
    </dgm:pt>
    <dgm:pt modelId="{160BE5AF-C28B-424B-8ADE-BE6B8956364A}" type="parTrans" cxnId="{F1349169-C690-4B09-93F0-F012ABF21AAF}">
      <dgm:prSet/>
      <dgm:spPr/>
      <dgm:t>
        <a:bodyPr/>
        <a:lstStyle/>
        <a:p>
          <a:endParaRPr lang="en-IN" b="1"/>
        </a:p>
      </dgm:t>
    </dgm:pt>
    <dgm:pt modelId="{949CB96A-FBA9-44A9-AED5-6086EB0DD586}" type="sibTrans" cxnId="{F1349169-C690-4B09-93F0-F012ABF21AAF}">
      <dgm:prSet/>
      <dgm:spPr/>
      <dgm:t>
        <a:bodyPr/>
        <a:lstStyle/>
        <a:p>
          <a:endParaRPr lang="en-IN"/>
        </a:p>
      </dgm:t>
    </dgm:pt>
    <dgm:pt modelId="{498F6FB2-2EB2-4940-AAB5-825C2D3032B5}">
      <dgm:prSet phldrT="[Text]"/>
      <dgm:spPr/>
      <dgm:t>
        <a:bodyPr/>
        <a:lstStyle/>
        <a:p>
          <a:pPr algn="just"/>
          <a:r>
            <a:rPr lang="en-IN" b="1" dirty="0"/>
            <a:t>*Accounting year different from the financial year (as per Income Tax Act)</a:t>
          </a:r>
        </a:p>
      </dgm:t>
    </dgm:pt>
    <dgm:pt modelId="{3ED09C4B-1193-49DB-B167-0B46BDCFA54C}" type="parTrans" cxnId="{443945AB-8E90-4EB0-94B0-70E1116762B1}">
      <dgm:prSet/>
      <dgm:spPr/>
      <dgm:t>
        <a:bodyPr/>
        <a:lstStyle/>
        <a:p>
          <a:endParaRPr lang="en-IN" b="1"/>
        </a:p>
      </dgm:t>
    </dgm:pt>
    <dgm:pt modelId="{5A1A88C2-420B-42C1-8054-2890DB55D6DF}" type="sibTrans" cxnId="{443945AB-8E90-4EB0-94B0-70E1116762B1}">
      <dgm:prSet/>
      <dgm:spPr/>
      <dgm:t>
        <a:bodyPr/>
        <a:lstStyle/>
        <a:p>
          <a:endParaRPr lang="en-IN"/>
        </a:p>
      </dgm:t>
    </dgm:pt>
    <dgm:pt modelId="{3977868B-A8B9-4A35-9911-8D4DC0025ADC}">
      <dgm:prSet phldrT="[Text]"/>
      <dgm:spPr/>
      <dgm:t>
        <a:bodyPr/>
        <a:lstStyle/>
        <a:p>
          <a:r>
            <a:rPr lang="en-IN" b="1" dirty="0"/>
            <a:t>Form No. 3CA</a:t>
          </a:r>
        </a:p>
      </dgm:t>
    </dgm:pt>
    <dgm:pt modelId="{CA392109-6904-48D9-BAB7-30B9CD2964B4}" type="parTrans" cxnId="{F7EFF05E-43AE-4FD9-A8FA-64DA6FF9B474}">
      <dgm:prSet/>
      <dgm:spPr/>
      <dgm:t>
        <a:bodyPr/>
        <a:lstStyle/>
        <a:p>
          <a:endParaRPr lang="en-IN" b="1"/>
        </a:p>
      </dgm:t>
    </dgm:pt>
    <dgm:pt modelId="{A8E5C5EE-C734-41A5-84BD-D1DAC8078FDC}" type="sibTrans" cxnId="{F7EFF05E-43AE-4FD9-A8FA-64DA6FF9B474}">
      <dgm:prSet/>
      <dgm:spPr/>
      <dgm:t>
        <a:bodyPr/>
        <a:lstStyle/>
        <a:p>
          <a:endParaRPr lang="en-IN"/>
        </a:p>
      </dgm:t>
    </dgm:pt>
    <dgm:pt modelId="{935280E4-4311-4D3B-B6EF-C5AF7E4911A0}">
      <dgm:prSet phldrT="[Text]"/>
      <dgm:spPr/>
      <dgm:t>
        <a:bodyPr/>
        <a:lstStyle/>
        <a:p>
          <a:pPr algn="just"/>
          <a:r>
            <a:rPr lang="en-IN" b="1" dirty="0"/>
            <a:t>Accounts audited under any other Law</a:t>
          </a:r>
        </a:p>
      </dgm:t>
    </dgm:pt>
    <dgm:pt modelId="{A84EAD1E-377C-4201-BC4A-DDED79CAB319}" type="parTrans" cxnId="{078C1818-0E2D-4EED-AAB6-50F031B887BB}">
      <dgm:prSet/>
      <dgm:spPr/>
      <dgm:t>
        <a:bodyPr/>
        <a:lstStyle/>
        <a:p>
          <a:endParaRPr lang="en-IN" b="1"/>
        </a:p>
      </dgm:t>
    </dgm:pt>
    <dgm:pt modelId="{546C5D32-B485-448E-A17E-B40C56560C56}" type="sibTrans" cxnId="{078C1818-0E2D-4EED-AAB6-50F031B887BB}">
      <dgm:prSet/>
      <dgm:spPr/>
      <dgm:t>
        <a:bodyPr/>
        <a:lstStyle/>
        <a:p>
          <a:endParaRPr lang="en-IN"/>
        </a:p>
      </dgm:t>
    </dgm:pt>
    <dgm:pt modelId="{FFF520D5-E9A2-4F14-8D08-F089C471ECE3}" type="pres">
      <dgm:prSet presAssocID="{1A7F969B-0AC1-4C8C-96CC-8E655A3C9D7D}" presName="hierChild1" presStyleCnt="0">
        <dgm:presLayoutVars>
          <dgm:chPref val="1"/>
          <dgm:dir/>
          <dgm:animOne val="branch"/>
          <dgm:animLvl val="lvl"/>
          <dgm:resizeHandles/>
        </dgm:presLayoutVars>
      </dgm:prSet>
      <dgm:spPr/>
    </dgm:pt>
    <dgm:pt modelId="{2C6A58D5-7E12-4B1D-A4E3-9EA23D9F54ED}" type="pres">
      <dgm:prSet presAssocID="{4C408A20-E7FF-46B1-9769-550BE6079AAB}" presName="hierRoot1" presStyleCnt="0"/>
      <dgm:spPr/>
    </dgm:pt>
    <dgm:pt modelId="{FBE6DDEE-8FCF-4CC4-977A-A791A761B343}" type="pres">
      <dgm:prSet presAssocID="{4C408A20-E7FF-46B1-9769-550BE6079AAB}" presName="composite" presStyleCnt="0"/>
      <dgm:spPr/>
    </dgm:pt>
    <dgm:pt modelId="{7A2895F3-0F10-4B12-8522-1C47326726AC}" type="pres">
      <dgm:prSet presAssocID="{4C408A20-E7FF-46B1-9769-550BE6079AAB}" presName="background" presStyleLbl="node0" presStyleIdx="0" presStyleCnt="1"/>
      <dgm:spPr>
        <a:solidFill>
          <a:schemeClr val="bg2">
            <a:lumMod val="50000"/>
          </a:schemeClr>
        </a:solidFill>
      </dgm:spPr>
    </dgm:pt>
    <dgm:pt modelId="{A4CCF8C9-4336-4F39-953F-F5004FFC44A1}" type="pres">
      <dgm:prSet presAssocID="{4C408A20-E7FF-46B1-9769-550BE6079AAB}" presName="text" presStyleLbl="fgAcc0" presStyleIdx="0" presStyleCnt="1" custScaleX="147781" custScaleY="73742">
        <dgm:presLayoutVars>
          <dgm:chPref val="3"/>
        </dgm:presLayoutVars>
      </dgm:prSet>
      <dgm:spPr/>
    </dgm:pt>
    <dgm:pt modelId="{E71D84D5-06D7-4691-9B19-5EE3B80A3A1E}" type="pres">
      <dgm:prSet presAssocID="{4C408A20-E7FF-46B1-9769-550BE6079AAB}" presName="hierChild2" presStyleCnt="0"/>
      <dgm:spPr/>
    </dgm:pt>
    <dgm:pt modelId="{D707D18E-AEE5-4916-A0E4-D80203A8929E}" type="pres">
      <dgm:prSet presAssocID="{160BE5AF-C28B-424B-8ADE-BE6B8956364A}" presName="Name10" presStyleLbl="parChTrans1D2" presStyleIdx="0" presStyleCnt="2"/>
      <dgm:spPr/>
    </dgm:pt>
    <dgm:pt modelId="{6FEBE087-6815-451E-BC8F-A87E63BF1952}" type="pres">
      <dgm:prSet presAssocID="{E6D3038E-3814-43BD-A939-A3F114998FB9}" presName="hierRoot2" presStyleCnt="0"/>
      <dgm:spPr/>
    </dgm:pt>
    <dgm:pt modelId="{E4CB8DEA-AD30-4136-9F44-4C24A12C3132}" type="pres">
      <dgm:prSet presAssocID="{E6D3038E-3814-43BD-A939-A3F114998FB9}" presName="composite2" presStyleCnt="0"/>
      <dgm:spPr/>
    </dgm:pt>
    <dgm:pt modelId="{51030C8B-87F9-40BB-94B6-263D4BBDA144}" type="pres">
      <dgm:prSet presAssocID="{E6D3038E-3814-43BD-A939-A3F114998FB9}" presName="background2" presStyleLbl="node2" presStyleIdx="0" presStyleCnt="2"/>
      <dgm:spPr>
        <a:solidFill>
          <a:schemeClr val="accent1">
            <a:lumMod val="50000"/>
          </a:schemeClr>
        </a:solidFill>
      </dgm:spPr>
    </dgm:pt>
    <dgm:pt modelId="{DF02AA4F-9AB5-4F01-9C4C-13C9F096F7B5}" type="pres">
      <dgm:prSet presAssocID="{E6D3038E-3814-43BD-A939-A3F114998FB9}" presName="text2" presStyleLbl="fgAcc2" presStyleIdx="0" presStyleCnt="2" custScaleX="132507" custScaleY="75722" custLinFactNeighborX="489" custLinFactNeighborY="1866">
        <dgm:presLayoutVars>
          <dgm:chPref val="3"/>
        </dgm:presLayoutVars>
      </dgm:prSet>
      <dgm:spPr/>
    </dgm:pt>
    <dgm:pt modelId="{55C76700-6F2E-4BF5-A6E2-306401D8BBDE}" type="pres">
      <dgm:prSet presAssocID="{E6D3038E-3814-43BD-A939-A3F114998FB9}" presName="hierChild3" presStyleCnt="0"/>
      <dgm:spPr/>
    </dgm:pt>
    <dgm:pt modelId="{72B25066-245F-4260-A1C4-F45666B778FE}" type="pres">
      <dgm:prSet presAssocID="{3ED09C4B-1193-49DB-B167-0B46BDCFA54C}" presName="Name17" presStyleLbl="parChTrans1D3" presStyleIdx="0" presStyleCnt="2"/>
      <dgm:spPr/>
    </dgm:pt>
    <dgm:pt modelId="{58A0CDD4-191D-453C-AAA8-674C7E50B826}" type="pres">
      <dgm:prSet presAssocID="{498F6FB2-2EB2-4940-AAB5-825C2D3032B5}" presName="hierRoot3" presStyleCnt="0"/>
      <dgm:spPr/>
    </dgm:pt>
    <dgm:pt modelId="{8868D8DC-D5FC-4062-A1E5-7EB587F01C27}" type="pres">
      <dgm:prSet presAssocID="{498F6FB2-2EB2-4940-AAB5-825C2D3032B5}" presName="composite3" presStyleCnt="0"/>
      <dgm:spPr/>
    </dgm:pt>
    <dgm:pt modelId="{72BB8A08-F4F2-4989-B109-2BD246A8A916}" type="pres">
      <dgm:prSet presAssocID="{498F6FB2-2EB2-4940-AAB5-825C2D3032B5}" presName="background3" presStyleLbl="node3" presStyleIdx="0" presStyleCnt="2"/>
      <dgm:spPr>
        <a:solidFill>
          <a:schemeClr val="tx2">
            <a:lumMod val="50000"/>
          </a:schemeClr>
        </a:solidFill>
      </dgm:spPr>
    </dgm:pt>
    <dgm:pt modelId="{7DC04759-B26E-44A8-8E31-275995B7632A}" type="pres">
      <dgm:prSet presAssocID="{498F6FB2-2EB2-4940-AAB5-825C2D3032B5}" presName="text3" presStyleLbl="fgAcc3" presStyleIdx="0" presStyleCnt="2" custScaleX="135427">
        <dgm:presLayoutVars>
          <dgm:chPref val="3"/>
        </dgm:presLayoutVars>
      </dgm:prSet>
      <dgm:spPr/>
    </dgm:pt>
    <dgm:pt modelId="{42D932A3-5B6E-4DFE-994C-9AEC3D3FEBF5}" type="pres">
      <dgm:prSet presAssocID="{498F6FB2-2EB2-4940-AAB5-825C2D3032B5}" presName="hierChild4" presStyleCnt="0"/>
      <dgm:spPr/>
    </dgm:pt>
    <dgm:pt modelId="{6971928D-B052-46EE-AF74-F1BDF53C5591}" type="pres">
      <dgm:prSet presAssocID="{CA392109-6904-48D9-BAB7-30B9CD2964B4}" presName="Name10" presStyleLbl="parChTrans1D2" presStyleIdx="1" presStyleCnt="2"/>
      <dgm:spPr/>
    </dgm:pt>
    <dgm:pt modelId="{AE6A8D45-3D0B-4476-9BFC-6BAD35317D9E}" type="pres">
      <dgm:prSet presAssocID="{3977868B-A8B9-4A35-9911-8D4DC0025ADC}" presName="hierRoot2" presStyleCnt="0"/>
      <dgm:spPr/>
    </dgm:pt>
    <dgm:pt modelId="{2DE4F6D5-9CF6-4FAA-BCA0-B0F2518A9F15}" type="pres">
      <dgm:prSet presAssocID="{3977868B-A8B9-4A35-9911-8D4DC0025ADC}" presName="composite2" presStyleCnt="0"/>
      <dgm:spPr/>
    </dgm:pt>
    <dgm:pt modelId="{667DE6CE-6A2D-4B57-BA63-639145690404}" type="pres">
      <dgm:prSet presAssocID="{3977868B-A8B9-4A35-9911-8D4DC0025ADC}" presName="background2" presStyleLbl="node2" presStyleIdx="1" presStyleCnt="2"/>
      <dgm:spPr>
        <a:solidFill>
          <a:schemeClr val="accent1">
            <a:lumMod val="50000"/>
          </a:schemeClr>
        </a:solidFill>
      </dgm:spPr>
    </dgm:pt>
    <dgm:pt modelId="{8A1FDB64-1660-46B7-96D2-450F834AF25C}" type="pres">
      <dgm:prSet presAssocID="{3977868B-A8B9-4A35-9911-8D4DC0025ADC}" presName="text2" presStyleLbl="fgAcc2" presStyleIdx="1" presStyleCnt="2" custScaleX="132448" custScaleY="75722">
        <dgm:presLayoutVars>
          <dgm:chPref val="3"/>
        </dgm:presLayoutVars>
      </dgm:prSet>
      <dgm:spPr/>
    </dgm:pt>
    <dgm:pt modelId="{80B77CF2-46D8-4F3C-9F05-FF81858461CF}" type="pres">
      <dgm:prSet presAssocID="{3977868B-A8B9-4A35-9911-8D4DC0025ADC}" presName="hierChild3" presStyleCnt="0"/>
      <dgm:spPr/>
    </dgm:pt>
    <dgm:pt modelId="{556D647A-297A-4F58-A9E7-87552EC303F7}" type="pres">
      <dgm:prSet presAssocID="{A84EAD1E-377C-4201-BC4A-DDED79CAB319}" presName="Name17" presStyleLbl="parChTrans1D3" presStyleIdx="1" presStyleCnt="2"/>
      <dgm:spPr/>
    </dgm:pt>
    <dgm:pt modelId="{57B17DE4-BB4E-40C6-925A-4A11E414096B}" type="pres">
      <dgm:prSet presAssocID="{935280E4-4311-4D3B-B6EF-C5AF7E4911A0}" presName="hierRoot3" presStyleCnt="0"/>
      <dgm:spPr/>
    </dgm:pt>
    <dgm:pt modelId="{93E23887-18E7-4F7A-85F9-7BC2DD9043A1}" type="pres">
      <dgm:prSet presAssocID="{935280E4-4311-4D3B-B6EF-C5AF7E4911A0}" presName="composite3" presStyleCnt="0"/>
      <dgm:spPr/>
    </dgm:pt>
    <dgm:pt modelId="{2575D134-C180-4B66-A135-C5CF83FD948A}" type="pres">
      <dgm:prSet presAssocID="{935280E4-4311-4D3B-B6EF-C5AF7E4911A0}" presName="background3" presStyleLbl="node3" presStyleIdx="1" presStyleCnt="2"/>
      <dgm:spPr>
        <a:solidFill>
          <a:schemeClr val="tx2">
            <a:lumMod val="50000"/>
          </a:schemeClr>
        </a:solidFill>
      </dgm:spPr>
    </dgm:pt>
    <dgm:pt modelId="{4C4AA65D-2A7E-4FD3-8D60-244889AE634C}" type="pres">
      <dgm:prSet presAssocID="{935280E4-4311-4D3B-B6EF-C5AF7E4911A0}" presName="text3" presStyleLbl="fgAcc3" presStyleIdx="1" presStyleCnt="2" custScaleX="135427" custScaleY="99970">
        <dgm:presLayoutVars>
          <dgm:chPref val="3"/>
        </dgm:presLayoutVars>
      </dgm:prSet>
      <dgm:spPr/>
    </dgm:pt>
    <dgm:pt modelId="{78B5EDBB-6242-42C3-8914-962CAC059B9F}" type="pres">
      <dgm:prSet presAssocID="{935280E4-4311-4D3B-B6EF-C5AF7E4911A0}" presName="hierChild4" presStyleCnt="0"/>
      <dgm:spPr/>
    </dgm:pt>
  </dgm:ptLst>
  <dgm:cxnLst>
    <dgm:cxn modelId="{8E699312-5F53-40F5-9536-4122AC271FC2}" type="presOf" srcId="{E6D3038E-3814-43BD-A939-A3F114998FB9}" destId="{DF02AA4F-9AB5-4F01-9C4C-13C9F096F7B5}" srcOrd="0" destOrd="0" presId="urn:microsoft.com/office/officeart/2005/8/layout/hierarchy1"/>
    <dgm:cxn modelId="{AA417315-E83C-4FF4-AE6A-833D53ACD500}" type="presOf" srcId="{4C408A20-E7FF-46B1-9769-550BE6079AAB}" destId="{A4CCF8C9-4336-4F39-953F-F5004FFC44A1}" srcOrd="0" destOrd="0" presId="urn:microsoft.com/office/officeart/2005/8/layout/hierarchy1"/>
    <dgm:cxn modelId="{078C1818-0E2D-4EED-AAB6-50F031B887BB}" srcId="{3977868B-A8B9-4A35-9911-8D4DC0025ADC}" destId="{935280E4-4311-4D3B-B6EF-C5AF7E4911A0}" srcOrd="0" destOrd="0" parTransId="{A84EAD1E-377C-4201-BC4A-DDED79CAB319}" sibTransId="{546C5D32-B485-448E-A17E-B40C56560C56}"/>
    <dgm:cxn modelId="{A768111C-CB87-489F-AF9A-D50251BFA8EC}" type="presOf" srcId="{A84EAD1E-377C-4201-BC4A-DDED79CAB319}" destId="{556D647A-297A-4F58-A9E7-87552EC303F7}" srcOrd="0" destOrd="0" presId="urn:microsoft.com/office/officeart/2005/8/layout/hierarchy1"/>
    <dgm:cxn modelId="{F7EFF05E-43AE-4FD9-A8FA-64DA6FF9B474}" srcId="{4C408A20-E7FF-46B1-9769-550BE6079AAB}" destId="{3977868B-A8B9-4A35-9911-8D4DC0025ADC}" srcOrd="1" destOrd="0" parTransId="{CA392109-6904-48D9-BAB7-30B9CD2964B4}" sibTransId="{A8E5C5EE-C734-41A5-84BD-D1DAC8078FDC}"/>
    <dgm:cxn modelId="{C3DED761-26DE-4CCD-8436-96FF3B0E451A}" type="presOf" srcId="{935280E4-4311-4D3B-B6EF-C5AF7E4911A0}" destId="{4C4AA65D-2A7E-4FD3-8D60-244889AE634C}" srcOrd="0" destOrd="0" presId="urn:microsoft.com/office/officeart/2005/8/layout/hierarchy1"/>
    <dgm:cxn modelId="{F1349169-C690-4B09-93F0-F012ABF21AAF}" srcId="{4C408A20-E7FF-46B1-9769-550BE6079AAB}" destId="{E6D3038E-3814-43BD-A939-A3F114998FB9}" srcOrd="0" destOrd="0" parTransId="{160BE5AF-C28B-424B-8ADE-BE6B8956364A}" sibTransId="{949CB96A-FBA9-44A9-AED5-6086EB0DD586}"/>
    <dgm:cxn modelId="{952EDE55-B80B-49F3-959C-BFDDD2509692}" type="presOf" srcId="{160BE5AF-C28B-424B-8ADE-BE6B8956364A}" destId="{D707D18E-AEE5-4916-A0E4-D80203A8929E}" srcOrd="0" destOrd="0" presId="urn:microsoft.com/office/officeart/2005/8/layout/hierarchy1"/>
    <dgm:cxn modelId="{06961C7E-8972-427B-9592-754129EF146C}" type="presOf" srcId="{3977868B-A8B9-4A35-9911-8D4DC0025ADC}" destId="{8A1FDB64-1660-46B7-96D2-450F834AF25C}" srcOrd="0" destOrd="0" presId="urn:microsoft.com/office/officeart/2005/8/layout/hierarchy1"/>
    <dgm:cxn modelId="{FF5C90A7-B266-46C2-A2BD-A0F8F3ACFA45}" type="presOf" srcId="{CA392109-6904-48D9-BAB7-30B9CD2964B4}" destId="{6971928D-B052-46EE-AF74-F1BDF53C5591}" srcOrd="0" destOrd="0" presId="urn:microsoft.com/office/officeart/2005/8/layout/hierarchy1"/>
    <dgm:cxn modelId="{443945AB-8E90-4EB0-94B0-70E1116762B1}" srcId="{E6D3038E-3814-43BD-A939-A3F114998FB9}" destId="{498F6FB2-2EB2-4940-AAB5-825C2D3032B5}" srcOrd="0" destOrd="0" parTransId="{3ED09C4B-1193-49DB-B167-0B46BDCFA54C}" sibTransId="{5A1A88C2-420B-42C1-8054-2890DB55D6DF}"/>
    <dgm:cxn modelId="{3A9FC9AE-44E0-442C-ABEB-E1DE5F39A0D1}" type="presOf" srcId="{498F6FB2-2EB2-4940-AAB5-825C2D3032B5}" destId="{7DC04759-B26E-44A8-8E31-275995B7632A}" srcOrd="0" destOrd="0" presId="urn:microsoft.com/office/officeart/2005/8/layout/hierarchy1"/>
    <dgm:cxn modelId="{0CA60ECC-6C94-433A-A9D3-495D98525436}" srcId="{1A7F969B-0AC1-4C8C-96CC-8E655A3C9D7D}" destId="{4C408A20-E7FF-46B1-9769-550BE6079AAB}" srcOrd="0" destOrd="0" parTransId="{E224CDA5-D168-4F07-AE83-1C699A588394}" sibTransId="{F57499F3-B58A-4626-8A1F-A6A3D0DD0FBE}"/>
    <dgm:cxn modelId="{3D0B7DED-C83B-41A4-B3AE-F94A14DFB16D}" type="presOf" srcId="{3ED09C4B-1193-49DB-B167-0B46BDCFA54C}" destId="{72B25066-245F-4260-A1C4-F45666B778FE}" srcOrd="0" destOrd="0" presId="urn:microsoft.com/office/officeart/2005/8/layout/hierarchy1"/>
    <dgm:cxn modelId="{8B7801F8-40BA-4B94-9299-DC35D0DB5330}" type="presOf" srcId="{1A7F969B-0AC1-4C8C-96CC-8E655A3C9D7D}" destId="{FFF520D5-E9A2-4F14-8D08-F089C471ECE3}" srcOrd="0" destOrd="0" presId="urn:microsoft.com/office/officeart/2005/8/layout/hierarchy1"/>
    <dgm:cxn modelId="{41E1AEFD-3378-4BD7-90D8-1884186D7474}" type="presParOf" srcId="{FFF520D5-E9A2-4F14-8D08-F089C471ECE3}" destId="{2C6A58D5-7E12-4B1D-A4E3-9EA23D9F54ED}" srcOrd="0" destOrd="0" presId="urn:microsoft.com/office/officeart/2005/8/layout/hierarchy1"/>
    <dgm:cxn modelId="{E53366B4-5DB9-4642-818F-30A3AE363343}" type="presParOf" srcId="{2C6A58D5-7E12-4B1D-A4E3-9EA23D9F54ED}" destId="{FBE6DDEE-8FCF-4CC4-977A-A791A761B343}" srcOrd="0" destOrd="0" presId="urn:microsoft.com/office/officeart/2005/8/layout/hierarchy1"/>
    <dgm:cxn modelId="{CE93C832-8660-4835-B63F-B6B69AA2A0AD}" type="presParOf" srcId="{FBE6DDEE-8FCF-4CC4-977A-A791A761B343}" destId="{7A2895F3-0F10-4B12-8522-1C47326726AC}" srcOrd="0" destOrd="0" presId="urn:microsoft.com/office/officeart/2005/8/layout/hierarchy1"/>
    <dgm:cxn modelId="{3F4AF598-3671-4102-9967-E19547047EA3}" type="presParOf" srcId="{FBE6DDEE-8FCF-4CC4-977A-A791A761B343}" destId="{A4CCF8C9-4336-4F39-953F-F5004FFC44A1}" srcOrd="1" destOrd="0" presId="urn:microsoft.com/office/officeart/2005/8/layout/hierarchy1"/>
    <dgm:cxn modelId="{BE8C596B-BB2B-4445-B7F9-CE4F1DD9B81B}" type="presParOf" srcId="{2C6A58D5-7E12-4B1D-A4E3-9EA23D9F54ED}" destId="{E71D84D5-06D7-4691-9B19-5EE3B80A3A1E}" srcOrd="1" destOrd="0" presId="urn:microsoft.com/office/officeart/2005/8/layout/hierarchy1"/>
    <dgm:cxn modelId="{823BB75F-93BB-4479-980D-1C66F3E26C1E}" type="presParOf" srcId="{E71D84D5-06D7-4691-9B19-5EE3B80A3A1E}" destId="{D707D18E-AEE5-4916-A0E4-D80203A8929E}" srcOrd="0" destOrd="0" presId="urn:microsoft.com/office/officeart/2005/8/layout/hierarchy1"/>
    <dgm:cxn modelId="{B0DC8D21-EABC-4643-8403-6E201B4A926F}" type="presParOf" srcId="{E71D84D5-06D7-4691-9B19-5EE3B80A3A1E}" destId="{6FEBE087-6815-451E-BC8F-A87E63BF1952}" srcOrd="1" destOrd="0" presId="urn:microsoft.com/office/officeart/2005/8/layout/hierarchy1"/>
    <dgm:cxn modelId="{2D46484B-AA90-4184-8139-ED4B18B0AA51}" type="presParOf" srcId="{6FEBE087-6815-451E-BC8F-A87E63BF1952}" destId="{E4CB8DEA-AD30-4136-9F44-4C24A12C3132}" srcOrd="0" destOrd="0" presId="urn:microsoft.com/office/officeart/2005/8/layout/hierarchy1"/>
    <dgm:cxn modelId="{2B0F97AF-8384-435D-9844-A05E6025C853}" type="presParOf" srcId="{E4CB8DEA-AD30-4136-9F44-4C24A12C3132}" destId="{51030C8B-87F9-40BB-94B6-263D4BBDA144}" srcOrd="0" destOrd="0" presId="urn:microsoft.com/office/officeart/2005/8/layout/hierarchy1"/>
    <dgm:cxn modelId="{710C9C5C-52DC-42C4-88DF-0079E5916A5A}" type="presParOf" srcId="{E4CB8DEA-AD30-4136-9F44-4C24A12C3132}" destId="{DF02AA4F-9AB5-4F01-9C4C-13C9F096F7B5}" srcOrd="1" destOrd="0" presId="urn:microsoft.com/office/officeart/2005/8/layout/hierarchy1"/>
    <dgm:cxn modelId="{4099E206-B7B1-4112-B39F-6D3AF454E4AF}" type="presParOf" srcId="{6FEBE087-6815-451E-BC8F-A87E63BF1952}" destId="{55C76700-6F2E-4BF5-A6E2-306401D8BBDE}" srcOrd="1" destOrd="0" presId="urn:microsoft.com/office/officeart/2005/8/layout/hierarchy1"/>
    <dgm:cxn modelId="{C6AA2D94-A768-4B1B-B04F-82F09BE69F07}" type="presParOf" srcId="{55C76700-6F2E-4BF5-A6E2-306401D8BBDE}" destId="{72B25066-245F-4260-A1C4-F45666B778FE}" srcOrd="0" destOrd="0" presId="urn:microsoft.com/office/officeart/2005/8/layout/hierarchy1"/>
    <dgm:cxn modelId="{C0FBC440-7E1C-4EAC-AF5D-9EBDC995C98C}" type="presParOf" srcId="{55C76700-6F2E-4BF5-A6E2-306401D8BBDE}" destId="{58A0CDD4-191D-453C-AAA8-674C7E50B826}" srcOrd="1" destOrd="0" presId="urn:microsoft.com/office/officeart/2005/8/layout/hierarchy1"/>
    <dgm:cxn modelId="{CC403811-8340-4BD3-90CB-2965AEB1B20E}" type="presParOf" srcId="{58A0CDD4-191D-453C-AAA8-674C7E50B826}" destId="{8868D8DC-D5FC-4062-A1E5-7EB587F01C27}" srcOrd="0" destOrd="0" presId="urn:microsoft.com/office/officeart/2005/8/layout/hierarchy1"/>
    <dgm:cxn modelId="{AE79C707-2316-4B27-9810-2B7B42F7C758}" type="presParOf" srcId="{8868D8DC-D5FC-4062-A1E5-7EB587F01C27}" destId="{72BB8A08-F4F2-4989-B109-2BD246A8A916}" srcOrd="0" destOrd="0" presId="urn:microsoft.com/office/officeart/2005/8/layout/hierarchy1"/>
    <dgm:cxn modelId="{987A7FCB-ABFC-460A-BBF8-7B118E672011}" type="presParOf" srcId="{8868D8DC-D5FC-4062-A1E5-7EB587F01C27}" destId="{7DC04759-B26E-44A8-8E31-275995B7632A}" srcOrd="1" destOrd="0" presId="urn:microsoft.com/office/officeart/2005/8/layout/hierarchy1"/>
    <dgm:cxn modelId="{82A6DF37-2243-4BEB-A3D1-18C508E238A4}" type="presParOf" srcId="{58A0CDD4-191D-453C-AAA8-674C7E50B826}" destId="{42D932A3-5B6E-4DFE-994C-9AEC3D3FEBF5}" srcOrd="1" destOrd="0" presId="urn:microsoft.com/office/officeart/2005/8/layout/hierarchy1"/>
    <dgm:cxn modelId="{B5B10667-95F6-4779-9CD9-AE89262827C5}" type="presParOf" srcId="{E71D84D5-06D7-4691-9B19-5EE3B80A3A1E}" destId="{6971928D-B052-46EE-AF74-F1BDF53C5591}" srcOrd="2" destOrd="0" presId="urn:microsoft.com/office/officeart/2005/8/layout/hierarchy1"/>
    <dgm:cxn modelId="{BABC542D-B7C6-4C4A-8212-57095D5343BC}" type="presParOf" srcId="{E71D84D5-06D7-4691-9B19-5EE3B80A3A1E}" destId="{AE6A8D45-3D0B-4476-9BFC-6BAD35317D9E}" srcOrd="3" destOrd="0" presId="urn:microsoft.com/office/officeart/2005/8/layout/hierarchy1"/>
    <dgm:cxn modelId="{91C8BE96-8DC0-45FD-960D-82CC2C998EC4}" type="presParOf" srcId="{AE6A8D45-3D0B-4476-9BFC-6BAD35317D9E}" destId="{2DE4F6D5-9CF6-4FAA-BCA0-B0F2518A9F15}" srcOrd="0" destOrd="0" presId="urn:microsoft.com/office/officeart/2005/8/layout/hierarchy1"/>
    <dgm:cxn modelId="{EF678086-BB8B-4905-BC5D-29CA7A453FF0}" type="presParOf" srcId="{2DE4F6D5-9CF6-4FAA-BCA0-B0F2518A9F15}" destId="{667DE6CE-6A2D-4B57-BA63-639145690404}" srcOrd="0" destOrd="0" presId="urn:microsoft.com/office/officeart/2005/8/layout/hierarchy1"/>
    <dgm:cxn modelId="{9360B698-3029-4801-9556-0D419AD633C5}" type="presParOf" srcId="{2DE4F6D5-9CF6-4FAA-BCA0-B0F2518A9F15}" destId="{8A1FDB64-1660-46B7-96D2-450F834AF25C}" srcOrd="1" destOrd="0" presId="urn:microsoft.com/office/officeart/2005/8/layout/hierarchy1"/>
    <dgm:cxn modelId="{59EE8D21-7BAA-4885-888B-3EFD478EFCCA}" type="presParOf" srcId="{AE6A8D45-3D0B-4476-9BFC-6BAD35317D9E}" destId="{80B77CF2-46D8-4F3C-9F05-FF81858461CF}" srcOrd="1" destOrd="0" presId="urn:microsoft.com/office/officeart/2005/8/layout/hierarchy1"/>
    <dgm:cxn modelId="{488FA3B9-6D21-45AF-8C5B-882F9C287A07}" type="presParOf" srcId="{80B77CF2-46D8-4F3C-9F05-FF81858461CF}" destId="{556D647A-297A-4F58-A9E7-87552EC303F7}" srcOrd="0" destOrd="0" presId="urn:microsoft.com/office/officeart/2005/8/layout/hierarchy1"/>
    <dgm:cxn modelId="{AB2F6CF9-2E72-449F-B3D7-AA63CD92EB97}" type="presParOf" srcId="{80B77CF2-46D8-4F3C-9F05-FF81858461CF}" destId="{57B17DE4-BB4E-40C6-925A-4A11E414096B}" srcOrd="1" destOrd="0" presId="urn:microsoft.com/office/officeart/2005/8/layout/hierarchy1"/>
    <dgm:cxn modelId="{2A116A8D-90F7-4736-9062-3AFF883BBED3}" type="presParOf" srcId="{57B17DE4-BB4E-40C6-925A-4A11E414096B}" destId="{93E23887-18E7-4F7A-85F9-7BC2DD9043A1}" srcOrd="0" destOrd="0" presId="urn:microsoft.com/office/officeart/2005/8/layout/hierarchy1"/>
    <dgm:cxn modelId="{BC8E1D8A-EAEB-4C5C-A93D-28CF0095C5BE}" type="presParOf" srcId="{93E23887-18E7-4F7A-85F9-7BC2DD9043A1}" destId="{2575D134-C180-4B66-A135-C5CF83FD948A}" srcOrd="0" destOrd="0" presId="urn:microsoft.com/office/officeart/2005/8/layout/hierarchy1"/>
    <dgm:cxn modelId="{E884F4F0-D12D-4F01-B713-B9A6FCE1DEE2}" type="presParOf" srcId="{93E23887-18E7-4F7A-85F9-7BC2DD9043A1}" destId="{4C4AA65D-2A7E-4FD3-8D60-244889AE634C}" srcOrd="1" destOrd="0" presId="urn:microsoft.com/office/officeart/2005/8/layout/hierarchy1"/>
    <dgm:cxn modelId="{843086A9-DAC0-40DC-BDE4-5219FB884E0E}" type="presParOf" srcId="{57B17DE4-BB4E-40C6-925A-4A11E414096B}" destId="{78B5EDBB-6242-42C3-8914-962CAC059B9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752D5-7E23-48EA-AB9A-16A4474F3F94}">
      <dsp:nvSpPr>
        <dsp:cNvPr id="0" name=""/>
        <dsp:cNvSpPr/>
      </dsp:nvSpPr>
      <dsp:spPr>
        <a:xfrm rot="5400000">
          <a:off x="4589046" y="-1987362"/>
          <a:ext cx="2121601" cy="6099666"/>
        </a:xfrm>
        <a:prstGeom prst="round2SameRect">
          <a:avLst/>
        </a:prstGeom>
        <a:gradFill rotWithShape="1">
          <a:gsLst>
            <a:gs pos="0">
              <a:schemeClr val="accent1">
                <a:tint val="62000"/>
                <a:satMod val="180000"/>
              </a:schemeClr>
            </a:gs>
            <a:gs pos="65000">
              <a:schemeClr val="accent1">
                <a:tint val="32000"/>
                <a:satMod val="250000"/>
              </a:schemeClr>
            </a:gs>
            <a:gs pos="100000">
              <a:schemeClr val="accent1">
                <a:tint val="23000"/>
                <a:satMod val="300000"/>
              </a:schemeClr>
            </a:gs>
          </a:gsLst>
          <a:lin ang="16200000" scaled="0"/>
        </a:gradFill>
        <a:ln w="9525" cap="flat" cmpd="sng" algn="ctr">
          <a:solidFill>
            <a:schemeClr val="accent1"/>
          </a:solidFill>
          <a:prstDash val="solid"/>
        </a:ln>
        <a:effectLst>
          <a:outerShdw blurRad="50800" dist="38100" dir="5400000" rotWithShape="0">
            <a:srgbClr val="000000">
              <a:alpha val="35000"/>
            </a:srgbClr>
          </a:outerShdw>
        </a:effectLst>
        <a:scene3d>
          <a:camera prst="orthographicFront"/>
          <a:lightRig rig="threePt" dir="t">
            <a:rot lat="0" lon="0" rev="7500000"/>
          </a:lightRig>
        </a:scene3d>
        <a:sp3d extrusionH="190500"/>
      </dsp:spPr>
      <dsp:style>
        <a:lnRef idx="1">
          <a:schemeClr val="accent1"/>
        </a:lnRef>
        <a:fillRef idx="2">
          <a:schemeClr val="accent1"/>
        </a:fillRef>
        <a:effectRef idx="1">
          <a:schemeClr val="accent1"/>
        </a:effectRef>
        <a:fontRef idx="minor">
          <a:schemeClr val="dk1"/>
        </a:fontRef>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n-IN" sz="1600" b="1" kern="1200" dirty="0">
              <a:latin typeface="+mj-lt"/>
            </a:rPr>
            <a:t>Business- exceeds Rs. 1 </a:t>
          </a:r>
          <a:r>
            <a:rPr lang="en-IN" sz="1600" b="1" kern="1200" dirty="0" err="1">
              <a:latin typeface="+mj-lt"/>
            </a:rPr>
            <a:t>Crs</a:t>
          </a:r>
          <a:r>
            <a:rPr lang="en-IN" sz="1600" b="1" kern="1200" dirty="0">
              <a:latin typeface="+mj-lt"/>
            </a:rPr>
            <a:t>./ 2Crs./ 10 </a:t>
          </a:r>
          <a:r>
            <a:rPr lang="en-IN" sz="1600" b="1" kern="1200" dirty="0" err="1">
              <a:latin typeface="+mj-lt"/>
            </a:rPr>
            <a:t>Crs</a:t>
          </a:r>
          <a:r>
            <a:rPr lang="en-IN" sz="1600" b="1" kern="1200" dirty="0">
              <a:latin typeface="+mj-lt"/>
            </a:rPr>
            <a:t>.</a:t>
          </a:r>
          <a:endParaRPr lang="en-IN" sz="1600" kern="1200" dirty="0">
            <a:latin typeface="+mj-lt"/>
          </a:endParaRPr>
        </a:p>
        <a:p>
          <a:pPr marL="171450" lvl="1" indent="-171450" algn="just" defTabSz="711200">
            <a:lnSpc>
              <a:spcPct val="90000"/>
            </a:lnSpc>
            <a:spcBef>
              <a:spcPct val="0"/>
            </a:spcBef>
            <a:spcAft>
              <a:spcPct val="15000"/>
            </a:spcAft>
            <a:buChar char="•"/>
          </a:pPr>
          <a:r>
            <a:rPr lang="en-IN" sz="1600" b="1" kern="1200" dirty="0">
              <a:latin typeface="+mj-lt"/>
            </a:rPr>
            <a:t>Profession- exceeds Rs. 50 Lakhs</a:t>
          </a:r>
        </a:p>
        <a:p>
          <a:pPr marL="171450" lvl="1" indent="-171450" algn="just" defTabSz="711200">
            <a:lnSpc>
              <a:spcPct val="90000"/>
            </a:lnSpc>
            <a:spcBef>
              <a:spcPct val="0"/>
            </a:spcBef>
            <a:spcAft>
              <a:spcPct val="15000"/>
            </a:spcAft>
            <a:buChar char="•"/>
          </a:pPr>
          <a:r>
            <a:rPr lang="en-IN" sz="1600" b="1" kern="1200" dirty="0">
              <a:latin typeface="+mj-lt"/>
            </a:rPr>
            <a:t>Business u/s 44AE, 44BB, 44BBB; income&lt; deemed profits</a:t>
          </a:r>
        </a:p>
        <a:p>
          <a:pPr marL="171450" lvl="1" indent="-171450" algn="just" defTabSz="711200">
            <a:lnSpc>
              <a:spcPct val="90000"/>
            </a:lnSpc>
            <a:spcBef>
              <a:spcPct val="0"/>
            </a:spcBef>
            <a:spcAft>
              <a:spcPct val="15000"/>
            </a:spcAft>
            <a:buChar char="•"/>
          </a:pPr>
          <a:r>
            <a:rPr lang="en-IN" sz="1600" b="1" kern="1200" dirty="0">
              <a:latin typeface="+mj-lt"/>
            </a:rPr>
            <a:t>Profession u/s 44ADA; deemed profit &lt; 50% &amp; TI&gt; ANCT</a:t>
          </a:r>
        </a:p>
        <a:p>
          <a:pPr marL="171450" lvl="1" indent="-171450" algn="just" defTabSz="711200">
            <a:lnSpc>
              <a:spcPct val="90000"/>
            </a:lnSpc>
            <a:spcBef>
              <a:spcPct val="0"/>
            </a:spcBef>
            <a:spcAft>
              <a:spcPct val="15000"/>
            </a:spcAft>
            <a:buChar char="•"/>
          </a:pPr>
          <a:r>
            <a:rPr lang="en-IN" sz="1600" b="1" kern="1200" dirty="0">
              <a:latin typeface="+mj-lt"/>
            </a:rPr>
            <a:t>Business u/s 44AD (4) &amp; TI&gt; ANCT</a:t>
          </a:r>
        </a:p>
      </dsp:txBody>
      <dsp:txXfrm rot="-5400000">
        <a:off x="2600014" y="105238"/>
        <a:ext cx="5996098" cy="1914465"/>
      </dsp:txXfrm>
    </dsp:sp>
    <dsp:sp modelId="{A54940DB-CDB3-4587-BD26-0958D7B29378}">
      <dsp:nvSpPr>
        <dsp:cNvPr id="0" name=""/>
        <dsp:cNvSpPr/>
      </dsp:nvSpPr>
      <dsp:spPr>
        <a:xfrm>
          <a:off x="76866" y="764734"/>
          <a:ext cx="2523147" cy="595472"/>
        </a:xfrm>
        <a:prstGeom prst="roundRect">
          <a:avLst/>
        </a:prstGeom>
        <a:gradFill rotWithShape="1">
          <a:gsLst>
            <a:gs pos="0">
              <a:schemeClr val="accent1">
                <a:shade val="15000"/>
                <a:satMod val="180000"/>
              </a:schemeClr>
            </a:gs>
            <a:gs pos="50000">
              <a:schemeClr val="accent1">
                <a:shade val="45000"/>
                <a:satMod val="170000"/>
              </a:schemeClr>
            </a:gs>
            <a:gs pos="70000">
              <a:schemeClr val="accent1">
                <a:tint val="99000"/>
                <a:shade val="65000"/>
                <a:satMod val="155000"/>
              </a:schemeClr>
            </a:gs>
            <a:gs pos="100000">
              <a:schemeClr val="accent1">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a:lightRig rig="threePt" dir="t">
            <a:rot lat="0" lon="0" rev="7500000"/>
          </a:lightRig>
        </a:scene3d>
        <a:sp3d contourW="1000" prstMaterial="flat">
          <a:bevelT w="95250" h="101600"/>
          <a:contourClr>
            <a:schemeClr val="accent1">
              <a:satMod val="300000"/>
            </a:schemeClr>
          </a:contourClr>
        </a:sp3d>
      </dsp:spPr>
      <dsp:style>
        <a:lnRef idx="0">
          <a:schemeClr val="accent1"/>
        </a:lnRef>
        <a:fillRef idx="3">
          <a:schemeClr val="accent1"/>
        </a:fillRef>
        <a:effectRef idx="3">
          <a:schemeClr val="accent1"/>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IN" sz="2200" b="1" kern="1200" dirty="0"/>
            <a:t>S. 44AB</a:t>
          </a:r>
        </a:p>
      </dsp:txBody>
      <dsp:txXfrm>
        <a:off x="105935" y="793803"/>
        <a:ext cx="2465009" cy="537334"/>
      </dsp:txXfrm>
    </dsp:sp>
    <dsp:sp modelId="{04ADAB67-FDE2-4EFD-90CB-E7D242BD2EAE}">
      <dsp:nvSpPr>
        <dsp:cNvPr id="0" name=""/>
        <dsp:cNvSpPr/>
      </dsp:nvSpPr>
      <dsp:spPr>
        <a:xfrm rot="5400000">
          <a:off x="5393539" y="-629099"/>
          <a:ext cx="523510" cy="6105628"/>
        </a:xfrm>
        <a:prstGeom prst="round2SameRect">
          <a:avLst/>
        </a:prstGeom>
        <a:gradFill rotWithShape="1">
          <a:gsLst>
            <a:gs pos="0">
              <a:schemeClr val="accent1">
                <a:tint val="62000"/>
                <a:satMod val="180000"/>
              </a:schemeClr>
            </a:gs>
            <a:gs pos="65000">
              <a:schemeClr val="accent1">
                <a:tint val="32000"/>
                <a:satMod val="250000"/>
              </a:schemeClr>
            </a:gs>
            <a:gs pos="100000">
              <a:schemeClr val="accent1">
                <a:tint val="23000"/>
                <a:satMod val="300000"/>
              </a:schemeClr>
            </a:gs>
          </a:gsLst>
          <a:lin ang="16200000" scaled="0"/>
        </a:gradFill>
        <a:ln w="9525" cap="flat" cmpd="sng" algn="ctr">
          <a:solidFill>
            <a:schemeClr val="accent1"/>
          </a:solidFill>
          <a:prstDash val="solid"/>
        </a:ln>
        <a:effectLst>
          <a:outerShdw blurRad="50800" dist="38100" dir="5400000" rotWithShape="0">
            <a:srgbClr val="000000">
              <a:alpha val="35000"/>
            </a:srgbClr>
          </a:outerShdw>
        </a:effectLst>
        <a:scene3d>
          <a:camera prst="orthographicFront"/>
          <a:lightRig rig="threePt" dir="t">
            <a:rot lat="0" lon="0" rev="7500000"/>
          </a:lightRig>
        </a:scene3d>
        <a:sp3d extrusionH="190500"/>
      </dsp:spPr>
      <dsp:style>
        <a:lnRef idx="1">
          <a:schemeClr val="accent1"/>
        </a:lnRef>
        <a:fillRef idx="2">
          <a:schemeClr val="accent1"/>
        </a:fillRef>
        <a:effectRef idx="1">
          <a:schemeClr val="accent1"/>
        </a:effectRef>
        <a:fontRef idx="minor">
          <a:schemeClr val="dk1"/>
        </a:fontRef>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IN" sz="1600" b="1" kern="1200" dirty="0">
              <a:latin typeface="+mj-lt"/>
            </a:rPr>
            <a:t>Prescribing the Forms for Report u/s 44AB</a:t>
          </a:r>
        </a:p>
      </dsp:txBody>
      <dsp:txXfrm rot="-5400000">
        <a:off x="2602480" y="2187516"/>
        <a:ext cx="6080072" cy="472398"/>
      </dsp:txXfrm>
    </dsp:sp>
    <dsp:sp modelId="{61244FBC-8F3A-4598-BFD4-44A57D8655FA}">
      <dsp:nvSpPr>
        <dsp:cNvPr id="0" name=""/>
        <dsp:cNvSpPr/>
      </dsp:nvSpPr>
      <dsp:spPr>
        <a:xfrm>
          <a:off x="76866" y="2139557"/>
          <a:ext cx="2525613" cy="541338"/>
        </a:xfrm>
        <a:prstGeom prst="roundRect">
          <a:avLst/>
        </a:prstGeom>
        <a:gradFill rotWithShape="1">
          <a:gsLst>
            <a:gs pos="0">
              <a:schemeClr val="accent1">
                <a:shade val="15000"/>
                <a:satMod val="180000"/>
              </a:schemeClr>
            </a:gs>
            <a:gs pos="50000">
              <a:schemeClr val="accent1">
                <a:shade val="45000"/>
                <a:satMod val="170000"/>
              </a:schemeClr>
            </a:gs>
            <a:gs pos="70000">
              <a:schemeClr val="accent1">
                <a:tint val="99000"/>
                <a:shade val="65000"/>
                <a:satMod val="155000"/>
              </a:schemeClr>
            </a:gs>
            <a:gs pos="100000">
              <a:schemeClr val="accent1">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a:lightRig rig="threePt" dir="t">
            <a:rot lat="0" lon="0" rev="7500000"/>
          </a:lightRig>
        </a:scene3d>
        <a:sp3d contourW="1000" prstMaterial="flat">
          <a:bevelT w="95250" h="101600"/>
          <a:contourClr>
            <a:schemeClr val="accent1">
              <a:satMod val="300000"/>
            </a:schemeClr>
          </a:contourClr>
        </a:sp3d>
      </dsp:spPr>
      <dsp:style>
        <a:lnRef idx="0">
          <a:schemeClr val="accent1"/>
        </a:lnRef>
        <a:fillRef idx="3">
          <a:schemeClr val="accent1"/>
        </a:fillRef>
        <a:effectRef idx="3">
          <a:schemeClr val="accent1"/>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IN" sz="2200" b="1" kern="1200" dirty="0"/>
            <a:t>Rule 6G</a:t>
          </a:r>
        </a:p>
      </dsp:txBody>
      <dsp:txXfrm>
        <a:off x="103292" y="2165983"/>
        <a:ext cx="2472761" cy="488486"/>
      </dsp:txXfrm>
    </dsp:sp>
    <dsp:sp modelId="{8ACCB192-2A96-43BB-BA15-7E601616E34A}">
      <dsp:nvSpPr>
        <dsp:cNvPr id="0" name=""/>
        <dsp:cNvSpPr/>
      </dsp:nvSpPr>
      <dsp:spPr>
        <a:xfrm rot="5400000">
          <a:off x="5349443" y="1833"/>
          <a:ext cx="600807" cy="6099666"/>
        </a:xfrm>
        <a:prstGeom prst="round2SameRect">
          <a:avLst/>
        </a:prstGeom>
        <a:gradFill rotWithShape="1">
          <a:gsLst>
            <a:gs pos="0">
              <a:schemeClr val="accent1">
                <a:tint val="62000"/>
                <a:satMod val="180000"/>
              </a:schemeClr>
            </a:gs>
            <a:gs pos="65000">
              <a:schemeClr val="accent1">
                <a:tint val="32000"/>
                <a:satMod val="250000"/>
              </a:schemeClr>
            </a:gs>
            <a:gs pos="100000">
              <a:schemeClr val="accent1">
                <a:tint val="23000"/>
                <a:satMod val="300000"/>
              </a:schemeClr>
            </a:gs>
          </a:gsLst>
          <a:lin ang="16200000" scaled="0"/>
        </a:gradFill>
        <a:ln w="9525" cap="flat" cmpd="sng" algn="ctr">
          <a:solidFill>
            <a:schemeClr val="accent1"/>
          </a:solidFill>
          <a:prstDash val="solid"/>
        </a:ln>
        <a:effectLst>
          <a:outerShdw blurRad="50800" dist="38100" dir="5400000" rotWithShape="0">
            <a:srgbClr val="000000">
              <a:alpha val="35000"/>
            </a:srgbClr>
          </a:outerShdw>
        </a:effectLst>
        <a:scene3d>
          <a:camera prst="orthographicFront"/>
          <a:lightRig rig="threePt" dir="t">
            <a:rot lat="0" lon="0" rev="7500000"/>
          </a:lightRig>
        </a:scene3d>
        <a:sp3d extrusionH="190500"/>
      </dsp:spPr>
      <dsp:style>
        <a:lnRef idx="1">
          <a:schemeClr val="accent1"/>
        </a:lnRef>
        <a:fillRef idx="2">
          <a:schemeClr val="accent1"/>
        </a:fillRef>
        <a:effectRef idx="1">
          <a:schemeClr val="accent1"/>
        </a:effectRef>
        <a:fontRef idx="minor">
          <a:schemeClr val="dk1"/>
        </a:fontRef>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n-IN" sz="1600" b="1" kern="1200" dirty="0">
              <a:latin typeface="+mj-lt"/>
            </a:rPr>
            <a:t>Report in case of a person who is required to get his A/cs audited under any law</a:t>
          </a:r>
        </a:p>
      </dsp:txBody>
      <dsp:txXfrm rot="-5400000">
        <a:off x="2600014" y="2780592"/>
        <a:ext cx="6070337" cy="542149"/>
      </dsp:txXfrm>
    </dsp:sp>
    <dsp:sp modelId="{7E3C8BB1-0CDB-4589-8AAC-5446459A8FF5}">
      <dsp:nvSpPr>
        <dsp:cNvPr id="0" name=""/>
        <dsp:cNvSpPr/>
      </dsp:nvSpPr>
      <dsp:spPr>
        <a:xfrm>
          <a:off x="76866" y="2724157"/>
          <a:ext cx="2523147" cy="655019"/>
        </a:xfrm>
        <a:prstGeom prst="roundRect">
          <a:avLst/>
        </a:prstGeom>
        <a:gradFill rotWithShape="1">
          <a:gsLst>
            <a:gs pos="0">
              <a:schemeClr val="accent1">
                <a:shade val="15000"/>
                <a:satMod val="180000"/>
              </a:schemeClr>
            </a:gs>
            <a:gs pos="50000">
              <a:schemeClr val="accent1">
                <a:shade val="45000"/>
                <a:satMod val="170000"/>
              </a:schemeClr>
            </a:gs>
            <a:gs pos="70000">
              <a:schemeClr val="accent1">
                <a:tint val="99000"/>
                <a:shade val="65000"/>
                <a:satMod val="155000"/>
              </a:schemeClr>
            </a:gs>
            <a:gs pos="100000">
              <a:schemeClr val="accent1">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a:lightRig rig="threePt" dir="t">
            <a:rot lat="0" lon="0" rev="7500000"/>
          </a:lightRig>
        </a:scene3d>
        <a:sp3d contourW="1000" prstMaterial="flat">
          <a:bevelT w="95250" h="101600"/>
          <a:contourClr>
            <a:schemeClr val="accent1">
              <a:satMod val="300000"/>
            </a:schemeClr>
          </a:contourClr>
        </a:sp3d>
      </dsp:spPr>
      <dsp:style>
        <a:lnRef idx="0">
          <a:schemeClr val="accent1"/>
        </a:lnRef>
        <a:fillRef idx="3">
          <a:schemeClr val="accent1"/>
        </a:fillRef>
        <a:effectRef idx="3">
          <a:schemeClr val="accent1"/>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IN" sz="2200" b="1" kern="1200" dirty="0"/>
            <a:t>Form No. 3CA</a:t>
          </a:r>
        </a:p>
      </dsp:txBody>
      <dsp:txXfrm>
        <a:off x="108841" y="2756132"/>
        <a:ext cx="2459197" cy="591069"/>
      </dsp:txXfrm>
    </dsp:sp>
    <dsp:sp modelId="{0EA73C5C-5038-41B5-9FC3-55BDA25CAAA6}">
      <dsp:nvSpPr>
        <dsp:cNvPr id="0" name=""/>
        <dsp:cNvSpPr/>
      </dsp:nvSpPr>
      <dsp:spPr>
        <a:xfrm rot="5400000">
          <a:off x="5417105" y="653872"/>
          <a:ext cx="476378" cy="6105628"/>
        </a:xfrm>
        <a:prstGeom prst="round2SameRect">
          <a:avLst/>
        </a:prstGeom>
        <a:gradFill rotWithShape="1">
          <a:gsLst>
            <a:gs pos="0">
              <a:schemeClr val="accent1">
                <a:tint val="62000"/>
                <a:satMod val="180000"/>
              </a:schemeClr>
            </a:gs>
            <a:gs pos="65000">
              <a:schemeClr val="accent1">
                <a:tint val="32000"/>
                <a:satMod val="250000"/>
              </a:schemeClr>
            </a:gs>
            <a:gs pos="100000">
              <a:schemeClr val="accent1">
                <a:tint val="23000"/>
                <a:satMod val="300000"/>
              </a:schemeClr>
            </a:gs>
          </a:gsLst>
          <a:lin ang="16200000" scaled="0"/>
        </a:gradFill>
        <a:ln w="9525" cap="flat" cmpd="sng" algn="ctr">
          <a:solidFill>
            <a:schemeClr val="accent1"/>
          </a:solidFill>
          <a:prstDash val="solid"/>
        </a:ln>
        <a:effectLst>
          <a:outerShdw blurRad="50800" dist="38100" dir="5400000" rotWithShape="0">
            <a:srgbClr val="000000">
              <a:alpha val="35000"/>
            </a:srgbClr>
          </a:outerShdw>
        </a:effectLst>
        <a:scene3d>
          <a:camera prst="orthographicFront"/>
          <a:lightRig rig="threePt" dir="t">
            <a:rot lat="0" lon="0" rev="7500000"/>
          </a:lightRig>
        </a:scene3d>
        <a:sp3d extrusionH="190500"/>
      </dsp:spPr>
      <dsp:style>
        <a:lnRef idx="1">
          <a:schemeClr val="accent1"/>
        </a:lnRef>
        <a:fillRef idx="2">
          <a:schemeClr val="accent1"/>
        </a:fillRef>
        <a:effectRef idx="1">
          <a:schemeClr val="accent1"/>
        </a:effectRef>
        <a:fontRef idx="minor">
          <a:schemeClr val="dk1"/>
        </a:fontRef>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n-IN" sz="1600" b="1" kern="1200" dirty="0">
              <a:latin typeface="+mj-lt"/>
            </a:rPr>
            <a:t>Report in any other case</a:t>
          </a:r>
        </a:p>
      </dsp:txBody>
      <dsp:txXfrm rot="-5400000">
        <a:off x="2602481" y="3491752"/>
        <a:ext cx="6082373" cy="429868"/>
      </dsp:txXfrm>
    </dsp:sp>
    <dsp:sp modelId="{F5334248-23EB-43FE-9DE3-8E8ADE73E711}">
      <dsp:nvSpPr>
        <dsp:cNvPr id="0" name=""/>
        <dsp:cNvSpPr/>
      </dsp:nvSpPr>
      <dsp:spPr>
        <a:xfrm>
          <a:off x="76866" y="3443726"/>
          <a:ext cx="2525613" cy="595472"/>
        </a:xfrm>
        <a:prstGeom prst="roundRect">
          <a:avLst/>
        </a:prstGeom>
        <a:gradFill rotWithShape="1">
          <a:gsLst>
            <a:gs pos="0">
              <a:schemeClr val="accent1">
                <a:shade val="15000"/>
                <a:satMod val="180000"/>
              </a:schemeClr>
            </a:gs>
            <a:gs pos="50000">
              <a:schemeClr val="accent1">
                <a:shade val="45000"/>
                <a:satMod val="170000"/>
              </a:schemeClr>
            </a:gs>
            <a:gs pos="70000">
              <a:schemeClr val="accent1">
                <a:tint val="99000"/>
                <a:shade val="65000"/>
                <a:satMod val="155000"/>
              </a:schemeClr>
            </a:gs>
            <a:gs pos="100000">
              <a:schemeClr val="accent1">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a:lightRig rig="threePt" dir="t">
            <a:rot lat="0" lon="0" rev="7500000"/>
          </a:lightRig>
        </a:scene3d>
        <a:sp3d contourW="1000" prstMaterial="flat">
          <a:bevelT w="95250" h="101600"/>
          <a:contourClr>
            <a:schemeClr val="accent1">
              <a:satMod val="300000"/>
            </a:schemeClr>
          </a:contourClr>
        </a:sp3d>
      </dsp:spPr>
      <dsp:style>
        <a:lnRef idx="0">
          <a:schemeClr val="accent1"/>
        </a:lnRef>
        <a:fillRef idx="3">
          <a:schemeClr val="accent1"/>
        </a:fillRef>
        <a:effectRef idx="3">
          <a:schemeClr val="accent1"/>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IN" sz="2200" b="1" kern="1200" dirty="0"/>
            <a:t>Form No. 3CB</a:t>
          </a:r>
        </a:p>
      </dsp:txBody>
      <dsp:txXfrm>
        <a:off x="105935" y="3472795"/>
        <a:ext cx="2467475" cy="537334"/>
      </dsp:txXfrm>
    </dsp:sp>
    <dsp:sp modelId="{E4B8C5CF-9BF5-40BD-8C14-FD0AC397367C}">
      <dsp:nvSpPr>
        <dsp:cNvPr id="0" name=""/>
        <dsp:cNvSpPr/>
      </dsp:nvSpPr>
      <dsp:spPr>
        <a:xfrm rot="5400000">
          <a:off x="5417105" y="1279118"/>
          <a:ext cx="476378" cy="6105628"/>
        </a:xfrm>
        <a:prstGeom prst="round2SameRect">
          <a:avLst/>
        </a:prstGeom>
        <a:gradFill rotWithShape="1">
          <a:gsLst>
            <a:gs pos="0">
              <a:schemeClr val="accent1">
                <a:tint val="62000"/>
                <a:satMod val="180000"/>
              </a:schemeClr>
            </a:gs>
            <a:gs pos="65000">
              <a:schemeClr val="accent1">
                <a:tint val="32000"/>
                <a:satMod val="250000"/>
              </a:schemeClr>
            </a:gs>
            <a:gs pos="100000">
              <a:schemeClr val="accent1">
                <a:tint val="23000"/>
                <a:satMod val="300000"/>
              </a:schemeClr>
            </a:gs>
          </a:gsLst>
          <a:lin ang="16200000" scaled="0"/>
        </a:gradFill>
        <a:ln w="9525" cap="flat" cmpd="sng" algn="ctr">
          <a:solidFill>
            <a:schemeClr val="accent1"/>
          </a:solidFill>
          <a:prstDash val="solid"/>
        </a:ln>
        <a:effectLst>
          <a:outerShdw blurRad="50800" dist="38100" dir="5400000" rotWithShape="0">
            <a:srgbClr val="000000">
              <a:alpha val="35000"/>
            </a:srgbClr>
          </a:outerShdw>
        </a:effectLst>
        <a:scene3d>
          <a:camera prst="orthographicFront"/>
          <a:lightRig rig="threePt" dir="t">
            <a:rot lat="0" lon="0" rev="7500000"/>
          </a:lightRig>
        </a:scene3d>
        <a:sp3d extrusionH="190500"/>
      </dsp:spPr>
      <dsp:style>
        <a:lnRef idx="1">
          <a:schemeClr val="accent1"/>
        </a:lnRef>
        <a:fillRef idx="2">
          <a:schemeClr val="accent1"/>
        </a:fillRef>
        <a:effectRef idx="1">
          <a:schemeClr val="accent1"/>
        </a:effectRef>
        <a:fontRef idx="minor">
          <a:schemeClr val="dk1"/>
        </a:fontRef>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n-IN" sz="1600" b="1" kern="1200" dirty="0">
              <a:latin typeface="+mj-lt"/>
            </a:rPr>
            <a:t>Particulars as required in Form No. 3CA or 3CB</a:t>
          </a:r>
        </a:p>
      </dsp:txBody>
      <dsp:txXfrm rot="-5400000">
        <a:off x="2602481" y="4116998"/>
        <a:ext cx="6082373" cy="429868"/>
      </dsp:txXfrm>
    </dsp:sp>
    <dsp:sp modelId="{0DC740B0-D5CB-4A66-B8FC-7172A8368749}">
      <dsp:nvSpPr>
        <dsp:cNvPr id="0" name=""/>
        <dsp:cNvSpPr/>
      </dsp:nvSpPr>
      <dsp:spPr>
        <a:xfrm>
          <a:off x="76866" y="4034196"/>
          <a:ext cx="2525613" cy="595472"/>
        </a:xfrm>
        <a:prstGeom prst="roundRect">
          <a:avLst/>
        </a:prstGeom>
        <a:gradFill rotWithShape="1">
          <a:gsLst>
            <a:gs pos="0">
              <a:schemeClr val="accent1">
                <a:shade val="15000"/>
                <a:satMod val="180000"/>
              </a:schemeClr>
            </a:gs>
            <a:gs pos="50000">
              <a:schemeClr val="accent1">
                <a:shade val="45000"/>
                <a:satMod val="170000"/>
              </a:schemeClr>
            </a:gs>
            <a:gs pos="70000">
              <a:schemeClr val="accent1">
                <a:tint val="99000"/>
                <a:shade val="65000"/>
                <a:satMod val="155000"/>
              </a:schemeClr>
            </a:gs>
            <a:gs pos="100000">
              <a:schemeClr val="accent1">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a:lightRig rig="threePt" dir="t">
            <a:rot lat="0" lon="0" rev="7500000"/>
          </a:lightRig>
        </a:scene3d>
        <a:sp3d contourW="1000" prstMaterial="flat">
          <a:bevelT w="95250" h="101600"/>
          <a:contourClr>
            <a:schemeClr val="accent1">
              <a:satMod val="300000"/>
            </a:schemeClr>
          </a:contourClr>
        </a:sp3d>
      </dsp:spPr>
      <dsp:style>
        <a:lnRef idx="0">
          <a:schemeClr val="accent1"/>
        </a:lnRef>
        <a:fillRef idx="3">
          <a:schemeClr val="accent1"/>
        </a:fillRef>
        <a:effectRef idx="3">
          <a:schemeClr val="accent1"/>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IN" sz="2200" b="1" kern="1200" dirty="0"/>
            <a:t>Form No. 3CD</a:t>
          </a:r>
        </a:p>
      </dsp:txBody>
      <dsp:txXfrm>
        <a:off x="105935" y="4063265"/>
        <a:ext cx="2467475" cy="537334"/>
      </dsp:txXfrm>
    </dsp:sp>
    <dsp:sp modelId="{FCBBE545-2D69-43B8-891C-4130DA459960}">
      <dsp:nvSpPr>
        <dsp:cNvPr id="0" name=""/>
        <dsp:cNvSpPr/>
      </dsp:nvSpPr>
      <dsp:spPr>
        <a:xfrm rot="5400000">
          <a:off x="5417105" y="1904364"/>
          <a:ext cx="476378" cy="6105628"/>
        </a:xfrm>
        <a:prstGeom prst="round2SameRect">
          <a:avLst/>
        </a:prstGeom>
        <a:gradFill rotWithShape="1">
          <a:gsLst>
            <a:gs pos="0">
              <a:schemeClr val="accent1">
                <a:tint val="62000"/>
                <a:satMod val="180000"/>
              </a:schemeClr>
            </a:gs>
            <a:gs pos="65000">
              <a:schemeClr val="accent1">
                <a:tint val="32000"/>
                <a:satMod val="250000"/>
              </a:schemeClr>
            </a:gs>
            <a:gs pos="100000">
              <a:schemeClr val="accent1">
                <a:tint val="23000"/>
                <a:satMod val="300000"/>
              </a:schemeClr>
            </a:gs>
          </a:gsLst>
          <a:lin ang="16200000" scaled="0"/>
        </a:gradFill>
        <a:ln w="9525" cap="flat" cmpd="sng" algn="ctr">
          <a:solidFill>
            <a:schemeClr val="accent1"/>
          </a:solidFill>
          <a:prstDash val="solid"/>
        </a:ln>
        <a:effectLst>
          <a:outerShdw blurRad="50800" dist="38100" dir="5400000" rotWithShape="0">
            <a:srgbClr val="000000">
              <a:alpha val="35000"/>
            </a:srgbClr>
          </a:outerShdw>
        </a:effectLst>
        <a:scene3d>
          <a:camera prst="orthographicFront"/>
          <a:lightRig rig="threePt" dir="t">
            <a:rot lat="0" lon="0" rev="7500000"/>
          </a:lightRig>
        </a:scene3d>
        <a:sp3d extrusionH="190500"/>
      </dsp:spPr>
      <dsp:style>
        <a:lnRef idx="1">
          <a:schemeClr val="accent1"/>
        </a:lnRef>
        <a:fillRef idx="2">
          <a:schemeClr val="accent1"/>
        </a:fillRef>
        <a:effectRef idx="1">
          <a:schemeClr val="accent1"/>
        </a:effectRef>
        <a:fontRef idx="minor">
          <a:schemeClr val="dk1"/>
        </a:fontRef>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n-IN" sz="1600" b="1" kern="1200" dirty="0">
              <a:latin typeface="+mj-lt"/>
            </a:rPr>
            <a:t>Penalty ½%, maximum Rs. 1.50 Lakhs</a:t>
          </a:r>
        </a:p>
      </dsp:txBody>
      <dsp:txXfrm rot="-5400000">
        <a:off x="2602481" y="4742244"/>
        <a:ext cx="6082373" cy="429868"/>
      </dsp:txXfrm>
    </dsp:sp>
    <dsp:sp modelId="{8EC17A1C-98CC-485E-A326-40AE64FFD614}">
      <dsp:nvSpPr>
        <dsp:cNvPr id="0" name=""/>
        <dsp:cNvSpPr/>
      </dsp:nvSpPr>
      <dsp:spPr>
        <a:xfrm>
          <a:off x="76866" y="4659442"/>
          <a:ext cx="2525613" cy="595472"/>
        </a:xfrm>
        <a:prstGeom prst="roundRect">
          <a:avLst/>
        </a:prstGeom>
        <a:gradFill rotWithShape="1">
          <a:gsLst>
            <a:gs pos="0">
              <a:schemeClr val="accent1">
                <a:shade val="15000"/>
                <a:satMod val="180000"/>
              </a:schemeClr>
            </a:gs>
            <a:gs pos="50000">
              <a:schemeClr val="accent1">
                <a:shade val="45000"/>
                <a:satMod val="170000"/>
              </a:schemeClr>
            </a:gs>
            <a:gs pos="70000">
              <a:schemeClr val="accent1">
                <a:tint val="99000"/>
                <a:shade val="65000"/>
                <a:satMod val="155000"/>
              </a:schemeClr>
            </a:gs>
            <a:gs pos="100000">
              <a:schemeClr val="accent1">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a:lightRig rig="threePt" dir="t">
            <a:rot lat="0" lon="0" rev="7500000"/>
          </a:lightRig>
        </a:scene3d>
        <a:sp3d contourW="1000" prstMaterial="flat">
          <a:bevelT w="95250" h="101600"/>
          <a:contourClr>
            <a:schemeClr val="accent1">
              <a:satMod val="300000"/>
            </a:schemeClr>
          </a:contourClr>
        </a:sp3d>
      </dsp:spPr>
      <dsp:style>
        <a:lnRef idx="0">
          <a:schemeClr val="accent1"/>
        </a:lnRef>
        <a:fillRef idx="3">
          <a:schemeClr val="accent1"/>
        </a:fillRef>
        <a:effectRef idx="3">
          <a:schemeClr val="accent1"/>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IN" sz="2200" b="1" kern="1200" dirty="0"/>
            <a:t>S. 271B</a:t>
          </a:r>
        </a:p>
      </dsp:txBody>
      <dsp:txXfrm>
        <a:off x="105935" y="4688511"/>
        <a:ext cx="2467475" cy="5373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30BEF-46D7-4D66-9F47-C255C6A22085}">
      <dsp:nvSpPr>
        <dsp:cNvPr id="0" name=""/>
        <dsp:cNvSpPr/>
      </dsp:nvSpPr>
      <dsp:spPr>
        <a:xfrm>
          <a:off x="0" y="330377"/>
          <a:ext cx="7416824" cy="403200"/>
        </a:xfrm>
        <a:prstGeom prst="rect">
          <a:avLst/>
        </a:prstGeom>
        <a:solidFill>
          <a:schemeClr val="lt1">
            <a:alpha val="90000"/>
            <a:hueOff val="0"/>
            <a:satOff val="0"/>
            <a:lumOff val="0"/>
            <a:alphaOff val="0"/>
          </a:schemeClr>
        </a:solidFill>
        <a:ln w="55000" cap="flat" cmpd="thickThin"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FD43E7-E53F-4561-BBE5-6511340A40E4}">
      <dsp:nvSpPr>
        <dsp:cNvPr id="0" name=""/>
        <dsp:cNvSpPr/>
      </dsp:nvSpPr>
      <dsp:spPr>
        <a:xfrm>
          <a:off x="370841" y="128407"/>
          <a:ext cx="5482360" cy="472320"/>
        </a:xfrm>
        <a:prstGeom prst="roundRect">
          <a:avLst/>
        </a:prstGeom>
        <a:solidFill>
          <a:schemeClr val="tx2">
            <a:lumMod val="7500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237" tIns="0" rIns="196237" bIns="0" numCol="1" spcCol="1270" anchor="ctr" anchorCtr="0">
          <a:noAutofit/>
        </a:bodyPr>
        <a:lstStyle/>
        <a:p>
          <a:pPr marL="0" lvl="0" indent="0" algn="just" defTabSz="711200">
            <a:lnSpc>
              <a:spcPct val="90000"/>
            </a:lnSpc>
            <a:spcBef>
              <a:spcPct val="0"/>
            </a:spcBef>
            <a:spcAft>
              <a:spcPct val="35000"/>
            </a:spcAft>
            <a:buNone/>
          </a:pPr>
          <a:r>
            <a:rPr lang="en-IN" sz="1600" b="1" i="0" kern="1200" dirty="0"/>
            <a:t>Limit increased from 1Cr. to 5 Cr.to 10 Cr !!!</a:t>
          </a:r>
        </a:p>
      </dsp:txBody>
      <dsp:txXfrm>
        <a:off x="393898" y="151464"/>
        <a:ext cx="5436246" cy="426206"/>
      </dsp:txXfrm>
    </dsp:sp>
    <dsp:sp modelId="{34D788BC-4DBA-44F2-A906-12307D19BF1B}">
      <dsp:nvSpPr>
        <dsp:cNvPr id="0" name=""/>
        <dsp:cNvSpPr/>
      </dsp:nvSpPr>
      <dsp:spPr>
        <a:xfrm>
          <a:off x="0" y="1090327"/>
          <a:ext cx="7416824" cy="2520000"/>
        </a:xfrm>
        <a:prstGeom prst="rect">
          <a:avLst/>
        </a:prstGeom>
        <a:solidFill>
          <a:schemeClr val="lt1">
            <a:alpha val="90000"/>
            <a:hueOff val="0"/>
            <a:satOff val="0"/>
            <a:lumOff val="0"/>
            <a:alphaOff val="0"/>
          </a:schemeClr>
        </a:solidFill>
        <a:ln w="55000" cap="flat" cmpd="thickThin" algn="ctr">
          <a:solidFill>
            <a:schemeClr val="accent5">
              <a:hueOff val="3359278"/>
              <a:satOff val="4740"/>
              <a:lumOff val="-58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5628" tIns="333248" rIns="575628" bIns="113792" numCol="1" spcCol="1270" anchor="t" anchorCtr="0">
          <a:noAutofit/>
        </a:bodyPr>
        <a:lstStyle/>
        <a:p>
          <a:pPr marL="171450" lvl="1" indent="-171450" algn="just" defTabSz="711200">
            <a:lnSpc>
              <a:spcPct val="90000"/>
            </a:lnSpc>
            <a:spcBef>
              <a:spcPct val="0"/>
            </a:spcBef>
            <a:spcAft>
              <a:spcPct val="15000"/>
            </a:spcAft>
            <a:buChar char="•"/>
          </a:pPr>
          <a:r>
            <a:rPr lang="en-IN" sz="1600" b="1" i="0" kern="1200" dirty="0">
              <a:solidFill>
                <a:srgbClr val="FF0000"/>
              </a:solidFill>
            </a:rPr>
            <a:t>aggregate of all amounts received </a:t>
          </a:r>
          <a:r>
            <a:rPr lang="en-IN" sz="1600" b="1" i="0" kern="1200" dirty="0"/>
            <a:t>including amount received for sales, turnover or gross receipts, </a:t>
          </a:r>
          <a:r>
            <a:rPr lang="en-IN" sz="1600" b="1" i="0" kern="1200" dirty="0">
              <a:solidFill>
                <a:srgbClr val="FF0000"/>
              </a:solidFill>
            </a:rPr>
            <a:t>in cash, does not exceed 5%</a:t>
          </a:r>
          <a:r>
            <a:rPr lang="en-IN" sz="1600" b="1" i="0" kern="1200" dirty="0"/>
            <a:t> of the said amount;</a:t>
          </a:r>
        </a:p>
        <a:p>
          <a:pPr marL="171450" lvl="1" indent="-171450" algn="just" defTabSz="711200">
            <a:lnSpc>
              <a:spcPct val="90000"/>
            </a:lnSpc>
            <a:spcBef>
              <a:spcPct val="0"/>
            </a:spcBef>
            <a:spcAft>
              <a:spcPct val="15000"/>
            </a:spcAft>
            <a:buChar char="•"/>
          </a:pPr>
          <a:r>
            <a:rPr lang="en-IN" sz="1600" b="1" i="0" kern="1200" dirty="0"/>
            <a:t>AND</a:t>
          </a:r>
        </a:p>
        <a:p>
          <a:pPr marL="171450" lvl="1" indent="-171450" algn="just" defTabSz="711200">
            <a:lnSpc>
              <a:spcPct val="90000"/>
            </a:lnSpc>
            <a:spcBef>
              <a:spcPct val="0"/>
            </a:spcBef>
            <a:spcAft>
              <a:spcPct val="15000"/>
            </a:spcAft>
            <a:buChar char="•"/>
          </a:pPr>
          <a:r>
            <a:rPr lang="en-IN" sz="1600" b="1" i="0" kern="1200" dirty="0">
              <a:solidFill>
                <a:srgbClr val="FF0000"/>
              </a:solidFill>
            </a:rPr>
            <a:t>aggregate of all payments</a:t>
          </a:r>
          <a:r>
            <a:rPr lang="en-IN" sz="1600" b="1" i="0" kern="1200" dirty="0"/>
            <a:t> made including amount incurred for expenditure, </a:t>
          </a:r>
          <a:r>
            <a:rPr lang="en-IN" sz="1600" b="1" i="0" kern="1200" dirty="0">
              <a:solidFill>
                <a:srgbClr val="FF0000"/>
              </a:solidFill>
            </a:rPr>
            <a:t>in cash, does not exceed 5%</a:t>
          </a:r>
          <a:r>
            <a:rPr lang="en-IN" sz="1600" b="1" i="0" kern="1200" dirty="0"/>
            <a:t> of the said payment.</a:t>
          </a:r>
        </a:p>
      </dsp:txBody>
      <dsp:txXfrm>
        <a:off x="0" y="1090327"/>
        <a:ext cx="7416824" cy="2520000"/>
      </dsp:txXfrm>
    </dsp:sp>
    <dsp:sp modelId="{9EE9E245-DE42-40EF-A8F4-8D72826B01E9}">
      <dsp:nvSpPr>
        <dsp:cNvPr id="0" name=""/>
        <dsp:cNvSpPr/>
      </dsp:nvSpPr>
      <dsp:spPr>
        <a:xfrm>
          <a:off x="370841" y="854167"/>
          <a:ext cx="5368920" cy="472320"/>
        </a:xfrm>
        <a:prstGeom prst="roundRect">
          <a:avLst/>
        </a:prstGeom>
        <a:solidFill>
          <a:schemeClr val="bg2">
            <a:lumMod val="5000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237" tIns="0" rIns="196237" bIns="0" numCol="1" spcCol="1270" anchor="ctr" anchorCtr="0">
          <a:noAutofit/>
        </a:bodyPr>
        <a:lstStyle/>
        <a:p>
          <a:pPr marL="0" lvl="0" indent="0" algn="just" defTabSz="711200">
            <a:lnSpc>
              <a:spcPct val="90000"/>
            </a:lnSpc>
            <a:spcBef>
              <a:spcPct val="0"/>
            </a:spcBef>
            <a:spcAft>
              <a:spcPct val="35000"/>
            </a:spcAft>
            <a:buNone/>
          </a:pPr>
          <a:r>
            <a:rPr lang="en-IN" sz="1600" b="1" i="0" kern="1200" dirty="0"/>
            <a:t>Limit of 10 Cr. ONLY if:</a:t>
          </a:r>
        </a:p>
      </dsp:txBody>
      <dsp:txXfrm>
        <a:off x="393898" y="877224"/>
        <a:ext cx="5322806" cy="426206"/>
      </dsp:txXfrm>
    </dsp:sp>
    <dsp:sp modelId="{F1DAEDC6-F681-49C6-A275-CB1FA8E70068}">
      <dsp:nvSpPr>
        <dsp:cNvPr id="0" name=""/>
        <dsp:cNvSpPr/>
      </dsp:nvSpPr>
      <dsp:spPr>
        <a:xfrm>
          <a:off x="0" y="3932888"/>
          <a:ext cx="7416824" cy="403200"/>
        </a:xfrm>
        <a:prstGeom prst="rect">
          <a:avLst/>
        </a:prstGeom>
        <a:solidFill>
          <a:schemeClr val="lt1">
            <a:alpha val="90000"/>
            <a:hueOff val="0"/>
            <a:satOff val="0"/>
            <a:lumOff val="0"/>
            <a:alphaOff val="0"/>
          </a:schemeClr>
        </a:solidFill>
        <a:ln w="55000" cap="flat" cmpd="thickThin" algn="ctr">
          <a:solidFill>
            <a:schemeClr val="accent5">
              <a:hueOff val="6718555"/>
              <a:satOff val="9479"/>
              <a:lumOff val="-1176"/>
              <a:alphaOff val="0"/>
            </a:schemeClr>
          </a:solidFill>
          <a:prstDash val="solid"/>
        </a:ln>
        <a:effectLst/>
      </dsp:spPr>
      <dsp:style>
        <a:lnRef idx="2">
          <a:scrgbClr r="0" g="0" b="0"/>
        </a:lnRef>
        <a:fillRef idx="1">
          <a:scrgbClr r="0" g="0" b="0"/>
        </a:fillRef>
        <a:effectRef idx="0">
          <a:scrgbClr r="0" g="0" b="0"/>
        </a:effectRef>
        <a:fontRef idx="minor"/>
      </dsp:style>
    </dsp:sp>
    <dsp:sp modelId="{87562972-536E-4B79-90E6-753AA354AAFD}">
      <dsp:nvSpPr>
        <dsp:cNvPr id="0" name=""/>
        <dsp:cNvSpPr/>
      </dsp:nvSpPr>
      <dsp:spPr>
        <a:xfrm>
          <a:off x="370841" y="3696728"/>
          <a:ext cx="5371775" cy="472320"/>
        </a:xfrm>
        <a:prstGeom prst="roundRect">
          <a:avLst/>
        </a:prstGeom>
        <a:solidFill>
          <a:schemeClr val="bg2">
            <a:lumMod val="7500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237" tIns="0" rIns="196237" bIns="0" numCol="1" spcCol="1270" anchor="ctr" anchorCtr="0">
          <a:noAutofit/>
        </a:bodyPr>
        <a:lstStyle/>
        <a:p>
          <a:pPr marL="0" lvl="0" indent="0" algn="just" defTabSz="711200">
            <a:lnSpc>
              <a:spcPct val="90000"/>
            </a:lnSpc>
            <a:spcBef>
              <a:spcPct val="0"/>
            </a:spcBef>
            <a:spcAft>
              <a:spcPct val="35000"/>
            </a:spcAft>
            <a:buClr>
              <a:schemeClr val="accent1">
                <a:lumMod val="75000"/>
              </a:schemeClr>
            </a:buClr>
            <a:buNone/>
          </a:pPr>
          <a:r>
            <a:rPr lang="en-US" sz="1600" b="1" kern="1200">
              <a:latin typeface="+mj-lt"/>
            </a:rPr>
            <a:t>Non -A/c Payee Cheque/ Draft - Cash</a:t>
          </a:r>
          <a:endParaRPr lang="en-IN" sz="1600" b="1" i="0" kern="1200" dirty="0"/>
        </a:p>
      </dsp:txBody>
      <dsp:txXfrm>
        <a:off x="393898" y="3719785"/>
        <a:ext cx="5325661" cy="426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2EF48D-2326-4F75-A5E7-820308A36CC0}">
      <dsp:nvSpPr>
        <dsp:cNvPr id="0" name=""/>
        <dsp:cNvSpPr/>
      </dsp:nvSpPr>
      <dsp:spPr>
        <a:xfrm>
          <a:off x="1405208" y="584361"/>
          <a:ext cx="4441305" cy="4441305"/>
        </a:xfrm>
        <a:prstGeom prst="blockArc">
          <a:avLst>
            <a:gd name="adj1" fmla="val 10547278"/>
            <a:gd name="adj2" fmla="val 17112927"/>
            <a:gd name="adj3" fmla="val 4640"/>
          </a:avLst>
        </a:prstGeom>
        <a:solidFill>
          <a:schemeClr val="tx2">
            <a:lumMod val="60000"/>
            <a:lumOff val="4000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73FB13DE-90DD-4EF8-B3B1-28B67E2BB63A}">
      <dsp:nvSpPr>
        <dsp:cNvPr id="0" name=""/>
        <dsp:cNvSpPr/>
      </dsp:nvSpPr>
      <dsp:spPr>
        <a:xfrm>
          <a:off x="1411001" y="726732"/>
          <a:ext cx="4441305" cy="4441305"/>
        </a:xfrm>
        <a:prstGeom prst="blockArc">
          <a:avLst>
            <a:gd name="adj1" fmla="val 4547640"/>
            <a:gd name="adj2" fmla="val 10773140"/>
            <a:gd name="adj3" fmla="val 4640"/>
          </a:avLst>
        </a:prstGeom>
        <a:solidFill>
          <a:schemeClr val="tx2">
            <a:lumMod val="7500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4AF9B6CF-A06C-485F-8400-3670431C2228}">
      <dsp:nvSpPr>
        <dsp:cNvPr id="0" name=""/>
        <dsp:cNvSpPr/>
      </dsp:nvSpPr>
      <dsp:spPr>
        <a:xfrm>
          <a:off x="2404158" y="709915"/>
          <a:ext cx="4441305" cy="4441305"/>
        </a:xfrm>
        <a:prstGeom prst="blockArc">
          <a:avLst>
            <a:gd name="adj1" fmla="val 21450597"/>
            <a:gd name="adj2" fmla="val 6135954"/>
            <a:gd name="adj3" fmla="val 4640"/>
          </a:avLst>
        </a:prstGeom>
        <a:solidFill>
          <a:schemeClr val="tx2">
            <a:lumMod val="7500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21B89FE9-00CD-4469-9CC4-6FA79E642348}">
      <dsp:nvSpPr>
        <dsp:cNvPr id="0" name=""/>
        <dsp:cNvSpPr/>
      </dsp:nvSpPr>
      <dsp:spPr>
        <a:xfrm>
          <a:off x="2402110" y="617832"/>
          <a:ext cx="4441305" cy="4441305"/>
        </a:xfrm>
        <a:prstGeom prst="blockArc">
          <a:avLst>
            <a:gd name="adj1" fmla="val 15517832"/>
            <a:gd name="adj2" fmla="val 21596581"/>
            <a:gd name="adj3" fmla="val 4640"/>
          </a:avLst>
        </a:prstGeom>
        <a:solidFill>
          <a:schemeClr val="accent1">
            <a:lumMod val="60000"/>
            <a:lumOff val="4000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DA88302D-2E02-4E97-9888-418B07EE8957}">
      <dsp:nvSpPr>
        <dsp:cNvPr id="0" name=""/>
        <dsp:cNvSpPr/>
      </dsp:nvSpPr>
      <dsp:spPr>
        <a:xfrm>
          <a:off x="2753044" y="1627960"/>
          <a:ext cx="2821870" cy="2506182"/>
        </a:xfrm>
        <a:prstGeom prst="ellipse">
          <a:avLst/>
        </a:prstGeom>
        <a:solidFill>
          <a:schemeClr val="tx2">
            <a:lumMod val="7500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IN" sz="3100" b="1" kern="1200" dirty="0"/>
            <a:t>Tax Audit</a:t>
          </a:r>
        </a:p>
        <a:p>
          <a:pPr marL="0" lvl="0" indent="0" algn="ctr" defTabSz="1377950">
            <a:lnSpc>
              <a:spcPct val="90000"/>
            </a:lnSpc>
            <a:spcBef>
              <a:spcPct val="0"/>
            </a:spcBef>
            <a:spcAft>
              <a:spcPct val="35000"/>
            </a:spcAft>
            <a:buNone/>
          </a:pPr>
          <a:r>
            <a:rPr lang="en-IN" sz="3100" b="1" kern="1200" dirty="0"/>
            <a:t>(Business)</a:t>
          </a:r>
        </a:p>
      </dsp:txBody>
      <dsp:txXfrm>
        <a:off x="3166297" y="1994982"/>
        <a:ext cx="1995364" cy="1772138"/>
      </dsp:txXfrm>
    </dsp:sp>
    <dsp:sp modelId="{F5D15E6B-4780-4475-8685-55514357A726}">
      <dsp:nvSpPr>
        <dsp:cNvPr id="0" name=""/>
        <dsp:cNvSpPr/>
      </dsp:nvSpPr>
      <dsp:spPr>
        <a:xfrm>
          <a:off x="3078124" y="-4247"/>
          <a:ext cx="2234053" cy="1432321"/>
        </a:xfrm>
        <a:prstGeom prst="ellipse">
          <a:avLst/>
        </a:prstGeom>
        <a:solidFill>
          <a:schemeClr val="accent1">
            <a:lumMod val="60000"/>
            <a:lumOff val="4000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IN" sz="1800" b="1" kern="1200" dirty="0"/>
            <a:t>Below Rs. 1 Cr</a:t>
          </a:r>
        </a:p>
      </dsp:txBody>
      <dsp:txXfrm>
        <a:off x="3405293" y="205512"/>
        <a:ext cx="1579715" cy="1012803"/>
      </dsp:txXfrm>
    </dsp:sp>
    <dsp:sp modelId="{CEEA9B3D-413A-4174-A3EA-7DB9D73C48B5}">
      <dsp:nvSpPr>
        <dsp:cNvPr id="0" name=""/>
        <dsp:cNvSpPr/>
      </dsp:nvSpPr>
      <dsp:spPr>
        <a:xfrm>
          <a:off x="5743366" y="2106587"/>
          <a:ext cx="2097068" cy="1459481"/>
        </a:xfrm>
        <a:prstGeom prst="ellipse">
          <a:avLst/>
        </a:prstGeom>
        <a:solidFill>
          <a:schemeClr val="accent1">
            <a:lumMod val="7500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IN" sz="1800" b="1" kern="1200" dirty="0"/>
            <a:t>Between Rs. 1 to 2 Cr	</a:t>
          </a:r>
        </a:p>
      </dsp:txBody>
      <dsp:txXfrm>
        <a:off x="6050474" y="2320323"/>
        <a:ext cx="1482852" cy="1032009"/>
      </dsp:txXfrm>
    </dsp:sp>
    <dsp:sp modelId="{78D1355F-A787-4BAF-8F48-979DEE184480}">
      <dsp:nvSpPr>
        <dsp:cNvPr id="0" name=""/>
        <dsp:cNvSpPr/>
      </dsp:nvSpPr>
      <dsp:spPr>
        <a:xfrm>
          <a:off x="2895136" y="4323511"/>
          <a:ext cx="2537686" cy="1453356"/>
        </a:xfrm>
        <a:prstGeom prst="ellipse">
          <a:avLst/>
        </a:prstGeom>
        <a:solidFill>
          <a:schemeClr val="tx2">
            <a:lumMod val="5000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IN" sz="1800" b="1" kern="1200" dirty="0"/>
            <a:t>Between Rs. 1 to 10 Cr</a:t>
          </a:r>
        </a:p>
      </dsp:txBody>
      <dsp:txXfrm>
        <a:off x="3266772" y="4536350"/>
        <a:ext cx="1794414" cy="1027678"/>
      </dsp:txXfrm>
    </dsp:sp>
    <dsp:sp modelId="{BF0063A0-616D-4F5E-B630-94B3334F4733}">
      <dsp:nvSpPr>
        <dsp:cNvPr id="0" name=""/>
        <dsp:cNvSpPr/>
      </dsp:nvSpPr>
      <dsp:spPr>
        <a:xfrm>
          <a:off x="294999" y="2234592"/>
          <a:ext cx="2335164" cy="1459481"/>
        </a:xfrm>
        <a:prstGeom prst="ellipse">
          <a:avLst/>
        </a:prstGeom>
        <a:solidFill>
          <a:schemeClr val="bg2">
            <a:lumMod val="2500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IN" sz="1800" b="1" kern="1200" dirty="0"/>
            <a:t>Above Rs.10 Cr</a:t>
          </a:r>
        </a:p>
      </dsp:txBody>
      <dsp:txXfrm>
        <a:off x="636976" y="2448328"/>
        <a:ext cx="1651210" cy="10320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D647A-297A-4F58-A9E7-87552EC303F7}">
      <dsp:nvSpPr>
        <dsp:cNvPr id="0" name=""/>
        <dsp:cNvSpPr/>
      </dsp:nvSpPr>
      <dsp:spPr>
        <a:xfrm>
          <a:off x="5445284" y="2853293"/>
          <a:ext cx="91440" cy="636123"/>
        </a:xfrm>
        <a:custGeom>
          <a:avLst/>
          <a:gdLst/>
          <a:ahLst/>
          <a:cxnLst/>
          <a:rect l="0" t="0" r="0" b="0"/>
          <a:pathLst>
            <a:path>
              <a:moveTo>
                <a:pt x="45720" y="0"/>
              </a:moveTo>
              <a:lnTo>
                <a:pt x="45720" y="636123"/>
              </a:lnTo>
            </a:path>
          </a:pathLst>
        </a:custGeom>
        <a:noFill/>
        <a:ln w="55000" cap="flat" cmpd="thickThin" algn="ctr">
          <a:solidFill>
            <a:schemeClr val="accent6">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971928D-B052-46EE-AF74-F1BDF53C5591}">
      <dsp:nvSpPr>
        <dsp:cNvPr id="0" name=""/>
        <dsp:cNvSpPr/>
      </dsp:nvSpPr>
      <dsp:spPr>
        <a:xfrm>
          <a:off x="3766595" y="1027578"/>
          <a:ext cx="1724408" cy="636123"/>
        </a:xfrm>
        <a:custGeom>
          <a:avLst/>
          <a:gdLst/>
          <a:ahLst/>
          <a:cxnLst/>
          <a:rect l="0" t="0" r="0" b="0"/>
          <a:pathLst>
            <a:path>
              <a:moveTo>
                <a:pt x="0" y="0"/>
              </a:moveTo>
              <a:lnTo>
                <a:pt x="0" y="433499"/>
              </a:lnTo>
              <a:lnTo>
                <a:pt x="1724408" y="433499"/>
              </a:lnTo>
              <a:lnTo>
                <a:pt x="1724408" y="636123"/>
              </a:lnTo>
            </a:path>
          </a:pathLst>
        </a:custGeom>
        <a:noFill/>
        <a:ln w="55000" cap="flat" cmpd="thickThin"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2B25066-245F-4260-A1C4-F45666B778FE}">
      <dsp:nvSpPr>
        <dsp:cNvPr id="0" name=""/>
        <dsp:cNvSpPr/>
      </dsp:nvSpPr>
      <dsp:spPr>
        <a:xfrm>
          <a:off x="1997112" y="2853293"/>
          <a:ext cx="91440" cy="636123"/>
        </a:xfrm>
        <a:custGeom>
          <a:avLst/>
          <a:gdLst/>
          <a:ahLst/>
          <a:cxnLst/>
          <a:rect l="0" t="0" r="0" b="0"/>
          <a:pathLst>
            <a:path>
              <a:moveTo>
                <a:pt x="45720" y="0"/>
              </a:moveTo>
              <a:lnTo>
                <a:pt x="45720" y="636123"/>
              </a:lnTo>
            </a:path>
          </a:pathLst>
        </a:custGeom>
        <a:noFill/>
        <a:ln w="55000" cap="flat" cmpd="thickThin" algn="ctr">
          <a:solidFill>
            <a:schemeClr val="accent6">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707D18E-AEE5-4916-A0E4-D80203A8929E}">
      <dsp:nvSpPr>
        <dsp:cNvPr id="0" name=""/>
        <dsp:cNvSpPr/>
      </dsp:nvSpPr>
      <dsp:spPr>
        <a:xfrm>
          <a:off x="2042832" y="1027578"/>
          <a:ext cx="1723763" cy="636123"/>
        </a:xfrm>
        <a:custGeom>
          <a:avLst/>
          <a:gdLst/>
          <a:ahLst/>
          <a:cxnLst/>
          <a:rect l="0" t="0" r="0" b="0"/>
          <a:pathLst>
            <a:path>
              <a:moveTo>
                <a:pt x="1723763" y="0"/>
              </a:moveTo>
              <a:lnTo>
                <a:pt x="1723763" y="433499"/>
              </a:lnTo>
              <a:lnTo>
                <a:pt x="0" y="433499"/>
              </a:lnTo>
              <a:lnTo>
                <a:pt x="0" y="636123"/>
              </a:lnTo>
            </a:path>
          </a:pathLst>
        </a:custGeom>
        <a:noFill/>
        <a:ln w="55000" cap="flat" cmpd="thickThin"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A2895F3-0F10-4B12-8522-1C47326726AC}">
      <dsp:nvSpPr>
        <dsp:cNvPr id="0" name=""/>
        <dsp:cNvSpPr/>
      </dsp:nvSpPr>
      <dsp:spPr>
        <a:xfrm>
          <a:off x="2150431" y="3376"/>
          <a:ext cx="3232329" cy="1024202"/>
        </a:xfrm>
        <a:prstGeom prst="roundRect">
          <a:avLst>
            <a:gd name="adj" fmla="val 10000"/>
          </a:avLst>
        </a:prstGeom>
        <a:solidFill>
          <a:schemeClr val="accent1">
            <a:lumMod val="75000"/>
          </a:schemeClr>
        </a:soli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4CCF8C9-4336-4F39-953F-F5004FFC44A1}">
      <dsp:nvSpPr>
        <dsp:cNvPr id="0" name=""/>
        <dsp:cNvSpPr/>
      </dsp:nvSpPr>
      <dsp:spPr>
        <a:xfrm>
          <a:off x="2393458" y="234251"/>
          <a:ext cx="3232329" cy="1024202"/>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IN" sz="3000" b="1" kern="1200" dirty="0"/>
            <a:t>TA u/s 44 AB</a:t>
          </a:r>
        </a:p>
      </dsp:txBody>
      <dsp:txXfrm>
        <a:off x="2423456" y="264249"/>
        <a:ext cx="3172333" cy="964206"/>
      </dsp:txXfrm>
    </dsp:sp>
    <dsp:sp modelId="{51030C8B-87F9-40BB-94B6-263D4BBDA144}">
      <dsp:nvSpPr>
        <dsp:cNvPr id="0" name=""/>
        <dsp:cNvSpPr/>
      </dsp:nvSpPr>
      <dsp:spPr>
        <a:xfrm>
          <a:off x="593707" y="1663701"/>
          <a:ext cx="2898250" cy="1189592"/>
        </a:xfrm>
        <a:prstGeom prst="roundRect">
          <a:avLst>
            <a:gd name="adj" fmla="val 10000"/>
          </a:avLst>
        </a:prstGeom>
        <a:solidFill>
          <a:schemeClr val="tx2">
            <a:lumMod val="75000"/>
          </a:schemeClr>
        </a:soli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02AA4F-9AB5-4F01-9C4C-13C9F096F7B5}">
      <dsp:nvSpPr>
        <dsp:cNvPr id="0" name=""/>
        <dsp:cNvSpPr/>
      </dsp:nvSpPr>
      <dsp:spPr>
        <a:xfrm>
          <a:off x="836734" y="1894577"/>
          <a:ext cx="2898250" cy="1189592"/>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IN" sz="3000" b="1" kern="1200" dirty="0"/>
            <a:t>Form No. 3CB</a:t>
          </a:r>
        </a:p>
      </dsp:txBody>
      <dsp:txXfrm>
        <a:off x="871576" y="1929419"/>
        <a:ext cx="2828566" cy="1119908"/>
      </dsp:txXfrm>
    </dsp:sp>
    <dsp:sp modelId="{72BB8A08-F4F2-4989-B109-2BD246A8A916}">
      <dsp:nvSpPr>
        <dsp:cNvPr id="0" name=""/>
        <dsp:cNvSpPr/>
      </dsp:nvSpPr>
      <dsp:spPr>
        <a:xfrm>
          <a:off x="561773" y="3489416"/>
          <a:ext cx="2962117" cy="1388899"/>
        </a:xfrm>
        <a:prstGeom prst="roundRect">
          <a:avLst>
            <a:gd name="adj" fmla="val 10000"/>
          </a:avLst>
        </a:prstGeom>
        <a:solidFill>
          <a:schemeClr val="accent1">
            <a:lumMod val="50000"/>
          </a:schemeClr>
        </a:soli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DC04759-B26E-44A8-8E31-275995B7632A}">
      <dsp:nvSpPr>
        <dsp:cNvPr id="0" name=""/>
        <dsp:cNvSpPr/>
      </dsp:nvSpPr>
      <dsp:spPr>
        <a:xfrm>
          <a:off x="804800" y="3720292"/>
          <a:ext cx="2962117" cy="1388899"/>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IN" sz="3000" b="1" kern="1200" dirty="0"/>
            <a:t>Any clause from (a) to (e)</a:t>
          </a:r>
        </a:p>
      </dsp:txBody>
      <dsp:txXfrm>
        <a:off x="845479" y="3760971"/>
        <a:ext cx="2880759" cy="1307541"/>
      </dsp:txXfrm>
    </dsp:sp>
    <dsp:sp modelId="{667DE6CE-6A2D-4B57-BA63-639145690404}">
      <dsp:nvSpPr>
        <dsp:cNvPr id="0" name=""/>
        <dsp:cNvSpPr/>
      </dsp:nvSpPr>
      <dsp:spPr>
        <a:xfrm>
          <a:off x="4042524" y="1663701"/>
          <a:ext cx="2896959" cy="1189592"/>
        </a:xfrm>
        <a:prstGeom prst="roundRect">
          <a:avLst>
            <a:gd name="adj" fmla="val 10000"/>
          </a:avLst>
        </a:prstGeom>
        <a:solidFill>
          <a:schemeClr val="tx2">
            <a:lumMod val="75000"/>
          </a:schemeClr>
        </a:soli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A1FDB64-1660-46B7-96D2-450F834AF25C}">
      <dsp:nvSpPr>
        <dsp:cNvPr id="0" name=""/>
        <dsp:cNvSpPr/>
      </dsp:nvSpPr>
      <dsp:spPr>
        <a:xfrm>
          <a:off x="4285551" y="1894577"/>
          <a:ext cx="2896959" cy="1189592"/>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IN" sz="3000" b="1" kern="1200" dirty="0"/>
            <a:t>Form No. 3CA</a:t>
          </a:r>
        </a:p>
      </dsp:txBody>
      <dsp:txXfrm>
        <a:off x="4320393" y="1929419"/>
        <a:ext cx="2827275" cy="1119908"/>
      </dsp:txXfrm>
    </dsp:sp>
    <dsp:sp modelId="{2575D134-C180-4B66-A135-C5CF83FD948A}">
      <dsp:nvSpPr>
        <dsp:cNvPr id="0" name=""/>
        <dsp:cNvSpPr/>
      </dsp:nvSpPr>
      <dsp:spPr>
        <a:xfrm>
          <a:off x="4009945" y="3489416"/>
          <a:ext cx="2962117" cy="1388482"/>
        </a:xfrm>
        <a:prstGeom prst="roundRect">
          <a:avLst>
            <a:gd name="adj" fmla="val 10000"/>
          </a:avLst>
        </a:prstGeom>
        <a:solidFill>
          <a:schemeClr val="accent1">
            <a:lumMod val="50000"/>
          </a:schemeClr>
        </a:soli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C4AA65D-2A7E-4FD3-8D60-244889AE634C}">
      <dsp:nvSpPr>
        <dsp:cNvPr id="0" name=""/>
        <dsp:cNvSpPr/>
      </dsp:nvSpPr>
      <dsp:spPr>
        <a:xfrm>
          <a:off x="4252972" y="3720292"/>
          <a:ext cx="2962117" cy="1388482"/>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IN" sz="3000" b="1" kern="1200" dirty="0"/>
            <a:t>3</a:t>
          </a:r>
          <a:r>
            <a:rPr lang="en-IN" sz="3000" b="1" kern="1200" baseline="30000" dirty="0"/>
            <a:t>rd</a:t>
          </a:r>
          <a:r>
            <a:rPr lang="en-IN" sz="3000" b="1" kern="1200" dirty="0"/>
            <a:t> Proviso</a:t>
          </a:r>
        </a:p>
      </dsp:txBody>
      <dsp:txXfrm>
        <a:off x="4293639" y="3760959"/>
        <a:ext cx="2880783" cy="13071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D647A-297A-4F58-A9E7-87552EC303F7}">
      <dsp:nvSpPr>
        <dsp:cNvPr id="0" name=""/>
        <dsp:cNvSpPr/>
      </dsp:nvSpPr>
      <dsp:spPr>
        <a:xfrm>
          <a:off x="5422243" y="2797307"/>
          <a:ext cx="91440" cy="655560"/>
        </a:xfrm>
        <a:custGeom>
          <a:avLst/>
          <a:gdLst/>
          <a:ahLst/>
          <a:cxnLst/>
          <a:rect l="0" t="0" r="0" b="0"/>
          <a:pathLst>
            <a:path>
              <a:moveTo>
                <a:pt x="45720" y="0"/>
              </a:moveTo>
              <a:lnTo>
                <a:pt x="45720" y="655560"/>
              </a:lnTo>
            </a:path>
          </a:pathLst>
        </a:custGeom>
        <a:noFill/>
        <a:ln w="55000" cap="flat" cmpd="thickThin" algn="ctr">
          <a:solidFill>
            <a:schemeClr val="accent6">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971928D-B052-46EE-AF74-F1BDF53C5591}">
      <dsp:nvSpPr>
        <dsp:cNvPr id="0" name=""/>
        <dsp:cNvSpPr/>
      </dsp:nvSpPr>
      <dsp:spPr>
        <a:xfrm>
          <a:off x="3690865" y="1057909"/>
          <a:ext cx="1777098" cy="655560"/>
        </a:xfrm>
        <a:custGeom>
          <a:avLst/>
          <a:gdLst/>
          <a:ahLst/>
          <a:cxnLst/>
          <a:rect l="0" t="0" r="0" b="0"/>
          <a:pathLst>
            <a:path>
              <a:moveTo>
                <a:pt x="0" y="0"/>
              </a:moveTo>
              <a:lnTo>
                <a:pt x="0" y="446745"/>
              </a:lnTo>
              <a:lnTo>
                <a:pt x="1777098" y="446745"/>
              </a:lnTo>
              <a:lnTo>
                <a:pt x="1777098" y="655560"/>
              </a:lnTo>
            </a:path>
          </a:pathLst>
        </a:custGeom>
        <a:noFill/>
        <a:ln w="55000" cap="flat" cmpd="thickThin"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2B25066-245F-4260-A1C4-F45666B778FE}">
      <dsp:nvSpPr>
        <dsp:cNvPr id="0" name=""/>
        <dsp:cNvSpPr/>
      </dsp:nvSpPr>
      <dsp:spPr>
        <a:xfrm>
          <a:off x="1868711" y="2824016"/>
          <a:ext cx="91440" cy="628851"/>
        </a:xfrm>
        <a:custGeom>
          <a:avLst/>
          <a:gdLst/>
          <a:ahLst/>
          <a:cxnLst/>
          <a:rect l="0" t="0" r="0" b="0"/>
          <a:pathLst>
            <a:path>
              <a:moveTo>
                <a:pt x="56742" y="0"/>
              </a:moveTo>
              <a:lnTo>
                <a:pt x="56742" y="420036"/>
              </a:lnTo>
              <a:lnTo>
                <a:pt x="45720" y="420036"/>
              </a:lnTo>
              <a:lnTo>
                <a:pt x="45720" y="628851"/>
              </a:lnTo>
            </a:path>
          </a:pathLst>
        </a:custGeom>
        <a:noFill/>
        <a:ln w="55000" cap="flat" cmpd="thickThin" algn="ctr">
          <a:solidFill>
            <a:schemeClr val="accent6">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707D18E-AEE5-4916-A0E4-D80203A8929E}">
      <dsp:nvSpPr>
        <dsp:cNvPr id="0" name=""/>
        <dsp:cNvSpPr/>
      </dsp:nvSpPr>
      <dsp:spPr>
        <a:xfrm>
          <a:off x="1925453" y="1057909"/>
          <a:ext cx="1765411" cy="682269"/>
        </a:xfrm>
        <a:custGeom>
          <a:avLst/>
          <a:gdLst/>
          <a:ahLst/>
          <a:cxnLst/>
          <a:rect l="0" t="0" r="0" b="0"/>
          <a:pathLst>
            <a:path>
              <a:moveTo>
                <a:pt x="1765411" y="0"/>
              </a:moveTo>
              <a:lnTo>
                <a:pt x="1765411" y="473453"/>
              </a:lnTo>
              <a:lnTo>
                <a:pt x="0" y="473453"/>
              </a:lnTo>
              <a:lnTo>
                <a:pt x="0" y="682269"/>
              </a:lnTo>
            </a:path>
          </a:pathLst>
        </a:custGeom>
        <a:noFill/>
        <a:ln w="55000" cap="flat" cmpd="thickThin"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A2895F3-0F10-4B12-8522-1C47326726AC}">
      <dsp:nvSpPr>
        <dsp:cNvPr id="0" name=""/>
        <dsp:cNvSpPr/>
      </dsp:nvSpPr>
      <dsp:spPr>
        <a:xfrm>
          <a:off x="2025317" y="2412"/>
          <a:ext cx="3331095" cy="1055497"/>
        </a:xfrm>
        <a:prstGeom prst="roundRect">
          <a:avLst>
            <a:gd name="adj" fmla="val 10000"/>
          </a:avLst>
        </a:prstGeom>
        <a:solidFill>
          <a:schemeClr val="bg2">
            <a:lumMod val="50000"/>
          </a:schemeClr>
        </a:soli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4CCF8C9-4336-4F39-953F-F5004FFC44A1}">
      <dsp:nvSpPr>
        <dsp:cNvPr id="0" name=""/>
        <dsp:cNvSpPr/>
      </dsp:nvSpPr>
      <dsp:spPr>
        <a:xfrm>
          <a:off x="2275770" y="240342"/>
          <a:ext cx="3331095" cy="1055497"/>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IN" sz="1700" b="1" kern="1200" dirty="0"/>
            <a:t>Rule 6G (+)</a:t>
          </a:r>
        </a:p>
        <a:p>
          <a:pPr marL="0" lvl="0" indent="0" algn="ctr" defTabSz="755650">
            <a:lnSpc>
              <a:spcPct val="90000"/>
            </a:lnSpc>
            <a:spcBef>
              <a:spcPct val="0"/>
            </a:spcBef>
            <a:spcAft>
              <a:spcPct val="35000"/>
            </a:spcAft>
            <a:buNone/>
          </a:pPr>
          <a:r>
            <a:rPr lang="en-IN" sz="1700" b="1" kern="1200" dirty="0"/>
            <a:t>CBDT Clarification</a:t>
          </a:r>
        </a:p>
      </dsp:txBody>
      <dsp:txXfrm>
        <a:off x="2306684" y="271256"/>
        <a:ext cx="3269267" cy="993669"/>
      </dsp:txXfrm>
    </dsp:sp>
    <dsp:sp modelId="{51030C8B-87F9-40BB-94B6-263D4BBDA144}">
      <dsp:nvSpPr>
        <dsp:cNvPr id="0" name=""/>
        <dsp:cNvSpPr/>
      </dsp:nvSpPr>
      <dsp:spPr>
        <a:xfrm>
          <a:off x="432049" y="1740178"/>
          <a:ext cx="2986807" cy="1083837"/>
        </a:xfrm>
        <a:prstGeom prst="roundRect">
          <a:avLst>
            <a:gd name="adj" fmla="val 10000"/>
          </a:avLst>
        </a:prstGeom>
        <a:solidFill>
          <a:schemeClr val="accent1">
            <a:lumMod val="50000"/>
          </a:schemeClr>
        </a:soli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02AA4F-9AB5-4F01-9C4C-13C9F096F7B5}">
      <dsp:nvSpPr>
        <dsp:cNvPr id="0" name=""/>
        <dsp:cNvSpPr/>
      </dsp:nvSpPr>
      <dsp:spPr>
        <a:xfrm>
          <a:off x="682502" y="1978109"/>
          <a:ext cx="2986807" cy="1083837"/>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IN" sz="1700" b="1" kern="1200" dirty="0"/>
            <a:t>Form No. 3CB</a:t>
          </a:r>
        </a:p>
      </dsp:txBody>
      <dsp:txXfrm>
        <a:off x="714247" y="2009854"/>
        <a:ext cx="2923317" cy="1020347"/>
      </dsp:txXfrm>
    </dsp:sp>
    <dsp:sp modelId="{72BB8A08-F4F2-4989-B109-2BD246A8A916}">
      <dsp:nvSpPr>
        <dsp:cNvPr id="0" name=""/>
        <dsp:cNvSpPr/>
      </dsp:nvSpPr>
      <dsp:spPr>
        <a:xfrm>
          <a:off x="388118" y="3452868"/>
          <a:ext cx="3052626" cy="1431337"/>
        </a:xfrm>
        <a:prstGeom prst="roundRect">
          <a:avLst>
            <a:gd name="adj" fmla="val 10000"/>
          </a:avLst>
        </a:prstGeom>
        <a:solidFill>
          <a:schemeClr val="tx2">
            <a:lumMod val="50000"/>
          </a:schemeClr>
        </a:soli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DC04759-B26E-44A8-8E31-275995B7632A}">
      <dsp:nvSpPr>
        <dsp:cNvPr id="0" name=""/>
        <dsp:cNvSpPr/>
      </dsp:nvSpPr>
      <dsp:spPr>
        <a:xfrm>
          <a:off x="638570" y="3690798"/>
          <a:ext cx="3052626" cy="1431337"/>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en-IN" sz="1700" b="1" kern="1200" dirty="0"/>
            <a:t>*Accounting year different from the financial year (as per Income Tax Act)</a:t>
          </a:r>
        </a:p>
      </dsp:txBody>
      <dsp:txXfrm>
        <a:off x="680492" y="3732720"/>
        <a:ext cx="2968782" cy="1347493"/>
      </dsp:txXfrm>
    </dsp:sp>
    <dsp:sp modelId="{667DE6CE-6A2D-4B57-BA63-639145690404}">
      <dsp:nvSpPr>
        <dsp:cNvPr id="0" name=""/>
        <dsp:cNvSpPr/>
      </dsp:nvSpPr>
      <dsp:spPr>
        <a:xfrm>
          <a:off x="3975224" y="1713470"/>
          <a:ext cx="2985477" cy="1083837"/>
        </a:xfrm>
        <a:prstGeom prst="roundRect">
          <a:avLst>
            <a:gd name="adj" fmla="val 10000"/>
          </a:avLst>
        </a:prstGeom>
        <a:solidFill>
          <a:schemeClr val="accent1">
            <a:lumMod val="50000"/>
          </a:schemeClr>
        </a:soli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A1FDB64-1660-46B7-96D2-450F834AF25C}">
      <dsp:nvSpPr>
        <dsp:cNvPr id="0" name=""/>
        <dsp:cNvSpPr/>
      </dsp:nvSpPr>
      <dsp:spPr>
        <a:xfrm>
          <a:off x="4225677" y="1951400"/>
          <a:ext cx="2985477" cy="1083837"/>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IN" sz="1700" b="1" kern="1200" dirty="0"/>
            <a:t>Form No. 3CA</a:t>
          </a:r>
        </a:p>
      </dsp:txBody>
      <dsp:txXfrm>
        <a:off x="4257422" y="1983145"/>
        <a:ext cx="2921987" cy="1020347"/>
      </dsp:txXfrm>
    </dsp:sp>
    <dsp:sp modelId="{2575D134-C180-4B66-A135-C5CF83FD948A}">
      <dsp:nvSpPr>
        <dsp:cNvPr id="0" name=""/>
        <dsp:cNvSpPr/>
      </dsp:nvSpPr>
      <dsp:spPr>
        <a:xfrm>
          <a:off x="3941650" y="3452868"/>
          <a:ext cx="3052626" cy="1430908"/>
        </a:xfrm>
        <a:prstGeom prst="roundRect">
          <a:avLst>
            <a:gd name="adj" fmla="val 10000"/>
          </a:avLst>
        </a:prstGeom>
        <a:solidFill>
          <a:schemeClr val="tx2">
            <a:lumMod val="50000"/>
          </a:schemeClr>
        </a:soli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C4AA65D-2A7E-4FD3-8D60-244889AE634C}">
      <dsp:nvSpPr>
        <dsp:cNvPr id="0" name=""/>
        <dsp:cNvSpPr/>
      </dsp:nvSpPr>
      <dsp:spPr>
        <a:xfrm>
          <a:off x="4192103" y="3690798"/>
          <a:ext cx="3052626" cy="1430908"/>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en-IN" sz="1700" b="1" kern="1200" dirty="0"/>
            <a:t>Accounts audited under any other Law</a:t>
          </a:r>
        </a:p>
      </dsp:txBody>
      <dsp:txXfrm>
        <a:off x="4234013" y="3732708"/>
        <a:ext cx="2968806" cy="134708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3">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7F737386-75CE-4FF0-B577-8C815EB0C7B3}" type="datetimeFigureOut">
              <a:rPr lang="en-IN" smtClean="0"/>
              <a:pPr/>
              <a:t>31-08-2023</a:t>
            </a:fld>
            <a:endParaRPr lang="en-IN"/>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r>
              <a:rPr lang="en-IN"/>
              <a:t>TAQRB</a:t>
            </a:r>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7EB44956-D69E-42EC-9726-1BFC91F2CEB5}" type="slidenum">
              <a:rPr lang="en-IN" smtClean="0"/>
              <a:pPr/>
              <a:t>‹#›</a:t>
            </a:fld>
            <a:endParaRPr lang="en-IN"/>
          </a:p>
        </p:txBody>
      </p:sp>
      <p:sp>
        <p:nvSpPr>
          <p:cNvPr id="6" name="Header Placeholder 5"/>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r>
              <a:rPr lang="en-IN"/>
              <a:t>TAQRB</a:t>
            </a:r>
          </a:p>
        </p:txBody>
      </p:sp>
    </p:spTree>
    <p:extLst>
      <p:ext uri="{BB962C8B-B14F-4D97-AF65-F5344CB8AC3E}">
        <p14:creationId xmlns:p14="http://schemas.microsoft.com/office/powerpoint/2010/main" val="58117505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r>
              <a:rPr lang="en-IN"/>
              <a:t>TAQRB</a:t>
            </a:r>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073AC779-A5F4-437F-A34F-00A0159780A2}" type="datetimeFigureOut">
              <a:rPr lang="en-IN" smtClean="0"/>
              <a:pPr/>
              <a:t>31-08-2023</a:t>
            </a:fld>
            <a:endParaRPr lang="en-IN"/>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r>
              <a:rPr lang="en-IN"/>
              <a:t>TAQRB</a:t>
            </a:r>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A5541C0F-0E28-4EF2-9513-DC5A27AE088D}" type="slidenum">
              <a:rPr lang="en-IN" smtClean="0"/>
              <a:pPr/>
              <a:t>‹#›</a:t>
            </a:fld>
            <a:endParaRPr lang="en-IN"/>
          </a:p>
        </p:txBody>
      </p:sp>
    </p:spTree>
    <p:extLst>
      <p:ext uri="{BB962C8B-B14F-4D97-AF65-F5344CB8AC3E}">
        <p14:creationId xmlns:p14="http://schemas.microsoft.com/office/powerpoint/2010/main" val="178531463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r>
              <a:rPr lang="en-US"/>
              <a:t>06-08-2020</a:t>
            </a:r>
            <a:endParaRPr lang="en-IN"/>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r>
              <a:rPr lang="en-IN"/>
              <a:t>Taxation Audits Quality Review Board</a:t>
            </a: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F111F088-A586-4BEC-AD93-86FF65C29AA7}" type="slidenum">
              <a:rPr lang="en-IN" smtClean="0"/>
              <a:pPr/>
              <a:t>‹#›</a:t>
            </a:fld>
            <a:endParaRPr lang="en-IN"/>
          </a:p>
        </p:txBody>
      </p:sp>
    </p:spTree>
  </p:cSld>
  <p:clrMapOvr>
    <a:masterClrMapping/>
  </p:clrMapOvr>
  <p:transition spd="slow">
    <p:wheel spokes="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06-08-2020</a:t>
            </a:r>
            <a:endParaRPr lang="en-IN"/>
          </a:p>
        </p:txBody>
      </p:sp>
      <p:sp>
        <p:nvSpPr>
          <p:cNvPr id="5" name="Footer Placeholder 4"/>
          <p:cNvSpPr>
            <a:spLocks noGrp="1"/>
          </p:cNvSpPr>
          <p:nvPr>
            <p:ph type="ftr" sz="quarter" idx="11"/>
          </p:nvPr>
        </p:nvSpPr>
        <p:spPr/>
        <p:txBody>
          <a:bodyPr/>
          <a:lstStyle/>
          <a:p>
            <a:r>
              <a:rPr lang="en-IN"/>
              <a:t>Taxation Audits Quality Review Board</a:t>
            </a:r>
          </a:p>
        </p:txBody>
      </p:sp>
      <p:sp>
        <p:nvSpPr>
          <p:cNvPr id="6" name="Slide Number Placeholder 5"/>
          <p:cNvSpPr>
            <a:spLocks noGrp="1"/>
          </p:cNvSpPr>
          <p:nvPr>
            <p:ph type="sldNum" sz="quarter" idx="12"/>
          </p:nvPr>
        </p:nvSpPr>
        <p:spPr/>
        <p:txBody>
          <a:bodyPr/>
          <a:lstStyle/>
          <a:p>
            <a:fld id="{F111F088-A586-4BEC-AD93-86FF65C29AA7}" type="slidenum">
              <a:rPr lang="en-IN" smtClean="0"/>
              <a:pPr/>
              <a:t>‹#›</a:t>
            </a:fld>
            <a:endParaRPr lang="en-IN"/>
          </a:p>
        </p:txBody>
      </p:sp>
    </p:spTree>
  </p:cSld>
  <p:clrMapOvr>
    <a:masterClrMapping/>
  </p:clrMapOvr>
  <p:transition spd="slow">
    <p:wheel spokes="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06-08-2020</a:t>
            </a:r>
            <a:endParaRPr lang="en-IN"/>
          </a:p>
        </p:txBody>
      </p:sp>
      <p:sp>
        <p:nvSpPr>
          <p:cNvPr id="5" name="Footer Placeholder 4"/>
          <p:cNvSpPr>
            <a:spLocks noGrp="1"/>
          </p:cNvSpPr>
          <p:nvPr>
            <p:ph type="ftr" sz="quarter" idx="11"/>
          </p:nvPr>
        </p:nvSpPr>
        <p:spPr/>
        <p:txBody>
          <a:bodyPr/>
          <a:lstStyle/>
          <a:p>
            <a:r>
              <a:rPr lang="en-IN"/>
              <a:t>Taxation Audits Quality Review Board</a:t>
            </a:r>
          </a:p>
        </p:txBody>
      </p:sp>
      <p:sp>
        <p:nvSpPr>
          <p:cNvPr id="6" name="Slide Number Placeholder 5"/>
          <p:cNvSpPr>
            <a:spLocks noGrp="1"/>
          </p:cNvSpPr>
          <p:nvPr>
            <p:ph type="sldNum" sz="quarter" idx="12"/>
          </p:nvPr>
        </p:nvSpPr>
        <p:spPr/>
        <p:txBody>
          <a:bodyPr/>
          <a:lstStyle/>
          <a:p>
            <a:fld id="{F111F088-A586-4BEC-AD93-86FF65C29AA7}" type="slidenum">
              <a:rPr lang="en-IN" smtClean="0"/>
              <a:pPr/>
              <a:t>‹#›</a:t>
            </a:fld>
            <a:endParaRPr lang="en-IN"/>
          </a:p>
        </p:txBody>
      </p:sp>
    </p:spTree>
  </p:cSld>
  <p:clrMapOvr>
    <a:masterClrMapping/>
  </p:clrMapOvr>
  <p:transition spd="slow">
    <p:wheel spokes="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06-08-2020</a:t>
            </a:r>
            <a:endParaRPr lang="en-IN"/>
          </a:p>
        </p:txBody>
      </p:sp>
      <p:sp>
        <p:nvSpPr>
          <p:cNvPr id="5" name="Footer Placeholder 4"/>
          <p:cNvSpPr>
            <a:spLocks noGrp="1"/>
          </p:cNvSpPr>
          <p:nvPr>
            <p:ph type="ftr" sz="quarter" idx="11"/>
          </p:nvPr>
        </p:nvSpPr>
        <p:spPr/>
        <p:txBody>
          <a:bodyPr/>
          <a:lstStyle/>
          <a:p>
            <a:r>
              <a:rPr lang="en-IN"/>
              <a:t>Taxation Audits Quality Review Board</a:t>
            </a:r>
          </a:p>
        </p:txBody>
      </p:sp>
      <p:sp>
        <p:nvSpPr>
          <p:cNvPr id="6" name="Slide Number Placeholder 5"/>
          <p:cNvSpPr>
            <a:spLocks noGrp="1"/>
          </p:cNvSpPr>
          <p:nvPr>
            <p:ph type="sldNum" sz="quarter" idx="12"/>
          </p:nvPr>
        </p:nvSpPr>
        <p:spPr/>
        <p:txBody>
          <a:bodyPr/>
          <a:lstStyle/>
          <a:p>
            <a:fld id="{F111F088-A586-4BEC-AD93-86FF65C29AA7}" type="slidenum">
              <a:rPr lang="en-IN" smtClean="0"/>
              <a:pPr/>
              <a:t>‹#›</a:t>
            </a:fld>
            <a:endParaRPr lang="en-IN"/>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transition spd="slow">
    <p:wheel spokes="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r>
              <a:rPr lang="en-US"/>
              <a:t>06-08-2020</a:t>
            </a:r>
            <a:endParaRPr lang="en-IN"/>
          </a:p>
        </p:txBody>
      </p:sp>
      <p:sp>
        <p:nvSpPr>
          <p:cNvPr id="5" name="Footer Placeholder 4"/>
          <p:cNvSpPr>
            <a:spLocks noGrp="1"/>
          </p:cNvSpPr>
          <p:nvPr>
            <p:ph type="ftr" sz="quarter" idx="11"/>
          </p:nvPr>
        </p:nvSpPr>
        <p:spPr/>
        <p:txBody>
          <a:bodyPr/>
          <a:lstStyle/>
          <a:p>
            <a:r>
              <a:rPr lang="en-IN"/>
              <a:t>Taxation Audits Quality Review Board</a:t>
            </a:r>
          </a:p>
        </p:txBody>
      </p:sp>
      <p:sp>
        <p:nvSpPr>
          <p:cNvPr id="6" name="Slide Number Placeholder 5"/>
          <p:cNvSpPr>
            <a:spLocks noGrp="1"/>
          </p:cNvSpPr>
          <p:nvPr>
            <p:ph type="sldNum" sz="quarter" idx="12"/>
          </p:nvPr>
        </p:nvSpPr>
        <p:spPr/>
        <p:txBody>
          <a:bodyPr/>
          <a:lstStyle/>
          <a:p>
            <a:fld id="{F111F088-A586-4BEC-AD93-86FF65C29AA7}" type="slidenum">
              <a:rPr lang="en-IN" smtClean="0"/>
              <a:pPr/>
              <a:t>‹#›</a:t>
            </a:fld>
            <a:endParaRPr lang="en-IN"/>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masterClrMapping/>
  </p:clrMapOvr>
  <p:transition spd="slow">
    <p:wheel spokes="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r>
              <a:rPr lang="en-US"/>
              <a:t>06-08-2020</a:t>
            </a:r>
            <a:endParaRPr lang="en-IN"/>
          </a:p>
        </p:txBody>
      </p:sp>
      <p:sp>
        <p:nvSpPr>
          <p:cNvPr id="6" name="Footer Placeholder 5"/>
          <p:cNvSpPr>
            <a:spLocks noGrp="1"/>
          </p:cNvSpPr>
          <p:nvPr>
            <p:ph type="ftr" sz="quarter" idx="11"/>
          </p:nvPr>
        </p:nvSpPr>
        <p:spPr/>
        <p:txBody>
          <a:bodyPr/>
          <a:lstStyle/>
          <a:p>
            <a:r>
              <a:rPr lang="en-IN"/>
              <a:t>Taxation Audits Quality Review Board</a:t>
            </a:r>
          </a:p>
        </p:txBody>
      </p:sp>
      <p:sp>
        <p:nvSpPr>
          <p:cNvPr id="7" name="Slide Number Placeholder 6"/>
          <p:cNvSpPr>
            <a:spLocks noGrp="1"/>
          </p:cNvSpPr>
          <p:nvPr>
            <p:ph type="sldNum" sz="quarter" idx="12"/>
          </p:nvPr>
        </p:nvSpPr>
        <p:spPr/>
        <p:txBody>
          <a:bodyPr/>
          <a:lstStyle/>
          <a:p>
            <a:fld id="{F111F088-A586-4BEC-AD93-86FF65C29AA7}" type="slidenum">
              <a:rPr lang="en-IN" smtClean="0"/>
              <a:pPr/>
              <a:t>‹#›</a:t>
            </a:fld>
            <a:endParaRPr lang="en-IN"/>
          </a:p>
        </p:txBody>
      </p:sp>
      <p:sp>
        <p:nvSpPr>
          <p:cNvPr id="8" name="Title 7"/>
          <p:cNvSpPr>
            <a:spLocks noGrp="1"/>
          </p:cNvSpPr>
          <p:nvPr>
            <p:ph type="title"/>
          </p:nvPr>
        </p:nvSpPr>
        <p:spPr/>
        <p:txBody>
          <a:bodyPr rtlCol="0"/>
          <a:lstStyle/>
          <a:p>
            <a:r>
              <a:rPr kumimoji="0" lang="en-US"/>
              <a:t>Click to edit Master title style</a:t>
            </a:r>
          </a:p>
        </p:txBody>
      </p:sp>
    </p:spTree>
  </p:cSld>
  <p:clrMapOvr>
    <a:masterClrMapping/>
  </p:clrMapOvr>
  <p:transition spd="slow">
    <p:wheel spokes="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r>
              <a:rPr lang="en-US"/>
              <a:t>06-08-2020</a:t>
            </a:r>
            <a:endParaRPr lang="en-IN"/>
          </a:p>
        </p:txBody>
      </p:sp>
      <p:sp>
        <p:nvSpPr>
          <p:cNvPr id="8" name="Footer Placeholder 7"/>
          <p:cNvSpPr>
            <a:spLocks noGrp="1"/>
          </p:cNvSpPr>
          <p:nvPr>
            <p:ph type="ftr" sz="quarter" idx="11"/>
          </p:nvPr>
        </p:nvSpPr>
        <p:spPr/>
        <p:txBody>
          <a:bodyPr/>
          <a:lstStyle/>
          <a:p>
            <a:r>
              <a:rPr lang="en-IN"/>
              <a:t>Taxation Audits Quality Review Board</a:t>
            </a:r>
          </a:p>
        </p:txBody>
      </p:sp>
      <p:sp>
        <p:nvSpPr>
          <p:cNvPr id="9" name="Slide Number Placeholder 8"/>
          <p:cNvSpPr>
            <a:spLocks noGrp="1"/>
          </p:cNvSpPr>
          <p:nvPr>
            <p:ph type="sldNum" sz="quarter" idx="12"/>
          </p:nvPr>
        </p:nvSpPr>
        <p:spPr/>
        <p:txBody>
          <a:bodyPr/>
          <a:lstStyle/>
          <a:p>
            <a:fld id="{F111F088-A586-4BEC-AD93-86FF65C29AA7}" type="slidenum">
              <a:rPr lang="en-IN" smtClean="0"/>
              <a:pPr/>
              <a:t>‹#›</a:t>
            </a:fld>
            <a:endParaRPr lang="en-IN"/>
          </a:p>
        </p:txBody>
      </p:sp>
    </p:spTree>
  </p:cSld>
  <p:clrMapOvr>
    <a:masterClrMapping/>
  </p:clrMapOvr>
  <p:transition spd="slow">
    <p:wheel spokes="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06-08-2020</a:t>
            </a:r>
            <a:endParaRPr lang="en-IN"/>
          </a:p>
        </p:txBody>
      </p:sp>
      <p:sp>
        <p:nvSpPr>
          <p:cNvPr id="4" name="Footer Placeholder 3"/>
          <p:cNvSpPr>
            <a:spLocks noGrp="1"/>
          </p:cNvSpPr>
          <p:nvPr>
            <p:ph type="ftr" sz="quarter" idx="11"/>
          </p:nvPr>
        </p:nvSpPr>
        <p:spPr/>
        <p:txBody>
          <a:bodyPr/>
          <a:lstStyle/>
          <a:p>
            <a:r>
              <a:rPr lang="en-IN"/>
              <a:t>Taxation Audits Quality Review Board</a:t>
            </a:r>
          </a:p>
        </p:txBody>
      </p:sp>
      <p:sp>
        <p:nvSpPr>
          <p:cNvPr id="5" name="Slide Number Placeholder 4"/>
          <p:cNvSpPr>
            <a:spLocks noGrp="1"/>
          </p:cNvSpPr>
          <p:nvPr>
            <p:ph type="sldNum" sz="quarter" idx="12"/>
          </p:nvPr>
        </p:nvSpPr>
        <p:spPr/>
        <p:txBody>
          <a:bodyPr/>
          <a:lstStyle/>
          <a:p>
            <a:fld id="{F111F088-A586-4BEC-AD93-86FF65C29AA7}" type="slidenum">
              <a:rPr lang="en-IN" smtClean="0"/>
              <a:pPr/>
              <a:t>‹#›</a:t>
            </a:fld>
            <a:endParaRPr lang="en-IN"/>
          </a:p>
        </p:txBody>
      </p:sp>
      <p:sp>
        <p:nvSpPr>
          <p:cNvPr id="6" name="Title 5"/>
          <p:cNvSpPr>
            <a:spLocks noGrp="1"/>
          </p:cNvSpPr>
          <p:nvPr>
            <p:ph type="title"/>
          </p:nvPr>
        </p:nvSpPr>
        <p:spPr/>
        <p:txBody>
          <a:bodyPr rtlCol="0"/>
          <a:lstStyle/>
          <a:p>
            <a:r>
              <a:rPr kumimoji="0" lang="en-US"/>
              <a:t>Click to edit Master title style</a:t>
            </a:r>
          </a:p>
        </p:txBody>
      </p:sp>
    </p:spTree>
  </p:cSld>
  <p:clrMapOvr>
    <a:masterClrMapping/>
  </p:clrMapOvr>
  <p:transition spd="slow">
    <p:wheel spokes="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06-08-2020</a:t>
            </a:r>
            <a:endParaRPr lang="en-IN"/>
          </a:p>
        </p:txBody>
      </p:sp>
      <p:sp>
        <p:nvSpPr>
          <p:cNvPr id="3" name="Footer Placeholder 2"/>
          <p:cNvSpPr>
            <a:spLocks noGrp="1"/>
          </p:cNvSpPr>
          <p:nvPr>
            <p:ph type="ftr" sz="quarter" idx="11"/>
          </p:nvPr>
        </p:nvSpPr>
        <p:spPr/>
        <p:txBody>
          <a:bodyPr/>
          <a:lstStyle/>
          <a:p>
            <a:r>
              <a:rPr lang="en-IN"/>
              <a:t>Taxation Audits Quality Review Board</a:t>
            </a:r>
          </a:p>
        </p:txBody>
      </p:sp>
      <p:sp>
        <p:nvSpPr>
          <p:cNvPr id="4" name="Slide Number Placeholder 3"/>
          <p:cNvSpPr>
            <a:spLocks noGrp="1"/>
          </p:cNvSpPr>
          <p:nvPr>
            <p:ph type="sldNum" sz="quarter" idx="12"/>
          </p:nvPr>
        </p:nvSpPr>
        <p:spPr/>
        <p:txBody>
          <a:bodyPr/>
          <a:lstStyle/>
          <a:p>
            <a:fld id="{F111F088-A586-4BEC-AD93-86FF65C29AA7}" type="slidenum">
              <a:rPr lang="en-IN" smtClean="0"/>
              <a:pPr/>
              <a:t>‹#›</a:t>
            </a:fld>
            <a:endParaRPr lang="en-IN"/>
          </a:p>
        </p:txBody>
      </p:sp>
    </p:spTree>
  </p:cSld>
  <p:clrMapOvr>
    <a:masterClrMapping/>
  </p:clrMapOvr>
  <p:transition spd="slow">
    <p:wheel spokes="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r>
              <a:rPr lang="en-US"/>
              <a:t>06-08-2020</a:t>
            </a:r>
            <a:endParaRPr lang="en-IN"/>
          </a:p>
        </p:txBody>
      </p:sp>
      <p:sp>
        <p:nvSpPr>
          <p:cNvPr id="6" name="Footer Placeholder 5"/>
          <p:cNvSpPr>
            <a:spLocks noGrp="1"/>
          </p:cNvSpPr>
          <p:nvPr>
            <p:ph type="ftr" sz="quarter" idx="11"/>
          </p:nvPr>
        </p:nvSpPr>
        <p:spPr/>
        <p:txBody>
          <a:bodyPr/>
          <a:lstStyle/>
          <a:p>
            <a:r>
              <a:rPr lang="en-IN"/>
              <a:t>Taxation Audits Quality Review Board</a:t>
            </a:r>
          </a:p>
        </p:txBody>
      </p:sp>
      <p:sp>
        <p:nvSpPr>
          <p:cNvPr id="7" name="Slide Number Placeholder 6"/>
          <p:cNvSpPr>
            <a:spLocks noGrp="1"/>
          </p:cNvSpPr>
          <p:nvPr>
            <p:ph type="sldNum" sz="quarter" idx="12"/>
          </p:nvPr>
        </p:nvSpPr>
        <p:spPr/>
        <p:txBody>
          <a:bodyPr/>
          <a:lstStyle/>
          <a:p>
            <a:fld id="{F111F088-A586-4BEC-AD93-86FF65C29AA7}" type="slidenum">
              <a:rPr lang="en-IN" smtClean="0"/>
              <a:pPr/>
              <a:t>‹#›</a:t>
            </a:fld>
            <a:endParaRPr lang="en-IN"/>
          </a:p>
        </p:txBody>
      </p:sp>
    </p:spTree>
  </p:cSld>
  <p:clrMapOvr>
    <a:masterClrMapping/>
  </p:clrMapOvr>
  <p:transition spd="slow">
    <p:wheel spokes="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r>
              <a:rPr lang="en-US"/>
              <a:t>06-08-2020</a:t>
            </a:r>
            <a:endParaRPr lang="en-IN"/>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r>
              <a:rPr lang="en-IN"/>
              <a:t>Taxation Audits Quality Review Board</a:t>
            </a: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F111F088-A586-4BEC-AD93-86FF65C29AA7}" type="slidenum">
              <a:rPr lang="en-IN" smtClean="0"/>
              <a:pPr/>
              <a:t>‹#›</a:t>
            </a:fld>
            <a:endParaRPr lang="en-IN"/>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masterClrMapping/>
  </p:clrMapOvr>
  <p:transition spd="slow">
    <p:wheel spokes="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r>
              <a:rPr lang="en-US"/>
              <a:t>06-08-2020</a:t>
            </a:r>
            <a:endParaRPr lang="en-IN"/>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r>
              <a:rPr lang="en-IN"/>
              <a:t>Taxation Audits Quality Review Board</a:t>
            </a: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111F088-A586-4BEC-AD93-86FF65C29AA7}"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ransition spd="slow">
    <p:wheel spokes="1"/>
  </p:transition>
  <p:hf sldNum="0"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6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654180"/>
            <a:ext cx="7056784" cy="1008112"/>
          </a:xfrm>
        </p:spPr>
        <p:txBody>
          <a:bodyPr>
            <a:noAutofit/>
          </a:bodyPr>
          <a:lstStyle/>
          <a:p>
            <a:pPr marL="0" indent="0">
              <a:spcAft>
                <a:spcPts val="0"/>
              </a:spcAft>
              <a:buNone/>
            </a:pPr>
            <a:r>
              <a:rPr lang="en-US" sz="1900" b="1" kern="0" cap="small" dirty="0">
                <a:solidFill>
                  <a:srgbClr val="000099"/>
                </a:solidFill>
                <a:effectLst/>
                <a:latin typeface="Arial" panose="020B0604020202020204" pitchFamily="34" charset="0"/>
                <a:cs typeface="Arial" panose="020B0604020202020204" pitchFamily="34" charset="0"/>
              </a:rPr>
              <a:t>THE INSTITUTE OF CHARTERED ACCOUNTANTS OF INDIA</a:t>
            </a:r>
            <a:br>
              <a:rPr lang="en-IN" sz="1900" b="1" kern="0" cap="small" dirty="0">
                <a:solidFill>
                  <a:srgbClr val="000099"/>
                </a:solidFill>
                <a:effectLst/>
                <a:latin typeface="Arial" panose="020B0604020202020204" pitchFamily="34" charset="0"/>
                <a:cs typeface="Arial" panose="020B0604020202020204" pitchFamily="34" charset="0"/>
              </a:rPr>
            </a:br>
            <a:r>
              <a:rPr lang="en-US" sz="1900" b="1" dirty="0">
                <a:solidFill>
                  <a:srgbClr val="000099"/>
                </a:solidFill>
                <a:effectLst/>
                <a:latin typeface="Arial" panose="020B0604020202020204" pitchFamily="34" charset="0"/>
                <a:cs typeface="Arial" panose="020B0604020202020204" pitchFamily="34" charset="0"/>
              </a:rPr>
              <a:t>(Set up by an Act of Parliament)</a:t>
            </a:r>
            <a:br>
              <a:rPr lang="en-IN" sz="1900" b="1" dirty="0">
                <a:solidFill>
                  <a:srgbClr val="000099"/>
                </a:solidFill>
                <a:effectLst/>
                <a:latin typeface="Arial" panose="020B0604020202020204" pitchFamily="34" charset="0"/>
                <a:ea typeface="Times New Roman"/>
                <a:cs typeface="Arial" panose="020B0604020202020204" pitchFamily="34" charset="0"/>
              </a:rPr>
            </a:br>
            <a:endParaRPr lang="en-IN" sz="1900" b="1" u="sng" dirty="0">
              <a:solidFill>
                <a:srgbClr val="C00000"/>
              </a:solidFill>
              <a:effectLst/>
            </a:endParaRPr>
          </a:p>
        </p:txBody>
      </p:sp>
      <p:sp>
        <p:nvSpPr>
          <p:cNvPr id="8" name="Rectangle 7"/>
          <p:cNvSpPr/>
          <p:nvPr/>
        </p:nvSpPr>
        <p:spPr>
          <a:xfrm>
            <a:off x="899592" y="1988840"/>
            <a:ext cx="7704856" cy="126188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3800" b="1" cap="all" dirty="0">
                <a:ln w="0"/>
                <a:solidFill>
                  <a:srgbClr val="4C216D"/>
                </a:solidFill>
                <a:effectLst/>
                <a:latin typeface="Aparajita" pitchFamily="34" charset="0"/>
                <a:cs typeface="Aparajita" pitchFamily="34" charset="0"/>
              </a:rPr>
              <a:t>Critical Issues in Tax Audit &amp; Analysis of important clauses</a:t>
            </a:r>
            <a:endParaRPr lang="en-IN" sz="3800" b="1" cap="all" dirty="0">
              <a:ln w="0"/>
              <a:solidFill>
                <a:srgbClr val="4C216D"/>
              </a:solidFill>
              <a:effectLst/>
              <a:latin typeface="Aparajita" pitchFamily="34" charset="0"/>
              <a:cs typeface="Aparajita" pitchFamily="34" charset="0"/>
            </a:endParaRPr>
          </a:p>
        </p:txBody>
      </p:sp>
      <p:pic>
        <p:nvPicPr>
          <p:cNvPr id="9" name="Picture 1" descr="Copy of Logo Coloured 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509" y="332656"/>
            <a:ext cx="1133055" cy="1075097"/>
          </a:xfrm>
          <a:prstGeom prst="rect">
            <a:avLst/>
          </a:prstGeom>
          <a:solidFill>
            <a:srgbClr val="1C42E4"/>
          </a:solidFill>
        </p:spPr>
      </p:pic>
      <p:sp>
        <p:nvSpPr>
          <p:cNvPr id="3" name="Google Shape;67;p13">
            <a:extLst>
              <a:ext uri="{FF2B5EF4-FFF2-40B4-BE49-F238E27FC236}">
                <a16:creationId xmlns:a16="http://schemas.microsoft.com/office/drawing/2014/main" id="{10B5DCE1-0E5D-9FBE-FF24-1BA694555965}"/>
              </a:ext>
            </a:extLst>
          </p:cNvPr>
          <p:cNvSpPr txBox="1">
            <a:spLocks/>
          </p:cNvSpPr>
          <p:nvPr/>
        </p:nvSpPr>
        <p:spPr>
          <a:xfrm>
            <a:off x="4182435" y="6203820"/>
            <a:ext cx="4964596" cy="719667"/>
          </a:xfrm>
          <a:prstGeom prst="rect">
            <a:avLst/>
          </a:prstGeom>
        </p:spPr>
        <p:txBody>
          <a:bodyPr spcFirstLastPara="1" vert="horz" wrap="square" lIns="121900" tIns="121900" rIns="121900" bIns="1219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buClrTx/>
            </a:pPr>
            <a:r>
              <a:rPr lang="en-IN" dirty="0">
                <a:solidFill>
                  <a:schemeClr val="accent5">
                    <a:lumMod val="50000"/>
                  </a:schemeClr>
                </a:solidFill>
                <a:effectLst>
                  <a:outerShdw blurRad="38100" dist="38100" dir="2700000" algn="tl">
                    <a:srgbClr val="000000">
                      <a:alpha val="43137"/>
                    </a:srgbClr>
                  </a:outerShdw>
                </a:effectLst>
                <a:latin typeface="Calibri" panose="020F0502020204030204" pitchFamily="34" charset="0"/>
                <a:ea typeface="Palatino Linotype"/>
                <a:cs typeface="Calibri" panose="020F0502020204030204" pitchFamily="34" charset="0"/>
                <a:sym typeface="Palatino Linotype"/>
              </a:rPr>
              <a:t>Taxation Audits Quality Review Board</a:t>
            </a:r>
          </a:p>
          <a:p>
            <a:pPr>
              <a:spcBef>
                <a:spcPts val="0"/>
              </a:spcBef>
              <a:buClrTx/>
            </a:pPr>
            <a:r>
              <a:rPr lang="en-IN"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Palatino Linotype"/>
                <a:cs typeface="Times New Roman" panose="02020603050405020304" pitchFamily="18" charset="0"/>
                <a:sym typeface="Palatino Linotype"/>
              </a:rPr>
              <a:t> </a:t>
            </a:r>
          </a:p>
        </p:txBody>
      </p:sp>
      <p:sp>
        <p:nvSpPr>
          <p:cNvPr id="4" name="Subtitle 2">
            <a:extLst>
              <a:ext uri="{FF2B5EF4-FFF2-40B4-BE49-F238E27FC236}">
                <a16:creationId xmlns:a16="http://schemas.microsoft.com/office/drawing/2014/main" id="{DC6F5311-554A-E200-5D68-CADF3074FDCB}"/>
              </a:ext>
            </a:extLst>
          </p:cNvPr>
          <p:cNvSpPr txBox="1">
            <a:spLocks/>
          </p:cNvSpPr>
          <p:nvPr/>
        </p:nvSpPr>
        <p:spPr>
          <a:xfrm>
            <a:off x="644652" y="3831394"/>
            <a:ext cx="7854696" cy="976072"/>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lgn="r">
              <a:buNone/>
            </a:pPr>
            <a:r>
              <a:rPr lang="en-IN" sz="2800" b="1" dirty="0">
                <a:solidFill>
                  <a:schemeClr val="accent1">
                    <a:lumMod val="50000"/>
                  </a:schemeClr>
                </a:solidFill>
              </a:rPr>
              <a:t>CA. (</a:t>
            </a:r>
            <a:r>
              <a:rPr lang="en-IN" sz="2800" b="1" dirty="0" err="1">
                <a:solidFill>
                  <a:schemeClr val="accent1">
                    <a:lumMod val="50000"/>
                  </a:schemeClr>
                </a:solidFill>
              </a:rPr>
              <a:t>Dr.</a:t>
            </a:r>
            <a:r>
              <a:rPr lang="en-IN" sz="2800" b="1" dirty="0">
                <a:solidFill>
                  <a:schemeClr val="accent1">
                    <a:lumMod val="50000"/>
                  </a:schemeClr>
                </a:solidFill>
              </a:rPr>
              <a:t>) Raj Chawla</a:t>
            </a:r>
          </a:p>
          <a:p>
            <a:pPr marL="109728" indent="0" algn="r">
              <a:buNone/>
            </a:pPr>
            <a:r>
              <a:rPr lang="en-IN" sz="2800" b="1" dirty="0">
                <a:solidFill>
                  <a:schemeClr val="accent1">
                    <a:lumMod val="50000"/>
                  </a:schemeClr>
                </a:solidFill>
              </a:rPr>
              <a:t>Chairman, TAQRB</a:t>
            </a:r>
          </a:p>
        </p:txBody>
      </p:sp>
    </p:spTree>
    <p:custDataLst>
      <p:tags r:id="rId1"/>
    </p:custDataLst>
    <p:extLst>
      <p:ext uri="{BB962C8B-B14F-4D97-AF65-F5344CB8AC3E}">
        <p14:creationId xmlns:p14="http://schemas.microsoft.com/office/powerpoint/2010/main" val="258226599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7CE205-DDC8-4CE7-A187-34E22E70EAC0}"/>
              </a:ext>
            </a:extLst>
          </p:cNvPr>
          <p:cNvSpPr/>
          <p:nvPr/>
        </p:nvSpPr>
        <p:spPr>
          <a:xfrm>
            <a:off x="467544" y="1052736"/>
            <a:ext cx="8208912" cy="468052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r>
              <a:rPr lang="en-IN" b="1" dirty="0">
                <a:solidFill>
                  <a:schemeClr val="tx1"/>
                </a:solidFill>
              </a:rPr>
              <a:t>The illustrative </a:t>
            </a:r>
            <a:r>
              <a:rPr lang="en-IN" b="1" dirty="0" err="1">
                <a:solidFill>
                  <a:schemeClr val="tx1"/>
                </a:solidFill>
              </a:rPr>
              <a:t>Assessee’s</a:t>
            </a:r>
            <a:r>
              <a:rPr lang="en-IN" b="1" dirty="0">
                <a:solidFill>
                  <a:schemeClr val="tx1"/>
                </a:solidFill>
              </a:rPr>
              <a:t> responsibility paragraph and Tax Auditor’s responsibility paragraphs in respect of Form No.3CB has been given in the Guidance Note. The same are to suitably re-worded to meet the situation envisaged in Form No.3CA.</a:t>
            </a:r>
            <a:endParaRPr lang="en-US" b="1" dirty="0">
              <a:solidFill>
                <a:schemeClr val="tx1"/>
              </a:solidFill>
            </a:endParaRPr>
          </a:p>
          <a:p>
            <a:pPr algn="just"/>
            <a:endParaRPr lang="en-IN" sz="1200" b="1" dirty="0">
              <a:solidFill>
                <a:schemeClr val="tx1"/>
              </a:solidFill>
            </a:endParaRPr>
          </a:p>
          <a:p>
            <a:pPr marL="342900" indent="-342900" algn="just">
              <a:buFont typeface="Arial" panose="020B0604020202020204" pitchFamily="34" charset="0"/>
              <a:buChar char="•"/>
            </a:pPr>
            <a:r>
              <a:rPr lang="en-IN" b="1" dirty="0">
                <a:solidFill>
                  <a:schemeClr val="tx1"/>
                </a:solidFill>
              </a:rPr>
              <a:t>In most of the cases, these </a:t>
            </a:r>
            <a:r>
              <a:rPr lang="en-IN" b="1" dirty="0">
                <a:solidFill>
                  <a:srgbClr val="FF0000"/>
                </a:solidFill>
              </a:rPr>
              <a:t>respective responsibilities of the </a:t>
            </a:r>
            <a:r>
              <a:rPr lang="en-IN" b="1" dirty="0" err="1">
                <a:solidFill>
                  <a:srgbClr val="FF0000"/>
                </a:solidFill>
              </a:rPr>
              <a:t>assessee</a:t>
            </a:r>
            <a:r>
              <a:rPr lang="en-IN" b="1" dirty="0">
                <a:solidFill>
                  <a:srgbClr val="FF0000"/>
                </a:solidFill>
              </a:rPr>
              <a:t> and the tax auditor </a:t>
            </a:r>
            <a:r>
              <a:rPr lang="en-IN" b="1" dirty="0">
                <a:solidFill>
                  <a:schemeClr val="tx1"/>
                </a:solidFill>
              </a:rPr>
              <a:t>are </a:t>
            </a:r>
            <a:r>
              <a:rPr lang="en-IN" b="1" dirty="0">
                <a:solidFill>
                  <a:srgbClr val="FF0000"/>
                </a:solidFill>
              </a:rPr>
              <a:t>not reported </a:t>
            </a:r>
            <a:r>
              <a:rPr lang="en-IN" b="1" dirty="0">
                <a:solidFill>
                  <a:schemeClr val="tx1"/>
                </a:solidFill>
              </a:rPr>
              <a:t>under clause (3) of Form No.3CA or Clause (5) of Form No.3CB as the case may be.</a:t>
            </a:r>
          </a:p>
          <a:p>
            <a:pPr algn="just"/>
            <a:endParaRPr lang="en-IN" sz="1200" b="1" dirty="0">
              <a:solidFill>
                <a:schemeClr val="tx1"/>
              </a:solidFill>
            </a:endParaRPr>
          </a:p>
          <a:p>
            <a:pPr marL="342900" indent="-342900" algn="just">
              <a:buFont typeface="Arial" panose="020B0604020202020204" pitchFamily="34" charset="0"/>
              <a:buChar char="•"/>
            </a:pPr>
            <a:r>
              <a:rPr lang="en-US" b="1" dirty="0">
                <a:solidFill>
                  <a:schemeClr val="tx1"/>
                </a:solidFill>
              </a:rPr>
              <a:t>In few Tax Audit Reports, is has been reported to </a:t>
            </a:r>
            <a:r>
              <a:rPr lang="en-US" b="1" i="1" dirty="0">
                <a:solidFill>
                  <a:schemeClr val="tx1"/>
                </a:solidFill>
              </a:rPr>
              <a:t>read along with ma</a:t>
            </a:r>
            <a:r>
              <a:rPr lang="en-US" b="1" dirty="0">
                <a:solidFill>
                  <a:schemeClr val="tx1"/>
                </a:solidFill>
              </a:rPr>
              <a:t>nually </a:t>
            </a:r>
            <a:r>
              <a:rPr lang="en-US" b="1" i="1" dirty="0">
                <a:solidFill>
                  <a:schemeClr val="tx1"/>
                </a:solidFill>
              </a:rPr>
              <a:t>signed TAR or notes attached with it.</a:t>
            </a:r>
            <a:r>
              <a:rPr lang="en-US" b="1" dirty="0">
                <a:solidFill>
                  <a:schemeClr val="tx1"/>
                </a:solidFill>
              </a:rPr>
              <a:t> These </a:t>
            </a:r>
            <a:r>
              <a:rPr lang="en-US" b="1" dirty="0">
                <a:solidFill>
                  <a:srgbClr val="FF0000"/>
                </a:solidFill>
              </a:rPr>
              <a:t>notes also contained paragraphs complying with the requirement of SA 700</a:t>
            </a:r>
            <a:r>
              <a:rPr lang="en-US" b="1" dirty="0">
                <a:solidFill>
                  <a:schemeClr val="tx1"/>
                </a:solidFill>
              </a:rPr>
              <a:t>. However, as per the Guidance note on Tax Audit under section 44AB of the Income tax Act, the </a:t>
            </a:r>
            <a:r>
              <a:rPr lang="en-US" b="1" dirty="0">
                <a:solidFill>
                  <a:srgbClr val="FF0000"/>
                </a:solidFill>
              </a:rPr>
              <a:t>same</a:t>
            </a:r>
            <a:r>
              <a:rPr lang="en-US" b="1" dirty="0">
                <a:solidFill>
                  <a:schemeClr val="tx1"/>
                </a:solidFill>
              </a:rPr>
              <a:t> were </a:t>
            </a:r>
            <a:r>
              <a:rPr lang="en-US" b="1" dirty="0">
                <a:solidFill>
                  <a:srgbClr val="FF0000"/>
                </a:solidFill>
              </a:rPr>
              <a:t>specifically required to be mentioned / reported under clause (3) of Form No.3CA or Clause (5) of Form No.3CB as the case may be.</a:t>
            </a:r>
            <a:endParaRPr lang="en-IN" b="1" dirty="0">
              <a:solidFill>
                <a:srgbClr val="FF0000"/>
              </a:solidFill>
            </a:endParaRPr>
          </a:p>
        </p:txBody>
      </p:sp>
      <p:sp>
        <p:nvSpPr>
          <p:cNvPr id="6" name="Title 2">
            <a:extLst>
              <a:ext uri="{FF2B5EF4-FFF2-40B4-BE49-F238E27FC236}">
                <a16:creationId xmlns:a16="http://schemas.microsoft.com/office/drawing/2014/main" id="{CDCA127A-0AFD-40B9-BEA6-AFD4DF0CEDB4}"/>
              </a:ext>
            </a:extLst>
          </p:cNvPr>
          <p:cNvSpPr txBox="1">
            <a:spLocks/>
          </p:cNvSpPr>
          <p:nvPr/>
        </p:nvSpPr>
        <p:spPr>
          <a:xfrm>
            <a:off x="107504" y="260648"/>
            <a:ext cx="9036496" cy="576064"/>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n-IN" sz="2400" u="sng" dirty="0">
                <a:solidFill>
                  <a:schemeClr val="accent2">
                    <a:lumMod val="75000"/>
                  </a:schemeClr>
                </a:solidFill>
                <a:effectLst/>
                <a:latin typeface="Times New Roman" panose="02020603050405020304" pitchFamily="18" charset="0"/>
                <a:cs typeface="Times New Roman" panose="02020603050405020304" pitchFamily="18" charset="0"/>
              </a:rPr>
              <a:t>SA 700 – Clause (3) of Form No.3CA or Clause (5) of Form No.3CB</a:t>
            </a:r>
          </a:p>
        </p:txBody>
      </p:sp>
    </p:spTree>
    <p:custDataLst>
      <p:tags r:id="rId1"/>
    </p:custDataLst>
    <p:extLst>
      <p:ext uri="{BB962C8B-B14F-4D97-AF65-F5344CB8AC3E}">
        <p14:creationId xmlns:p14="http://schemas.microsoft.com/office/powerpoint/2010/main" val="3694904258"/>
      </p:ext>
    </p:extLst>
  </p:cSld>
  <p:clrMapOvr>
    <a:masterClrMapping/>
  </p:clrMapOvr>
  <p:transition spd="slow">
    <p:wheel spokes="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9CA5530-35F5-4846-AA51-0556D4869900}"/>
              </a:ext>
            </a:extLst>
          </p:cNvPr>
          <p:cNvSpPr>
            <a:spLocks noGrp="1"/>
          </p:cNvSpPr>
          <p:nvPr>
            <p:ph type="title"/>
          </p:nvPr>
        </p:nvSpPr>
        <p:spPr>
          <a:xfrm>
            <a:off x="457199" y="260648"/>
            <a:ext cx="8208911" cy="1440160"/>
          </a:xfrm>
        </p:spPr>
        <p:txBody>
          <a:bodyPr/>
          <a:lstStyle/>
          <a:p>
            <a:pPr marL="0" indent="0" algn="just">
              <a:buNone/>
            </a:pPr>
            <a:r>
              <a:rPr lang="en-IN" sz="2800" u="sng" dirty="0">
                <a:solidFill>
                  <a:schemeClr val="accent2">
                    <a:lumMod val="75000"/>
                  </a:schemeClr>
                </a:solidFill>
                <a:effectLst/>
                <a:latin typeface="Times New Roman" panose="02020603050405020304" pitchFamily="18" charset="0"/>
                <a:cs typeface="Times New Roman" panose="02020603050405020304" pitchFamily="18" charset="0"/>
              </a:rPr>
              <a:t>SA 700 – Illustrative- </a:t>
            </a:r>
            <a:r>
              <a:rPr lang="en-IN" sz="2800" u="sng" dirty="0" err="1">
                <a:solidFill>
                  <a:schemeClr val="accent2">
                    <a:lumMod val="75000"/>
                  </a:schemeClr>
                </a:solidFill>
                <a:effectLst/>
                <a:latin typeface="Times New Roman" panose="02020603050405020304" pitchFamily="18" charset="0"/>
                <a:cs typeface="Times New Roman" panose="02020603050405020304" pitchFamily="18" charset="0"/>
              </a:rPr>
              <a:t>Assessee’s</a:t>
            </a:r>
            <a:r>
              <a:rPr lang="en-IN" sz="2800" u="sng" dirty="0">
                <a:solidFill>
                  <a:schemeClr val="accent2">
                    <a:lumMod val="75000"/>
                  </a:schemeClr>
                </a:solidFill>
                <a:effectLst/>
                <a:latin typeface="Times New Roman" panose="02020603050405020304" pitchFamily="18" charset="0"/>
                <a:cs typeface="Times New Roman" panose="02020603050405020304" pitchFamily="18" charset="0"/>
              </a:rPr>
              <a:t> Responsibility for the Financial Statements and the Statement of Particulars in Form No. 3CD</a:t>
            </a:r>
          </a:p>
        </p:txBody>
      </p:sp>
      <p:sp>
        <p:nvSpPr>
          <p:cNvPr id="7" name="Rectangle 6">
            <a:extLst>
              <a:ext uri="{FF2B5EF4-FFF2-40B4-BE49-F238E27FC236}">
                <a16:creationId xmlns:a16="http://schemas.microsoft.com/office/drawing/2014/main" id="{8770EF56-7E8A-453F-8EE4-774B3E943CB9}"/>
              </a:ext>
            </a:extLst>
          </p:cNvPr>
          <p:cNvSpPr/>
          <p:nvPr/>
        </p:nvSpPr>
        <p:spPr>
          <a:xfrm>
            <a:off x="457199" y="1988840"/>
            <a:ext cx="8208912" cy="3816424"/>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342900" indent="-342900" algn="just">
              <a:buFont typeface="Wingdings" pitchFamily="2" charset="2"/>
              <a:buChar char="v"/>
            </a:pPr>
            <a:r>
              <a:rPr lang="en-IN" sz="2200" b="1" dirty="0">
                <a:solidFill>
                  <a:schemeClr val="tx1"/>
                </a:solidFill>
              </a:rPr>
              <a:t>The</a:t>
            </a:r>
            <a:r>
              <a:rPr lang="en-IN" sz="2200" b="1" dirty="0">
                <a:solidFill>
                  <a:schemeClr val="tx2">
                    <a:lumMod val="75000"/>
                  </a:schemeClr>
                </a:solidFill>
              </a:rPr>
              <a:t> </a:t>
            </a:r>
            <a:r>
              <a:rPr lang="en-IN" sz="2200" b="1" dirty="0" err="1">
                <a:solidFill>
                  <a:srgbClr val="FF0000"/>
                </a:solidFill>
              </a:rPr>
              <a:t>assessee</a:t>
            </a:r>
            <a:r>
              <a:rPr lang="en-IN" sz="2200" b="1" dirty="0">
                <a:solidFill>
                  <a:srgbClr val="FF0000"/>
                </a:solidFill>
              </a:rPr>
              <a:t> is responsible for the preparation of the statement of particulars required to be furnished under section 44AB</a:t>
            </a:r>
            <a:r>
              <a:rPr lang="en-IN" sz="2200" b="1" dirty="0">
                <a:solidFill>
                  <a:schemeClr val="tx2">
                    <a:lumMod val="75000"/>
                  </a:schemeClr>
                </a:solidFill>
              </a:rPr>
              <a:t> </a:t>
            </a:r>
            <a:r>
              <a:rPr lang="en-IN" sz="2200" b="1" dirty="0">
                <a:solidFill>
                  <a:schemeClr val="tx1"/>
                </a:solidFill>
              </a:rPr>
              <a:t>of the Income-tax Act, 1961 annexed herewith in </a:t>
            </a:r>
            <a:r>
              <a:rPr lang="en-IN" sz="2200" b="1" dirty="0">
                <a:solidFill>
                  <a:srgbClr val="FF0000"/>
                </a:solidFill>
              </a:rPr>
              <a:t>Form No. 3CD </a:t>
            </a:r>
            <a:r>
              <a:rPr lang="en-IN" sz="2200" b="1" dirty="0">
                <a:solidFill>
                  <a:schemeClr val="tx1"/>
                </a:solidFill>
              </a:rPr>
              <a:t>read with Rule 6G(1)(b) of Income Tax Rules, 1962 that give true and correct particulars as per the provisions of the Income-tax Act, 1961 read with Rules, Notifications , circulars etc. that are to be included in the Statement.</a:t>
            </a:r>
          </a:p>
        </p:txBody>
      </p:sp>
    </p:spTree>
    <p:custDataLst>
      <p:tags r:id="rId1"/>
    </p:custDataLst>
    <p:extLst>
      <p:ext uri="{BB962C8B-B14F-4D97-AF65-F5344CB8AC3E}">
        <p14:creationId xmlns:p14="http://schemas.microsoft.com/office/powerpoint/2010/main" val="1719967549"/>
      </p:ext>
    </p:extLst>
  </p:cSld>
  <p:clrMapOvr>
    <a:masterClrMapping/>
  </p:clrMapOvr>
  <p:transition spd="slow">
    <p:wheel spokes="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9CA5530-35F5-4846-AA51-0556D4869900}"/>
              </a:ext>
            </a:extLst>
          </p:cNvPr>
          <p:cNvSpPr>
            <a:spLocks noGrp="1"/>
          </p:cNvSpPr>
          <p:nvPr>
            <p:ph type="title"/>
          </p:nvPr>
        </p:nvSpPr>
        <p:spPr>
          <a:xfrm>
            <a:off x="467544" y="404664"/>
            <a:ext cx="8208911" cy="720080"/>
          </a:xfrm>
        </p:spPr>
        <p:txBody>
          <a:bodyPr>
            <a:normAutofit fontScale="90000"/>
          </a:bodyPr>
          <a:lstStyle/>
          <a:p>
            <a:pPr marL="0" indent="0" algn="ctr">
              <a:buNone/>
            </a:pPr>
            <a:r>
              <a:rPr lang="en-IN" sz="2800" u="sng" dirty="0">
                <a:solidFill>
                  <a:schemeClr val="accent2">
                    <a:lumMod val="75000"/>
                  </a:schemeClr>
                </a:solidFill>
                <a:effectLst/>
                <a:latin typeface="Times New Roman" panose="02020603050405020304" pitchFamily="18" charset="0"/>
                <a:cs typeface="Times New Roman" panose="02020603050405020304" pitchFamily="18" charset="0"/>
              </a:rPr>
              <a:t>SA 700 – Illustrative- Tax Auditor’s Responsibility</a:t>
            </a:r>
            <a:br>
              <a:rPr lang="en-IN" sz="2800" u="sng" dirty="0">
                <a:solidFill>
                  <a:schemeClr val="accent2">
                    <a:lumMod val="75000"/>
                  </a:schemeClr>
                </a:solidFill>
                <a:effectLst/>
                <a:latin typeface="Times New Roman" panose="02020603050405020304" pitchFamily="18" charset="0"/>
                <a:cs typeface="Times New Roman" panose="02020603050405020304" pitchFamily="18" charset="0"/>
              </a:rPr>
            </a:br>
            <a:endParaRPr lang="en-IN" sz="2800" u="sng" dirty="0">
              <a:solidFill>
                <a:schemeClr val="accent2">
                  <a:lumMod val="75000"/>
                </a:schemeClr>
              </a:solidFill>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2DE3817-C6FB-4DFC-B0BF-C0246A7143F5}"/>
              </a:ext>
            </a:extLst>
          </p:cNvPr>
          <p:cNvSpPr/>
          <p:nvPr/>
        </p:nvSpPr>
        <p:spPr>
          <a:xfrm>
            <a:off x="467544" y="1196752"/>
            <a:ext cx="8208912" cy="4608512"/>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342900" indent="-342900" algn="just">
              <a:buFont typeface="Wingdings" pitchFamily="2" charset="2"/>
              <a:buChar char="v"/>
            </a:pPr>
            <a:r>
              <a:rPr lang="en-IN" sz="2200" b="1" dirty="0">
                <a:solidFill>
                  <a:schemeClr val="tx1"/>
                </a:solidFill>
              </a:rPr>
              <a:t>We are </a:t>
            </a:r>
            <a:r>
              <a:rPr lang="en-IN" sz="2200" b="1" dirty="0">
                <a:solidFill>
                  <a:srgbClr val="FF0000"/>
                </a:solidFill>
              </a:rPr>
              <a:t>also responsible for verifying the statement of particulars required to be furnished under section 44AB</a:t>
            </a:r>
            <a:r>
              <a:rPr lang="en-IN" sz="2200" b="1" dirty="0">
                <a:solidFill>
                  <a:schemeClr val="tx2">
                    <a:lumMod val="75000"/>
                  </a:schemeClr>
                </a:solidFill>
              </a:rPr>
              <a:t> </a:t>
            </a:r>
            <a:r>
              <a:rPr lang="en-IN" sz="2200" b="1" dirty="0">
                <a:solidFill>
                  <a:schemeClr val="tx1"/>
                </a:solidFill>
              </a:rPr>
              <a:t>of the Income-tax Act, 1961 annexed herewith in Form No. 3CD read with Rule 6G (1) (b) of Income-tax Rules, 1962. We have </a:t>
            </a:r>
            <a:r>
              <a:rPr lang="en-IN" sz="2200" b="1" dirty="0">
                <a:solidFill>
                  <a:srgbClr val="FF0000"/>
                </a:solidFill>
              </a:rPr>
              <a:t>conducted my/our verification of the statement in accordance with Guidance Note on Tax Audit</a:t>
            </a:r>
            <a:r>
              <a:rPr lang="en-IN" sz="2200" b="1" dirty="0">
                <a:solidFill>
                  <a:schemeClr val="tx2">
                    <a:lumMod val="75000"/>
                  </a:schemeClr>
                </a:solidFill>
              </a:rPr>
              <a:t> </a:t>
            </a:r>
            <a:r>
              <a:rPr lang="en-IN" sz="2200" b="1" dirty="0">
                <a:solidFill>
                  <a:schemeClr val="tx1"/>
                </a:solidFill>
              </a:rPr>
              <a:t>under section 44AB of the Income-tax Act, 1961, issued by the Institute of Chartered Accountants of India.</a:t>
            </a:r>
          </a:p>
        </p:txBody>
      </p:sp>
    </p:spTree>
    <p:custDataLst>
      <p:tags r:id="rId1"/>
    </p:custDataLst>
    <p:extLst>
      <p:ext uri="{BB962C8B-B14F-4D97-AF65-F5344CB8AC3E}">
        <p14:creationId xmlns:p14="http://schemas.microsoft.com/office/powerpoint/2010/main" val="2057770091"/>
      </p:ext>
    </p:extLst>
  </p:cSld>
  <p:clrMapOvr>
    <a:masterClrMapping/>
  </p:clrMapOvr>
  <p:transition spd="slow">
    <p:wheel spokes="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4">
            <a:extLst>
              <a:ext uri="{FF2B5EF4-FFF2-40B4-BE49-F238E27FC236}">
                <a16:creationId xmlns:a16="http://schemas.microsoft.com/office/drawing/2014/main" id="{C8BF2172-DBA0-4BF3-A573-9A8A0DEBEBE7}"/>
              </a:ext>
            </a:extLst>
          </p:cNvPr>
          <p:cNvGraphicFramePr>
            <a:graphicFrameLocks noGrp="1"/>
          </p:cNvGraphicFramePr>
          <p:nvPr>
            <p:ph idx="1"/>
            <p:extLst>
              <p:ext uri="{D42A27DB-BD31-4B8C-83A1-F6EECF244321}">
                <p14:modId xmlns:p14="http://schemas.microsoft.com/office/powerpoint/2010/main" val="1874981549"/>
              </p:ext>
            </p:extLst>
          </p:nvPr>
        </p:nvGraphicFramePr>
        <p:xfrm>
          <a:off x="611560" y="548680"/>
          <a:ext cx="7776864"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4082401187"/>
      </p:ext>
    </p:extLst>
  </p:cSld>
  <p:clrMapOvr>
    <a:masterClrMapping/>
  </p:clrMapOvr>
  <p:transition spd="slow">
    <p:wheel spokes="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4">
            <a:extLst>
              <a:ext uri="{FF2B5EF4-FFF2-40B4-BE49-F238E27FC236}">
                <a16:creationId xmlns:a16="http://schemas.microsoft.com/office/drawing/2014/main" id="{E994291E-AD64-46CD-841B-192B0A28FE23}"/>
              </a:ext>
            </a:extLst>
          </p:cNvPr>
          <p:cNvGraphicFramePr>
            <a:graphicFrameLocks noGrp="1"/>
          </p:cNvGraphicFramePr>
          <p:nvPr>
            <p:ph idx="1"/>
            <p:extLst>
              <p:ext uri="{D42A27DB-BD31-4B8C-83A1-F6EECF244321}">
                <p14:modId xmlns:p14="http://schemas.microsoft.com/office/powerpoint/2010/main" val="448250927"/>
              </p:ext>
            </p:extLst>
          </p:nvPr>
        </p:nvGraphicFramePr>
        <p:xfrm>
          <a:off x="755576" y="320675"/>
          <a:ext cx="7632848" cy="5124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610B884F-278F-4B01-B9AC-A477DCC3089A}"/>
              </a:ext>
            </a:extLst>
          </p:cNvPr>
          <p:cNvSpPr txBox="1"/>
          <p:nvPr/>
        </p:nvSpPr>
        <p:spPr>
          <a:xfrm>
            <a:off x="467544" y="5661248"/>
            <a:ext cx="8208912" cy="369332"/>
          </a:xfrm>
          <a:prstGeom prst="rect">
            <a:avLst/>
          </a:prstGeom>
          <a:noFill/>
        </p:spPr>
        <p:txBody>
          <a:bodyPr wrap="square" rtlCol="0">
            <a:spAutoFit/>
          </a:bodyPr>
          <a:lstStyle/>
          <a:p>
            <a:pPr algn="just"/>
            <a:r>
              <a:rPr lang="en-IN" b="1" dirty="0"/>
              <a:t>*</a:t>
            </a:r>
            <a:r>
              <a:rPr lang="en-IN" b="1" dirty="0">
                <a:solidFill>
                  <a:srgbClr val="FF0000"/>
                </a:solidFill>
              </a:rPr>
              <a:t>Accounts of the financial year</a:t>
            </a:r>
            <a:r>
              <a:rPr lang="en-IN" b="1" dirty="0"/>
              <a:t> are required to be </a:t>
            </a:r>
            <a:r>
              <a:rPr lang="en-IN" b="1" dirty="0">
                <a:solidFill>
                  <a:srgbClr val="FF0000"/>
                </a:solidFill>
              </a:rPr>
              <a:t>prepared and audited</a:t>
            </a:r>
            <a:r>
              <a:rPr lang="en-IN" b="1" dirty="0"/>
              <a:t>.</a:t>
            </a:r>
          </a:p>
        </p:txBody>
      </p:sp>
    </p:spTree>
    <p:custDataLst>
      <p:tags r:id="rId1"/>
    </p:custDataLst>
    <p:extLst>
      <p:ext uri="{BB962C8B-B14F-4D97-AF65-F5344CB8AC3E}">
        <p14:creationId xmlns:p14="http://schemas.microsoft.com/office/powerpoint/2010/main" val="3240524790"/>
      </p:ext>
    </p:extLst>
  </p:cSld>
  <p:clrMapOvr>
    <a:masterClrMapping/>
  </p:clrMapOvr>
  <p:transition spd="slow">
    <p:wheel spokes="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5427DE7-FD4D-4708-B0FE-ADB975FE7559}"/>
              </a:ext>
            </a:extLst>
          </p:cNvPr>
          <p:cNvSpPr>
            <a:spLocks noGrp="1"/>
          </p:cNvSpPr>
          <p:nvPr>
            <p:ph idx="1"/>
          </p:nvPr>
        </p:nvSpPr>
        <p:spPr>
          <a:xfrm>
            <a:off x="395536" y="1052736"/>
            <a:ext cx="8280920" cy="5328592"/>
          </a:xfrm>
        </p:spPr>
        <p:style>
          <a:lnRef idx="1">
            <a:schemeClr val="accent1"/>
          </a:lnRef>
          <a:fillRef idx="2">
            <a:schemeClr val="accent1"/>
          </a:fillRef>
          <a:effectRef idx="1">
            <a:schemeClr val="accent1"/>
          </a:effectRef>
          <a:fontRef idx="minor">
            <a:schemeClr val="dk1"/>
          </a:fontRef>
        </p:style>
        <p:txBody>
          <a:bodyPr anchor="ctr">
            <a:noAutofit/>
          </a:bodyPr>
          <a:lstStyle/>
          <a:p>
            <a:pPr algn="just">
              <a:lnSpc>
                <a:spcPct val="107000"/>
              </a:lnSpc>
              <a:spcAft>
                <a:spcPts val="0"/>
              </a:spcAft>
              <a:buFont typeface="Wingdings" panose="05000000000000000000" pitchFamily="2" charset="2"/>
              <a:buChar char="Ø"/>
            </a:pPr>
            <a:r>
              <a:rPr lang="en-IN" sz="1600" b="1" dirty="0">
                <a:solidFill>
                  <a:schemeClr val="tx1"/>
                </a:solidFill>
              </a:rPr>
              <a:t>   The tax auditor has to take into account the technological advancements in the field of banking and information technology where payments have been taken other than through an account payee cheque or bank draft. Rule 6DD of the Rule specifically exempts the cases where the payment is made by any letter of credit arrangements through a bank; a mail or telegraphic transfer through a bank; a book adjustment from any account in a bank to any other account in that or any other bank; a bill of exchange made payable only to a bank; the use of electronic clearing system through a bank account; a credit card; a debit card. </a:t>
            </a:r>
          </a:p>
          <a:p>
            <a:pPr algn="just">
              <a:lnSpc>
                <a:spcPct val="107000"/>
              </a:lnSpc>
              <a:spcAft>
                <a:spcPts val="0"/>
              </a:spcAft>
              <a:buFont typeface="Wingdings" panose="05000000000000000000" pitchFamily="2" charset="2"/>
              <a:buChar char="Ø"/>
            </a:pPr>
            <a:endParaRPr lang="en-IN" sz="1000" b="1" dirty="0">
              <a:solidFill>
                <a:schemeClr val="tx1"/>
              </a:solidFill>
            </a:endParaRPr>
          </a:p>
          <a:p>
            <a:pPr algn="just">
              <a:lnSpc>
                <a:spcPct val="107000"/>
              </a:lnSpc>
              <a:spcAft>
                <a:spcPts val="0"/>
              </a:spcAft>
              <a:buFont typeface="Wingdings" panose="05000000000000000000" pitchFamily="2" charset="2"/>
              <a:buChar char="Ø"/>
            </a:pPr>
            <a:r>
              <a:rPr lang="en-IN" sz="1600" b="1" dirty="0">
                <a:solidFill>
                  <a:schemeClr val="tx1"/>
                </a:solidFill>
              </a:rPr>
              <a:t>	Practically, it may not be possible to verify each payment, reflected in the bank statement, as to whether the payment has been made through account payee cheque, demand draft, pay order or not, it is thus desirable that the tax auditor should</a:t>
            </a:r>
            <a:r>
              <a:rPr lang="en-IN" sz="1600" b="1" dirty="0">
                <a:solidFill>
                  <a:schemeClr val="accent3">
                    <a:lumMod val="60000"/>
                    <a:lumOff val="40000"/>
                  </a:schemeClr>
                </a:solidFill>
              </a:rPr>
              <a:t> </a:t>
            </a:r>
            <a:r>
              <a:rPr lang="en-IN" sz="1600" b="1" dirty="0">
                <a:solidFill>
                  <a:srgbClr val="FF0000"/>
                </a:solidFill>
              </a:rPr>
              <a:t>obtain suitable certificate from the </a:t>
            </a:r>
            <a:r>
              <a:rPr lang="en-IN" sz="1600" b="1" dirty="0" err="1">
                <a:solidFill>
                  <a:srgbClr val="FF0000"/>
                </a:solidFill>
              </a:rPr>
              <a:t>assessee</a:t>
            </a:r>
            <a:r>
              <a:rPr lang="en-IN" sz="1600" b="1" dirty="0">
                <a:solidFill>
                  <a:schemeClr val="accent3">
                    <a:lumMod val="60000"/>
                    <a:lumOff val="40000"/>
                  </a:schemeClr>
                </a:solidFill>
              </a:rPr>
              <a:t> </a:t>
            </a:r>
            <a:r>
              <a:rPr lang="en-IN" sz="1600" b="1" dirty="0">
                <a:solidFill>
                  <a:schemeClr val="tx1"/>
                </a:solidFill>
              </a:rPr>
              <a:t>to the effect that the payments for expenditure referred to in section 40A(3) and section 40A(3A) were made by account payee cheque drawn on a bank or account payee bank draft, as the case may be</a:t>
            </a:r>
            <a:r>
              <a:rPr lang="en-IN" sz="1600" b="1" dirty="0">
                <a:solidFill>
                  <a:schemeClr val="accent3">
                    <a:lumMod val="60000"/>
                    <a:lumOff val="40000"/>
                  </a:schemeClr>
                </a:solidFill>
              </a:rPr>
              <a:t>. </a:t>
            </a:r>
            <a:r>
              <a:rPr lang="en-IN" sz="1600" b="1" dirty="0">
                <a:solidFill>
                  <a:srgbClr val="FF0000"/>
                </a:solidFill>
              </a:rPr>
              <a:t>Where the reporting has been done on the basis of the certificate of the </a:t>
            </a:r>
            <a:r>
              <a:rPr lang="en-IN" sz="1600" b="1" dirty="0" err="1">
                <a:solidFill>
                  <a:srgbClr val="FF0000"/>
                </a:solidFill>
              </a:rPr>
              <a:t>assessee</a:t>
            </a:r>
            <a:r>
              <a:rPr lang="en-IN" sz="1600" b="1" dirty="0">
                <a:solidFill>
                  <a:srgbClr val="FF0000"/>
                </a:solidFill>
              </a:rPr>
              <a:t>, the fact shall be reported as an observation in clause (3) of Form No. 3CA and clause (5) of Form No.3CB</a:t>
            </a:r>
            <a:r>
              <a:rPr lang="en-IN" sz="1600" b="1" dirty="0">
                <a:solidFill>
                  <a:schemeClr val="accent3">
                    <a:lumMod val="60000"/>
                    <a:lumOff val="40000"/>
                  </a:schemeClr>
                </a:solidFill>
              </a:rPr>
              <a:t>, </a:t>
            </a:r>
            <a:r>
              <a:rPr lang="en-IN" sz="1600" b="1" dirty="0">
                <a:solidFill>
                  <a:schemeClr val="tx1"/>
                </a:solidFill>
              </a:rPr>
              <a:t>as the case may be.</a:t>
            </a:r>
            <a:endParaRPr lang="en-IN" sz="1600" b="1" dirty="0">
              <a:solidFill>
                <a:schemeClr val="tx1"/>
              </a:solidFill>
              <a:latin typeface="+mj-lt"/>
              <a:ea typeface="Calibri"/>
              <a:cs typeface="Times New Roman"/>
            </a:endParaRPr>
          </a:p>
        </p:txBody>
      </p:sp>
      <p:sp>
        <p:nvSpPr>
          <p:cNvPr id="5" name="Title 2">
            <a:extLst>
              <a:ext uri="{FF2B5EF4-FFF2-40B4-BE49-F238E27FC236}">
                <a16:creationId xmlns:a16="http://schemas.microsoft.com/office/drawing/2014/main" id="{A9CA5530-35F5-4846-AA51-0556D4869900}"/>
              </a:ext>
            </a:extLst>
          </p:cNvPr>
          <p:cNvSpPr>
            <a:spLocks noGrp="1"/>
          </p:cNvSpPr>
          <p:nvPr>
            <p:ph type="title"/>
          </p:nvPr>
        </p:nvSpPr>
        <p:spPr>
          <a:xfrm>
            <a:off x="457199" y="260648"/>
            <a:ext cx="8208911" cy="720080"/>
          </a:xfrm>
        </p:spPr>
        <p:txBody>
          <a:bodyPr/>
          <a:lstStyle/>
          <a:p>
            <a:pPr marL="0" indent="0" algn="ctr">
              <a:buNone/>
            </a:pPr>
            <a:r>
              <a:rPr lang="en-IN" sz="2800" u="sng" dirty="0">
                <a:solidFill>
                  <a:schemeClr val="accent2">
                    <a:lumMod val="75000"/>
                  </a:schemeClr>
                </a:solidFill>
                <a:effectLst/>
                <a:latin typeface="Times New Roman" panose="02020603050405020304" pitchFamily="18" charset="0"/>
                <a:cs typeface="Times New Roman" panose="02020603050405020304" pitchFamily="18" charset="0"/>
              </a:rPr>
              <a:t>Disallowance u/s 40A (3) </a:t>
            </a:r>
            <a:r>
              <a:rPr lang="en-IN" sz="2800" u="sng" dirty="0">
                <a:solidFill>
                  <a:srgbClr val="FF0000"/>
                </a:solidFill>
                <a:effectLst/>
                <a:latin typeface="Times New Roman" panose="02020603050405020304" pitchFamily="18" charset="0"/>
                <a:cs typeface="Times New Roman" panose="02020603050405020304" pitchFamily="18" charset="0"/>
              </a:rPr>
              <a:t>(+)</a:t>
            </a:r>
            <a:r>
              <a:rPr lang="en-IN" sz="2800" u="sng" dirty="0">
                <a:solidFill>
                  <a:schemeClr val="accent2">
                    <a:lumMod val="75000"/>
                  </a:schemeClr>
                </a:solidFill>
                <a:effectLst/>
                <a:latin typeface="Times New Roman" panose="02020603050405020304" pitchFamily="18" charset="0"/>
                <a:cs typeface="Times New Roman" panose="02020603050405020304" pitchFamily="18" charset="0"/>
              </a:rPr>
              <a:t> As per GN</a:t>
            </a:r>
          </a:p>
        </p:txBody>
      </p:sp>
    </p:spTree>
    <p:custDataLst>
      <p:tags r:id="rId1"/>
    </p:custDataLst>
    <p:extLst>
      <p:ext uri="{BB962C8B-B14F-4D97-AF65-F5344CB8AC3E}">
        <p14:creationId xmlns:p14="http://schemas.microsoft.com/office/powerpoint/2010/main" val="309211719"/>
      </p:ext>
    </p:extLst>
  </p:cSld>
  <p:clrMapOvr>
    <a:masterClrMapping/>
  </p:clrMapOvr>
  <p:transition spd="slow">
    <p:wheel spokes="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A8EEECD-1054-46B8-9C3A-FA07A3328E90}"/>
              </a:ext>
            </a:extLst>
          </p:cNvPr>
          <p:cNvSpPr>
            <a:spLocks noGrp="1"/>
          </p:cNvSpPr>
          <p:nvPr>
            <p:ph idx="1"/>
          </p:nvPr>
        </p:nvSpPr>
        <p:spPr>
          <a:xfrm>
            <a:off x="539552" y="1196752"/>
            <a:ext cx="8064896" cy="4752528"/>
          </a:xfrm>
        </p:spPr>
        <p:style>
          <a:lnRef idx="1">
            <a:schemeClr val="accent1"/>
          </a:lnRef>
          <a:fillRef idx="2">
            <a:schemeClr val="accent1"/>
          </a:fillRef>
          <a:effectRef idx="1">
            <a:schemeClr val="accent1"/>
          </a:effectRef>
          <a:fontRef idx="minor">
            <a:schemeClr val="dk1"/>
          </a:fontRef>
        </p:style>
        <p:txBody>
          <a:bodyPr anchor="ctr">
            <a:noAutofit/>
          </a:bodyPr>
          <a:lstStyle/>
          <a:p>
            <a:pPr algn="just">
              <a:lnSpc>
                <a:spcPct val="107000"/>
              </a:lnSpc>
              <a:spcAft>
                <a:spcPts val="0"/>
              </a:spcAft>
              <a:buNone/>
            </a:pPr>
            <a:r>
              <a:rPr lang="en-IN" sz="2000" b="1" dirty="0">
                <a:solidFill>
                  <a:schemeClr val="tx1"/>
                </a:solidFill>
              </a:rPr>
              <a:t>   Practically, it may not possible to verify each payment, reflected in the bank statement, as to whether the payment/ acceptance of deposits or loans has been made through account payee cheque, demand draft, pay order or not, it is thus desirable that the </a:t>
            </a:r>
            <a:r>
              <a:rPr lang="en-IN" sz="2000" b="1" dirty="0">
                <a:solidFill>
                  <a:srgbClr val="FF0000"/>
                </a:solidFill>
              </a:rPr>
              <a:t>tax auditor should obtain suitable certificate from the </a:t>
            </a:r>
            <a:r>
              <a:rPr lang="en-IN" sz="2000" b="1" dirty="0" err="1">
                <a:solidFill>
                  <a:srgbClr val="FF0000"/>
                </a:solidFill>
              </a:rPr>
              <a:t>assessee</a:t>
            </a:r>
            <a:r>
              <a:rPr lang="en-IN" sz="2000" b="1" dirty="0"/>
              <a:t> </a:t>
            </a:r>
            <a:r>
              <a:rPr lang="en-IN" sz="2000" b="1" dirty="0">
                <a:solidFill>
                  <a:schemeClr val="tx1"/>
                </a:solidFill>
              </a:rPr>
              <a:t>to the effect that the payments/ receipts referred to in section 269SS and 269T were made by account payee cheque drawn on a bank or account payee bank draft as the case may be. Where the </a:t>
            </a:r>
            <a:r>
              <a:rPr lang="en-IN" sz="2000" b="1" dirty="0">
                <a:solidFill>
                  <a:srgbClr val="FF0000"/>
                </a:solidFill>
              </a:rPr>
              <a:t>reporting has been done on the basis of the certificate of the </a:t>
            </a:r>
            <a:r>
              <a:rPr lang="en-IN" sz="2000" b="1" dirty="0" err="1">
                <a:solidFill>
                  <a:srgbClr val="FF0000"/>
                </a:solidFill>
              </a:rPr>
              <a:t>assessee</a:t>
            </a:r>
            <a:r>
              <a:rPr lang="en-IN" sz="2000" b="1" dirty="0">
                <a:solidFill>
                  <a:srgbClr val="FF0000"/>
                </a:solidFill>
              </a:rPr>
              <a:t>, the same shall be reported as an observation in clause (3) of Form No. 3CA and clause (5) of Form No.3CB</a:t>
            </a:r>
            <a:r>
              <a:rPr lang="en-IN" sz="2000" b="1" dirty="0">
                <a:solidFill>
                  <a:schemeClr val="accent3">
                    <a:lumMod val="60000"/>
                    <a:lumOff val="40000"/>
                  </a:schemeClr>
                </a:solidFill>
              </a:rPr>
              <a:t>, </a:t>
            </a:r>
            <a:r>
              <a:rPr lang="en-IN" sz="2000" b="1" dirty="0">
                <a:solidFill>
                  <a:schemeClr val="tx1"/>
                </a:solidFill>
              </a:rPr>
              <a:t>as the case may be.</a:t>
            </a:r>
            <a:endParaRPr lang="en-IN" sz="2000" b="1" dirty="0">
              <a:solidFill>
                <a:schemeClr val="accent3">
                  <a:lumMod val="60000"/>
                  <a:lumOff val="40000"/>
                </a:schemeClr>
              </a:solidFill>
              <a:latin typeface="+mj-lt"/>
              <a:ea typeface="Calibri"/>
              <a:cs typeface="Times New Roman"/>
            </a:endParaRPr>
          </a:p>
        </p:txBody>
      </p:sp>
      <p:sp>
        <p:nvSpPr>
          <p:cNvPr id="5" name="Title 2">
            <a:extLst>
              <a:ext uri="{FF2B5EF4-FFF2-40B4-BE49-F238E27FC236}">
                <a16:creationId xmlns:a16="http://schemas.microsoft.com/office/drawing/2014/main" id="{A9CA5530-35F5-4846-AA51-0556D4869900}"/>
              </a:ext>
            </a:extLst>
          </p:cNvPr>
          <p:cNvSpPr>
            <a:spLocks noGrp="1"/>
          </p:cNvSpPr>
          <p:nvPr>
            <p:ph type="title"/>
          </p:nvPr>
        </p:nvSpPr>
        <p:spPr>
          <a:xfrm>
            <a:off x="457199" y="260648"/>
            <a:ext cx="8208911" cy="648072"/>
          </a:xfrm>
        </p:spPr>
        <p:txBody>
          <a:bodyPr/>
          <a:lstStyle/>
          <a:p>
            <a:pPr marL="0" indent="0" algn="ctr">
              <a:buNone/>
            </a:pPr>
            <a:r>
              <a:rPr lang="en-IN" sz="2800" u="sng" dirty="0">
                <a:solidFill>
                  <a:schemeClr val="accent2">
                    <a:lumMod val="75000"/>
                  </a:schemeClr>
                </a:solidFill>
                <a:effectLst/>
                <a:latin typeface="Times New Roman" panose="02020603050405020304" pitchFamily="18" charset="0"/>
                <a:cs typeface="Times New Roman" panose="02020603050405020304" pitchFamily="18" charset="0"/>
              </a:rPr>
              <a:t>Amount involved u/s 269SS &amp; 269T </a:t>
            </a:r>
            <a:r>
              <a:rPr lang="en-IN" sz="2800" u="sng" dirty="0">
                <a:solidFill>
                  <a:srgbClr val="FF0000"/>
                </a:solidFill>
                <a:effectLst/>
                <a:latin typeface="Times New Roman" panose="02020603050405020304" pitchFamily="18" charset="0"/>
                <a:cs typeface="Times New Roman" panose="02020603050405020304" pitchFamily="18" charset="0"/>
              </a:rPr>
              <a:t>(+)</a:t>
            </a:r>
            <a:r>
              <a:rPr lang="en-IN" sz="2800" u="sng" dirty="0">
                <a:solidFill>
                  <a:schemeClr val="accent2">
                    <a:lumMod val="75000"/>
                  </a:schemeClr>
                </a:solidFill>
                <a:effectLst/>
                <a:latin typeface="Times New Roman" panose="02020603050405020304" pitchFamily="18" charset="0"/>
                <a:cs typeface="Times New Roman" panose="02020603050405020304" pitchFamily="18" charset="0"/>
              </a:rPr>
              <a:t> As per GN</a:t>
            </a:r>
          </a:p>
        </p:txBody>
      </p:sp>
    </p:spTree>
    <p:custDataLst>
      <p:tags r:id="rId1"/>
    </p:custDataLst>
    <p:extLst>
      <p:ext uri="{BB962C8B-B14F-4D97-AF65-F5344CB8AC3E}">
        <p14:creationId xmlns:p14="http://schemas.microsoft.com/office/powerpoint/2010/main" val="1537471465"/>
      </p:ext>
    </p:extLst>
  </p:cSld>
  <p:clrMapOvr>
    <a:masterClrMapping/>
  </p:clrMapOvr>
  <p:transition spd="slow">
    <p:wheel spokes="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F502FA7-34D9-4B0F-B786-50D37EE9CCEE}"/>
              </a:ext>
            </a:extLst>
          </p:cNvPr>
          <p:cNvSpPr>
            <a:spLocks noGrp="1"/>
          </p:cNvSpPr>
          <p:nvPr>
            <p:ph idx="1"/>
          </p:nvPr>
        </p:nvSpPr>
        <p:spPr>
          <a:xfrm>
            <a:off x="395536" y="1124744"/>
            <a:ext cx="8280920" cy="4608512"/>
          </a:xfrm>
        </p:spPr>
        <p:style>
          <a:lnRef idx="1">
            <a:schemeClr val="accent1"/>
          </a:lnRef>
          <a:fillRef idx="2">
            <a:schemeClr val="accent1"/>
          </a:fillRef>
          <a:effectRef idx="1">
            <a:schemeClr val="accent1"/>
          </a:effectRef>
          <a:fontRef idx="minor">
            <a:schemeClr val="dk1"/>
          </a:fontRef>
        </p:style>
        <p:txBody>
          <a:bodyPr anchor="ctr">
            <a:noAutofit/>
          </a:bodyPr>
          <a:lstStyle/>
          <a:p>
            <a:pPr marL="55563" indent="-9525" algn="just">
              <a:lnSpc>
                <a:spcPct val="107000"/>
              </a:lnSpc>
              <a:spcAft>
                <a:spcPts val="0"/>
              </a:spcAft>
              <a:buNone/>
            </a:pPr>
            <a:r>
              <a:rPr lang="en-IN" sz="2400" b="1" dirty="0">
                <a:solidFill>
                  <a:schemeClr val="tx1"/>
                </a:solidFill>
                <a:latin typeface="+mj-lt"/>
                <a:ea typeface="Calibri"/>
                <a:cs typeface="Times New Roman"/>
              </a:rPr>
              <a:t>In many cases, wherever the reporting under </a:t>
            </a:r>
            <a:r>
              <a:rPr lang="en-IN" sz="2400" b="1" dirty="0">
                <a:solidFill>
                  <a:srgbClr val="FF0000"/>
                </a:solidFill>
                <a:latin typeface="+mj-lt"/>
                <a:ea typeface="Calibri"/>
                <a:cs typeface="Times New Roman"/>
              </a:rPr>
              <a:t>clause 21(d) and 31 series</a:t>
            </a:r>
            <a:r>
              <a:rPr lang="en-IN" sz="2400" b="1" dirty="0">
                <a:solidFill>
                  <a:schemeClr val="tx1"/>
                </a:solidFill>
                <a:latin typeface="+mj-lt"/>
                <a:ea typeface="Calibri"/>
                <a:cs typeface="Times New Roman"/>
              </a:rPr>
              <a:t> has been done on the basis of certificate of </a:t>
            </a:r>
            <a:r>
              <a:rPr lang="en-IN" sz="2400" b="1" dirty="0" err="1">
                <a:solidFill>
                  <a:schemeClr val="tx1"/>
                </a:solidFill>
                <a:latin typeface="+mj-lt"/>
                <a:ea typeface="Calibri"/>
                <a:cs typeface="Times New Roman"/>
              </a:rPr>
              <a:t>assessee</a:t>
            </a:r>
            <a:r>
              <a:rPr lang="en-IN" sz="2400" b="1" dirty="0">
                <a:solidFill>
                  <a:schemeClr val="tx1"/>
                </a:solidFill>
                <a:latin typeface="+mj-lt"/>
                <a:ea typeface="Calibri"/>
                <a:cs typeface="Times New Roman"/>
              </a:rPr>
              <a:t>, the same has </a:t>
            </a:r>
            <a:r>
              <a:rPr lang="en-IN" sz="2400" b="1" dirty="0">
                <a:solidFill>
                  <a:srgbClr val="FF0000"/>
                </a:solidFill>
                <a:latin typeface="+mj-lt"/>
                <a:ea typeface="Calibri"/>
                <a:cs typeface="Times New Roman"/>
              </a:rPr>
              <a:t>not been reported</a:t>
            </a:r>
            <a:r>
              <a:rPr lang="en-IN" sz="2400" b="1" dirty="0">
                <a:solidFill>
                  <a:schemeClr val="tx1"/>
                </a:solidFill>
                <a:latin typeface="+mj-lt"/>
                <a:ea typeface="Calibri"/>
                <a:cs typeface="Times New Roman"/>
              </a:rPr>
              <a:t> as an </a:t>
            </a:r>
            <a:r>
              <a:rPr lang="en-IN" sz="2400" b="1" dirty="0">
                <a:solidFill>
                  <a:srgbClr val="FF0000"/>
                </a:solidFill>
                <a:latin typeface="+mj-lt"/>
                <a:ea typeface="Calibri"/>
                <a:cs typeface="Times New Roman"/>
              </a:rPr>
              <a:t>observation</a:t>
            </a:r>
            <a:r>
              <a:rPr lang="en-IN" sz="2400" b="1" dirty="0">
                <a:solidFill>
                  <a:schemeClr val="tx1"/>
                </a:solidFill>
                <a:latin typeface="+mj-lt"/>
                <a:ea typeface="Calibri"/>
                <a:cs typeface="Times New Roman"/>
              </a:rPr>
              <a:t> in </a:t>
            </a:r>
            <a:r>
              <a:rPr lang="en-IN" sz="2400" b="1" dirty="0">
                <a:solidFill>
                  <a:srgbClr val="FF0000"/>
                </a:solidFill>
              </a:rPr>
              <a:t>clause (3) of Form No. 3CA and clause (5) of Form No.3CB</a:t>
            </a:r>
            <a:r>
              <a:rPr lang="en-IN" sz="2400" b="1" dirty="0">
                <a:solidFill>
                  <a:schemeClr val="tx1"/>
                </a:solidFill>
              </a:rPr>
              <a:t>, as the case may be.</a:t>
            </a:r>
            <a:endParaRPr lang="en-IN" sz="2400" b="1" dirty="0">
              <a:solidFill>
                <a:schemeClr val="tx1"/>
              </a:solidFill>
              <a:latin typeface="+mj-lt"/>
              <a:ea typeface="Calibri"/>
              <a:cs typeface="Times New Roman"/>
            </a:endParaRPr>
          </a:p>
        </p:txBody>
      </p:sp>
      <p:sp>
        <p:nvSpPr>
          <p:cNvPr id="5" name="Title 2">
            <a:extLst>
              <a:ext uri="{FF2B5EF4-FFF2-40B4-BE49-F238E27FC236}">
                <a16:creationId xmlns:a16="http://schemas.microsoft.com/office/drawing/2014/main" id="{438045C7-B5B2-41D1-8D91-E181360EB98B}"/>
              </a:ext>
            </a:extLst>
          </p:cNvPr>
          <p:cNvSpPr>
            <a:spLocks noGrp="1"/>
          </p:cNvSpPr>
          <p:nvPr>
            <p:ph type="title"/>
          </p:nvPr>
        </p:nvSpPr>
        <p:spPr>
          <a:xfrm>
            <a:off x="457199" y="260648"/>
            <a:ext cx="8208911" cy="648072"/>
          </a:xfrm>
        </p:spPr>
        <p:txBody>
          <a:bodyPr/>
          <a:lstStyle/>
          <a:p>
            <a:pPr marL="0" indent="0" algn="ctr">
              <a:buNone/>
            </a:pPr>
            <a:r>
              <a:rPr lang="en-IN" sz="2800" u="sng" dirty="0">
                <a:solidFill>
                  <a:schemeClr val="accent2">
                    <a:lumMod val="75000"/>
                  </a:schemeClr>
                </a:solidFill>
                <a:effectLst/>
                <a:latin typeface="Times New Roman" panose="02020603050405020304" pitchFamily="18" charset="0"/>
                <a:cs typeface="Times New Roman" panose="02020603050405020304" pitchFamily="18" charset="0"/>
              </a:rPr>
              <a:t>Amount involved u/s 269SS &amp; 269T </a:t>
            </a:r>
            <a:r>
              <a:rPr lang="en-IN" sz="2800" u="sng" dirty="0">
                <a:solidFill>
                  <a:srgbClr val="FF0000"/>
                </a:solidFill>
                <a:effectLst/>
                <a:latin typeface="Times New Roman" panose="02020603050405020304" pitchFamily="18" charset="0"/>
                <a:cs typeface="Times New Roman" panose="02020603050405020304" pitchFamily="18" charset="0"/>
              </a:rPr>
              <a:t>(+)</a:t>
            </a:r>
            <a:r>
              <a:rPr lang="en-IN" sz="2800" u="sng" dirty="0">
                <a:solidFill>
                  <a:schemeClr val="accent2">
                    <a:lumMod val="75000"/>
                  </a:schemeClr>
                </a:solidFill>
                <a:effectLst/>
                <a:latin typeface="Times New Roman" panose="02020603050405020304" pitchFamily="18" charset="0"/>
                <a:cs typeface="Times New Roman" panose="02020603050405020304" pitchFamily="18" charset="0"/>
              </a:rPr>
              <a:t> As per GN</a:t>
            </a:r>
          </a:p>
        </p:txBody>
      </p:sp>
    </p:spTree>
    <p:custDataLst>
      <p:tags r:id="rId1"/>
    </p:custDataLst>
  </p:cSld>
  <p:clrMapOvr>
    <a:masterClrMapping/>
  </p:clrMapOvr>
  <p:transition spd="slow">
    <p:wheel spokes="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124744"/>
            <a:ext cx="8064896" cy="4680520"/>
          </a:xfrm>
          <a:solidFill>
            <a:srgbClr val="D0E9FC"/>
          </a:solidFill>
        </p:spPr>
        <p:style>
          <a:lnRef idx="1">
            <a:schemeClr val="accent1"/>
          </a:lnRef>
          <a:fillRef idx="2">
            <a:schemeClr val="accent1"/>
          </a:fillRef>
          <a:effectRef idx="1">
            <a:schemeClr val="accent1"/>
          </a:effectRef>
          <a:fontRef idx="minor">
            <a:schemeClr val="dk1"/>
          </a:fontRef>
        </p:style>
        <p:txBody>
          <a:bodyPr vert="horz" anchor="ctr">
            <a:noAutofit/>
          </a:bodyPr>
          <a:lstStyle/>
          <a:p>
            <a:pPr marL="55563" indent="-9525" algn="just">
              <a:lnSpc>
                <a:spcPct val="107000"/>
              </a:lnSpc>
              <a:spcBef>
                <a:spcPts val="400"/>
              </a:spcBef>
              <a:spcAft>
                <a:spcPts val="0"/>
              </a:spcAft>
              <a:buClr>
                <a:schemeClr val="accent1"/>
              </a:buClr>
              <a:buSzPct val="68000"/>
              <a:buNone/>
            </a:pPr>
            <a:r>
              <a:rPr lang="en-IN" sz="2200" b="1" dirty="0">
                <a:solidFill>
                  <a:srgbClr val="FF0000"/>
                </a:solidFill>
                <a:latin typeface="+mj-lt"/>
                <a:ea typeface="Calibri"/>
                <a:cs typeface="Times New Roman"/>
              </a:rPr>
              <a:t>Tax Deduction or collection</a:t>
            </a:r>
          </a:p>
          <a:p>
            <a:pPr marL="55563" indent="-9525" algn="just">
              <a:lnSpc>
                <a:spcPct val="107000"/>
              </a:lnSpc>
              <a:spcBef>
                <a:spcPts val="400"/>
              </a:spcBef>
              <a:spcAft>
                <a:spcPts val="0"/>
              </a:spcAft>
              <a:buClr>
                <a:schemeClr val="accent1"/>
              </a:buClr>
              <a:buSzPct val="68000"/>
              <a:buNone/>
            </a:pPr>
            <a:endParaRPr lang="en-IN" sz="1200" b="1" dirty="0">
              <a:solidFill>
                <a:schemeClr val="tx1"/>
              </a:solidFill>
              <a:latin typeface="+mj-lt"/>
              <a:ea typeface="Calibri"/>
              <a:cs typeface="Times New Roman"/>
            </a:endParaRPr>
          </a:p>
          <a:p>
            <a:pPr marL="55563" indent="-9525" algn="just">
              <a:lnSpc>
                <a:spcPct val="107000"/>
              </a:lnSpc>
              <a:spcBef>
                <a:spcPts val="400"/>
              </a:spcBef>
              <a:spcAft>
                <a:spcPts val="0"/>
              </a:spcAft>
              <a:buClr>
                <a:schemeClr val="accent1"/>
              </a:buClr>
              <a:buSzPct val="68000"/>
              <a:buNone/>
            </a:pPr>
            <a:r>
              <a:rPr lang="en-IN" sz="2200" b="1" dirty="0">
                <a:solidFill>
                  <a:schemeClr val="tx1"/>
                </a:solidFill>
                <a:latin typeface="+mj-lt"/>
                <a:ea typeface="Calibri"/>
                <a:cs typeface="Times New Roman"/>
              </a:rPr>
              <a:t>A reconciliation for non-deduction or short deduction of tax which requires reporting under clause 34 and clause 21b may be provided as an attachment and maintained in the working paper file of the auditor. There may be differences due to different threshold limits.</a:t>
            </a:r>
          </a:p>
          <a:p>
            <a:pPr marL="55563" indent="-9525" algn="just">
              <a:lnSpc>
                <a:spcPct val="107000"/>
              </a:lnSpc>
              <a:spcBef>
                <a:spcPts val="400"/>
              </a:spcBef>
              <a:spcAft>
                <a:spcPts val="0"/>
              </a:spcAft>
              <a:buClr>
                <a:schemeClr val="accent1"/>
              </a:buClr>
              <a:buSzPct val="68000"/>
              <a:buNone/>
            </a:pPr>
            <a:endParaRPr lang="en-IN" sz="1200" b="1" dirty="0">
              <a:solidFill>
                <a:schemeClr val="tx1"/>
              </a:solidFill>
              <a:latin typeface="+mj-lt"/>
              <a:ea typeface="Calibri"/>
              <a:cs typeface="Times New Roman"/>
            </a:endParaRPr>
          </a:p>
          <a:p>
            <a:pPr marL="55563" indent="-9525" algn="just">
              <a:lnSpc>
                <a:spcPct val="107000"/>
              </a:lnSpc>
              <a:spcBef>
                <a:spcPts val="400"/>
              </a:spcBef>
              <a:spcAft>
                <a:spcPts val="0"/>
              </a:spcAft>
              <a:buClr>
                <a:schemeClr val="accent1"/>
              </a:buClr>
              <a:buSzPct val="68000"/>
              <a:buNone/>
            </a:pPr>
            <a:r>
              <a:rPr lang="en-IN" sz="2200" b="1" dirty="0">
                <a:solidFill>
                  <a:schemeClr val="tx1"/>
                </a:solidFill>
                <a:latin typeface="+mj-lt"/>
                <a:ea typeface="Calibri"/>
                <a:cs typeface="Times New Roman"/>
              </a:rPr>
              <a:t>An observation regarding short deduction, if any can be given under clause 3/ clause 5 of Form No. 3CA/3CB as the case may be.</a:t>
            </a:r>
          </a:p>
        </p:txBody>
      </p:sp>
      <p:sp>
        <p:nvSpPr>
          <p:cNvPr id="2" name="Title 1"/>
          <p:cNvSpPr>
            <a:spLocks noGrp="1"/>
          </p:cNvSpPr>
          <p:nvPr>
            <p:ph type="title"/>
          </p:nvPr>
        </p:nvSpPr>
        <p:spPr>
          <a:xfrm>
            <a:off x="251520" y="260648"/>
            <a:ext cx="8496944" cy="648072"/>
          </a:xfrm>
        </p:spPr>
        <p:txBody>
          <a:bodyPr>
            <a:noAutofit/>
          </a:bodyPr>
          <a:lstStyle/>
          <a:p>
            <a:pPr marL="0" indent="0" algn="ctr">
              <a:buNone/>
            </a:pPr>
            <a:r>
              <a:rPr lang="en-IN" sz="2800" u="sng" dirty="0">
                <a:solidFill>
                  <a:schemeClr val="accent2">
                    <a:lumMod val="75000"/>
                  </a:schemeClr>
                </a:solidFill>
                <a:effectLst/>
                <a:latin typeface="Times New Roman" panose="02020603050405020304" pitchFamily="18" charset="0"/>
                <a:cs typeface="Times New Roman" panose="02020603050405020304" pitchFamily="18" charset="0"/>
              </a:rPr>
              <a:t>Form No. 3CA/ 3CB- Qualification Para</a:t>
            </a:r>
          </a:p>
        </p:txBody>
      </p:sp>
    </p:spTree>
    <p:custDataLst>
      <p:tags r:id="rId1"/>
    </p:custDataLst>
    <p:extLst>
      <p:ext uri="{BB962C8B-B14F-4D97-AF65-F5344CB8AC3E}">
        <p14:creationId xmlns:p14="http://schemas.microsoft.com/office/powerpoint/2010/main" val="3465591172"/>
      </p:ext>
    </p:extLst>
  </p:cSld>
  <p:clrMapOvr>
    <a:masterClrMapping/>
  </p:clrMapOvr>
  <p:transition spd="slow">
    <p:wheel spokes="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268760"/>
            <a:ext cx="8064896" cy="4536504"/>
          </a:xfrm>
        </p:spPr>
        <p:style>
          <a:lnRef idx="1">
            <a:schemeClr val="accent1"/>
          </a:lnRef>
          <a:fillRef idx="2">
            <a:schemeClr val="accent1"/>
          </a:fillRef>
          <a:effectRef idx="1">
            <a:schemeClr val="accent1"/>
          </a:effectRef>
          <a:fontRef idx="minor">
            <a:schemeClr val="dk1"/>
          </a:fontRef>
        </p:style>
        <p:txBody>
          <a:bodyPr anchor="ctr">
            <a:noAutofit/>
          </a:bodyPr>
          <a:lstStyle/>
          <a:p>
            <a:pPr algn="just">
              <a:lnSpc>
                <a:spcPct val="107000"/>
              </a:lnSpc>
              <a:spcAft>
                <a:spcPts val="0"/>
              </a:spcAft>
              <a:buFont typeface="Arial" pitchFamily="34" charset="0"/>
              <a:buChar char="•"/>
            </a:pPr>
            <a:r>
              <a:rPr lang="en-US" sz="2000" b="1" dirty="0">
                <a:solidFill>
                  <a:schemeClr val="tx1"/>
                </a:solidFill>
                <a:ea typeface="Calibri"/>
                <a:cs typeface="Times New Roman"/>
              </a:rPr>
              <a:t>In certain tax audit reports that were examined, it has been observed that the </a:t>
            </a:r>
            <a:r>
              <a:rPr lang="en-US" sz="2000" b="1" dirty="0">
                <a:solidFill>
                  <a:srgbClr val="FF0000"/>
                </a:solidFill>
                <a:ea typeface="Calibri"/>
                <a:cs typeface="Times New Roman"/>
              </a:rPr>
              <a:t>qualification paragraph</a:t>
            </a:r>
            <a:r>
              <a:rPr lang="en-US" sz="2000" b="1" dirty="0">
                <a:solidFill>
                  <a:schemeClr val="tx1"/>
                </a:solidFill>
                <a:ea typeface="Calibri"/>
                <a:cs typeface="Times New Roman"/>
              </a:rPr>
              <a:t> i.e., Para 3 of Form No.3CA or Para 5 of Form No.3CB, as the case may be, </a:t>
            </a:r>
            <a:r>
              <a:rPr lang="en-US" sz="2000" b="1" dirty="0">
                <a:solidFill>
                  <a:srgbClr val="FF0000"/>
                </a:solidFill>
                <a:ea typeface="Calibri"/>
                <a:cs typeface="Times New Roman"/>
              </a:rPr>
              <a:t>contained a reference to Notes to Form No. 3CD. These notes did not mainly contain the qualifications but also contain general additional information.</a:t>
            </a:r>
            <a:r>
              <a:rPr lang="en-US" sz="2000" b="1" dirty="0">
                <a:solidFill>
                  <a:schemeClr val="tx1"/>
                </a:solidFill>
                <a:ea typeface="Calibri"/>
                <a:cs typeface="Times New Roman"/>
              </a:rPr>
              <a:t> </a:t>
            </a:r>
          </a:p>
          <a:p>
            <a:pPr marL="45720" indent="0" algn="just">
              <a:lnSpc>
                <a:spcPct val="107000"/>
              </a:lnSpc>
              <a:spcAft>
                <a:spcPts val="0"/>
              </a:spcAft>
              <a:buNone/>
            </a:pPr>
            <a:endParaRPr lang="en-US" sz="900" b="1" dirty="0">
              <a:solidFill>
                <a:schemeClr val="tx1"/>
              </a:solidFill>
              <a:ea typeface="Calibri"/>
              <a:cs typeface="Times New Roman"/>
            </a:endParaRPr>
          </a:p>
          <a:p>
            <a:pPr algn="just">
              <a:lnSpc>
                <a:spcPct val="107000"/>
              </a:lnSpc>
              <a:spcAft>
                <a:spcPts val="0"/>
              </a:spcAft>
              <a:buFont typeface="Arial" pitchFamily="34" charset="0"/>
              <a:buChar char="•"/>
            </a:pPr>
            <a:r>
              <a:rPr lang="en-US" sz="2000" b="1" dirty="0">
                <a:solidFill>
                  <a:schemeClr val="tx1"/>
                </a:solidFill>
                <a:ea typeface="Calibri"/>
                <a:cs typeface="Times New Roman"/>
              </a:rPr>
              <a:t>As per the Guidance Note (paragraphs mentioned above) </a:t>
            </a:r>
            <a:r>
              <a:rPr lang="en-US" sz="2000" b="1" dirty="0">
                <a:solidFill>
                  <a:srgbClr val="FF0000"/>
                </a:solidFill>
                <a:ea typeface="Calibri"/>
                <a:cs typeface="Times New Roman"/>
              </a:rPr>
              <a:t>only qualifications/ observations should be reported in the space provided in the Form No. 3CA/3CB itself</a:t>
            </a:r>
            <a:r>
              <a:rPr lang="en-US" sz="2000" b="1" dirty="0">
                <a:solidFill>
                  <a:schemeClr val="tx1"/>
                </a:solidFill>
                <a:ea typeface="Calibri"/>
                <a:cs typeface="Times New Roman"/>
              </a:rPr>
              <a:t> while the </a:t>
            </a:r>
            <a:r>
              <a:rPr lang="en-US" sz="2000" b="1" dirty="0">
                <a:solidFill>
                  <a:srgbClr val="FF0000"/>
                </a:solidFill>
                <a:ea typeface="Calibri"/>
                <a:cs typeface="Times New Roman"/>
              </a:rPr>
              <a:t>additional information</a:t>
            </a:r>
            <a:r>
              <a:rPr lang="en-US" sz="2000" b="1" dirty="0">
                <a:solidFill>
                  <a:schemeClr val="tx1"/>
                </a:solidFill>
                <a:ea typeface="Calibri"/>
                <a:cs typeface="Times New Roman"/>
              </a:rPr>
              <a:t> which are </a:t>
            </a:r>
            <a:r>
              <a:rPr lang="en-US" sz="2000" b="1" dirty="0">
                <a:solidFill>
                  <a:srgbClr val="FF0000"/>
                </a:solidFill>
                <a:ea typeface="Calibri"/>
                <a:cs typeface="Times New Roman"/>
              </a:rPr>
              <a:t>not in the nature of qualification </a:t>
            </a:r>
            <a:r>
              <a:rPr lang="en-US" sz="2000" b="1" dirty="0">
                <a:solidFill>
                  <a:schemeClr val="tx1"/>
                </a:solidFill>
                <a:ea typeface="Calibri"/>
                <a:cs typeface="Times New Roman"/>
              </a:rPr>
              <a:t>could be</a:t>
            </a:r>
            <a:r>
              <a:rPr lang="en-US" sz="2000" b="1" dirty="0">
                <a:solidFill>
                  <a:srgbClr val="FF0000"/>
                </a:solidFill>
                <a:ea typeface="Calibri"/>
                <a:cs typeface="Times New Roman"/>
              </a:rPr>
              <a:t> attached as notes.</a:t>
            </a:r>
            <a:r>
              <a:rPr lang="en-US" sz="2000" b="1" dirty="0">
                <a:solidFill>
                  <a:schemeClr val="tx1"/>
                </a:solidFill>
                <a:ea typeface="Calibri"/>
                <a:cs typeface="Times New Roman"/>
              </a:rPr>
              <a:t> </a:t>
            </a:r>
          </a:p>
        </p:txBody>
      </p:sp>
      <p:sp>
        <p:nvSpPr>
          <p:cNvPr id="2" name="Title 1"/>
          <p:cNvSpPr>
            <a:spLocks noGrp="1"/>
          </p:cNvSpPr>
          <p:nvPr>
            <p:ph type="title"/>
          </p:nvPr>
        </p:nvSpPr>
        <p:spPr>
          <a:xfrm>
            <a:off x="251520" y="260648"/>
            <a:ext cx="8496944" cy="648072"/>
          </a:xfrm>
        </p:spPr>
        <p:txBody>
          <a:bodyPr>
            <a:noAutofit/>
          </a:bodyPr>
          <a:lstStyle/>
          <a:p>
            <a:pPr marL="0" indent="0" algn="ctr">
              <a:buNone/>
            </a:pPr>
            <a:r>
              <a:rPr lang="en-IN" sz="2800" u="sng" dirty="0">
                <a:solidFill>
                  <a:schemeClr val="accent2">
                    <a:lumMod val="75000"/>
                  </a:schemeClr>
                </a:solidFill>
                <a:effectLst/>
                <a:latin typeface="Times New Roman" panose="02020603050405020304" pitchFamily="18" charset="0"/>
                <a:cs typeface="Times New Roman" panose="02020603050405020304" pitchFamily="18" charset="0"/>
              </a:rPr>
              <a:t>Qualification Para-Analysis</a:t>
            </a:r>
          </a:p>
        </p:txBody>
      </p:sp>
    </p:spTree>
    <p:custDataLst>
      <p:tags r:id="rId1"/>
    </p:custDataLst>
    <p:extLst>
      <p:ext uri="{BB962C8B-B14F-4D97-AF65-F5344CB8AC3E}">
        <p14:creationId xmlns:p14="http://schemas.microsoft.com/office/powerpoint/2010/main" val="1982897967"/>
      </p:ext>
    </p:extLst>
  </p:cSld>
  <p:clrMapOvr>
    <a:masterClrMapping/>
  </p:clrMapOvr>
  <p:transition spd="slow">
    <p:wheel spokes="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148797831"/>
              </p:ext>
            </p:extLst>
          </p:nvPr>
        </p:nvGraphicFramePr>
        <p:xfrm>
          <a:off x="179512" y="980728"/>
          <a:ext cx="8784976" cy="5256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395536" y="332656"/>
            <a:ext cx="8229600" cy="576064"/>
          </a:xfrm>
        </p:spPr>
        <p:style>
          <a:lnRef idx="1">
            <a:schemeClr val="accent1"/>
          </a:lnRef>
          <a:fillRef idx="3">
            <a:schemeClr val="accent1"/>
          </a:fillRef>
          <a:effectRef idx="2">
            <a:schemeClr val="accent1"/>
          </a:effectRef>
          <a:fontRef idx="minor">
            <a:schemeClr val="lt1"/>
          </a:fontRef>
        </p:style>
        <p:txBody>
          <a:bodyPr>
            <a:noAutofit/>
          </a:bodyPr>
          <a:lstStyle/>
          <a:p>
            <a:pPr marL="0" indent="0" algn="ctr">
              <a:buNone/>
            </a:pPr>
            <a:r>
              <a:rPr lang="en-IN" sz="3600" b="0" dirty="0">
                <a:ln w="18415" cmpd="sng">
                  <a:solidFill>
                    <a:srgbClr val="FFFFFF"/>
                  </a:solidFill>
                  <a:prstDash val="solid"/>
                </a:ln>
                <a:solidFill>
                  <a:srgbClr val="FFFFFF"/>
                </a:solidFill>
                <a:effectLst>
                  <a:outerShdw blurRad="63500" dir="3600000" algn="tl" rotWithShape="0">
                    <a:srgbClr val="000000">
                      <a:alpha val="70000"/>
                    </a:srgbClr>
                  </a:outerShdw>
                </a:effectLst>
              </a:rPr>
              <a:t>LEGISLATION FOR AY 2023-24</a:t>
            </a:r>
          </a:p>
        </p:txBody>
      </p:sp>
    </p:spTree>
    <p:custDataLst>
      <p:tags r:id="rId1"/>
    </p:custDataLst>
    <p:extLst>
      <p:ext uri="{BB962C8B-B14F-4D97-AF65-F5344CB8AC3E}">
        <p14:creationId xmlns:p14="http://schemas.microsoft.com/office/powerpoint/2010/main" val="25393172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graphicEl>
                                              <a:dgm id="{A54940DB-CDB3-4587-BD26-0958D7B29378}"/>
                                            </p:graphicEl>
                                          </p:spTgt>
                                        </p:tgtEl>
                                        <p:attrNameLst>
                                          <p:attrName>style.visibility</p:attrName>
                                        </p:attrNameLst>
                                      </p:cBhvr>
                                      <p:to>
                                        <p:strVal val="visible"/>
                                      </p:to>
                                    </p:set>
                                    <p:anim calcmode="lin" valueType="num">
                                      <p:cBhvr additive="base">
                                        <p:cTn id="7" dur="500" fill="hold"/>
                                        <p:tgtEl>
                                          <p:spTgt spid="5">
                                            <p:graphicEl>
                                              <a:dgm id="{A54940DB-CDB3-4587-BD26-0958D7B29378}"/>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graphicEl>
                                              <a:dgm id="{A54940DB-CDB3-4587-BD26-0958D7B29378}"/>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graphicEl>
                                              <a:dgm id="{61244FBC-8F3A-4598-BFD4-44A57D8655FA}"/>
                                            </p:graphicEl>
                                          </p:spTgt>
                                        </p:tgtEl>
                                        <p:attrNameLst>
                                          <p:attrName>style.visibility</p:attrName>
                                        </p:attrNameLst>
                                      </p:cBhvr>
                                      <p:to>
                                        <p:strVal val="visible"/>
                                      </p:to>
                                    </p:set>
                                    <p:anim calcmode="lin" valueType="num">
                                      <p:cBhvr additive="base">
                                        <p:cTn id="13" dur="500" fill="hold"/>
                                        <p:tgtEl>
                                          <p:spTgt spid="5">
                                            <p:graphicEl>
                                              <a:dgm id="{61244FBC-8F3A-4598-BFD4-44A57D8655FA}"/>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graphicEl>
                                              <a:dgm id="{61244FBC-8F3A-4598-BFD4-44A57D8655FA}"/>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graphicEl>
                                              <a:dgm id="{7E3C8BB1-0CDB-4589-8AAC-5446459A8FF5}"/>
                                            </p:graphicEl>
                                          </p:spTgt>
                                        </p:tgtEl>
                                        <p:attrNameLst>
                                          <p:attrName>style.visibility</p:attrName>
                                        </p:attrNameLst>
                                      </p:cBhvr>
                                      <p:to>
                                        <p:strVal val="visible"/>
                                      </p:to>
                                    </p:set>
                                    <p:anim calcmode="lin" valueType="num">
                                      <p:cBhvr additive="base">
                                        <p:cTn id="19" dur="500" fill="hold"/>
                                        <p:tgtEl>
                                          <p:spTgt spid="5">
                                            <p:graphicEl>
                                              <a:dgm id="{7E3C8BB1-0CDB-4589-8AAC-5446459A8FF5}"/>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graphicEl>
                                              <a:dgm id="{7E3C8BB1-0CDB-4589-8AAC-5446459A8FF5}"/>
                                            </p:graphic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graphicEl>
                                              <a:dgm id="{F5334248-23EB-43FE-9DE3-8E8ADE73E711}"/>
                                            </p:graphicEl>
                                          </p:spTgt>
                                        </p:tgtEl>
                                        <p:attrNameLst>
                                          <p:attrName>style.visibility</p:attrName>
                                        </p:attrNameLst>
                                      </p:cBhvr>
                                      <p:to>
                                        <p:strVal val="visible"/>
                                      </p:to>
                                    </p:set>
                                    <p:anim calcmode="lin" valueType="num">
                                      <p:cBhvr additive="base">
                                        <p:cTn id="25" dur="500" fill="hold"/>
                                        <p:tgtEl>
                                          <p:spTgt spid="5">
                                            <p:graphicEl>
                                              <a:dgm id="{F5334248-23EB-43FE-9DE3-8E8ADE73E711}"/>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graphicEl>
                                              <a:dgm id="{F5334248-23EB-43FE-9DE3-8E8ADE73E711}"/>
                                            </p:graphic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graphicEl>
                                              <a:dgm id="{0DC740B0-D5CB-4A66-B8FC-7172A8368749}"/>
                                            </p:graphicEl>
                                          </p:spTgt>
                                        </p:tgtEl>
                                        <p:attrNameLst>
                                          <p:attrName>style.visibility</p:attrName>
                                        </p:attrNameLst>
                                      </p:cBhvr>
                                      <p:to>
                                        <p:strVal val="visible"/>
                                      </p:to>
                                    </p:set>
                                    <p:anim calcmode="lin" valueType="num">
                                      <p:cBhvr additive="base">
                                        <p:cTn id="31" dur="500" fill="hold"/>
                                        <p:tgtEl>
                                          <p:spTgt spid="5">
                                            <p:graphicEl>
                                              <a:dgm id="{0DC740B0-D5CB-4A66-B8FC-7172A8368749}"/>
                                            </p:graphic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graphicEl>
                                              <a:dgm id="{0DC740B0-D5CB-4A66-B8FC-7172A8368749}"/>
                                            </p:graphic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
                                            <p:graphicEl>
                                              <a:dgm id="{8EC17A1C-98CC-485E-A326-40AE64FFD614}"/>
                                            </p:graphicEl>
                                          </p:spTgt>
                                        </p:tgtEl>
                                        <p:attrNameLst>
                                          <p:attrName>style.visibility</p:attrName>
                                        </p:attrNameLst>
                                      </p:cBhvr>
                                      <p:to>
                                        <p:strVal val="visible"/>
                                      </p:to>
                                    </p:set>
                                    <p:anim calcmode="lin" valueType="num">
                                      <p:cBhvr additive="base">
                                        <p:cTn id="37" dur="500" fill="hold"/>
                                        <p:tgtEl>
                                          <p:spTgt spid="5">
                                            <p:graphicEl>
                                              <a:dgm id="{8EC17A1C-98CC-485E-A326-40AE64FFD614}"/>
                                            </p:graphic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
                                            <p:graphicEl>
                                              <a:dgm id="{8EC17A1C-98CC-485E-A326-40AE64FFD614}"/>
                                            </p:graphic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
                                            <p:graphicEl>
                                              <a:dgm id="{EE0752D5-7E23-48EA-AB9A-16A4474F3F94}"/>
                                            </p:graphicEl>
                                          </p:spTgt>
                                        </p:tgtEl>
                                        <p:attrNameLst>
                                          <p:attrName>style.visibility</p:attrName>
                                        </p:attrNameLst>
                                      </p:cBhvr>
                                      <p:to>
                                        <p:strVal val="visible"/>
                                      </p:to>
                                    </p:set>
                                    <p:anim calcmode="lin" valueType="num">
                                      <p:cBhvr additive="base">
                                        <p:cTn id="43" dur="500" fill="hold"/>
                                        <p:tgtEl>
                                          <p:spTgt spid="5">
                                            <p:graphicEl>
                                              <a:dgm id="{EE0752D5-7E23-48EA-AB9A-16A4474F3F94}"/>
                                            </p:graphic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
                                            <p:graphicEl>
                                              <a:dgm id="{EE0752D5-7E23-48EA-AB9A-16A4474F3F94}"/>
                                            </p:graphic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
                                            <p:graphicEl>
                                              <a:dgm id="{04ADAB67-FDE2-4EFD-90CB-E7D242BD2EAE}"/>
                                            </p:graphicEl>
                                          </p:spTgt>
                                        </p:tgtEl>
                                        <p:attrNameLst>
                                          <p:attrName>style.visibility</p:attrName>
                                        </p:attrNameLst>
                                      </p:cBhvr>
                                      <p:to>
                                        <p:strVal val="visible"/>
                                      </p:to>
                                    </p:set>
                                    <p:anim calcmode="lin" valueType="num">
                                      <p:cBhvr additive="base">
                                        <p:cTn id="49" dur="500" fill="hold"/>
                                        <p:tgtEl>
                                          <p:spTgt spid="5">
                                            <p:graphicEl>
                                              <a:dgm id="{04ADAB67-FDE2-4EFD-90CB-E7D242BD2EAE}"/>
                                            </p:graphic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
                                            <p:graphicEl>
                                              <a:dgm id="{04ADAB67-FDE2-4EFD-90CB-E7D242BD2EAE}"/>
                                            </p:graphic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5">
                                            <p:graphicEl>
                                              <a:dgm id="{8ACCB192-2A96-43BB-BA15-7E601616E34A}"/>
                                            </p:graphicEl>
                                          </p:spTgt>
                                        </p:tgtEl>
                                        <p:attrNameLst>
                                          <p:attrName>style.visibility</p:attrName>
                                        </p:attrNameLst>
                                      </p:cBhvr>
                                      <p:to>
                                        <p:strVal val="visible"/>
                                      </p:to>
                                    </p:set>
                                    <p:anim calcmode="lin" valueType="num">
                                      <p:cBhvr additive="base">
                                        <p:cTn id="55" dur="500" fill="hold"/>
                                        <p:tgtEl>
                                          <p:spTgt spid="5">
                                            <p:graphicEl>
                                              <a:dgm id="{8ACCB192-2A96-43BB-BA15-7E601616E34A}"/>
                                            </p:graphic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5">
                                            <p:graphicEl>
                                              <a:dgm id="{8ACCB192-2A96-43BB-BA15-7E601616E34A}"/>
                                            </p:graphic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5">
                                            <p:graphicEl>
                                              <a:dgm id="{0EA73C5C-5038-41B5-9FC3-55BDA25CAAA6}"/>
                                            </p:graphicEl>
                                          </p:spTgt>
                                        </p:tgtEl>
                                        <p:attrNameLst>
                                          <p:attrName>style.visibility</p:attrName>
                                        </p:attrNameLst>
                                      </p:cBhvr>
                                      <p:to>
                                        <p:strVal val="visible"/>
                                      </p:to>
                                    </p:set>
                                    <p:anim calcmode="lin" valueType="num">
                                      <p:cBhvr additive="base">
                                        <p:cTn id="61" dur="500" fill="hold"/>
                                        <p:tgtEl>
                                          <p:spTgt spid="5">
                                            <p:graphicEl>
                                              <a:dgm id="{0EA73C5C-5038-41B5-9FC3-55BDA25CAAA6}"/>
                                            </p:graphic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5">
                                            <p:graphicEl>
                                              <a:dgm id="{0EA73C5C-5038-41B5-9FC3-55BDA25CAAA6}"/>
                                            </p:graphic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5">
                                            <p:graphicEl>
                                              <a:dgm id="{E4B8C5CF-9BF5-40BD-8C14-FD0AC397367C}"/>
                                            </p:graphicEl>
                                          </p:spTgt>
                                        </p:tgtEl>
                                        <p:attrNameLst>
                                          <p:attrName>style.visibility</p:attrName>
                                        </p:attrNameLst>
                                      </p:cBhvr>
                                      <p:to>
                                        <p:strVal val="visible"/>
                                      </p:to>
                                    </p:set>
                                    <p:anim calcmode="lin" valueType="num">
                                      <p:cBhvr additive="base">
                                        <p:cTn id="67" dur="500" fill="hold"/>
                                        <p:tgtEl>
                                          <p:spTgt spid="5">
                                            <p:graphicEl>
                                              <a:dgm id="{E4B8C5CF-9BF5-40BD-8C14-FD0AC397367C}"/>
                                            </p:graphic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5">
                                            <p:graphicEl>
                                              <a:dgm id="{E4B8C5CF-9BF5-40BD-8C14-FD0AC397367C}"/>
                                            </p:graphic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5">
                                            <p:graphicEl>
                                              <a:dgm id="{FCBBE545-2D69-43B8-891C-4130DA459960}"/>
                                            </p:graphicEl>
                                          </p:spTgt>
                                        </p:tgtEl>
                                        <p:attrNameLst>
                                          <p:attrName>style.visibility</p:attrName>
                                        </p:attrNameLst>
                                      </p:cBhvr>
                                      <p:to>
                                        <p:strVal val="visible"/>
                                      </p:to>
                                    </p:set>
                                    <p:anim calcmode="lin" valueType="num">
                                      <p:cBhvr additive="base">
                                        <p:cTn id="73" dur="500" fill="hold"/>
                                        <p:tgtEl>
                                          <p:spTgt spid="5">
                                            <p:graphicEl>
                                              <a:dgm id="{FCBBE545-2D69-43B8-891C-4130DA459960}"/>
                                            </p:graphic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5">
                                            <p:graphicEl>
                                              <a:dgm id="{FCBBE545-2D69-43B8-891C-4130DA459960}"/>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04448" y="2708920"/>
            <a:ext cx="6535103" cy="1110772"/>
          </a:xfrm>
        </p:spPr>
        <p:txBody>
          <a:bodyPr>
            <a:normAutofit/>
          </a:bodyPr>
          <a:lstStyle/>
          <a:p>
            <a:pPr marL="0" indent="0" algn="ctr">
              <a:buNone/>
            </a:pPr>
            <a:r>
              <a:rPr lang="en-IN" sz="6600" u="sng" dirty="0">
                <a:solidFill>
                  <a:schemeClr val="accent2">
                    <a:lumMod val="50000"/>
                  </a:schemeClr>
                </a:solidFill>
                <a:effectLst>
                  <a:outerShdw blurRad="38100" dist="38100" dir="2700000" algn="tl">
                    <a:srgbClr val="000000">
                      <a:alpha val="43137"/>
                    </a:srgbClr>
                  </a:outerShdw>
                  <a:reflection blurRad="6350" stA="55000" endA="300" endPos="45500" dir="5400000" sy="-100000" algn="bl" rotWithShape="0"/>
                </a:effectLst>
                <a:latin typeface="Stencil" pitchFamily="82" charset="0"/>
              </a:rPr>
              <a:t>Form No. 3CD</a:t>
            </a:r>
            <a:endParaRPr lang="en-IN" sz="6600" dirty="0">
              <a:solidFill>
                <a:schemeClr val="accent2">
                  <a:lumMod val="50000"/>
                </a:schemeClr>
              </a:solidFill>
            </a:endParaRPr>
          </a:p>
        </p:txBody>
      </p:sp>
    </p:spTree>
    <p:custDataLst>
      <p:tags r:id="rId1"/>
    </p:custDataLst>
    <p:extLst>
      <p:ext uri="{BB962C8B-B14F-4D97-AF65-F5344CB8AC3E}">
        <p14:creationId xmlns:p14="http://schemas.microsoft.com/office/powerpoint/2010/main" val="3801879967"/>
      </p:ext>
    </p:extLst>
  </p:cSld>
  <p:clrMapOvr>
    <a:masterClrMapping/>
  </p:clrMapOvr>
  <p:transition spd="slow">
    <p:wheel spokes="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1600" y="620688"/>
            <a:ext cx="7128792" cy="648072"/>
          </a:xfrm>
        </p:spPr>
        <p:txBody>
          <a:bodyPr>
            <a:normAutofit fontScale="90000"/>
          </a:bodyPr>
          <a:lstStyle/>
          <a:p>
            <a:pPr marL="0" indent="0" algn="ctr">
              <a:buNone/>
            </a:pPr>
            <a:r>
              <a:rPr lang="en-IN" sz="2800" b="1" u="sng" dirty="0">
                <a:solidFill>
                  <a:schemeClr val="tx2">
                    <a:lumMod val="75000"/>
                  </a:schemeClr>
                </a:solidFill>
                <a:effectLst/>
                <a:latin typeface="Times New Roman" panose="02020603050405020304" pitchFamily="18" charset="0"/>
                <a:ea typeface="Calibri" panose="020F0502020204030204" pitchFamily="34" charset="0"/>
              </a:rPr>
              <a:t>Clause 1 - </a:t>
            </a:r>
            <a:r>
              <a:rPr lang="en-US" sz="2800" i="0" u="sng" strike="noStrike" baseline="0" dirty="0">
                <a:solidFill>
                  <a:schemeClr val="tx2">
                    <a:lumMod val="75000"/>
                  </a:schemeClr>
                </a:solidFill>
                <a:latin typeface="Times New Roman" panose="02020603050405020304" pitchFamily="18" charset="0"/>
              </a:rPr>
              <a:t>Name of the </a:t>
            </a:r>
            <a:r>
              <a:rPr lang="en-US" sz="2800" i="0" u="sng" strike="noStrike" baseline="0" dirty="0" err="1">
                <a:solidFill>
                  <a:schemeClr val="tx2">
                    <a:lumMod val="75000"/>
                  </a:schemeClr>
                </a:solidFill>
                <a:latin typeface="Times New Roman" panose="02020603050405020304" pitchFamily="18" charset="0"/>
              </a:rPr>
              <a:t>assessee</a:t>
            </a:r>
            <a:br>
              <a:rPr lang="en-US" sz="1800" b="0" i="0" u="none" strike="noStrike" baseline="0" dirty="0">
                <a:latin typeface="Times New Roman" panose="02020603050405020304" pitchFamily="18" charset="0"/>
              </a:rPr>
            </a:br>
            <a:endParaRPr lang="en-IN" sz="3600" dirty="0"/>
          </a:p>
        </p:txBody>
      </p:sp>
      <p:sp>
        <p:nvSpPr>
          <p:cNvPr id="6" name="Rectangle 5"/>
          <p:cNvSpPr/>
          <p:nvPr/>
        </p:nvSpPr>
        <p:spPr>
          <a:xfrm>
            <a:off x="611560" y="1628800"/>
            <a:ext cx="7920880" cy="3456384"/>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r>
              <a:rPr lang="en-IN" sz="2400" b="1" dirty="0"/>
              <a:t>As per the Guidance Note: “Under clause (1) the name of the </a:t>
            </a:r>
            <a:r>
              <a:rPr lang="en-IN" sz="2400" b="1" dirty="0" err="1"/>
              <a:t>assessee</a:t>
            </a:r>
            <a:r>
              <a:rPr lang="en-IN" sz="2400" b="1" dirty="0"/>
              <a:t> whose accounts are being audited under section 44AB should be given. However, if the </a:t>
            </a:r>
            <a:r>
              <a:rPr lang="en-IN" sz="2400" b="1" dirty="0">
                <a:solidFill>
                  <a:srgbClr val="FF0000"/>
                </a:solidFill>
              </a:rPr>
              <a:t>tax audit is in respect of a branch</a:t>
            </a:r>
            <a:r>
              <a:rPr lang="en-IN" sz="2400" b="1" dirty="0"/>
              <a:t>, name of such </a:t>
            </a:r>
            <a:r>
              <a:rPr lang="en-IN" sz="2400" b="1" dirty="0">
                <a:solidFill>
                  <a:srgbClr val="FF0000"/>
                </a:solidFill>
              </a:rPr>
              <a:t>branch should be mentioned along with the name of the </a:t>
            </a:r>
            <a:r>
              <a:rPr lang="en-IN" sz="2400" b="1" dirty="0" err="1">
                <a:solidFill>
                  <a:srgbClr val="FF0000"/>
                </a:solidFill>
              </a:rPr>
              <a:t>assessee</a:t>
            </a:r>
            <a:r>
              <a:rPr lang="en-IN" sz="2400" b="1" dirty="0"/>
              <a:t>.”</a:t>
            </a:r>
          </a:p>
        </p:txBody>
      </p:sp>
    </p:spTree>
    <p:custDataLst>
      <p:tags r:id="rId1"/>
    </p:custDataLst>
    <p:extLst>
      <p:ext uri="{BB962C8B-B14F-4D97-AF65-F5344CB8AC3E}">
        <p14:creationId xmlns:p14="http://schemas.microsoft.com/office/powerpoint/2010/main" val="397019484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3608" y="476672"/>
            <a:ext cx="7128792" cy="648072"/>
          </a:xfrm>
        </p:spPr>
        <p:txBody>
          <a:bodyPr/>
          <a:lstStyle/>
          <a:p>
            <a:pPr marL="0" indent="0" algn="ctr">
              <a:buNone/>
            </a:pPr>
            <a:r>
              <a:rPr lang="en-IN" sz="2800" u="sng" dirty="0">
                <a:solidFill>
                  <a:schemeClr val="tx2">
                    <a:lumMod val="75000"/>
                  </a:schemeClr>
                </a:solidFill>
                <a:effectLst/>
                <a:latin typeface="Times New Roman" panose="02020603050405020304" pitchFamily="18" charset="0"/>
                <a:ea typeface="Calibri" panose="020F0502020204030204" pitchFamily="34" charset="0"/>
              </a:rPr>
              <a:t>Clause 2- </a:t>
            </a:r>
            <a:r>
              <a:rPr lang="en-US" sz="2800" u="sng" dirty="0">
                <a:solidFill>
                  <a:schemeClr val="tx2">
                    <a:lumMod val="75000"/>
                  </a:schemeClr>
                </a:solidFill>
                <a:effectLst/>
                <a:latin typeface="Times New Roman" panose="02020603050405020304" pitchFamily="18" charset="0"/>
                <a:ea typeface="Calibri" panose="020F0502020204030204" pitchFamily="34" charset="0"/>
              </a:rPr>
              <a:t>Address</a:t>
            </a:r>
            <a:endParaRPr lang="en-IN" sz="2800" u="sng" dirty="0">
              <a:solidFill>
                <a:schemeClr val="tx2">
                  <a:lumMod val="75000"/>
                </a:schemeClr>
              </a:solidFill>
              <a:effectLst/>
              <a:latin typeface="Times New Roman" panose="02020603050405020304" pitchFamily="18" charset="0"/>
              <a:ea typeface="Calibri" panose="020F0502020204030204" pitchFamily="34" charset="0"/>
            </a:endParaRPr>
          </a:p>
        </p:txBody>
      </p:sp>
      <p:sp>
        <p:nvSpPr>
          <p:cNvPr id="6" name="Rectangle 5"/>
          <p:cNvSpPr/>
          <p:nvPr/>
        </p:nvSpPr>
        <p:spPr>
          <a:xfrm>
            <a:off x="611560" y="1268760"/>
            <a:ext cx="7920880" cy="4536504"/>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r>
              <a:rPr lang="en-IN" sz="2400" b="1" dirty="0"/>
              <a:t>As per the Guidance Note, the tax audit report should contain the address as has been </a:t>
            </a:r>
            <a:r>
              <a:rPr lang="en-IN" sz="2400" b="1" dirty="0">
                <a:solidFill>
                  <a:srgbClr val="FF0000"/>
                </a:solidFill>
              </a:rPr>
              <a:t>communicated</a:t>
            </a:r>
            <a:r>
              <a:rPr lang="en-IN" sz="2400" b="1" dirty="0"/>
              <a:t> by the </a:t>
            </a:r>
            <a:r>
              <a:rPr lang="en-IN" sz="2400" b="1" dirty="0" err="1"/>
              <a:t>assessee</a:t>
            </a:r>
            <a:r>
              <a:rPr lang="en-IN" sz="2400" b="1" dirty="0"/>
              <a:t> </a:t>
            </a:r>
            <a:r>
              <a:rPr lang="en-IN" sz="2400" b="1" dirty="0">
                <a:solidFill>
                  <a:srgbClr val="FF0000"/>
                </a:solidFill>
              </a:rPr>
              <a:t>to the Income-tax Department for assessment purposes as on the date of signing of the audit report</a:t>
            </a:r>
            <a:r>
              <a:rPr lang="en-IN" sz="2400" b="1" dirty="0"/>
              <a:t>.</a:t>
            </a:r>
          </a:p>
          <a:p>
            <a:pPr algn="just"/>
            <a:endParaRPr lang="en-IN" sz="2400" b="1" dirty="0"/>
          </a:p>
          <a:p>
            <a:pPr algn="just"/>
            <a:r>
              <a:rPr lang="en-IN" sz="2400" b="1" dirty="0"/>
              <a:t>In certain tax audit reports ‘address’ reported under this clause, is </a:t>
            </a:r>
            <a:r>
              <a:rPr lang="en-IN" sz="2400" b="1" dirty="0">
                <a:solidFill>
                  <a:srgbClr val="FF0000"/>
                </a:solidFill>
              </a:rPr>
              <a:t>different from the one mentioned in Annual report or as registered under MCA </a:t>
            </a:r>
            <a:r>
              <a:rPr lang="en-IN" sz="2400" b="1" dirty="0"/>
              <a:t>which is expected to be the address with the Income tax Department.</a:t>
            </a:r>
          </a:p>
        </p:txBody>
      </p:sp>
    </p:spTree>
    <p:custDataLst>
      <p:tags r:id="rId1"/>
    </p:custDataLst>
    <p:extLst>
      <p:ext uri="{BB962C8B-B14F-4D97-AF65-F5344CB8AC3E}">
        <p14:creationId xmlns:p14="http://schemas.microsoft.com/office/powerpoint/2010/main" val="361241211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1560" y="476672"/>
            <a:ext cx="7920880" cy="1577280"/>
          </a:xfrm>
        </p:spPr>
        <p:txBody>
          <a:bodyPr>
            <a:normAutofit/>
          </a:bodyPr>
          <a:lstStyle/>
          <a:p>
            <a:pPr marL="0" indent="0" algn="just">
              <a:buNone/>
            </a:pPr>
            <a:r>
              <a:rPr lang="en-IN" sz="2200" u="sng" dirty="0">
                <a:solidFill>
                  <a:schemeClr val="tx2">
                    <a:lumMod val="75000"/>
                  </a:schemeClr>
                </a:solidFill>
                <a:effectLst/>
                <a:latin typeface="Times New Roman" panose="02020603050405020304" pitchFamily="18" charset="0"/>
              </a:rPr>
              <a:t>Clause 4 - Whether the </a:t>
            </a:r>
            <a:r>
              <a:rPr lang="en-IN" sz="2200" u="sng" dirty="0" err="1">
                <a:solidFill>
                  <a:schemeClr val="tx2">
                    <a:lumMod val="75000"/>
                  </a:schemeClr>
                </a:solidFill>
                <a:effectLst/>
                <a:latin typeface="Times New Roman" panose="02020603050405020304" pitchFamily="18" charset="0"/>
              </a:rPr>
              <a:t>assessee</a:t>
            </a:r>
            <a:r>
              <a:rPr lang="en-IN" sz="2200" u="sng" dirty="0">
                <a:solidFill>
                  <a:schemeClr val="tx2">
                    <a:lumMod val="75000"/>
                  </a:schemeClr>
                </a:solidFill>
                <a:effectLst/>
                <a:latin typeface="Times New Roman" panose="02020603050405020304" pitchFamily="18" charset="0"/>
              </a:rPr>
              <a:t> is liable to pay indirect tax like excise duty, service tax, sales tax, goods and services tax, customs duty, etc. if yes, please furnish the registration number or, GST number or any other identification number allotted for the </a:t>
            </a:r>
            <a:r>
              <a:rPr lang="en-US" sz="2200" u="sng" dirty="0">
                <a:solidFill>
                  <a:schemeClr val="tx2">
                    <a:lumMod val="75000"/>
                  </a:schemeClr>
                </a:solidFill>
                <a:effectLst/>
                <a:latin typeface="Times New Roman" panose="02020603050405020304" pitchFamily="18" charset="0"/>
              </a:rPr>
              <a:t>same</a:t>
            </a:r>
            <a:endParaRPr lang="en-IN" sz="2200" dirty="0"/>
          </a:p>
        </p:txBody>
      </p:sp>
      <p:sp>
        <p:nvSpPr>
          <p:cNvPr id="6" name="Rectangle 5"/>
          <p:cNvSpPr/>
          <p:nvPr/>
        </p:nvSpPr>
        <p:spPr>
          <a:xfrm>
            <a:off x="611560" y="2132856"/>
            <a:ext cx="7992888" cy="4032448"/>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r>
              <a:rPr lang="en-IN" sz="2000" b="1" dirty="0"/>
              <a:t>This clause requires reporting of registrations under indirect tax law. In certain tax audit reports, </a:t>
            </a:r>
            <a:r>
              <a:rPr lang="en-IN" sz="2000" b="1" dirty="0">
                <a:solidFill>
                  <a:srgbClr val="FF0000"/>
                </a:solidFill>
              </a:rPr>
              <a:t>registrations under all the other Indirect Tax Laws</a:t>
            </a:r>
            <a:r>
              <a:rPr lang="en-IN" sz="2000" b="1" dirty="0"/>
              <a:t> which have been </a:t>
            </a:r>
            <a:r>
              <a:rPr lang="en-IN" sz="2000" b="1" dirty="0">
                <a:solidFill>
                  <a:srgbClr val="FF0000"/>
                </a:solidFill>
              </a:rPr>
              <a:t>mentioned in CARO have not been reported</a:t>
            </a:r>
            <a:r>
              <a:rPr lang="en-IN" sz="2000" b="1" dirty="0"/>
              <a:t> under this clause.</a:t>
            </a:r>
          </a:p>
          <a:p>
            <a:pPr algn="just"/>
            <a:endParaRPr lang="en-IN" sz="1000" b="1" dirty="0"/>
          </a:p>
          <a:p>
            <a:pPr algn="just"/>
            <a:r>
              <a:rPr lang="en-IN" sz="2000" b="1" dirty="0"/>
              <a:t>In cases, where it is </a:t>
            </a:r>
            <a:r>
              <a:rPr lang="en-IN" sz="2000" b="1" dirty="0">
                <a:solidFill>
                  <a:srgbClr val="FF0000"/>
                </a:solidFill>
              </a:rPr>
              <a:t>traceable from the Annual Report</a:t>
            </a:r>
            <a:r>
              <a:rPr lang="en-IN" sz="2000" b="1" dirty="0"/>
              <a:t> that the company is registered under the GST Laws, the </a:t>
            </a:r>
            <a:r>
              <a:rPr lang="en-IN" sz="2000" b="1" dirty="0">
                <a:solidFill>
                  <a:srgbClr val="FF0000"/>
                </a:solidFill>
              </a:rPr>
              <a:t>GST registration no. should have been reported</a:t>
            </a:r>
            <a:r>
              <a:rPr lang="en-IN" sz="2000" b="1" dirty="0"/>
              <a:t>. In certain cases, the same was not done.</a:t>
            </a:r>
          </a:p>
          <a:p>
            <a:pPr algn="just"/>
            <a:endParaRPr lang="en-IN" sz="1000" b="1" dirty="0"/>
          </a:p>
          <a:p>
            <a:pPr algn="just"/>
            <a:r>
              <a:rPr lang="en-IN" sz="2000" b="1" dirty="0"/>
              <a:t>Also, in some cases, </a:t>
            </a:r>
            <a:r>
              <a:rPr lang="en-IN" sz="2000" b="1" dirty="0">
                <a:solidFill>
                  <a:srgbClr val="FF0000"/>
                </a:solidFill>
              </a:rPr>
              <a:t>Registration no. based on PAN did not match with the PAN as reported under clause 3 in some cases</a:t>
            </a:r>
            <a:r>
              <a:rPr lang="en-IN" sz="2000" b="1" dirty="0"/>
              <a:t>.</a:t>
            </a:r>
          </a:p>
        </p:txBody>
      </p:sp>
    </p:spTree>
    <p:custDataLst>
      <p:tags r:id="rId1"/>
    </p:custDataLst>
    <p:extLst>
      <p:ext uri="{BB962C8B-B14F-4D97-AF65-F5344CB8AC3E}">
        <p14:creationId xmlns:p14="http://schemas.microsoft.com/office/powerpoint/2010/main" val="276340354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1560" y="476671"/>
            <a:ext cx="7920880" cy="936105"/>
          </a:xfrm>
        </p:spPr>
        <p:txBody>
          <a:bodyPr>
            <a:normAutofit fontScale="90000"/>
          </a:bodyPr>
          <a:lstStyle/>
          <a:p>
            <a:pPr marL="0" indent="0" algn="ctr">
              <a:buNone/>
            </a:pPr>
            <a:r>
              <a:rPr lang="en-IN" sz="2600" b="1" u="sng" dirty="0">
                <a:solidFill>
                  <a:schemeClr val="tx2">
                    <a:lumMod val="75000"/>
                  </a:schemeClr>
                </a:solidFill>
                <a:effectLst/>
                <a:latin typeface="Times New Roman" panose="02020603050405020304" pitchFamily="18" charset="0"/>
                <a:ea typeface="Calibri" panose="020F0502020204030204" pitchFamily="34" charset="0"/>
              </a:rPr>
              <a:t>Clause </a:t>
            </a:r>
            <a:r>
              <a:rPr lang="en-IN" sz="2600" u="sng" dirty="0">
                <a:solidFill>
                  <a:schemeClr val="tx2">
                    <a:lumMod val="75000"/>
                  </a:schemeClr>
                </a:solidFill>
                <a:effectLst/>
                <a:latin typeface="Times New Roman" panose="02020603050405020304" pitchFamily="18" charset="0"/>
              </a:rPr>
              <a:t>8-Indicate the relevant clause of section 44AB under which the audit has been conducted</a:t>
            </a:r>
            <a:br>
              <a:rPr lang="en-US" sz="2600" b="0" i="0" u="none" strike="noStrike" baseline="0" dirty="0">
                <a:latin typeface="Times New Roman" panose="02020603050405020304" pitchFamily="18" charset="0"/>
              </a:rPr>
            </a:br>
            <a:endParaRPr lang="en-IN" sz="2600" dirty="0"/>
          </a:p>
        </p:txBody>
      </p:sp>
      <p:sp>
        <p:nvSpPr>
          <p:cNvPr id="6" name="Rectangle 5"/>
          <p:cNvSpPr/>
          <p:nvPr/>
        </p:nvSpPr>
        <p:spPr>
          <a:xfrm>
            <a:off x="611560" y="1556792"/>
            <a:ext cx="7920880" cy="432048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just"/>
            <a:r>
              <a:rPr lang="en-IN" sz="2400" b="1" dirty="0"/>
              <a:t>As per the provisions of the </a:t>
            </a:r>
            <a:r>
              <a:rPr lang="en-IN" sz="2400" b="1" dirty="0">
                <a:solidFill>
                  <a:srgbClr val="FF0000"/>
                </a:solidFill>
              </a:rPr>
              <a:t>third proviso to section 44AB</a:t>
            </a:r>
            <a:r>
              <a:rPr lang="en-IN" sz="2400" b="1" dirty="0"/>
              <a:t> in a case where such person is </a:t>
            </a:r>
            <a:r>
              <a:rPr lang="en-IN" sz="2400" b="1" dirty="0">
                <a:solidFill>
                  <a:srgbClr val="FF0000"/>
                </a:solidFill>
              </a:rPr>
              <a:t>required by or under any other law to get his accounts audited</a:t>
            </a:r>
            <a:r>
              <a:rPr lang="en-IN" sz="2400" b="1" dirty="0"/>
              <a:t>, it shall be sufficient compliance with the provisions of this section if such person </a:t>
            </a:r>
            <a:r>
              <a:rPr lang="en-IN" sz="2400" b="1" dirty="0">
                <a:solidFill>
                  <a:srgbClr val="FF0000"/>
                </a:solidFill>
              </a:rPr>
              <a:t>gets the accounts</a:t>
            </a:r>
            <a:r>
              <a:rPr lang="en-IN" sz="2400" b="1" dirty="0"/>
              <a:t> of such business or profession </a:t>
            </a:r>
            <a:r>
              <a:rPr lang="en-IN" sz="2400" b="1" dirty="0">
                <a:solidFill>
                  <a:srgbClr val="FF0000"/>
                </a:solidFill>
              </a:rPr>
              <a:t>audited under such law before the specified date</a:t>
            </a:r>
            <a:r>
              <a:rPr lang="en-IN" sz="2400" b="1" dirty="0"/>
              <a:t> and </a:t>
            </a:r>
            <a:r>
              <a:rPr lang="en-IN" sz="2400" b="1" dirty="0">
                <a:solidFill>
                  <a:srgbClr val="FF0000"/>
                </a:solidFill>
              </a:rPr>
              <a:t>furnishes by that date the report of the audit as required under such other law and a further report by an accountant in the form prescribed under this section.</a:t>
            </a:r>
          </a:p>
          <a:p>
            <a:pPr lvl="0" algn="just"/>
            <a:endParaRPr lang="en-IN" b="1" i="1" dirty="0">
              <a:solidFill>
                <a:schemeClr val="tx2">
                  <a:lumMod val="50000"/>
                </a:schemeClr>
              </a:solidFill>
            </a:endParaRPr>
          </a:p>
          <a:p>
            <a:pPr lvl="0" algn="r"/>
            <a:r>
              <a:rPr lang="en-IN" b="1" i="1" dirty="0">
                <a:solidFill>
                  <a:schemeClr val="tx2">
                    <a:lumMod val="50000"/>
                  </a:schemeClr>
                </a:solidFill>
              </a:rPr>
              <a:t>… (Cont..)</a:t>
            </a:r>
            <a:endParaRPr lang="en-US" sz="2400" b="1" i="1" dirty="0">
              <a:solidFill>
                <a:schemeClr val="tx2">
                  <a:lumMod val="50000"/>
                </a:schemeClr>
              </a:solidFill>
            </a:endParaRPr>
          </a:p>
        </p:txBody>
      </p:sp>
    </p:spTree>
    <p:custDataLst>
      <p:tags r:id="rId1"/>
    </p:custDataLst>
    <p:extLst>
      <p:ext uri="{BB962C8B-B14F-4D97-AF65-F5344CB8AC3E}">
        <p14:creationId xmlns:p14="http://schemas.microsoft.com/office/powerpoint/2010/main" val="141598229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1560" y="1628800"/>
            <a:ext cx="7920880" cy="4176464"/>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r>
              <a:rPr lang="en-IN" sz="2400" b="1" dirty="0"/>
              <a:t>In respect of the majority of tax audit report of </a:t>
            </a:r>
            <a:r>
              <a:rPr lang="en-IN" sz="2400" b="1" dirty="0">
                <a:solidFill>
                  <a:srgbClr val="FF0000"/>
                </a:solidFill>
              </a:rPr>
              <a:t>companies</a:t>
            </a:r>
            <a:r>
              <a:rPr lang="en-IN" sz="2400" b="1" dirty="0"/>
              <a:t> (which are required to get their accounts audited under Companies Act, 2013) </a:t>
            </a:r>
            <a:r>
              <a:rPr lang="en-IN" sz="2400" b="1" dirty="0">
                <a:solidFill>
                  <a:srgbClr val="FF0000"/>
                </a:solidFill>
              </a:rPr>
              <a:t>option (a) was selected</a:t>
            </a:r>
            <a:r>
              <a:rPr lang="en-IN" sz="2400" b="1" dirty="0"/>
              <a:t> [Clause 44AB(a)-Total sales/turnover/gross receipts in business exceeding specified limits”] </a:t>
            </a:r>
            <a:r>
              <a:rPr lang="en-IN" sz="2400" b="1" dirty="0">
                <a:solidFill>
                  <a:srgbClr val="FF0000"/>
                </a:solidFill>
              </a:rPr>
              <a:t>instead of option “Third Proviso to section 44AB: Audited under any other law”</a:t>
            </a:r>
            <a:r>
              <a:rPr lang="en-IN" sz="2400" b="1" dirty="0"/>
              <a:t>.</a:t>
            </a:r>
            <a:endParaRPr lang="en-US" sz="2400" b="1" dirty="0"/>
          </a:p>
        </p:txBody>
      </p:sp>
      <p:sp>
        <p:nvSpPr>
          <p:cNvPr id="5" name="Title 2"/>
          <p:cNvSpPr txBox="1">
            <a:spLocks/>
          </p:cNvSpPr>
          <p:nvPr/>
        </p:nvSpPr>
        <p:spPr>
          <a:xfrm>
            <a:off x="611560" y="404664"/>
            <a:ext cx="7920880" cy="936105"/>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n-IN" sz="2600" u="sng" dirty="0">
                <a:solidFill>
                  <a:schemeClr val="tx2">
                    <a:lumMod val="75000"/>
                  </a:schemeClr>
                </a:solidFill>
                <a:effectLst/>
                <a:latin typeface="Times New Roman" panose="02020603050405020304" pitchFamily="18" charset="0"/>
                <a:ea typeface="Calibri" panose="020F0502020204030204" pitchFamily="34" charset="0"/>
              </a:rPr>
              <a:t>Clause </a:t>
            </a:r>
            <a:r>
              <a:rPr lang="en-IN" sz="2600" u="sng" dirty="0">
                <a:solidFill>
                  <a:schemeClr val="tx2">
                    <a:lumMod val="75000"/>
                  </a:schemeClr>
                </a:solidFill>
                <a:effectLst/>
                <a:latin typeface="Times New Roman" panose="02020603050405020304" pitchFamily="18" charset="0"/>
              </a:rPr>
              <a:t>8-Indicate the relevant clause of section 44AB under which the audit has been conducted</a:t>
            </a:r>
            <a:br>
              <a:rPr lang="en-US" sz="2600" b="0" dirty="0">
                <a:latin typeface="Times New Roman" panose="02020603050405020304" pitchFamily="18" charset="0"/>
              </a:rPr>
            </a:br>
            <a:endParaRPr lang="en-IN" sz="2600" dirty="0"/>
          </a:p>
        </p:txBody>
      </p:sp>
    </p:spTree>
    <p:custDataLst>
      <p:tags r:id="rId1"/>
    </p:custDataLst>
    <p:extLst>
      <p:ext uri="{BB962C8B-B14F-4D97-AF65-F5344CB8AC3E}">
        <p14:creationId xmlns:p14="http://schemas.microsoft.com/office/powerpoint/2010/main" val="14267646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9" y="476671"/>
            <a:ext cx="8147249" cy="1440161"/>
          </a:xfrm>
        </p:spPr>
        <p:txBody>
          <a:bodyPr>
            <a:normAutofit/>
          </a:bodyPr>
          <a:lstStyle/>
          <a:p>
            <a:pPr algn="l"/>
            <a:r>
              <a:rPr lang="en-IN" sz="2400" b="1" u="sng" dirty="0">
                <a:solidFill>
                  <a:schemeClr val="tx2">
                    <a:lumMod val="75000"/>
                  </a:schemeClr>
                </a:solidFill>
                <a:effectLst/>
                <a:latin typeface="Times New Roman" panose="02020603050405020304" pitchFamily="18" charset="0"/>
                <a:ea typeface="Calibri" panose="020F0502020204030204" pitchFamily="34" charset="0"/>
              </a:rPr>
              <a:t>Clause </a:t>
            </a:r>
            <a:r>
              <a:rPr lang="en-IN" sz="2400" u="sng" dirty="0">
                <a:solidFill>
                  <a:schemeClr val="tx2">
                    <a:lumMod val="75000"/>
                  </a:schemeClr>
                </a:solidFill>
                <a:effectLst/>
                <a:latin typeface="Times New Roman" panose="02020603050405020304" pitchFamily="18" charset="0"/>
              </a:rPr>
              <a:t>10a - Nature of business or profession (if more than one business or profession is carried on during the previous year, nature of every business or profession)</a:t>
            </a:r>
            <a:endParaRPr lang="en-IN" sz="2600" dirty="0"/>
          </a:p>
        </p:txBody>
      </p:sp>
      <p:sp>
        <p:nvSpPr>
          <p:cNvPr id="6" name="Rectangle 5"/>
          <p:cNvSpPr/>
          <p:nvPr/>
        </p:nvSpPr>
        <p:spPr>
          <a:xfrm>
            <a:off x="611560" y="2060848"/>
            <a:ext cx="7920880" cy="374441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just"/>
            <a:r>
              <a:rPr lang="en-IN" sz="2200" b="1" dirty="0"/>
              <a:t>As per the Guidance Note, the </a:t>
            </a:r>
            <a:r>
              <a:rPr lang="en-IN" sz="2200" b="1" dirty="0">
                <a:solidFill>
                  <a:srgbClr val="FF0000"/>
                </a:solidFill>
              </a:rPr>
              <a:t>principal line of each business is to be determined &amp; stated</a:t>
            </a:r>
            <a:r>
              <a:rPr lang="en-IN" sz="2200" b="1" dirty="0"/>
              <a:t> in this clause. </a:t>
            </a:r>
          </a:p>
          <a:p>
            <a:pPr lvl="0" algn="just"/>
            <a:endParaRPr lang="en-IN" sz="1200" b="1" dirty="0"/>
          </a:p>
          <a:p>
            <a:pPr algn="just"/>
            <a:r>
              <a:rPr lang="en-IN" sz="2200" b="1" dirty="0"/>
              <a:t>Further, </a:t>
            </a:r>
            <a:r>
              <a:rPr lang="en-IN" sz="2200" b="1" dirty="0">
                <a:solidFill>
                  <a:srgbClr val="FF0000"/>
                </a:solidFill>
              </a:rPr>
              <a:t>information has to be furnished in respect of each business</a:t>
            </a:r>
            <a:r>
              <a:rPr lang="en-IN" sz="2200" b="1" dirty="0"/>
              <a:t>.</a:t>
            </a:r>
          </a:p>
          <a:p>
            <a:pPr lvl="0" algn="just"/>
            <a:endParaRPr lang="en-IN" sz="1200" b="1" dirty="0">
              <a:solidFill>
                <a:schemeClr val="tx2">
                  <a:lumMod val="50000"/>
                </a:schemeClr>
              </a:solidFill>
            </a:endParaRPr>
          </a:p>
          <a:p>
            <a:pPr lvl="0" algn="just"/>
            <a:r>
              <a:rPr lang="en-IN" sz="2200" b="1" dirty="0"/>
              <a:t>In few tax audit reports, </a:t>
            </a:r>
            <a:r>
              <a:rPr lang="en-IN" sz="2200" b="1" dirty="0">
                <a:solidFill>
                  <a:srgbClr val="FF0000"/>
                </a:solidFill>
              </a:rPr>
              <a:t>codes</a:t>
            </a:r>
            <a:r>
              <a:rPr lang="en-IN" sz="2200" b="1" dirty="0"/>
              <a:t> for business or profession </a:t>
            </a:r>
            <a:r>
              <a:rPr lang="en-IN" sz="2200" b="1" dirty="0">
                <a:solidFill>
                  <a:srgbClr val="FF0000"/>
                </a:solidFill>
              </a:rPr>
              <a:t>for principle line of each of the businesses have not been reported</a:t>
            </a:r>
            <a:r>
              <a:rPr lang="en-IN" sz="2200" b="1" dirty="0"/>
              <a:t>.</a:t>
            </a:r>
            <a:endParaRPr lang="en-IN" sz="2200" b="1" dirty="0">
              <a:solidFill>
                <a:schemeClr val="tx2">
                  <a:lumMod val="50000"/>
                </a:schemeClr>
              </a:solidFill>
            </a:endParaRPr>
          </a:p>
        </p:txBody>
      </p:sp>
    </p:spTree>
    <p:custDataLst>
      <p:tags r:id="rId1"/>
    </p:custDataLst>
    <p:extLst>
      <p:ext uri="{BB962C8B-B14F-4D97-AF65-F5344CB8AC3E}">
        <p14:creationId xmlns:p14="http://schemas.microsoft.com/office/powerpoint/2010/main" val="2706506745"/>
      </p:ext>
    </p:extLst>
  </p:cSld>
  <p:clrMapOvr>
    <a:masterClrMapping/>
  </p:clrMapOvr>
  <p:transition spd="slow">
    <p:wheel spokes="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9" y="476672"/>
            <a:ext cx="8291265" cy="936104"/>
          </a:xfrm>
        </p:spPr>
        <p:txBody>
          <a:bodyPr>
            <a:normAutofit fontScale="90000"/>
          </a:bodyPr>
          <a:lstStyle/>
          <a:p>
            <a:pPr marL="0" indent="0" algn="ctr">
              <a:buNone/>
            </a:pPr>
            <a:r>
              <a:rPr lang="en-IN" sz="2600" u="sng" dirty="0">
                <a:solidFill>
                  <a:schemeClr val="tx2">
                    <a:lumMod val="75000"/>
                  </a:schemeClr>
                </a:solidFill>
                <a:effectLst/>
                <a:latin typeface="Times New Roman" panose="02020603050405020304" pitchFamily="18" charset="0"/>
              </a:rPr>
              <a:t>Clause 11a-Whether books of accounts are prescribed under section 44AA, if yes, list of books so prescribed</a:t>
            </a:r>
            <a:br>
              <a:rPr lang="en-IN" sz="2600" u="sng" dirty="0">
                <a:solidFill>
                  <a:schemeClr val="tx2">
                    <a:lumMod val="75000"/>
                  </a:schemeClr>
                </a:solidFill>
                <a:effectLst/>
                <a:latin typeface="Times New Roman" panose="02020603050405020304" pitchFamily="18" charset="0"/>
              </a:rPr>
            </a:br>
            <a:endParaRPr lang="en-IN" sz="2600" dirty="0"/>
          </a:p>
        </p:txBody>
      </p:sp>
      <p:sp>
        <p:nvSpPr>
          <p:cNvPr id="6" name="Rectangle 5"/>
          <p:cNvSpPr/>
          <p:nvPr/>
        </p:nvSpPr>
        <p:spPr>
          <a:xfrm>
            <a:off x="611560" y="1628800"/>
            <a:ext cx="7920880" cy="4248472"/>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r>
              <a:rPr lang="en-IN" sz="2400" b="1" dirty="0"/>
              <a:t>Under section 44AA </a:t>
            </a:r>
            <a:r>
              <a:rPr lang="en-IN" sz="2400" b="1" dirty="0">
                <a:solidFill>
                  <a:srgbClr val="FF0000"/>
                </a:solidFill>
              </a:rPr>
              <a:t>NO</a:t>
            </a:r>
            <a:r>
              <a:rPr lang="en-IN" sz="2400" b="1" dirty="0"/>
              <a:t> Books of accounts are prescribed for a company.</a:t>
            </a:r>
          </a:p>
          <a:p>
            <a:pPr algn="just"/>
            <a:endParaRPr lang="en-IN" sz="2400" b="1" dirty="0"/>
          </a:p>
          <a:p>
            <a:pPr algn="just"/>
            <a:r>
              <a:rPr lang="en-IN" sz="2400" b="1" dirty="0"/>
              <a:t>Also, the Companies Act, 2013 </a:t>
            </a:r>
            <a:r>
              <a:rPr lang="en-IN" sz="2400" b="1" dirty="0">
                <a:solidFill>
                  <a:srgbClr val="FF0000"/>
                </a:solidFill>
              </a:rPr>
              <a:t>does not specifically prescribes</a:t>
            </a:r>
            <a:r>
              <a:rPr lang="en-IN" sz="2400" b="1" dirty="0"/>
              <a:t> books of accounts for a Company. </a:t>
            </a:r>
          </a:p>
          <a:p>
            <a:pPr algn="just"/>
            <a:endParaRPr lang="en-IN" sz="2400" b="1" dirty="0"/>
          </a:p>
          <a:p>
            <a:pPr algn="just"/>
            <a:r>
              <a:rPr lang="en-IN" sz="2400" b="1" dirty="0"/>
              <a:t>In respect of a </a:t>
            </a:r>
            <a:r>
              <a:rPr lang="en-IN" sz="2400" b="1" dirty="0">
                <a:solidFill>
                  <a:srgbClr val="FF0000"/>
                </a:solidFill>
              </a:rPr>
              <a:t>business, the tax audit report should report ‘NO” </a:t>
            </a:r>
            <a:r>
              <a:rPr lang="en-IN" sz="2400" b="1" dirty="0">
                <a:solidFill>
                  <a:schemeClr val="tx1"/>
                </a:solidFill>
              </a:rPr>
              <a:t>under this sub - clause</a:t>
            </a:r>
            <a:r>
              <a:rPr lang="en-IN" sz="2400" b="1" dirty="0"/>
              <a:t>. </a:t>
            </a:r>
            <a:endParaRPr lang="en-IN" sz="3200" b="1" dirty="0"/>
          </a:p>
        </p:txBody>
      </p:sp>
    </p:spTree>
    <p:custDataLst>
      <p:tags r:id="rId1"/>
    </p:custDataLst>
    <p:extLst>
      <p:ext uri="{BB962C8B-B14F-4D97-AF65-F5344CB8AC3E}">
        <p14:creationId xmlns:p14="http://schemas.microsoft.com/office/powerpoint/2010/main" val="248970853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8" y="476671"/>
            <a:ext cx="8291265" cy="861799"/>
          </a:xfrm>
        </p:spPr>
        <p:txBody>
          <a:bodyPr>
            <a:normAutofit fontScale="90000"/>
          </a:bodyPr>
          <a:lstStyle/>
          <a:p>
            <a:pPr marL="0" indent="0" algn="ctr">
              <a:buNone/>
            </a:pPr>
            <a:r>
              <a:rPr lang="en-IN" sz="2600" u="sng" dirty="0">
                <a:solidFill>
                  <a:schemeClr val="tx2">
                    <a:lumMod val="75000"/>
                  </a:schemeClr>
                </a:solidFill>
                <a:effectLst/>
                <a:latin typeface="Times New Roman" panose="02020603050405020304" pitchFamily="18" charset="0"/>
              </a:rPr>
              <a:t>Clause 11b - List of books of account maintained and the address at which the books of accounts are kept</a:t>
            </a:r>
            <a:br>
              <a:rPr lang="en-US" sz="2600" b="0" i="0" u="none" strike="noStrike" baseline="0" dirty="0">
                <a:latin typeface="Times New Roman" panose="02020603050405020304" pitchFamily="18" charset="0"/>
              </a:rPr>
            </a:br>
            <a:endParaRPr lang="en-IN" sz="2600" dirty="0"/>
          </a:p>
        </p:txBody>
      </p:sp>
      <p:sp>
        <p:nvSpPr>
          <p:cNvPr id="6" name="Rectangle 5"/>
          <p:cNvSpPr/>
          <p:nvPr/>
        </p:nvSpPr>
        <p:spPr>
          <a:xfrm>
            <a:off x="611560" y="1556792"/>
            <a:ext cx="7920880" cy="432048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just"/>
            <a:r>
              <a:rPr lang="en-IN" sz="2400" b="1" dirty="0">
                <a:solidFill>
                  <a:srgbClr val="FF0000"/>
                </a:solidFill>
                <a:effectLst/>
                <a:ea typeface="Calibri" panose="020F0502020204030204" pitchFamily="34" charset="0"/>
              </a:rPr>
              <a:t>Location </a:t>
            </a:r>
            <a:r>
              <a:rPr lang="en-IN" sz="2400" b="1" dirty="0">
                <a:solidFill>
                  <a:srgbClr val="FF0000"/>
                </a:solidFill>
                <a:ea typeface="Calibri" panose="020F0502020204030204" pitchFamily="34" charset="0"/>
              </a:rPr>
              <a:t>of maintenance</a:t>
            </a:r>
            <a:r>
              <a:rPr lang="en-IN" sz="2400" b="1" dirty="0">
                <a:ea typeface="Calibri" panose="020F0502020204030204" pitchFamily="34" charset="0"/>
              </a:rPr>
              <a:t> </a:t>
            </a:r>
            <a:r>
              <a:rPr lang="en-IN" sz="2400" b="1" dirty="0">
                <a:effectLst/>
                <a:ea typeface="Calibri" panose="020F0502020204030204" pitchFamily="34" charset="0"/>
              </a:rPr>
              <a:t>of Books of Accounts or records has </a:t>
            </a:r>
            <a:r>
              <a:rPr lang="en-IN" sz="2400" b="1" dirty="0">
                <a:solidFill>
                  <a:srgbClr val="FF0000"/>
                </a:solidFill>
                <a:effectLst/>
                <a:ea typeface="Calibri" panose="020F0502020204030204" pitchFamily="34" charset="0"/>
              </a:rPr>
              <a:t>not</a:t>
            </a:r>
            <a:r>
              <a:rPr lang="en-IN" sz="2400" b="1" dirty="0">
                <a:effectLst/>
                <a:ea typeface="Calibri" panose="020F0502020204030204" pitchFamily="34" charset="0"/>
              </a:rPr>
              <a:t> been specified.</a:t>
            </a:r>
          </a:p>
          <a:p>
            <a:pPr lvl="0" algn="just"/>
            <a:endParaRPr lang="en-IN" sz="2400" b="1" dirty="0">
              <a:ea typeface="Calibri" panose="020F0502020204030204" pitchFamily="34" charset="0"/>
            </a:endParaRPr>
          </a:p>
          <a:p>
            <a:pPr lvl="0" algn="just"/>
            <a:r>
              <a:rPr lang="en-IN" sz="2400" b="1" dirty="0">
                <a:solidFill>
                  <a:srgbClr val="FF0000"/>
                </a:solidFill>
                <a:effectLst/>
                <a:ea typeface="Calibri" panose="020F0502020204030204" pitchFamily="34" charset="0"/>
              </a:rPr>
              <a:t>Fact</a:t>
            </a:r>
            <a:r>
              <a:rPr lang="en-IN" sz="2400" b="1" dirty="0">
                <a:effectLst/>
                <a:ea typeface="Calibri" panose="020F0502020204030204" pitchFamily="34" charset="0"/>
              </a:rPr>
              <a:t> that the Books of Accounts are </a:t>
            </a:r>
            <a:r>
              <a:rPr lang="en-IN" sz="2400" b="1" dirty="0">
                <a:solidFill>
                  <a:srgbClr val="FF0000"/>
                </a:solidFill>
                <a:effectLst/>
                <a:ea typeface="Calibri" panose="020F0502020204030204" pitchFamily="34" charset="0"/>
              </a:rPr>
              <a:t>maintained in computer system is not mentioned</a:t>
            </a:r>
            <a:r>
              <a:rPr lang="en-IN" sz="2400" b="1" dirty="0">
                <a:effectLst/>
                <a:ea typeface="Calibri" panose="020F0502020204030204" pitchFamily="34" charset="0"/>
              </a:rPr>
              <a:t> in some cases. Al</a:t>
            </a:r>
            <a:r>
              <a:rPr lang="en-IN" sz="2400" b="1" dirty="0">
                <a:ea typeface="Calibri" panose="020F0502020204030204" pitchFamily="34" charset="0"/>
              </a:rPr>
              <a:t>so, </a:t>
            </a:r>
            <a:r>
              <a:rPr lang="en-IN" sz="2400" b="1" dirty="0">
                <a:solidFill>
                  <a:srgbClr val="FF0000"/>
                </a:solidFill>
                <a:ea typeface="Calibri" panose="020F0502020204030204" pitchFamily="34" charset="0"/>
              </a:rPr>
              <a:t>l</a:t>
            </a:r>
            <a:r>
              <a:rPr lang="en-IN" sz="2400" b="1" dirty="0">
                <a:solidFill>
                  <a:srgbClr val="FF0000"/>
                </a:solidFill>
                <a:effectLst/>
                <a:ea typeface="Calibri" panose="020F0502020204030204" pitchFamily="34" charset="0"/>
              </a:rPr>
              <a:t>ocation of server</a:t>
            </a:r>
            <a:r>
              <a:rPr lang="en-IN" sz="2400" b="1" dirty="0">
                <a:effectLst/>
                <a:ea typeface="Calibri" panose="020F0502020204030204" pitchFamily="34" charset="0"/>
              </a:rPr>
              <a:t> also </a:t>
            </a:r>
            <a:r>
              <a:rPr lang="en-IN" sz="2400" b="1" dirty="0">
                <a:solidFill>
                  <a:srgbClr val="FF0000"/>
                </a:solidFill>
                <a:effectLst/>
                <a:ea typeface="Calibri" panose="020F0502020204030204" pitchFamily="34" charset="0"/>
              </a:rPr>
              <a:t>has not been reported</a:t>
            </a:r>
            <a:r>
              <a:rPr lang="en-IN" sz="2400" b="1" dirty="0">
                <a:effectLst/>
                <a:ea typeface="Calibri" panose="020F0502020204030204" pitchFamily="34" charset="0"/>
              </a:rPr>
              <a:t> in case of maintenance of records in ERP based computer system.</a:t>
            </a:r>
          </a:p>
        </p:txBody>
      </p:sp>
    </p:spTree>
    <p:custDataLst>
      <p:tags r:id="rId1"/>
    </p:custDataLst>
    <p:extLst>
      <p:ext uri="{BB962C8B-B14F-4D97-AF65-F5344CB8AC3E}">
        <p14:creationId xmlns:p14="http://schemas.microsoft.com/office/powerpoint/2010/main" val="2378679728"/>
      </p:ext>
    </p:extLst>
  </p:cSld>
  <p:clrMapOvr>
    <a:masterClrMapping/>
  </p:clrMapOvr>
  <p:transition spd="slow">
    <p:wheel spokes="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5576" y="476672"/>
            <a:ext cx="7632848" cy="936104"/>
          </a:xfrm>
        </p:spPr>
        <p:txBody>
          <a:bodyPr>
            <a:normAutofit fontScale="90000"/>
          </a:bodyPr>
          <a:lstStyle/>
          <a:p>
            <a:pPr marL="0" indent="0" algn="ctr">
              <a:buNone/>
            </a:pPr>
            <a:r>
              <a:rPr lang="en-IN" sz="2600" u="sng" dirty="0">
                <a:solidFill>
                  <a:schemeClr val="tx2">
                    <a:lumMod val="75000"/>
                  </a:schemeClr>
                </a:solidFill>
                <a:effectLst/>
                <a:latin typeface="Times New Roman" panose="02020603050405020304" pitchFamily="18" charset="0"/>
              </a:rPr>
              <a:t>Clause 11c-List of books of account and nature of relevant documents examined</a:t>
            </a:r>
            <a:br>
              <a:rPr lang="en-IN" sz="1800" b="0" i="0" u="none" strike="noStrike" baseline="0" dirty="0">
                <a:latin typeface="Times New Roman" panose="02020603050405020304" pitchFamily="18" charset="0"/>
              </a:rPr>
            </a:br>
            <a:endParaRPr lang="en-IN" sz="2600" dirty="0"/>
          </a:p>
        </p:txBody>
      </p:sp>
      <p:sp>
        <p:nvSpPr>
          <p:cNvPr id="6" name="Rectangle 5"/>
          <p:cNvSpPr/>
          <p:nvPr/>
        </p:nvSpPr>
        <p:spPr>
          <a:xfrm>
            <a:off x="611558" y="1628800"/>
            <a:ext cx="7920882" cy="4248472"/>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r>
              <a:rPr lang="en-IN" sz="2400" b="1" dirty="0">
                <a:solidFill>
                  <a:srgbClr val="FF0000"/>
                </a:solidFill>
              </a:rPr>
              <a:t>All</a:t>
            </a:r>
            <a:r>
              <a:rPr lang="en-IN" sz="2400" b="1" dirty="0"/>
              <a:t> the </a:t>
            </a:r>
            <a:r>
              <a:rPr lang="en-IN" sz="2400" b="1" dirty="0">
                <a:solidFill>
                  <a:srgbClr val="FF0000"/>
                </a:solidFill>
              </a:rPr>
              <a:t>relevant documents examined </a:t>
            </a:r>
            <a:r>
              <a:rPr lang="en-IN" sz="2400" b="1" dirty="0"/>
              <a:t>are </a:t>
            </a:r>
            <a:r>
              <a:rPr lang="en-IN" sz="2400" b="1" dirty="0">
                <a:solidFill>
                  <a:srgbClr val="FF0000"/>
                </a:solidFill>
              </a:rPr>
              <a:t>not mentioned</a:t>
            </a:r>
            <a:r>
              <a:rPr lang="en-IN" sz="2400" b="1" dirty="0"/>
              <a:t> like Invoices, receipts, vouchers, bills, secretarial, confirmation, certificates, internal &amp; external.</a:t>
            </a:r>
          </a:p>
          <a:p>
            <a:pPr algn="just"/>
            <a:endParaRPr lang="en-IN" sz="2400" b="1" dirty="0"/>
          </a:p>
          <a:p>
            <a:pPr algn="just"/>
            <a:r>
              <a:rPr lang="en-IN" sz="2400" b="1" dirty="0"/>
              <a:t>As per Guidance Note, </a:t>
            </a:r>
            <a:r>
              <a:rPr lang="en-IN" sz="2400" b="1" dirty="0">
                <a:solidFill>
                  <a:srgbClr val="FF0000"/>
                </a:solidFill>
              </a:rPr>
              <a:t>reference to all such supporting evidence/ relevant documents</a:t>
            </a:r>
            <a:r>
              <a:rPr lang="en-IN" sz="2400" b="1" dirty="0"/>
              <a:t> is also </a:t>
            </a:r>
            <a:r>
              <a:rPr lang="en-IN" sz="2400" b="1" dirty="0">
                <a:solidFill>
                  <a:srgbClr val="FF0000"/>
                </a:solidFill>
              </a:rPr>
              <a:t>required</a:t>
            </a:r>
            <a:r>
              <a:rPr lang="en-IN" sz="2400" b="1" dirty="0"/>
              <a:t> to be made under this clause.</a:t>
            </a:r>
            <a:endParaRPr lang="en-US" sz="2400" b="1" dirty="0"/>
          </a:p>
        </p:txBody>
      </p:sp>
    </p:spTree>
    <p:custDataLst>
      <p:tags r:id="rId1"/>
    </p:custDataLst>
    <p:extLst>
      <p:ext uri="{BB962C8B-B14F-4D97-AF65-F5344CB8AC3E}">
        <p14:creationId xmlns:p14="http://schemas.microsoft.com/office/powerpoint/2010/main" val="138105707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5"/>
          <p:cNvGraphicFramePr>
            <a:graphicFrameLocks noGrp="1"/>
          </p:cNvGraphicFramePr>
          <p:nvPr>
            <p:ph idx="1"/>
            <p:extLst>
              <p:ext uri="{D42A27DB-BD31-4B8C-83A1-F6EECF244321}">
                <p14:modId xmlns:p14="http://schemas.microsoft.com/office/powerpoint/2010/main" val="2671412712"/>
              </p:ext>
            </p:extLst>
          </p:nvPr>
        </p:nvGraphicFramePr>
        <p:xfrm>
          <a:off x="863588" y="1462065"/>
          <a:ext cx="7416824" cy="446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1619672" y="476672"/>
            <a:ext cx="5534000" cy="792088"/>
          </a:xfrm>
        </p:spPr>
        <p:txBody>
          <a:bodyPr/>
          <a:lstStyle/>
          <a:p>
            <a:pPr marL="0" indent="0" algn="ctr">
              <a:buNone/>
            </a:pPr>
            <a:r>
              <a:rPr lang="en-IN" sz="3600" u="sng" dirty="0">
                <a:solidFill>
                  <a:schemeClr val="accent2">
                    <a:lumMod val="75000"/>
                  </a:schemeClr>
                </a:solidFill>
                <a:effectLst>
                  <a:outerShdw blurRad="38100" dist="38100" dir="2700000" algn="tl">
                    <a:srgbClr val="000000">
                      <a:alpha val="43137"/>
                    </a:srgbClr>
                  </a:outerShdw>
                </a:effectLst>
              </a:rPr>
              <a:t>Section - 44AB(a)</a:t>
            </a:r>
          </a:p>
        </p:txBody>
      </p:sp>
    </p:spTree>
    <p:custDataLst>
      <p:tags r:id="rId1"/>
    </p:custDataLst>
    <p:extLst>
      <p:ext uri="{BB962C8B-B14F-4D97-AF65-F5344CB8AC3E}">
        <p14:creationId xmlns:p14="http://schemas.microsoft.com/office/powerpoint/2010/main" val="120519631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graphicEl>
                                              <a:dgm id="{E7FD43E7-E53F-4561-BBE5-6511340A40E4}"/>
                                            </p:graphicEl>
                                          </p:spTgt>
                                        </p:tgtEl>
                                        <p:attrNameLst>
                                          <p:attrName>style.visibility</p:attrName>
                                        </p:attrNameLst>
                                      </p:cBhvr>
                                      <p:to>
                                        <p:strVal val="visible"/>
                                      </p:to>
                                    </p:set>
                                    <p:anim calcmode="lin" valueType="num">
                                      <p:cBhvr additive="base">
                                        <p:cTn id="7" dur="500" fill="hold"/>
                                        <p:tgtEl>
                                          <p:spTgt spid="5">
                                            <p:graphicEl>
                                              <a:dgm id="{E7FD43E7-E53F-4561-BBE5-6511340A40E4}"/>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graphicEl>
                                              <a:dgm id="{E7FD43E7-E53F-4561-BBE5-6511340A40E4}"/>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graphicEl>
                                              <a:dgm id="{AE430BEF-46D7-4D66-9F47-C255C6A22085}"/>
                                            </p:graphicEl>
                                          </p:spTgt>
                                        </p:tgtEl>
                                        <p:attrNameLst>
                                          <p:attrName>style.visibility</p:attrName>
                                        </p:attrNameLst>
                                      </p:cBhvr>
                                      <p:to>
                                        <p:strVal val="visible"/>
                                      </p:to>
                                    </p:set>
                                    <p:anim calcmode="lin" valueType="num">
                                      <p:cBhvr additive="base">
                                        <p:cTn id="13" dur="500" fill="hold"/>
                                        <p:tgtEl>
                                          <p:spTgt spid="5">
                                            <p:graphicEl>
                                              <a:dgm id="{AE430BEF-46D7-4D66-9F47-C255C6A22085}"/>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graphicEl>
                                              <a:dgm id="{AE430BEF-46D7-4D66-9F47-C255C6A22085}"/>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graphicEl>
                                              <a:dgm id="{9EE9E245-DE42-40EF-A8F4-8D72826B01E9}"/>
                                            </p:graphicEl>
                                          </p:spTgt>
                                        </p:tgtEl>
                                        <p:attrNameLst>
                                          <p:attrName>style.visibility</p:attrName>
                                        </p:attrNameLst>
                                      </p:cBhvr>
                                      <p:to>
                                        <p:strVal val="visible"/>
                                      </p:to>
                                    </p:set>
                                    <p:anim calcmode="lin" valueType="num">
                                      <p:cBhvr additive="base">
                                        <p:cTn id="19" dur="500" fill="hold"/>
                                        <p:tgtEl>
                                          <p:spTgt spid="5">
                                            <p:graphicEl>
                                              <a:dgm id="{9EE9E245-DE42-40EF-A8F4-8D72826B01E9}"/>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graphicEl>
                                              <a:dgm id="{9EE9E245-DE42-40EF-A8F4-8D72826B01E9}"/>
                                            </p:graphic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graphicEl>
                                              <a:dgm id="{34D788BC-4DBA-44F2-A906-12307D19BF1B}"/>
                                            </p:graphicEl>
                                          </p:spTgt>
                                        </p:tgtEl>
                                        <p:attrNameLst>
                                          <p:attrName>style.visibility</p:attrName>
                                        </p:attrNameLst>
                                      </p:cBhvr>
                                      <p:to>
                                        <p:strVal val="visible"/>
                                      </p:to>
                                    </p:set>
                                    <p:anim calcmode="lin" valueType="num">
                                      <p:cBhvr additive="base">
                                        <p:cTn id="25" dur="500" fill="hold"/>
                                        <p:tgtEl>
                                          <p:spTgt spid="5">
                                            <p:graphicEl>
                                              <a:dgm id="{34D788BC-4DBA-44F2-A906-12307D19BF1B}"/>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graphicEl>
                                              <a:dgm id="{34D788BC-4DBA-44F2-A906-12307D19BF1B}"/>
                                            </p:graphic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graphicEl>
                                              <a:dgm id="{87562972-536E-4B79-90E6-753AA354AAFD}"/>
                                            </p:graphicEl>
                                          </p:spTgt>
                                        </p:tgtEl>
                                        <p:attrNameLst>
                                          <p:attrName>style.visibility</p:attrName>
                                        </p:attrNameLst>
                                      </p:cBhvr>
                                      <p:to>
                                        <p:strVal val="visible"/>
                                      </p:to>
                                    </p:set>
                                    <p:anim calcmode="lin" valueType="num">
                                      <p:cBhvr additive="base">
                                        <p:cTn id="31" dur="500" fill="hold"/>
                                        <p:tgtEl>
                                          <p:spTgt spid="5">
                                            <p:graphicEl>
                                              <a:dgm id="{87562972-536E-4B79-90E6-753AA354AAFD}"/>
                                            </p:graphic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graphicEl>
                                              <a:dgm id="{87562972-536E-4B79-90E6-753AA354AAFD}"/>
                                            </p:graphic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
                                            <p:graphicEl>
                                              <a:dgm id="{F1DAEDC6-F681-49C6-A275-CB1FA8E70068}"/>
                                            </p:graphicEl>
                                          </p:spTgt>
                                        </p:tgtEl>
                                        <p:attrNameLst>
                                          <p:attrName>style.visibility</p:attrName>
                                        </p:attrNameLst>
                                      </p:cBhvr>
                                      <p:to>
                                        <p:strVal val="visible"/>
                                      </p:to>
                                    </p:set>
                                    <p:anim calcmode="lin" valueType="num">
                                      <p:cBhvr additive="base">
                                        <p:cTn id="37" dur="500" fill="hold"/>
                                        <p:tgtEl>
                                          <p:spTgt spid="5">
                                            <p:graphicEl>
                                              <a:dgm id="{F1DAEDC6-F681-49C6-A275-CB1FA8E70068}"/>
                                            </p:graphic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
                                            <p:graphicEl>
                                              <a:dgm id="{F1DAEDC6-F681-49C6-A275-CB1FA8E70068}"/>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9" y="476672"/>
            <a:ext cx="8291265" cy="1944216"/>
          </a:xfrm>
        </p:spPr>
        <p:txBody>
          <a:bodyPr>
            <a:normAutofit/>
          </a:bodyPr>
          <a:lstStyle/>
          <a:p>
            <a:pPr marL="0" indent="0" algn="ctr">
              <a:buNone/>
            </a:pPr>
            <a:r>
              <a:rPr lang="en-IN" sz="2400" u="sng" dirty="0">
                <a:solidFill>
                  <a:schemeClr val="tx2">
                    <a:lumMod val="75000"/>
                  </a:schemeClr>
                </a:solidFill>
                <a:effectLst/>
                <a:latin typeface="Times New Roman" panose="02020603050405020304" pitchFamily="18" charset="0"/>
              </a:rPr>
              <a:t>Clause 13d-</a:t>
            </a:r>
            <a:r>
              <a:rPr lang="en-IN" sz="1800" u="sng" dirty="0">
                <a:solidFill>
                  <a:schemeClr val="tx2">
                    <a:lumMod val="75000"/>
                  </a:schemeClr>
                </a:solidFill>
                <a:effectLst/>
                <a:latin typeface="Times New Roman" panose="02020603050405020304" pitchFamily="18" charset="0"/>
              </a:rPr>
              <a:t>Whether any adjustment is required to be made to the profits or loss for complying with the provisions of income computation and disclosure standards notified under section 145(2)</a:t>
            </a:r>
            <a:br>
              <a:rPr lang="en-IN" sz="1800" u="sng" dirty="0">
                <a:solidFill>
                  <a:schemeClr val="tx2">
                    <a:lumMod val="75000"/>
                  </a:schemeClr>
                </a:solidFill>
                <a:effectLst/>
                <a:latin typeface="Times New Roman" panose="02020603050405020304" pitchFamily="18" charset="0"/>
              </a:rPr>
            </a:br>
            <a:r>
              <a:rPr lang="en-IN" sz="1800" u="sng" dirty="0">
                <a:solidFill>
                  <a:schemeClr val="tx2">
                    <a:lumMod val="75000"/>
                  </a:schemeClr>
                </a:solidFill>
                <a:effectLst/>
                <a:latin typeface="Times New Roman" panose="02020603050405020304" pitchFamily="18" charset="0"/>
              </a:rPr>
              <a:t>&amp;</a:t>
            </a:r>
            <a:br>
              <a:rPr lang="en-IN" sz="1800" u="sng" dirty="0">
                <a:solidFill>
                  <a:schemeClr val="tx2">
                    <a:lumMod val="75000"/>
                  </a:schemeClr>
                </a:solidFill>
                <a:effectLst/>
                <a:latin typeface="Times New Roman" panose="02020603050405020304" pitchFamily="18" charset="0"/>
              </a:rPr>
            </a:br>
            <a:r>
              <a:rPr lang="en-IN" sz="2400" u="sng" dirty="0">
                <a:solidFill>
                  <a:schemeClr val="tx2">
                    <a:lumMod val="75000"/>
                  </a:schemeClr>
                </a:solidFill>
                <a:effectLst/>
                <a:latin typeface="Times New Roman" panose="02020603050405020304" pitchFamily="18" charset="0"/>
              </a:rPr>
              <a:t>Clause 13e</a:t>
            </a:r>
            <a:r>
              <a:rPr lang="en-IN" sz="1800" u="sng" dirty="0">
                <a:solidFill>
                  <a:schemeClr val="tx2">
                    <a:lumMod val="75000"/>
                  </a:schemeClr>
                </a:solidFill>
                <a:effectLst/>
                <a:latin typeface="Times New Roman" panose="02020603050405020304" pitchFamily="18" charset="0"/>
              </a:rPr>
              <a:t> -If answer to (d) above is in the affirmative, give details of such adjustments</a:t>
            </a:r>
            <a:endParaRPr lang="en-IN" sz="1800" dirty="0"/>
          </a:p>
        </p:txBody>
      </p:sp>
      <p:sp>
        <p:nvSpPr>
          <p:cNvPr id="6" name="Rectangle 5"/>
          <p:cNvSpPr/>
          <p:nvPr/>
        </p:nvSpPr>
        <p:spPr>
          <a:xfrm>
            <a:off x="611558" y="2564904"/>
            <a:ext cx="7920882" cy="3312368"/>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r>
              <a:rPr lang="en-IN" sz="2400" b="1" dirty="0">
                <a:solidFill>
                  <a:srgbClr val="FF0000"/>
                </a:solidFill>
              </a:rPr>
              <a:t>Details</a:t>
            </a:r>
            <a:r>
              <a:rPr lang="en-IN" sz="2400" b="1" dirty="0"/>
              <a:t> required are </a:t>
            </a:r>
            <a:r>
              <a:rPr lang="en-IN" sz="2400" b="1" dirty="0">
                <a:solidFill>
                  <a:srgbClr val="FF0000"/>
                </a:solidFill>
              </a:rPr>
              <a:t>not fully disclosed</a:t>
            </a:r>
            <a:r>
              <a:rPr lang="en-IN" sz="2400" b="1" dirty="0"/>
              <a:t>.</a:t>
            </a:r>
          </a:p>
          <a:p>
            <a:pPr algn="just"/>
            <a:endParaRPr lang="en-IN" sz="2400" b="1" dirty="0"/>
          </a:p>
          <a:p>
            <a:pPr algn="just"/>
            <a:r>
              <a:rPr lang="en-IN" sz="2400" b="1" dirty="0"/>
              <a:t>While </a:t>
            </a:r>
            <a:r>
              <a:rPr lang="en-IN" sz="2400" b="1" dirty="0">
                <a:solidFill>
                  <a:srgbClr val="FF0000"/>
                </a:solidFill>
              </a:rPr>
              <a:t>reporting</a:t>
            </a:r>
            <a:r>
              <a:rPr lang="en-IN" sz="2400" b="1" dirty="0"/>
              <a:t> is done in respect of </a:t>
            </a:r>
            <a:r>
              <a:rPr lang="en-IN" sz="2400" b="1" dirty="0">
                <a:solidFill>
                  <a:srgbClr val="FF0000"/>
                </a:solidFill>
              </a:rPr>
              <a:t>some of ICDS</a:t>
            </a:r>
            <a:r>
              <a:rPr lang="en-IN" sz="2400" b="1" dirty="0"/>
              <a:t>, </a:t>
            </a:r>
            <a:r>
              <a:rPr lang="en-IN" sz="2400" b="1" dirty="0">
                <a:solidFill>
                  <a:srgbClr val="FF0000"/>
                </a:solidFill>
              </a:rPr>
              <a:t>others</a:t>
            </a:r>
            <a:r>
              <a:rPr lang="en-IN" sz="2400" b="1" dirty="0"/>
              <a:t> are just </a:t>
            </a:r>
            <a:r>
              <a:rPr lang="en-IN" sz="2400" b="1" dirty="0">
                <a:solidFill>
                  <a:srgbClr val="FF0000"/>
                </a:solidFill>
              </a:rPr>
              <a:t>left blank</a:t>
            </a:r>
            <a:r>
              <a:rPr lang="en-IN" sz="2400" b="1" dirty="0"/>
              <a:t>. In order to ensure clarity, if </a:t>
            </a:r>
            <a:r>
              <a:rPr lang="en-IN" sz="2400" b="1" dirty="0">
                <a:solidFill>
                  <a:srgbClr val="FF0000"/>
                </a:solidFill>
              </a:rPr>
              <a:t>no adjustments</a:t>
            </a:r>
            <a:r>
              <a:rPr lang="en-IN" sz="2400" b="1" dirty="0"/>
              <a:t> are there to be reported, </a:t>
            </a:r>
            <a:r>
              <a:rPr lang="en-IN" sz="2400" b="1" dirty="0">
                <a:solidFill>
                  <a:srgbClr val="FF0000"/>
                </a:solidFill>
              </a:rPr>
              <a:t>“0”</a:t>
            </a:r>
            <a:r>
              <a:rPr lang="en-IN" sz="2400" b="1" dirty="0"/>
              <a:t> or </a:t>
            </a:r>
            <a:r>
              <a:rPr lang="en-IN" sz="2400" b="1" dirty="0">
                <a:solidFill>
                  <a:srgbClr val="FF0000"/>
                </a:solidFill>
              </a:rPr>
              <a:t>“Nil”</a:t>
            </a:r>
            <a:r>
              <a:rPr lang="en-IN" sz="2400" b="1" dirty="0"/>
              <a:t> should be mentioned.</a:t>
            </a:r>
            <a:endParaRPr lang="en-US" sz="2400" b="1" dirty="0"/>
          </a:p>
        </p:txBody>
      </p:sp>
    </p:spTree>
    <p:custDataLst>
      <p:tags r:id="rId1"/>
    </p:custDataLst>
    <p:extLst>
      <p:ext uri="{BB962C8B-B14F-4D97-AF65-F5344CB8AC3E}">
        <p14:creationId xmlns:p14="http://schemas.microsoft.com/office/powerpoint/2010/main" val="373860418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1558" y="476672"/>
            <a:ext cx="7920882" cy="432048"/>
          </a:xfrm>
        </p:spPr>
        <p:txBody>
          <a:bodyPr>
            <a:normAutofit fontScale="90000"/>
          </a:bodyPr>
          <a:lstStyle/>
          <a:p>
            <a:pPr marL="0" indent="0" algn="ctr">
              <a:buNone/>
            </a:pPr>
            <a:r>
              <a:rPr lang="en-IN" sz="2600" u="sng" dirty="0">
                <a:solidFill>
                  <a:schemeClr val="tx2">
                    <a:lumMod val="75000"/>
                  </a:schemeClr>
                </a:solidFill>
                <a:effectLst/>
                <a:latin typeface="Times New Roman" panose="02020603050405020304" pitchFamily="18" charset="0"/>
              </a:rPr>
              <a:t>Clause 13f-Disclosure as per ICDS</a:t>
            </a:r>
            <a:endParaRPr lang="en-IN" sz="2600" dirty="0"/>
          </a:p>
        </p:txBody>
      </p:sp>
      <p:sp>
        <p:nvSpPr>
          <p:cNvPr id="6" name="Rectangle 5"/>
          <p:cNvSpPr/>
          <p:nvPr/>
        </p:nvSpPr>
        <p:spPr>
          <a:xfrm>
            <a:off x="545910" y="1196751"/>
            <a:ext cx="8058538" cy="5184577"/>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342900" indent="-342900" algn="just">
              <a:buFont typeface="Arial" panose="020B0604020202020204" pitchFamily="34" charset="0"/>
              <a:buChar char="•"/>
            </a:pPr>
            <a:r>
              <a:rPr lang="en-IN" sz="2000" b="1" dirty="0">
                <a:solidFill>
                  <a:srgbClr val="FF0000"/>
                </a:solidFill>
              </a:rPr>
              <a:t>Reference</a:t>
            </a:r>
            <a:r>
              <a:rPr lang="en-IN" sz="2000" b="1" dirty="0"/>
              <a:t> to the </a:t>
            </a:r>
            <a:r>
              <a:rPr lang="en-IN" sz="2000" b="1" dirty="0">
                <a:solidFill>
                  <a:srgbClr val="FF0000"/>
                </a:solidFill>
              </a:rPr>
              <a:t>disclosures made</a:t>
            </a:r>
            <a:r>
              <a:rPr lang="en-IN" sz="2000" b="1" dirty="0"/>
              <a:t> in the </a:t>
            </a:r>
            <a:r>
              <a:rPr lang="en-IN" sz="2000" b="1" dirty="0">
                <a:solidFill>
                  <a:srgbClr val="FF0000"/>
                </a:solidFill>
              </a:rPr>
              <a:t>financial statements is given</a:t>
            </a:r>
            <a:r>
              <a:rPr lang="en-IN" sz="2000" b="1" dirty="0"/>
              <a:t> under these sub-clauses particularly in case of </a:t>
            </a:r>
            <a:r>
              <a:rPr lang="en-IN" sz="2000" b="1" dirty="0">
                <a:solidFill>
                  <a:srgbClr val="FF0000"/>
                </a:solidFill>
              </a:rPr>
              <a:t>ICDS-I</a:t>
            </a:r>
            <a:r>
              <a:rPr lang="en-IN" sz="2000" b="1" dirty="0"/>
              <a:t>. </a:t>
            </a:r>
            <a:r>
              <a:rPr lang="en-IN" sz="2000" b="1" dirty="0">
                <a:solidFill>
                  <a:schemeClr val="tx1"/>
                </a:solidFill>
              </a:rPr>
              <a:t>Disclosure requirement is to </a:t>
            </a:r>
            <a:r>
              <a:rPr lang="en-IN" sz="2000" b="1" dirty="0">
                <a:solidFill>
                  <a:srgbClr val="FF0000"/>
                </a:solidFill>
              </a:rPr>
              <a:t>report information pertaining to each ICDS notified</a:t>
            </a:r>
            <a:r>
              <a:rPr lang="en-IN" sz="2000" b="1" dirty="0">
                <a:solidFill>
                  <a:schemeClr val="tx1"/>
                </a:solidFill>
              </a:rPr>
              <a:t> and not only where any deviation from the notified ICDS is encountered.</a:t>
            </a:r>
          </a:p>
          <a:p>
            <a:pPr algn="just"/>
            <a:endParaRPr lang="en-IN" sz="1200" b="1" dirty="0">
              <a:solidFill>
                <a:schemeClr val="tx1"/>
              </a:solidFill>
            </a:endParaRPr>
          </a:p>
          <a:p>
            <a:pPr marL="342900" indent="-342900" algn="just">
              <a:buFont typeface="Arial" panose="020B0604020202020204" pitchFamily="34" charset="0"/>
              <a:buChar char="•"/>
            </a:pPr>
            <a:r>
              <a:rPr lang="en-IN" sz="2000" b="1" dirty="0"/>
              <a:t>As per the disclosure requirement under ICDS, reporting is to be done in respect of all of the notified ICDS except: </a:t>
            </a:r>
          </a:p>
          <a:p>
            <a:pPr marL="800100" lvl="1" indent="-342900" algn="just">
              <a:buFont typeface="Courier New" panose="02070309020205020404" pitchFamily="49" charset="0"/>
              <a:buChar char="o"/>
            </a:pPr>
            <a:r>
              <a:rPr lang="en-IN" sz="2000" b="1" dirty="0"/>
              <a:t>ICDS VI (Changes in Foreign Exchange Rates) and </a:t>
            </a:r>
          </a:p>
          <a:p>
            <a:pPr marL="800100" lvl="1" indent="-342900" algn="just">
              <a:buFont typeface="Courier New" panose="02070309020205020404" pitchFamily="49" charset="0"/>
              <a:buChar char="o"/>
            </a:pPr>
            <a:r>
              <a:rPr lang="en-IN" sz="2000" b="1" dirty="0"/>
              <a:t>ICDS VIII (Securities)</a:t>
            </a:r>
          </a:p>
          <a:p>
            <a:pPr algn="just"/>
            <a:endParaRPr lang="en-IN" sz="1200" b="1" dirty="0"/>
          </a:p>
          <a:p>
            <a:pPr marL="342900" indent="-342900" algn="just">
              <a:buFont typeface="Arial" panose="020B0604020202020204" pitchFamily="34" charset="0"/>
              <a:buChar char="•"/>
            </a:pPr>
            <a:r>
              <a:rPr lang="en-IN" sz="2000" b="1" dirty="0"/>
              <a:t>For ICDS V (Tangible Fixed Assets), the prescribed disclosure requirement is similar to the requirements of clause 18 of Form No. 3CD. Accordingly, reference to reporting as done under clause 18 may be given.</a:t>
            </a:r>
          </a:p>
        </p:txBody>
      </p:sp>
    </p:spTree>
    <p:custDataLst>
      <p:tags r:id="rId1"/>
    </p:custDataLst>
    <p:extLst>
      <p:ext uri="{BB962C8B-B14F-4D97-AF65-F5344CB8AC3E}">
        <p14:creationId xmlns:p14="http://schemas.microsoft.com/office/powerpoint/2010/main" val="2845433706"/>
      </p:ext>
    </p:extLst>
  </p:cSld>
  <p:clrMapOvr>
    <a:masterClrMapping/>
  </p:clrMapOvr>
  <p:transition spd="slow">
    <p:wheel spokes="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1558" y="476672"/>
            <a:ext cx="7920882" cy="432048"/>
          </a:xfrm>
        </p:spPr>
        <p:txBody>
          <a:bodyPr>
            <a:normAutofit fontScale="90000"/>
          </a:bodyPr>
          <a:lstStyle/>
          <a:p>
            <a:pPr marL="0" indent="0" algn="ctr">
              <a:buNone/>
            </a:pPr>
            <a:r>
              <a:rPr lang="en-IN" sz="2600" u="sng" dirty="0">
                <a:solidFill>
                  <a:schemeClr val="tx2">
                    <a:lumMod val="75000"/>
                  </a:schemeClr>
                </a:solidFill>
                <a:effectLst/>
                <a:latin typeface="Times New Roman" panose="02020603050405020304" pitchFamily="18" charset="0"/>
              </a:rPr>
              <a:t>Clause 13f-Disclosure as per ICDS</a:t>
            </a:r>
            <a:endParaRPr lang="en-IN" sz="2600" dirty="0"/>
          </a:p>
        </p:txBody>
      </p:sp>
      <p:sp>
        <p:nvSpPr>
          <p:cNvPr id="6" name="Rectangle 5"/>
          <p:cNvSpPr/>
          <p:nvPr/>
        </p:nvSpPr>
        <p:spPr>
          <a:xfrm>
            <a:off x="545910" y="1196752"/>
            <a:ext cx="8058538" cy="518457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r>
              <a:rPr lang="en-IN" b="1" dirty="0"/>
              <a:t>As per disclosure requirements of ICDS – II (Valuation of Inventories), ‘the accounting policies adopted in measuring inventories including the cost formulae used’ are to be reported. </a:t>
            </a:r>
          </a:p>
          <a:p>
            <a:pPr algn="just"/>
            <a:endParaRPr lang="en-IN" sz="1000" b="1" dirty="0"/>
          </a:p>
          <a:p>
            <a:pPr algn="just"/>
            <a:r>
              <a:rPr lang="en-IN" b="1" u="sng" dirty="0"/>
              <a:t>Further, as per Para 3 of the ICDS –II</a:t>
            </a:r>
            <a:r>
              <a:rPr lang="en-IN" b="1" dirty="0"/>
              <a:t> </a:t>
            </a:r>
          </a:p>
          <a:p>
            <a:pPr algn="just"/>
            <a:endParaRPr lang="en-IN" sz="900" b="1" dirty="0"/>
          </a:p>
          <a:p>
            <a:pPr algn="just"/>
            <a:r>
              <a:rPr lang="en-IN" b="1" dirty="0"/>
              <a:t>─ inventories shall be valued at “cost OR net realisable value whichever is lower”. </a:t>
            </a:r>
          </a:p>
          <a:p>
            <a:pPr algn="just"/>
            <a:endParaRPr lang="en-IN" sz="900" b="1" dirty="0"/>
          </a:p>
          <a:p>
            <a:pPr algn="just"/>
            <a:r>
              <a:rPr lang="en-IN" b="1" u="sng" dirty="0"/>
              <a:t>As per Para 5 of the Revised AS 2 </a:t>
            </a:r>
          </a:p>
          <a:p>
            <a:pPr algn="just"/>
            <a:endParaRPr lang="en-IN" sz="900" b="1" dirty="0"/>
          </a:p>
          <a:p>
            <a:pPr algn="just"/>
            <a:r>
              <a:rPr lang="en-IN" b="1" dirty="0"/>
              <a:t>─ inventories shall be valued at “lower of cost AND net realisable value”. </a:t>
            </a:r>
          </a:p>
          <a:p>
            <a:pPr algn="just"/>
            <a:endParaRPr lang="en-IN" sz="900" b="1" dirty="0"/>
          </a:p>
          <a:p>
            <a:pPr algn="just"/>
            <a:r>
              <a:rPr lang="en-IN" b="1" dirty="0"/>
              <a:t>In few cases, the </a:t>
            </a:r>
            <a:r>
              <a:rPr lang="en-IN" b="1" dirty="0">
                <a:solidFill>
                  <a:srgbClr val="FF0000"/>
                </a:solidFill>
              </a:rPr>
              <a:t>accounting policies reported were as per the language prescribed in Para 5 of the Revised AS-2 </a:t>
            </a:r>
            <a:r>
              <a:rPr lang="en-IN" b="1" dirty="0"/>
              <a:t>(or IND AS-2 wherever applicable) and </a:t>
            </a:r>
            <a:r>
              <a:rPr lang="en-IN" b="1" dirty="0">
                <a:solidFill>
                  <a:srgbClr val="FF0000"/>
                </a:solidFill>
              </a:rPr>
              <a:t>not as per Para 3 of the ICDS –II</a:t>
            </a:r>
            <a:r>
              <a:rPr lang="en-IN" b="1" dirty="0"/>
              <a:t>. The reporting under clause 13(f) is required to be done as prescribed by the ICDS, which was not done.</a:t>
            </a:r>
            <a:r>
              <a:rPr lang="en-IN" sz="2200" b="1" dirty="0"/>
              <a:t>	</a:t>
            </a:r>
          </a:p>
        </p:txBody>
      </p:sp>
    </p:spTree>
    <p:custDataLst>
      <p:tags r:id="rId1"/>
    </p:custDataLst>
    <p:extLst>
      <p:ext uri="{BB962C8B-B14F-4D97-AF65-F5344CB8AC3E}">
        <p14:creationId xmlns:p14="http://schemas.microsoft.com/office/powerpoint/2010/main" val="3537510484"/>
      </p:ext>
    </p:extLst>
  </p:cSld>
  <p:clrMapOvr>
    <a:masterClrMapping/>
  </p:clrMapOvr>
  <p:transition spd="slow">
    <p:wheel spokes="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1558" y="476672"/>
            <a:ext cx="7920882" cy="864096"/>
          </a:xfrm>
        </p:spPr>
        <p:txBody>
          <a:bodyPr>
            <a:normAutofit fontScale="90000"/>
          </a:bodyPr>
          <a:lstStyle/>
          <a:p>
            <a:pPr marL="0" indent="0" algn="ctr">
              <a:buNone/>
            </a:pPr>
            <a:r>
              <a:rPr lang="en-IN" sz="2600" u="sng" dirty="0">
                <a:solidFill>
                  <a:schemeClr val="tx2">
                    <a:lumMod val="75000"/>
                  </a:schemeClr>
                </a:solidFill>
                <a:effectLst/>
                <a:latin typeface="Times New Roman" panose="02020603050405020304" pitchFamily="18" charset="0"/>
              </a:rPr>
              <a:t>Clause 14a-Method of valuation of closing stock employed in the previous year</a:t>
            </a:r>
          </a:p>
        </p:txBody>
      </p:sp>
      <p:sp>
        <p:nvSpPr>
          <p:cNvPr id="6" name="Rectangle 5"/>
          <p:cNvSpPr/>
          <p:nvPr/>
        </p:nvSpPr>
        <p:spPr>
          <a:xfrm>
            <a:off x="545910" y="1624084"/>
            <a:ext cx="8058538" cy="3893148"/>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r>
              <a:rPr lang="en-IN" sz="2400" b="1" dirty="0">
                <a:solidFill>
                  <a:schemeClr val="tx1"/>
                </a:solidFill>
              </a:rPr>
              <a:t>The method of valuation of closing stock is to be stated under this clause.</a:t>
            </a:r>
          </a:p>
          <a:p>
            <a:pPr algn="just"/>
            <a:endParaRPr lang="en-IN" sz="2400" b="1" dirty="0">
              <a:solidFill>
                <a:schemeClr val="tx1"/>
              </a:solidFill>
            </a:endParaRPr>
          </a:p>
          <a:p>
            <a:pPr algn="just"/>
            <a:r>
              <a:rPr lang="en-IN" sz="2400" b="1" dirty="0">
                <a:solidFill>
                  <a:schemeClr val="tx1"/>
                </a:solidFill>
              </a:rPr>
              <a:t>The method of valuation has </a:t>
            </a:r>
            <a:r>
              <a:rPr lang="en-IN" sz="2400" b="1" dirty="0">
                <a:solidFill>
                  <a:srgbClr val="FF0000"/>
                </a:solidFill>
              </a:rPr>
              <a:t>not been mentioned</a:t>
            </a:r>
            <a:r>
              <a:rPr lang="en-IN" sz="2400" b="1" dirty="0">
                <a:solidFill>
                  <a:schemeClr val="tx1"/>
                </a:solidFill>
              </a:rPr>
              <a:t> </a:t>
            </a:r>
            <a:r>
              <a:rPr lang="en-IN" sz="2400" b="1" dirty="0">
                <a:solidFill>
                  <a:srgbClr val="FF0000"/>
                </a:solidFill>
              </a:rPr>
              <a:t>separately</a:t>
            </a:r>
            <a:r>
              <a:rPr lang="en-IN" sz="2400" b="1" dirty="0">
                <a:solidFill>
                  <a:schemeClr val="tx1"/>
                </a:solidFill>
              </a:rPr>
              <a:t> for </a:t>
            </a:r>
            <a:r>
              <a:rPr lang="en-IN" sz="2400" b="1" dirty="0">
                <a:solidFill>
                  <a:srgbClr val="FF0000"/>
                </a:solidFill>
              </a:rPr>
              <a:t>each item of stock</a:t>
            </a:r>
            <a:r>
              <a:rPr lang="en-IN" sz="2400" b="1" dirty="0">
                <a:solidFill>
                  <a:schemeClr val="tx1"/>
                </a:solidFill>
              </a:rPr>
              <a:t>.</a:t>
            </a:r>
          </a:p>
        </p:txBody>
      </p:sp>
    </p:spTree>
    <p:custDataLst>
      <p:tags r:id="rId1"/>
    </p:custDataLst>
    <p:extLst>
      <p:ext uri="{BB962C8B-B14F-4D97-AF65-F5344CB8AC3E}">
        <p14:creationId xmlns:p14="http://schemas.microsoft.com/office/powerpoint/2010/main" val="2192021791"/>
      </p:ext>
    </p:extLst>
  </p:cSld>
  <p:clrMapOvr>
    <a:masterClrMapping/>
  </p:clrMapOvr>
  <p:transition spd="slow">
    <p:wheel spokes="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4738" y="332656"/>
            <a:ext cx="7920882" cy="1224136"/>
          </a:xfrm>
        </p:spPr>
        <p:txBody>
          <a:bodyPr>
            <a:normAutofit/>
          </a:bodyPr>
          <a:lstStyle/>
          <a:p>
            <a:pPr marL="0" indent="0" algn="just">
              <a:buNone/>
            </a:pPr>
            <a:r>
              <a:rPr lang="en-IN" sz="2400" u="sng" dirty="0">
                <a:solidFill>
                  <a:schemeClr val="tx2">
                    <a:lumMod val="75000"/>
                  </a:schemeClr>
                </a:solidFill>
                <a:effectLst/>
                <a:latin typeface="Times New Roman" panose="02020603050405020304" pitchFamily="18" charset="0"/>
              </a:rPr>
              <a:t>Clause 14b-In case of deviation from the method of valuation prescribed under section 145A, and the effect thereof on the profit or loss, please furnish </a:t>
            </a:r>
          </a:p>
        </p:txBody>
      </p:sp>
      <p:sp>
        <p:nvSpPr>
          <p:cNvPr id="6" name="Rectangle 5"/>
          <p:cNvSpPr/>
          <p:nvPr/>
        </p:nvSpPr>
        <p:spPr>
          <a:xfrm>
            <a:off x="545910" y="1775790"/>
            <a:ext cx="8058538" cy="4029473"/>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r>
              <a:rPr lang="en-IN" sz="2000" b="1" dirty="0">
                <a:solidFill>
                  <a:srgbClr val="FF0000"/>
                </a:solidFill>
              </a:rPr>
              <a:t>Inclusive method</a:t>
            </a:r>
            <a:r>
              <a:rPr lang="en-IN" sz="2000" b="1" dirty="0"/>
              <a:t> for valuation of inventory is </a:t>
            </a:r>
            <a:r>
              <a:rPr lang="en-IN" sz="2000" b="1" dirty="0">
                <a:solidFill>
                  <a:srgbClr val="FF0000"/>
                </a:solidFill>
              </a:rPr>
              <a:t>prescribed</a:t>
            </a:r>
            <a:r>
              <a:rPr lang="en-IN" sz="2000" b="1" dirty="0"/>
              <a:t> under the </a:t>
            </a:r>
            <a:r>
              <a:rPr lang="en-IN" sz="2000" b="1" dirty="0">
                <a:solidFill>
                  <a:srgbClr val="FF0000"/>
                </a:solidFill>
              </a:rPr>
              <a:t>taxation laws</a:t>
            </a:r>
            <a:r>
              <a:rPr lang="en-IN" sz="2000" b="1" dirty="0"/>
              <a:t> and thus </a:t>
            </a:r>
            <a:r>
              <a:rPr lang="en-IN" sz="2000" b="1" dirty="0">
                <a:solidFill>
                  <a:srgbClr val="FF0000"/>
                </a:solidFill>
              </a:rPr>
              <a:t>effects of inclusion of duties &amp; taxes are to be properly reported</a:t>
            </a:r>
            <a:r>
              <a:rPr lang="en-IN" sz="2000" b="1" dirty="0"/>
              <a:t> under this clause.</a:t>
            </a:r>
          </a:p>
          <a:p>
            <a:pPr algn="just"/>
            <a:endParaRPr lang="en-IN" sz="1200" b="1" dirty="0"/>
          </a:p>
          <a:p>
            <a:pPr algn="just"/>
            <a:r>
              <a:rPr lang="en-IN" sz="2000" b="1" dirty="0">
                <a:solidFill>
                  <a:srgbClr val="FF0000"/>
                </a:solidFill>
              </a:rPr>
              <a:t>Deviations from 145A</a:t>
            </a:r>
            <a:r>
              <a:rPr lang="en-IN" sz="2000" b="1" dirty="0"/>
              <a:t> </a:t>
            </a:r>
            <a:r>
              <a:rPr lang="en-IN" sz="2000" b="1" dirty="0">
                <a:solidFill>
                  <a:srgbClr val="FF0000"/>
                </a:solidFill>
              </a:rPr>
              <a:t>remained to be reported</a:t>
            </a:r>
            <a:r>
              <a:rPr lang="en-IN" sz="2000" b="1" dirty="0"/>
              <a:t> while following </a:t>
            </a:r>
            <a:r>
              <a:rPr lang="en-IN" sz="2000" b="1" dirty="0">
                <a:solidFill>
                  <a:srgbClr val="FF0000"/>
                </a:solidFill>
              </a:rPr>
              <a:t>exclusive</a:t>
            </a:r>
            <a:r>
              <a:rPr lang="en-IN" sz="2000" b="1" dirty="0"/>
              <a:t> method in certain cases especially in case of corporates.</a:t>
            </a:r>
            <a:endParaRPr lang="en-IN" sz="2200" b="1" dirty="0"/>
          </a:p>
          <a:p>
            <a:pPr algn="just"/>
            <a:endParaRPr lang="en-IN" sz="1200" b="1" dirty="0"/>
          </a:p>
          <a:p>
            <a:pPr algn="just"/>
            <a:r>
              <a:rPr lang="en-IN" sz="2000" b="1" dirty="0"/>
              <a:t>For Inclusive / Exclusive method - Refer Para 26 of ICAI Guidance Note on Tax Audit (2022 edition).</a:t>
            </a:r>
          </a:p>
          <a:p>
            <a:pPr algn="just"/>
            <a:endParaRPr lang="en-IN" sz="1200" b="1" dirty="0"/>
          </a:p>
          <a:p>
            <a:pPr algn="just"/>
            <a:r>
              <a:rPr lang="en-IN" sz="2000" b="1" dirty="0">
                <a:solidFill>
                  <a:srgbClr val="FF0000"/>
                </a:solidFill>
              </a:rPr>
              <a:t>Cross reporting </a:t>
            </a:r>
            <a:r>
              <a:rPr lang="en-IN" sz="2000" b="1" dirty="0"/>
              <a:t>should be verified from reporting done in footnote to clause 26 and clause 27a. </a:t>
            </a:r>
            <a:endParaRPr lang="en-US" sz="2000" b="1" dirty="0"/>
          </a:p>
        </p:txBody>
      </p:sp>
    </p:spTree>
    <p:custDataLst>
      <p:tags r:id="rId1"/>
    </p:custDataLst>
    <p:extLst>
      <p:ext uri="{BB962C8B-B14F-4D97-AF65-F5344CB8AC3E}">
        <p14:creationId xmlns:p14="http://schemas.microsoft.com/office/powerpoint/2010/main" val="1005380644"/>
      </p:ext>
    </p:extLst>
  </p:cSld>
  <p:clrMapOvr>
    <a:masterClrMapping/>
  </p:clrMapOvr>
  <p:transition spd="slow">
    <p:wheel spokes="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4738" y="332656"/>
            <a:ext cx="7920882" cy="1224136"/>
          </a:xfrm>
        </p:spPr>
        <p:txBody>
          <a:bodyPr>
            <a:normAutofit fontScale="90000"/>
          </a:bodyPr>
          <a:lstStyle/>
          <a:p>
            <a:pPr marL="0" indent="0">
              <a:buNone/>
            </a:pPr>
            <a:r>
              <a:rPr lang="en-IN" sz="2400" u="sng" dirty="0">
                <a:solidFill>
                  <a:schemeClr val="tx2">
                    <a:lumMod val="75000"/>
                  </a:schemeClr>
                </a:solidFill>
                <a:effectLst/>
                <a:latin typeface="Times New Roman" panose="02020603050405020304" pitchFamily="18" charset="0"/>
              </a:rPr>
              <a:t>Clause 16- Amounts not credited to the profit and loss account, being:-</a:t>
            </a:r>
            <a:br>
              <a:rPr lang="en-IN" sz="2400" u="sng" dirty="0">
                <a:solidFill>
                  <a:schemeClr val="tx2">
                    <a:lumMod val="75000"/>
                  </a:schemeClr>
                </a:solidFill>
                <a:effectLst/>
                <a:latin typeface="Times New Roman" panose="02020603050405020304" pitchFamily="18" charset="0"/>
              </a:rPr>
            </a:br>
            <a:br>
              <a:rPr lang="en-IN" sz="2400" u="sng" dirty="0">
                <a:solidFill>
                  <a:schemeClr val="tx2">
                    <a:lumMod val="75000"/>
                  </a:schemeClr>
                </a:solidFill>
                <a:effectLst/>
                <a:latin typeface="Times New Roman" panose="02020603050405020304" pitchFamily="18" charset="0"/>
              </a:rPr>
            </a:br>
            <a:r>
              <a:rPr lang="en-IN" sz="2400" u="sng" dirty="0">
                <a:solidFill>
                  <a:schemeClr val="tx2">
                    <a:lumMod val="75000"/>
                  </a:schemeClr>
                </a:solidFill>
                <a:effectLst/>
                <a:latin typeface="Times New Roman" panose="02020603050405020304" pitchFamily="18" charset="0"/>
              </a:rPr>
              <a:t>a) The items falling within the scope of section 28</a:t>
            </a:r>
          </a:p>
        </p:txBody>
      </p:sp>
      <p:sp>
        <p:nvSpPr>
          <p:cNvPr id="6" name="Rectangle 5"/>
          <p:cNvSpPr/>
          <p:nvPr/>
        </p:nvSpPr>
        <p:spPr>
          <a:xfrm>
            <a:off x="545910" y="1916833"/>
            <a:ext cx="8058538" cy="3816424"/>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r>
              <a:rPr lang="en-IN" sz="2400" b="1" dirty="0"/>
              <a:t>In certain cases, </a:t>
            </a:r>
            <a:r>
              <a:rPr lang="en-IN" sz="2400" b="1" dirty="0">
                <a:solidFill>
                  <a:srgbClr val="FF0000"/>
                </a:solidFill>
              </a:rPr>
              <a:t>GST realised not credited to profit and loss account have been reported</a:t>
            </a:r>
            <a:r>
              <a:rPr lang="en-IN" sz="2400" b="1" dirty="0"/>
              <a:t> under this clause. Since, the same is </a:t>
            </a:r>
            <a:r>
              <a:rPr lang="en-IN" sz="2400" b="1" dirty="0">
                <a:solidFill>
                  <a:srgbClr val="FF0000"/>
                </a:solidFill>
              </a:rPr>
              <a:t>not an item of income falling within the scope of section 28</a:t>
            </a:r>
            <a:r>
              <a:rPr lang="en-IN" sz="2400" b="1" dirty="0"/>
              <a:t>, thus the same was not required to be reported under this clause. </a:t>
            </a:r>
          </a:p>
        </p:txBody>
      </p:sp>
    </p:spTree>
    <p:custDataLst>
      <p:tags r:id="rId1"/>
    </p:custDataLst>
    <p:extLst>
      <p:ext uri="{BB962C8B-B14F-4D97-AF65-F5344CB8AC3E}">
        <p14:creationId xmlns:p14="http://schemas.microsoft.com/office/powerpoint/2010/main" val="2099930155"/>
      </p:ext>
    </p:extLst>
  </p:cSld>
  <p:clrMapOvr>
    <a:masterClrMapping/>
  </p:clrMapOvr>
  <p:transition spd="slow">
    <p:wheel spokes="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528" y="332656"/>
            <a:ext cx="8424936" cy="1440160"/>
          </a:xfrm>
        </p:spPr>
        <p:txBody>
          <a:bodyPr/>
          <a:lstStyle/>
          <a:p>
            <a:pPr marL="0" indent="0" algn="just">
              <a:buNone/>
            </a:pPr>
            <a:r>
              <a:rPr lang="en-IN" sz="2200" u="sng" dirty="0">
                <a:solidFill>
                  <a:schemeClr val="tx2">
                    <a:lumMod val="75000"/>
                  </a:schemeClr>
                </a:solidFill>
                <a:effectLst/>
                <a:latin typeface="Times New Roman" panose="02020603050405020304" pitchFamily="18" charset="0"/>
              </a:rPr>
              <a:t>Clause 17- Where any land or building or both is transferred during the previous year for a consideration less than value adopted or</a:t>
            </a:r>
            <a:br>
              <a:rPr lang="en-IN" sz="2200" u="sng" dirty="0">
                <a:solidFill>
                  <a:schemeClr val="tx2">
                    <a:lumMod val="75000"/>
                  </a:schemeClr>
                </a:solidFill>
                <a:effectLst/>
                <a:latin typeface="Times New Roman" panose="02020603050405020304" pitchFamily="18" charset="0"/>
              </a:rPr>
            </a:br>
            <a:r>
              <a:rPr lang="en-IN" sz="2200" u="sng" dirty="0">
                <a:solidFill>
                  <a:schemeClr val="tx2">
                    <a:lumMod val="75000"/>
                  </a:schemeClr>
                </a:solidFill>
                <a:effectLst/>
                <a:latin typeface="Times New Roman" panose="02020603050405020304" pitchFamily="18" charset="0"/>
              </a:rPr>
              <a:t>assessed or assessable by any authority of a State Government referred to in section 43CA or 50C, please furnish:</a:t>
            </a:r>
          </a:p>
        </p:txBody>
      </p:sp>
      <p:sp>
        <p:nvSpPr>
          <p:cNvPr id="6" name="Rectangle 5"/>
          <p:cNvSpPr/>
          <p:nvPr/>
        </p:nvSpPr>
        <p:spPr>
          <a:xfrm>
            <a:off x="457199" y="1916832"/>
            <a:ext cx="8291265" cy="3816424"/>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r>
              <a:rPr lang="en-IN" sz="2400" b="1" dirty="0"/>
              <a:t>Reporting under this clause is required where any land or building or both is transferred during the previous year for a </a:t>
            </a:r>
            <a:r>
              <a:rPr lang="en-IN" sz="2400" b="1" dirty="0">
                <a:solidFill>
                  <a:srgbClr val="FF0000"/>
                </a:solidFill>
              </a:rPr>
              <a:t>consideration less than value adopted</a:t>
            </a:r>
            <a:r>
              <a:rPr lang="en-IN" sz="2400" b="1" dirty="0"/>
              <a:t> or assessed or assessable by any authority of a State Government referred to in section 43CA or 50C.</a:t>
            </a:r>
          </a:p>
          <a:p>
            <a:pPr algn="just"/>
            <a:endParaRPr lang="en-IN" sz="1200" b="1" dirty="0"/>
          </a:p>
          <a:p>
            <a:pPr algn="just"/>
            <a:r>
              <a:rPr lang="en-IN" sz="2400" b="1" dirty="0"/>
              <a:t>However, in some cases reporting under this clause was done when </a:t>
            </a:r>
            <a:r>
              <a:rPr lang="en-IN" sz="2400" b="1" dirty="0">
                <a:solidFill>
                  <a:srgbClr val="FF0000"/>
                </a:solidFill>
              </a:rPr>
              <a:t>consideration received </a:t>
            </a:r>
            <a:r>
              <a:rPr lang="en-IN" sz="2400" b="1" dirty="0"/>
              <a:t>on transfer of land, or building, or both </a:t>
            </a:r>
            <a:r>
              <a:rPr lang="en-IN" sz="2400" b="1" dirty="0">
                <a:solidFill>
                  <a:srgbClr val="FF0000"/>
                </a:solidFill>
              </a:rPr>
              <a:t>&amp; the value adopted u/s 43CA or 50C were same, which was not required</a:t>
            </a:r>
            <a:r>
              <a:rPr lang="en-IN" sz="2400" b="1" dirty="0"/>
              <a:t>.</a:t>
            </a:r>
            <a:endParaRPr lang="en-US" sz="2400" b="1" dirty="0"/>
          </a:p>
        </p:txBody>
      </p:sp>
    </p:spTree>
    <p:custDataLst>
      <p:tags r:id="rId1"/>
    </p:custDataLst>
    <p:extLst>
      <p:ext uri="{BB962C8B-B14F-4D97-AF65-F5344CB8AC3E}">
        <p14:creationId xmlns:p14="http://schemas.microsoft.com/office/powerpoint/2010/main" val="3532789524"/>
      </p:ext>
    </p:extLst>
  </p:cSld>
  <p:clrMapOvr>
    <a:masterClrMapping/>
  </p:clrMapOvr>
  <p:transition spd="slow">
    <p:wheel spokes="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528" y="332656"/>
            <a:ext cx="8489168" cy="1296144"/>
          </a:xfrm>
        </p:spPr>
        <p:txBody>
          <a:bodyPr/>
          <a:lstStyle/>
          <a:p>
            <a:pPr marL="0" indent="0" algn="just">
              <a:buNone/>
            </a:pPr>
            <a:r>
              <a:rPr lang="en-IN" sz="2600" u="sng" dirty="0">
                <a:solidFill>
                  <a:schemeClr val="tx2">
                    <a:lumMod val="75000"/>
                  </a:schemeClr>
                </a:solidFill>
                <a:effectLst/>
                <a:latin typeface="Times New Roman" panose="02020603050405020304" pitchFamily="18" charset="0"/>
              </a:rPr>
              <a:t>Clause 18-Particulars of depreciation allowable as per the Income-tax Act, 1961 in respect of each asset or block of assets, as the case may be, in the following form:</a:t>
            </a:r>
          </a:p>
        </p:txBody>
      </p:sp>
      <p:sp>
        <p:nvSpPr>
          <p:cNvPr id="6" name="Rectangle 5"/>
          <p:cNvSpPr/>
          <p:nvPr/>
        </p:nvSpPr>
        <p:spPr>
          <a:xfrm>
            <a:off x="545910" y="1772816"/>
            <a:ext cx="8058538" cy="4536504"/>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342900" indent="-342900" algn="just">
              <a:buFont typeface="Arial" panose="020B0604020202020204" pitchFamily="34" charset="0"/>
              <a:buChar char="•"/>
            </a:pPr>
            <a:r>
              <a:rPr lang="en-IN" sz="2000" b="1" dirty="0">
                <a:solidFill>
                  <a:schemeClr val="dk1"/>
                </a:solidFill>
              </a:rPr>
              <a:t>In few cases, the details of </a:t>
            </a:r>
            <a:r>
              <a:rPr lang="en-IN" sz="2000" b="1" dirty="0">
                <a:solidFill>
                  <a:srgbClr val="FF0000"/>
                </a:solidFill>
              </a:rPr>
              <a:t>additions/ deletions reported</a:t>
            </a:r>
            <a:r>
              <a:rPr lang="en-IN" sz="2000" b="1" dirty="0">
                <a:solidFill>
                  <a:schemeClr val="dk1"/>
                </a:solidFill>
              </a:rPr>
              <a:t> in Tax Audit Report are </a:t>
            </a:r>
            <a:r>
              <a:rPr lang="en-IN" sz="2000" b="1" dirty="0">
                <a:solidFill>
                  <a:srgbClr val="FF0000"/>
                </a:solidFill>
              </a:rPr>
              <a:t>not in line</a:t>
            </a:r>
            <a:r>
              <a:rPr lang="en-IN" sz="2000" b="1" dirty="0">
                <a:solidFill>
                  <a:schemeClr val="dk1"/>
                </a:solidFill>
              </a:rPr>
              <a:t> with the figures of additions/ deletions </a:t>
            </a:r>
            <a:r>
              <a:rPr lang="en-IN" sz="2000" b="1" dirty="0">
                <a:solidFill>
                  <a:srgbClr val="FF0000"/>
                </a:solidFill>
              </a:rPr>
              <a:t>disclosed in Audited financial statements.</a:t>
            </a:r>
            <a:endParaRPr lang="en-IN" sz="2000" b="1" dirty="0">
              <a:solidFill>
                <a:schemeClr val="tx1"/>
              </a:solidFill>
            </a:endParaRPr>
          </a:p>
          <a:p>
            <a:pPr algn="just"/>
            <a:endParaRPr lang="en-US" sz="1000" b="1" dirty="0">
              <a:solidFill>
                <a:schemeClr val="tx1"/>
              </a:solidFill>
            </a:endParaRPr>
          </a:p>
          <a:p>
            <a:pPr marL="342900" indent="-342900" algn="just">
              <a:buFont typeface="Arial" panose="020B0604020202020204" pitchFamily="34" charset="0"/>
              <a:buChar char="•"/>
            </a:pPr>
            <a:r>
              <a:rPr lang="en-IN" sz="2000" b="1" dirty="0">
                <a:solidFill>
                  <a:schemeClr val="tx1"/>
                </a:solidFill>
              </a:rPr>
              <a:t>A separate column has been provided for reporting, the ‘</a:t>
            </a:r>
            <a:r>
              <a:rPr lang="en-IN" sz="2000" b="1" dirty="0">
                <a:solidFill>
                  <a:srgbClr val="FF0000"/>
                </a:solidFill>
              </a:rPr>
              <a:t>amount of adjustment on account of Exchange Fluctuation </a:t>
            </a:r>
            <a:r>
              <a:rPr lang="en-IN" sz="2000" b="1" dirty="0">
                <a:solidFill>
                  <a:schemeClr val="tx1"/>
                </a:solidFill>
              </a:rPr>
              <a:t>(due to change in rate of exchange, if any)’ under the column ‘Additions’. In few cases, the said amount was </a:t>
            </a:r>
            <a:r>
              <a:rPr lang="en-IN" sz="2000" b="1" dirty="0">
                <a:solidFill>
                  <a:srgbClr val="FF0000"/>
                </a:solidFill>
              </a:rPr>
              <a:t>not shown in the Tax audit report e-filing utility </a:t>
            </a:r>
            <a:r>
              <a:rPr lang="en-IN" sz="2000" b="1" dirty="0">
                <a:solidFill>
                  <a:schemeClr val="tx1"/>
                </a:solidFill>
              </a:rPr>
              <a:t>while the same was reported in the annexure attached and uploaded with the Tax audit report.</a:t>
            </a:r>
          </a:p>
        </p:txBody>
      </p:sp>
    </p:spTree>
    <p:custDataLst>
      <p:tags r:id="rId1"/>
    </p:custDataLst>
    <p:extLst>
      <p:ext uri="{BB962C8B-B14F-4D97-AF65-F5344CB8AC3E}">
        <p14:creationId xmlns:p14="http://schemas.microsoft.com/office/powerpoint/2010/main" val="2183300548"/>
      </p:ext>
    </p:extLst>
  </p:cSld>
  <p:clrMapOvr>
    <a:masterClrMapping/>
  </p:clrMapOvr>
  <p:transition spd="slow">
    <p:wheel spokes="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4738" y="332656"/>
            <a:ext cx="7920882" cy="1296144"/>
          </a:xfrm>
        </p:spPr>
        <p:txBody>
          <a:bodyPr/>
          <a:lstStyle/>
          <a:p>
            <a:pPr marL="0" indent="0" algn="just">
              <a:buNone/>
            </a:pPr>
            <a:r>
              <a:rPr lang="en-IN" sz="2600" u="sng" dirty="0">
                <a:solidFill>
                  <a:schemeClr val="tx2">
                    <a:lumMod val="75000"/>
                  </a:schemeClr>
                </a:solidFill>
                <a:effectLst/>
                <a:latin typeface="Times New Roman" panose="02020603050405020304" pitchFamily="18" charset="0"/>
              </a:rPr>
              <a:t>Clause 18d-Additions/deductions during the year with dates; in the case of any addition of an asset, date put to use; including adjustments on account of:</a:t>
            </a:r>
          </a:p>
        </p:txBody>
      </p:sp>
      <p:sp>
        <p:nvSpPr>
          <p:cNvPr id="6" name="Rectangle 5"/>
          <p:cNvSpPr/>
          <p:nvPr/>
        </p:nvSpPr>
        <p:spPr>
          <a:xfrm>
            <a:off x="545910" y="1844824"/>
            <a:ext cx="8058538" cy="4248472"/>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342900" indent="-342900" algn="just">
              <a:buFont typeface="Arial" panose="020B0604020202020204" pitchFamily="34" charset="0"/>
              <a:buChar char="•"/>
            </a:pPr>
            <a:r>
              <a:rPr lang="en-IN" sz="2000" b="1" dirty="0">
                <a:ea typeface="Calibri"/>
                <a:cs typeface="Times New Roman"/>
              </a:rPr>
              <a:t>In some reports, in respect of ‘additions’ to the block of assets, ‘</a:t>
            </a:r>
            <a:r>
              <a:rPr lang="en-IN" sz="2000" b="1" dirty="0">
                <a:solidFill>
                  <a:srgbClr val="FF0000"/>
                </a:solidFill>
                <a:ea typeface="Calibri"/>
                <a:cs typeface="Times New Roman"/>
              </a:rPr>
              <a:t>date of purchase</a:t>
            </a:r>
            <a:r>
              <a:rPr lang="en-IN" sz="2000" b="1" dirty="0">
                <a:ea typeface="Calibri"/>
                <a:cs typeface="Times New Roman"/>
              </a:rPr>
              <a:t>’ and ‘</a:t>
            </a:r>
            <a:r>
              <a:rPr lang="en-IN" sz="2000" b="1" dirty="0">
                <a:solidFill>
                  <a:srgbClr val="FF0000"/>
                </a:solidFill>
                <a:ea typeface="Calibri"/>
                <a:cs typeface="Times New Roman"/>
              </a:rPr>
              <a:t>date of put to use</a:t>
            </a:r>
            <a:r>
              <a:rPr lang="en-IN" sz="2000" b="1" dirty="0">
                <a:ea typeface="Calibri"/>
                <a:cs typeface="Times New Roman"/>
              </a:rPr>
              <a:t>’ were reported as </a:t>
            </a:r>
            <a:r>
              <a:rPr lang="en-IN" sz="2000" b="1" dirty="0">
                <a:solidFill>
                  <a:srgbClr val="FF0000"/>
                </a:solidFill>
                <a:ea typeface="Calibri"/>
                <a:cs typeface="Times New Roman"/>
              </a:rPr>
              <a:t>same in respect of each item under each block of asset purchased</a:t>
            </a:r>
            <a:r>
              <a:rPr lang="en-IN" sz="2000" b="1" dirty="0">
                <a:ea typeface="Calibri"/>
                <a:cs typeface="Times New Roman"/>
              </a:rPr>
              <a:t>, which is practically not possible in all the cases.</a:t>
            </a:r>
          </a:p>
          <a:p>
            <a:pPr algn="just"/>
            <a:endParaRPr lang="en-IN" sz="1000" b="1" dirty="0">
              <a:ea typeface="Calibri"/>
              <a:cs typeface="Times New Roman"/>
            </a:endParaRPr>
          </a:p>
          <a:p>
            <a:pPr marL="342900" indent="-342900" algn="just">
              <a:buFont typeface="Arial" panose="020B0604020202020204" pitchFamily="34" charset="0"/>
              <a:buChar char="•"/>
            </a:pPr>
            <a:r>
              <a:rPr lang="en-IN" sz="2000" b="1" dirty="0">
                <a:ea typeface="Calibri"/>
                <a:cs typeface="Times New Roman"/>
              </a:rPr>
              <a:t>Likewise, in respect of ‘deductions’ from the block of assets, ‘</a:t>
            </a:r>
            <a:r>
              <a:rPr lang="en-IN" sz="2000" b="1" dirty="0">
                <a:solidFill>
                  <a:srgbClr val="FF0000"/>
                </a:solidFill>
                <a:ea typeface="Calibri"/>
                <a:cs typeface="Times New Roman"/>
              </a:rPr>
              <a:t>date of sale</a:t>
            </a:r>
            <a:r>
              <a:rPr lang="en-IN" sz="2000" b="1" dirty="0">
                <a:ea typeface="Calibri"/>
                <a:cs typeface="Times New Roman"/>
              </a:rPr>
              <a:t>’ reported were </a:t>
            </a:r>
            <a:r>
              <a:rPr lang="en-IN" sz="2000" b="1" dirty="0">
                <a:solidFill>
                  <a:srgbClr val="FF0000"/>
                </a:solidFill>
                <a:ea typeface="Calibri"/>
                <a:cs typeface="Times New Roman"/>
              </a:rPr>
              <a:t>same in respect of each item under each block of asset sold</a:t>
            </a:r>
            <a:r>
              <a:rPr lang="en-IN" sz="2000" b="1" dirty="0">
                <a:ea typeface="Calibri"/>
                <a:cs typeface="Times New Roman"/>
              </a:rPr>
              <a:t>, which again is practically not possible in all the cases.</a:t>
            </a:r>
          </a:p>
          <a:p>
            <a:pPr algn="just"/>
            <a:endParaRPr lang="en-IN" sz="1000" b="1" dirty="0">
              <a:ea typeface="Calibri"/>
              <a:cs typeface="Times New Roman"/>
            </a:endParaRPr>
          </a:p>
          <a:p>
            <a:pPr algn="r"/>
            <a:r>
              <a:rPr lang="en-IN" sz="2000" b="1" i="1" dirty="0">
                <a:solidFill>
                  <a:schemeClr val="tx2">
                    <a:lumMod val="50000"/>
                  </a:schemeClr>
                </a:solidFill>
              </a:rPr>
              <a:t>… (Cont..)</a:t>
            </a:r>
            <a:endParaRPr lang="en-US" sz="2800" b="1" i="1" dirty="0">
              <a:solidFill>
                <a:schemeClr val="tx2">
                  <a:lumMod val="50000"/>
                </a:schemeClr>
              </a:solidFill>
            </a:endParaRPr>
          </a:p>
          <a:p>
            <a:pPr marL="342900" indent="-342900" algn="just">
              <a:buFont typeface="Arial" panose="020B0604020202020204" pitchFamily="34" charset="0"/>
              <a:buChar char="•"/>
            </a:pPr>
            <a:endParaRPr lang="en-IN" sz="2000" b="1" dirty="0">
              <a:solidFill>
                <a:schemeClr val="dk1"/>
              </a:solidFill>
              <a:ea typeface="Calibri"/>
              <a:cs typeface="Times New Roman"/>
            </a:endParaRPr>
          </a:p>
        </p:txBody>
      </p:sp>
    </p:spTree>
    <p:custDataLst>
      <p:tags r:id="rId1"/>
    </p:custDataLst>
    <p:extLst>
      <p:ext uri="{BB962C8B-B14F-4D97-AF65-F5344CB8AC3E}">
        <p14:creationId xmlns:p14="http://schemas.microsoft.com/office/powerpoint/2010/main" val="716557548"/>
      </p:ext>
    </p:extLst>
  </p:cSld>
  <p:clrMapOvr>
    <a:masterClrMapping/>
  </p:clrMapOvr>
  <p:transition spd="slow">
    <p:wheel spokes="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4738" y="332656"/>
            <a:ext cx="7920882" cy="1296144"/>
          </a:xfrm>
        </p:spPr>
        <p:txBody>
          <a:bodyPr/>
          <a:lstStyle/>
          <a:p>
            <a:pPr marL="0" indent="0" algn="just">
              <a:buNone/>
            </a:pPr>
            <a:r>
              <a:rPr lang="en-IN" sz="2600" u="sng" dirty="0">
                <a:solidFill>
                  <a:schemeClr val="tx2">
                    <a:lumMod val="75000"/>
                  </a:schemeClr>
                </a:solidFill>
                <a:effectLst/>
                <a:latin typeface="Times New Roman" panose="02020603050405020304" pitchFamily="18" charset="0"/>
              </a:rPr>
              <a:t>Clause 18d-Additions/deductions during the year with dates; in the case of any addition of an asset, date put to use; including adjustments on account of:</a:t>
            </a:r>
          </a:p>
        </p:txBody>
      </p:sp>
      <p:sp>
        <p:nvSpPr>
          <p:cNvPr id="6" name="Rectangle 5"/>
          <p:cNvSpPr/>
          <p:nvPr/>
        </p:nvSpPr>
        <p:spPr>
          <a:xfrm>
            <a:off x="545910" y="1772816"/>
            <a:ext cx="8058538" cy="4536504"/>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endParaRPr lang="en-IN" sz="1000" b="1" dirty="0">
              <a:ea typeface="Calibri"/>
              <a:cs typeface="Times New Roman"/>
            </a:endParaRPr>
          </a:p>
          <a:p>
            <a:pPr marL="342900" indent="-342900" algn="just">
              <a:buFont typeface="Arial" panose="020B0604020202020204" pitchFamily="34" charset="0"/>
              <a:buChar char="•"/>
            </a:pPr>
            <a:r>
              <a:rPr lang="en-IN" sz="2000" b="1" dirty="0">
                <a:ea typeface="Calibri"/>
                <a:cs typeface="Times New Roman"/>
              </a:rPr>
              <a:t>In certain cases, </a:t>
            </a:r>
            <a:r>
              <a:rPr lang="en-IN" sz="2000" b="1" dirty="0">
                <a:solidFill>
                  <a:srgbClr val="FF0000"/>
                </a:solidFill>
                <a:ea typeface="Calibri"/>
                <a:cs typeface="Times New Roman"/>
              </a:rPr>
              <a:t>single consolidated amount </a:t>
            </a:r>
            <a:r>
              <a:rPr lang="en-IN" sz="2000" b="1" dirty="0">
                <a:ea typeface="Calibri"/>
                <a:cs typeface="Times New Roman"/>
              </a:rPr>
              <a:t>was disclosed at the </a:t>
            </a:r>
            <a:r>
              <a:rPr lang="en-IN" sz="2000" b="1" dirty="0">
                <a:solidFill>
                  <a:srgbClr val="FF0000"/>
                </a:solidFill>
                <a:ea typeface="Calibri"/>
                <a:cs typeface="Times New Roman"/>
              </a:rPr>
              <a:t>end of each half part of the financial year </a:t>
            </a:r>
            <a:r>
              <a:rPr lang="en-IN" sz="2000" b="1" dirty="0">
                <a:ea typeface="Calibri"/>
                <a:cs typeface="Times New Roman"/>
              </a:rPr>
              <a:t>as date of addition, </a:t>
            </a:r>
            <a:r>
              <a:rPr lang="en-IN" sz="2000" b="1" dirty="0">
                <a:solidFill>
                  <a:srgbClr val="FF0000"/>
                </a:solidFill>
                <a:ea typeface="Calibri"/>
                <a:cs typeface="Times New Roman"/>
              </a:rPr>
              <a:t>instead of actual date of addition </a:t>
            </a:r>
            <a:r>
              <a:rPr lang="en-IN" sz="2000" b="1" dirty="0">
                <a:ea typeface="Calibri"/>
                <a:cs typeface="Times New Roman"/>
              </a:rPr>
              <a:t>of each asset of the block.</a:t>
            </a:r>
          </a:p>
          <a:p>
            <a:pPr algn="just"/>
            <a:endParaRPr lang="en-IN" sz="1000" b="1" dirty="0">
              <a:ea typeface="Calibri"/>
              <a:cs typeface="Times New Roman"/>
            </a:endParaRPr>
          </a:p>
          <a:p>
            <a:pPr marL="342900" indent="-342900" algn="just">
              <a:buFont typeface="Arial" panose="020B0604020202020204" pitchFamily="34" charset="0"/>
              <a:buChar char="•"/>
            </a:pPr>
            <a:r>
              <a:rPr lang="en-IN" sz="2000" b="1" dirty="0">
                <a:ea typeface="Calibri"/>
                <a:cs typeface="Times New Roman"/>
              </a:rPr>
              <a:t>In certain cases, </a:t>
            </a:r>
            <a:r>
              <a:rPr lang="en-IN" sz="2000" b="1" dirty="0">
                <a:solidFill>
                  <a:srgbClr val="FF0000"/>
                </a:solidFill>
                <a:ea typeface="Calibri"/>
                <a:cs typeface="Times New Roman"/>
              </a:rPr>
              <a:t>incorrect classification of assets</a:t>
            </a:r>
            <a:r>
              <a:rPr lang="en-IN" sz="2000" b="1" dirty="0">
                <a:ea typeface="Calibri"/>
                <a:cs typeface="Times New Roman"/>
              </a:rPr>
              <a:t> were made. This will result in higher/ lower claim of depreciation as actually allowed under the Income-tax Act.</a:t>
            </a:r>
          </a:p>
          <a:p>
            <a:pPr marL="342900" indent="-342900" algn="just">
              <a:buFont typeface="Arial" panose="020B0604020202020204" pitchFamily="34" charset="0"/>
              <a:buChar char="•"/>
            </a:pPr>
            <a:endParaRPr lang="en-IN" sz="2000" b="1" dirty="0">
              <a:solidFill>
                <a:schemeClr val="dk1"/>
              </a:solidFill>
              <a:ea typeface="Calibri"/>
              <a:cs typeface="Times New Roman"/>
            </a:endParaRPr>
          </a:p>
        </p:txBody>
      </p:sp>
    </p:spTree>
    <p:custDataLst>
      <p:tags r:id="rId1"/>
    </p:custDataLst>
    <p:extLst>
      <p:ext uri="{BB962C8B-B14F-4D97-AF65-F5344CB8AC3E}">
        <p14:creationId xmlns:p14="http://schemas.microsoft.com/office/powerpoint/2010/main" val="304970090"/>
      </p:ext>
    </p:extLst>
  </p:cSld>
  <p:clrMapOvr>
    <a:masterClrMapping/>
  </p:clrMapOvr>
  <p:transition spd="slow">
    <p:wheel spokes="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Diagram 22"/>
          <p:cNvGraphicFramePr/>
          <p:nvPr>
            <p:extLst>
              <p:ext uri="{D42A27DB-BD31-4B8C-83A1-F6EECF244321}">
                <p14:modId xmlns:p14="http://schemas.microsoft.com/office/powerpoint/2010/main" val="555666077"/>
              </p:ext>
            </p:extLst>
          </p:nvPr>
        </p:nvGraphicFramePr>
        <p:xfrm>
          <a:off x="479309" y="320675"/>
          <a:ext cx="8208912" cy="57726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53718199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graphicEl>
                                              <a:dgm id="{DA88302D-2E02-4E97-9888-418B07EE895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graphicEl>
                                              <a:dgm id="{F5D15E6B-4780-4475-8685-55514357A726}"/>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graphicEl>
                                              <a:dgm id="{21B89FE9-00CD-4469-9CC4-6FA79E64234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graphicEl>
                                              <a:dgm id="{CEEA9B3D-413A-4174-A3EA-7DB9D73C48B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graphicEl>
                                              <a:dgm id="{4AF9B6CF-A06C-485F-8400-3670431C2228}"/>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graphicEl>
                                              <a:dgm id="{78D1355F-A787-4BAF-8F48-979DEE18448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graphicEl>
                                              <a:dgm id="{73FB13DE-90DD-4EF8-B3B1-28B67E2BB63A}"/>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graphicEl>
                                              <a:dgm id="{BF0063A0-616D-4F5E-B630-94B3334F4733}"/>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graphicEl>
                                              <a:dgm id="{4A2EF48D-2326-4F75-A5E7-820308A36CC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Sub>
          <a:bldDgm bld="lvl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5910" y="332656"/>
            <a:ext cx="8058538" cy="1008112"/>
          </a:xfrm>
        </p:spPr>
        <p:txBody>
          <a:bodyPr/>
          <a:lstStyle/>
          <a:p>
            <a:pPr marL="0" indent="0" algn="just">
              <a:buNone/>
            </a:pPr>
            <a:r>
              <a:rPr lang="en-IN" sz="2600" u="sng" dirty="0">
                <a:solidFill>
                  <a:schemeClr val="tx2">
                    <a:lumMod val="75000"/>
                  </a:schemeClr>
                </a:solidFill>
                <a:effectLst/>
                <a:latin typeface="Times New Roman" panose="02020603050405020304" pitchFamily="18" charset="0"/>
              </a:rPr>
              <a:t>Clause 19-Amounts admissible under sections:</a:t>
            </a:r>
            <a:br>
              <a:rPr lang="en-IN" sz="2600" u="sng" dirty="0">
                <a:solidFill>
                  <a:schemeClr val="tx2">
                    <a:lumMod val="75000"/>
                  </a:schemeClr>
                </a:solidFill>
                <a:effectLst/>
                <a:latin typeface="Times New Roman" panose="02020603050405020304" pitchFamily="18" charset="0"/>
              </a:rPr>
            </a:br>
            <a:r>
              <a:rPr lang="en-IN" sz="2000" u="sng" dirty="0">
                <a:solidFill>
                  <a:schemeClr val="tx2">
                    <a:lumMod val="75000"/>
                  </a:schemeClr>
                </a:solidFill>
                <a:effectLst/>
                <a:latin typeface="Times New Roman" panose="02020603050405020304" pitchFamily="18" charset="0"/>
              </a:rPr>
              <a:t>(32AC, 33AB, 33ABA, 35(1)(iii), etc.)</a:t>
            </a:r>
            <a:endParaRPr lang="en-IN" sz="2600" u="sng" dirty="0">
              <a:solidFill>
                <a:schemeClr val="tx2">
                  <a:lumMod val="75000"/>
                </a:schemeClr>
              </a:solidFill>
              <a:effectLst/>
              <a:latin typeface="Times New Roman" panose="02020603050405020304" pitchFamily="18" charset="0"/>
            </a:endParaRPr>
          </a:p>
        </p:txBody>
      </p:sp>
      <p:sp>
        <p:nvSpPr>
          <p:cNvPr id="6" name="Rectangle 5"/>
          <p:cNvSpPr/>
          <p:nvPr/>
        </p:nvSpPr>
        <p:spPr>
          <a:xfrm>
            <a:off x="545910" y="1772816"/>
            <a:ext cx="8058538" cy="4536504"/>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342900" indent="-342900" algn="just">
              <a:buFont typeface="Arial" panose="020B0604020202020204" pitchFamily="34" charset="0"/>
              <a:buChar char="•"/>
            </a:pPr>
            <a:r>
              <a:rPr lang="en-IN" sz="2400" b="1" dirty="0">
                <a:solidFill>
                  <a:schemeClr val="dk1"/>
                </a:solidFill>
              </a:rPr>
              <a:t>As per GN, In case the </a:t>
            </a:r>
            <a:r>
              <a:rPr lang="en-IN" sz="2400" b="1" dirty="0" err="1">
                <a:solidFill>
                  <a:schemeClr val="dk1"/>
                </a:solidFill>
              </a:rPr>
              <a:t>assessee</a:t>
            </a:r>
            <a:r>
              <a:rPr lang="en-IN" sz="2400" b="1" dirty="0">
                <a:solidFill>
                  <a:schemeClr val="dk1"/>
                </a:solidFill>
              </a:rPr>
              <a:t> has </a:t>
            </a:r>
            <a:r>
              <a:rPr lang="en-IN" sz="2400" b="1" dirty="0">
                <a:solidFill>
                  <a:srgbClr val="FF0000"/>
                </a:solidFill>
              </a:rPr>
              <a:t>obtained a separate Audit Report </a:t>
            </a:r>
            <a:r>
              <a:rPr lang="en-IN" sz="2400" b="1" dirty="0">
                <a:solidFill>
                  <a:schemeClr val="dk1"/>
                </a:solidFill>
              </a:rPr>
              <a:t>for claiming deductions under any of these sections, he must </a:t>
            </a:r>
            <a:r>
              <a:rPr lang="en-IN" sz="2400" b="1" dirty="0">
                <a:solidFill>
                  <a:srgbClr val="FF0000"/>
                </a:solidFill>
              </a:rPr>
              <a:t>make a reference to that report while giving the details </a:t>
            </a:r>
            <a:r>
              <a:rPr lang="en-IN" sz="2400" b="1" dirty="0">
                <a:solidFill>
                  <a:schemeClr val="dk1"/>
                </a:solidFill>
              </a:rPr>
              <a:t>under this clause.</a:t>
            </a:r>
          </a:p>
          <a:p>
            <a:pPr algn="just"/>
            <a:endParaRPr lang="en-IN" sz="1000" b="1" dirty="0">
              <a:solidFill>
                <a:schemeClr val="dk1"/>
              </a:solidFill>
            </a:endParaRPr>
          </a:p>
          <a:p>
            <a:pPr marL="342900" indent="-342900" algn="just">
              <a:buFont typeface="Arial" panose="020B0604020202020204" pitchFamily="34" charset="0"/>
              <a:buChar char="•"/>
            </a:pPr>
            <a:r>
              <a:rPr lang="en-IN" sz="2400" b="1" dirty="0">
                <a:solidFill>
                  <a:schemeClr val="dk1"/>
                </a:solidFill>
              </a:rPr>
              <a:t>In various tax audit reports it was observed that where the </a:t>
            </a:r>
            <a:r>
              <a:rPr lang="en-IN" sz="2400" b="1" dirty="0" err="1">
                <a:solidFill>
                  <a:schemeClr val="dk1"/>
                </a:solidFill>
              </a:rPr>
              <a:t>assessee</a:t>
            </a:r>
            <a:r>
              <a:rPr lang="en-IN" sz="2400" b="1" dirty="0">
                <a:solidFill>
                  <a:schemeClr val="dk1"/>
                </a:solidFill>
              </a:rPr>
              <a:t> has obtained a separate Audit report, </a:t>
            </a:r>
            <a:r>
              <a:rPr lang="en-IN" sz="2400" b="1" dirty="0">
                <a:solidFill>
                  <a:srgbClr val="FF0000"/>
                </a:solidFill>
              </a:rPr>
              <a:t>reference of that separate Audit report </a:t>
            </a:r>
            <a:r>
              <a:rPr lang="en-IN" sz="2400" b="1" dirty="0">
                <a:solidFill>
                  <a:schemeClr val="dk1"/>
                </a:solidFill>
              </a:rPr>
              <a:t>for claiming deductions was </a:t>
            </a:r>
            <a:r>
              <a:rPr lang="en-IN" sz="2400" b="1" dirty="0">
                <a:solidFill>
                  <a:srgbClr val="FF0000"/>
                </a:solidFill>
              </a:rPr>
              <a:t>not made in Form No. 3CA</a:t>
            </a:r>
            <a:r>
              <a:rPr lang="en-IN" sz="2400" b="1" dirty="0">
                <a:solidFill>
                  <a:schemeClr val="dk1"/>
                </a:solidFill>
              </a:rPr>
              <a:t> as per the requirement of the Guidance Note.</a:t>
            </a:r>
          </a:p>
        </p:txBody>
      </p:sp>
    </p:spTree>
    <p:custDataLst>
      <p:tags r:id="rId1"/>
    </p:custDataLst>
    <p:extLst>
      <p:ext uri="{BB962C8B-B14F-4D97-AF65-F5344CB8AC3E}">
        <p14:creationId xmlns:p14="http://schemas.microsoft.com/office/powerpoint/2010/main" val="285148070"/>
      </p:ext>
    </p:extLst>
  </p:cSld>
  <p:clrMapOvr>
    <a:masterClrMapping/>
  </p:clrMapOvr>
  <p:transition spd="slow">
    <p:wheel spokes="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5910" y="332656"/>
            <a:ext cx="8058538" cy="1008112"/>
          </a:xfrm>
        </p:spPr>
        <p:txBody>
          <a:bodyPr>
            <a:normAutofit fontScale="90000"/>
          </a:bodyPr>
          <a:lstStyle/>
          <a:p>
            <a:pPr marL="0" indent="0" algn="just">
              <a:buNone/>
            </a:pPr>
            <a:r>
              <a:rPr lang="en-IN" sz="2600" u="sng" dirty="0">
                <a:solidFill>
                  <a:schemeClr val="tx2">
                    <a:lumMod val="75000"/>
                  </a:schemeClr>
                </a:solidFill>
                <a:effectLst/>
                <a:latin typeface="Times New Roman" panose="02020603050405020304" pitchFamily="18" charset="0"/>
              </a:rPr>
              <a:t>Clause 20-Details of contributions received from employees for various funds as referred to in section 36(1)(</a:t>
            </a:r>
            <a:r>
              <a:rPr lang="en-IN" sz="2600" u="sng" dirty="0" err="1">
                <a:solidFill>
                  <a:schemeClr val="tx2">
                    <a:lumMod val="75000"/>
                  </a:schemeClr>
                </a:solidFill>
                <a:effectLst/>
                <a:latin typeface="Times New Roman" panose="02020603050405020304" pitchFamily="18" charset="0"/>
              </a:rPr>
              <a:t>va</a:t>
            </a:r>
            <a:r>
              <a:rPr lang="en-IN" sz="2600" u="sng" dirty="0">
                <a:solidFill>
                  <a:schemeClr val="tx2">
                    <a:lumMod val="75000"/>
                  </a:schemeClr>
                </a:solidFill>
                <a:effectLst/>
                <a:latin typeface="Times New Roman" panose="02020603050405020304" pitchFamily="18" charset="0"/>
              </a:rPr>
              <a:t>)</a:t>
            </a:r>
          </a:p>
        </p:txBody>
      </p:sp>
      <p:sp>
        <p:nvSpPr>
          <p:cNvPr id="6" name="Rectangle 5"/>
          <p:cNvSpPr/>
          <p:nvPr/>
        </p:nvSpPr>
        <p:spPr>
          <a:xfrm>
            <a:off x="545910" y="1772816"/>
            <a:ext cx="8058538" cy="4536504"/>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342900" indent="-342900" algn="just">
              <a:buFont typeface="Arial" panose="020B0604020202020204" pitchFamily="34" charset="0"/>
              <a:buChar char="•"/>
            </a:pPr>
            <a:r>
              <a:rPr lang="en-IN" sz="2000" b="1" dirty="0">
                <a:solidFill>
                  <a:schemeClr val="dk1"/>
                </a:solidFill>
              </a:rPr>
              <a:t>In various tax audit reports details pertaining to provident fund have been reported under clause 20(b) but </a:t>
            </a:r>
            <a:r>
              <a:rPr lang="en-IN" sz="2000" b="1" dirty="0">
                <a:solidFill>
                  <a:srgbClr val="FF0000"/>
                </a:solidFill>
              </a:rPr>
              <a:t>nothing was reported for ESI Fund</a:t>
            </a:r>
            <a:r>
              <a:rPr lang="en-IN" sz="2000" b="1" dirty="0">
                <a:solidFill>
                  <a:schemeClr val="dk1"/>
                </a:solidFill>
              </a:rPr>
              <a:t>, while regular contribution to the same was clearly reflecting in the Annual report of the company.</a:t>
            </a:r>
          </a:p>
          <a:p>
            <a:pPr algn="just"/>
            <a:endParaRPr lang="en-IN" sz="1000" b="1" dirty="0">
              <a:solidFill>
                <a:schemeClr val="dk1"/>
              </a:solidFill>
            </a:endParaRPr>
          </a:p>
          <a:p>
            <a:pPr marL="342900" indent="-342900" algn="just">
              <a:buFont typeface="Arial" panose="020B0604020202020204" pitchFamily="34" charset="0"/>
              <a:buChar char="•"/>
            </a:pPr>
            <a:r>
              <a:rPr lang="en-IN" sz="2000" b="1" dirty="0">
                <a:solidFill>
                  <a:schemeClr val="dk1"/>
                </a:solidFill>
              </a:rPr>
              <a:t>“</a:t>
            </a:r>
            <a:r>
              <a:rPr lang="en-IN" sz="2000" b="1" dirty="0">
                <a:solidFill>
                  <a:srgbClr val="FF0000"/>
                </a:solidFill>
              </a:rPr>
              <a:t>Due date</a:t>
            </a:r>
            <a:r>
              <a:rPr lang="en-IN" sz="2000" b="1" dirty="0">
                <a:solidFill>
                  <a:schemeClr val="dk1"/>
                </a:solidFill>
              </a:rPr>
              <a:t>” reported for the relevant fund was not correct in some cases. </a:t>
            </a:r>
          </a:p>
          <a:p>
            <a:pPr algn="just"/>
            <a:endParaRPr lang="en-IN" sz="1000" b="1" dirty="0">
              <a:solidFill>
                <a:schemeClr val="dk1"/>
              </a:solidFill>
            </a:endParaRPr>
          </a:p>
          <a:p>
            <a:pPr marL="342900" indent="-342900" algn="just">
              <a:buFont typeface="Arial" panose="020B0604020202020204" pitchFamily="34" charset="0"/>
              <a:buChar char="•"/>
            </a:pPr>
            <a:r>
              <a:rPr lang="en-IN" sz="2000" b="1" dirty="0">
                <a:solidFill>
                  <a:schemeClr val="dk1"/>
                </a:solidFill>
              </a:rPr>
              <a:t>Under this clause, </a:t>
            </a:r>
            <a:r>
              <a:rPr lang="en-IN" sz="2000" b="1" dirty="0">
                <a:solidFill>
                  <a:srgbClr val="FF0000"/>
                </a:solidFill>
              </a:rPr>
              <a:t>only employees share of contribution </a:t>
            </a:r>
            <a:r>
              <a:rPr lang="en-IN" sz="2000" b="1" dirty="0">
                <a:solidFill>
                  <a:schemeClr val="dk1"/>
                </a:solidFill>
              </a:rPr>
              <a:t>to any provident fund or superannuation fund or gratuity fund or any other fund for the welfare of employees </a:t>
            </a:r>
            <a:r>
              <a:rPr lang="en-IN" sz="2000" b="1" dirty="0">
                <a:solidFill>
                  <a:srgbClr val="FF0000"/>
                </a:solidFill>
              </a:rPr>
              <a:t>needs to be reported</a:t>
            </a:r>
            <a:r>
              <a:rPr lang="en-IN" sz="2000" b="1" dirty="0">
                <a:solidFill>
                  <a:schemeClr val="dk1"/>
                </a:solidFill>
              </a:rPr>
              <a:t>, while under </a:t>
            </a:r>
            <a:r>
              <a:rPr lang="en-IN" sz="2000" b="1" dirty="0">
                <a:solidFill>
                  <a:srgbClr val="FF0000"/>
                </a:solidFill>
              </a:rPr>
              <a:t>clause 26 </a:t>
            </a:r>
            <a:r>
              <a:rPr lang="en-IN" sz="2000" b="1" dirty="0">
                <a:solidFill>
                  <a:schemeClr val="dk1"/>
                </a:solidFill>
              </a:rPr>
              <a:t>only </a:t>
            </a:r>
            <a:r>
              <a:rPr lang="en-IN" sz="2000" b="1" dirty="0">
                <a:solidFill>
                  <a:srgbClr val="FF0000"/>
                </a:solidFill>
              </a:rPr>
              <a:t>employers share </a:t>
            </a:r>
            <a:r>
              <a:rPr lang="en-IN" sz="2000" b="1" dirty="0">
                <a:solidFill>
                  <a:schemeClr val="dk1"/>
                </a:solidFill>
              </a:rPr>
              <a:t>needs to be reported.</a:t>
            </a:r>
          </a:p>
        </p:txBody>
      </p:sp>
    </p:spTree>
    <p:custDataLst>
      <p:tags r:id="rId1"/>
    </p:custDataLst>
    <p:extLst>
      <p:ext uri="{BB962C8B-B14F-4D97-AF65-F5344CB8AC3E}">
        <p14:creationId xmlns:p14="http://schemas.microsoft.com/office/powerpoint/2010/main" val="2774692480"/>
      </p:ext>
    </p:extLst>
  </p:cSld>
  <p:clrMapOvr>
    <a:masterClrMapping/>
  </p:clrMapOvr>
  <p:transition spd="slow">
    <p:wheel spokes="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5908" y="290722"/>
            <a:ext cx="8058539" cy="1331182"/>
          </a:xfrm>
        </p:spPr>
        <p:txBody>
          <a:bodyPr>
            <a:normAutofit fontScale="90000"/>
          </a:bodyPr>
          <a:lstStyle/>
          <a:p>
            <a:pPr marL="0" indent="0" algn="just">
              <a:buNone/>
            </a:pPr>
            <a:r>
              <a:rPr lang="en-IN" sz="2500" u="sng" dirty="0">
                <a:solidFill>
                  <a:schemeClr val="tx2">
                    <a:lumMod val="75000"/>
                  </a:schemeClr>
                </a:solidFill>
                <a:effectLst/>
                <a:latin typeface="Times New Roman" panose="02020603050405020304" pitchFamily="18" charset="0"/>
              </a:rPr>
              <a:t>Clause 21a-Please furnish the details of amounts debited to the profit and loss account, being in the nature of capital, personal, </a:t>
            </a:r>
            <a:r>
              <a:rPr lang="en-US" sz="2500" u="sng" dirty="0">
                <a:solidFill>
                  <a:schemeClr val="tx2">
                    <a:lumMod val="75000"/>
                  </a:schemeClr>
                </a:solidFill>
                <a:effectLst/>
                <a:latin typeface="Times New Roman" panose="02020603050405020304" pitchFamily="18" charset="0"/>
              </a:rPr>
              <a:t>advertisement expenditure </a:t>
            </a:r>
            <a:r>
              <a:rPr lang="en-US" sz="2500" u="sng" dirty="0" err="1">
                <a:solidFill>
                  <a:schemeClr val="tx2">
                    <a:lumMod val="75000"/>
                  </a:schemeClr>
                </a:solidFill>
                <a:effectLst/>
                <a:latin typeface="Times New Roman" panose="02020603050405020304" pitchFamily="18" charset="0"/>
              </a:rPr>
              <a:t>etc</a:t>
            </a:r>
            <a:br>
              <a:rPr lang="en-US" sz="1800" b="0" i="0" u="none" strike="noStrike" baseline="0" dirty="0">
                <a:latin typeface="Times New Roman" panose="02020603050405020304" pitchFamily="18" charset="0"/>
              </a:rPr>
            </a:br>
            <a:endParaRPr lang="en-IN" sz="2600" u="sng" dirty="0">
              <a:solidFill>
                <a:schemeClr val="tx2">
                  <a:lumMod val="75000"/>
                </a:schemeClr>
              </a:solidFill>
              <a:effectLst/>
              <a:latin typeface="Times New Roman" panose="02020603050405020304" pitchFamily="18" charset="0"/>
            </a:endParaRPr>
          </a:p>
        </p:txBody>
      </p:sp>
      <p:sp>
        <p:nvSpPr>
          <p:cNvPr id="6" name="Rectangle 5"/>
          <p:cNvSpPr/>
          <p:nvPr/>
        </p:nvSpPr>
        <p:spPr>
          <a:xfrm>
            <a:off x="348343" y="1484784"/>
            <a:ext cx="8400121" cy="4896544"/>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342900" indent="-342900" algn="just">
              <a:buFont typeface="Arial" panose="020B0604020202020204" pitchFamily="34" charset="0"/>
              <a:buChar char="•"/>
            </a:pPr>
            <a:r>
              <a:rPr lang="en-IN" sz="2000" b="1" dirty="0"/>
              <a:t>‘Expenditure incurred at </a:t>
            </a:r>
            <a:r>
              <a:rPr lang="en-IN" sz="2000" b="1" dirty="0">
                <a:solidFill>
                  <a:srgbClr val="FF0000"/>
                </a:solidFill>
              </a:rPr>
              <a:t>clubs being entrance fees and subscriptions</a:t>
            </a:r>
            <a:r>
              <a:rPr lang="en-IN" sz="2000" b="1" dirty="0"/>
              <a:t>’ was </a:t>
            </a:r>
            <a:r>
              <a:rPr lang="en-IN" sz="2000" b="1" dirty="0">
                <a:solidFill>
                  <a:srgbClr val="FF0000"/>
                </a:solidFill>
              </a:rPr>
              <a:t>clubbed</a:t>
            </a:r>
            <a:r>
              <a:rPr lang="en-IN" sz="2000" b="1" dirty="0"/>
              <a:t> with ‘expenditure incurred at </a:t>
            </a:r>
            <a:r>
              <a:rPr lang="en-IN" sz="2000" b="1" dirty="0">
                <a:solidFill>
                  <a:srgbClr val="FF0000"/>
                </a:solidFill>
              </a:rPr>
              <a:t>clubs being cost for club services and facilities used</a:t>
            </a:r>
            <a:r>
              <a:rPr lang="en-IN" sz="2000" b="1" dirty="0"/>
              <a:t>’ and </a:t>
            </a:r>
            <a:r>
              <a:rPr lang="en-IN" sz="2000" b="1" dirty="0">
                <a:solidFill>
                  <a:srgbClr val="FF0000"/>
                </a:solidFill>
              </a:rPr>
              <a:t>reported together </a:t>
            </a:r>
            <a:r>
              <a:rPr lang="en-IN" sz="2000" b="1" dirty="0"/>
              <a:t>under this sub-clause. The </a:t>
            </a:r>
            <a:r>
              <a:rPr lang="en-IN" sz="2000" b="1" dirty="0">
                <a:solidFill>
                  <a:srgbClr val="FF0000"/>
                </a:solidFill>
              </a:rPr>
              <a:t>two expenses are to be separately reported </a:t>
            </a:r>
            <a:r>
              <a:rPr lang="en-IN" sz="2000" b="1" dirty="0"/>
              <a:t>as per the requirement of the prescribed format of tax audit report as well as the Guidance Note.</a:t>
            </a:r>
          </a:p>
          <a:p>
            <a:pPr algn="just"/>
            <a:endParaRPr lang="en-IN" sz="900" b="1" dirty="0"/>
          </a:p>
          <a:p>
            <a:pPr marL="342900" indent="-342900" algn="just">
              <a:buFont typeface="Arial" panose="020B0604020202020204" pitchFamily="34" charset="0"/>
              <a:buChar char="•"/>
            </a:pPr>
            <a:r>
              <a:rPr lang="en-IN" sz="2000" b="1" dirty="0"/>
              <a:t>Penalty charged under </a:t>
            </a:r>
            <a:r>
              <a:rPr lang="en-IN" sz="2000" b="1" dirty="0">
                <a:solidFill>
                  <a:srgbClr val="FF0000"/>
                </a:solidFill>
              </a:rPr>
              <a:t>various acts </a:t>
            </a:r>
            <a:r>
              <a:rPr lang="en-IN" sz="2000" b="1" dirty="0"/>
              <a:t>is to be </a:t>
            </a:r>
            <a:r>
              <a:rPr lang="en-IN" sz="2000" b="1" dirty="0">
                <a:solidFill>
                  <a:srgbClr val="FF0000"/>
                </a:solidFill>
              </a:rPr>
              <a:t>shown separately for each Act</a:t>
            </a:r>
            <a:r>
              <a:rPr lang="en-IN" sz="2000" b="1" dirty="0"/>
              <a:t> which was not found in many Tax Audit Reports.</a:t>
            </a:r>
            <a:endParaRPr lang="en-US" sz="2000" b="1" dirty="0"/>
          </a:p>
          <a:p>
            <a:pPr marL="342900" indent="-342900" algn="just">
              <a:buFont typeface="Arial" panose="020B0604020202020204" pitchFamily="34" charset="0"/>
              <a:buChar char="•"/>
            </a:pPr>
            <a:endParaRPr lang="en-IN" sz="900" b="1" dirty="0"/>
          </a:p>
          <a:p>
            <a:pPr marL="342900" indent="-342900" algn="just">
              <a:buFont typeface="Arial" panose="020B0604020202020204" pitchFamily="34" charset="0"/>
              <a:buChar char="•"/>
            </a:pPr>
            <a:r>
              <a:rPr lang="en-IN" sz="2000" b="1" dirty="0">
                <a:solidFill>
                  <a:srgbClr val="FF0000"/>
                </a:solidFill>
              </a:rPr>
              <a:t>Late filing fee of TDS return</a:t>
            </a:r>
            <a:r>
              <a:rPr lang="en-IN" sz="2000" b="1" dirty="0"/>
              <a:t>, paid during the year, was </a:t>
            </a:r>
            <a:r>
              <a:rPr lang="en-IN" sz="2000" b="1" dirty="0">
                <a:solidFill>
                  <a:srgbClr val="FF0000"/>
                </a:solidFill>
              </a:rPr>
              <a:t>reported</a:t>
            </a:r>
            <a:r>
              <a:rPr lang="en-IN" sz="2000" b="1" dirty="0"/>
              <a:t> under this sub-clause, under the sub-heading ‘as any other penalty or fine not covered above’. As per MCQ on Income-tax website, it is </a:t>
            </a:r>
            <a:r>
              <a:rPr lang="en-IN" sz="2000" b="1" dirty="0">
                <a:solidFill>
                  <a:srgbClr val="FF0000"/>
                </a:solidFill>
              </a:rPr>
              <a:t>not penalty, but it is a late filing fee</a:t>
            </a:r>
            <a:r>
              <a:rPr lang="en-IN" sz="2000" b="1" dirty="0">
                <a:solidFill>
                  <a:schemeClr val="tx1"/>
                </a:solidFill>
              </a:rPr>
              <a:t>. Thus, the same is not required to be reported under this sub-clause.</a:t>
            </a:r>
          </a:p>
        </p:txBody>
      </p:sp>
    </p:spTree>
    <p:custDataLst>
      <p:tags r:id="rId1"/>
    </p:custDataLst>
    <p:extLst>
      <p:ext uri="{BB962C8B-B14F-4D97-AF65-F5344CB8AC3E}">
        <p14:creationId xmlns:p14="http://schemas.microsoft.com/office/powerpoint/2010/main" val="1015923049"/>
      </p:ext>
    </p:extLst>
  </p:cSld>
  <p:clrMapOvr>
    <a:masterClrMapping/>
  </p:clrMapOvr>
  <p:transition spd="slow">
    <p:wheel spokes="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4738" y="332656"/>
            <a:ext cx="7920882" cy="864096"/>
          </a:xfrm>
        </p:spPr>
        <p:txBody>
          <a:bodyPr>
            <a:normAutofit fontScale="90000"/>
          </a:bodyPr>
          <a:lstStyle/>
          <a:p>
            <a:pPr marL="0" indent="0" algn="just">
              <a:buNone/>
            </a:pPr>
            <a:r>
              <a:rPr lang="en-IN" sz="2600" u="sng" dirty="0">
                <a:solidFill>
                  <a:schemeClr val="tx2">
                    <a:lumMod val="75000"/>
                  </a:schemeClr>
                </a:solidFill>
                <a:effectLst/>
                <a:latin typeface="Times New Roman" panose="02020603050405020304" pitchFamily="18" charset="0"/>
              </a:rPr>
              <a:t>Clause 21b-Amounts inadmissible under section 40(a)(</a:t>
            </a:r>
            <a:r>
              <a:rPr lang="en-IN" sz="2600" u="sng" dirty="0" err="1">
                <a:solidFill>
                  <a:schemeClr val="tx2">
                    <a:lumMod val="75000"/>
                  </a:schemeClr>
                </a:solidFill>
                <a:effectLst/>
                <a:latin typeface="Times New Roman" panose="02020603050405020304" pitchFamily="18" charset="0"/>
              </a:rPr>
              <a:t>i</a:t>
            </a:r>
            <a:r>
              <a:rPr lang="en-IN" sz="2600" u="sng" dirty="0">
                <a:solidFill>
                  <a:schemeClr val="tx2">
                    <a:lumMod val="75000"/>
                  </a:schemeClr>
                </a:solidFill>
                <a:effectLst/>
                <a:latin typeface="Times New Roman" panose="02020603050405020304" pitchFamily="18" charset="0"/>
              </a:rPr>
              <a:t>)/ 40(a)(</a:t>
            </a:r>
            <a:r>
              <a:rPr lang="en-IN" sz="2600" u="sng" dirty="0" err="1">
                <a:solidFill>
                  <a:schemeClr val="tx2">
                    <a:lumMod val="75000"/>
                  </a:schemeClr>
                </a:solidFill>
                <a:effectLst/>
                <a:latin typeface="Times New Roman" panose="02020603050405020304" pitchFamily="18" charset="0"/>
              </a:rPr>
              <a:t>ia</a:t>
            </a:r>
            <a:r>
              <a:rPr lang="en-IN" sz="2600" u="sng" dirty="0">
                <a:solidFill>
                  <a:schemeClr val="tx2">
                    <a:lumMod val="75000"/>
                  </a:schemeClr>
                </a:solidFill>
                <a:effectLst/>
                <a:latin typeface="Times New Roman" panose="02020603050405020304" pitchFamily="18" charset="0"/>
              </a:rPr>
              <a:t>): -</a:t>
            </a:r>
          </a:p>
        </p:txBody>
      </p:sp>
      <p:sp>
        <p:nvSpPr>
          <p:cNvPr id="6" name="Rectangle 5"/>
          <p:cNvSpPr/>
          <p:nvPr/>
        </p:nvSpPr>
        <p:spPr>
          <a:xfrm>
            <a:off x="395536" y="1196752"/>
            <a:ext cx="8352928" cy="5328592"/>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228600" indent="-228600" algn="just">
              <a:lnSpc>
                <a:spcPct val="115000"/>
              </a:lnSpc>
              <a:buFont typeface="Symbol" panose="05050102010706020507" pitchFamily="18" charset="2"/>
              <a:buChar char=""/>
            </a:pPr>
            <a:r>
              <a:rPr lang="en-IN" sz="2000" b="1" dirty="0">
                <a:cs typeface="Times New Roman"/>
              </a:rPr>
              <a:t>In certain cases, the reporting has been done in respect of provision for various expenses of sundry parties under a </a:t>
            </a:r>
            <a:r>
              <a:rPr lang="en-IN" sz="2000" b="1" dirty="0">
                <a:solidFill>
                  <a:srgbClr val="FF0000"/>
                </a:solidFill>
                <a:cs typeface="Times New Roman"/>
              </a:rPr>
              <a:t>random date</a:t>
            </a:r>
            <a:r>
              <a:rPr lang="en-IN" sz="2000" b="1" dirty="0">
                <a:cs typeface="Times New Roman"/>
              </a:rPr>
              <a:t>. Since the </a:t>
            </a:r>
            <a:r>
              <a:rPr lang="en-IN" sz="2000" b="1" dirty="0">
                <a:solidFill>
                  <a:srgbClr val="FF0000"/>
                </a:solidFill>
                <a:cs typeface="Times New Roman"/>
              </a:rPr>
              <a:t>amount is yet to be paid the date of crediting the amount of provision in the books</a:t>
            </a:r>
            <a:r>
              <a:rPr lang="en-IN" sz="2000" b="1" dirty="0">
                <a:cs typeface="Times New Roman"/>
              </a:rPr>
              <a:t> of account should have been mentioned. </a:t>
            </a:r>
          </a:p>
          <a:p>
            <a:pPr algn="just">
              <a:lnSpc>
                <a:spcPct val="115000"/>
              </a:lnSpc>
            </a:pPr>
            <a:endParaRPr lang="en-US" sz="1000" b="1" dirty="0">
              <a:cs typeface="Times New Roman"/>
            </a:endParaRPr>
          </a:p>
          <a:p>
            <a:pPr marL="228600" indent="-228600" algn="just">
              <a:lnSpc>
                <a:spcPct val="115000"/>
              </a:lnSpc>
              <a:buFont typeface="Symbol" panose="05050102010706020507" pitchFamily="18" charset="2"/>
              <a:buChar char=""/>
            </a:pPr>
            <a:r>
              <a:rPr lang="en-IN" sz="2000" b="1" dirty="0">
                <a:cs typeface="Times New Roman"/>
              </a:rPr>
              <a:t>Reporting under this clause is required </a:t>
            </a:r>
            <a:r>
              <a:rPr lang="en-IN" sz="2000" b="1" dirty="0">
                <a:solidFill>
                  <a:srgbClr val="FF0000"/>
                </a:solidFill>
                <a:cs typeface="Times New Roman"/>
              </a:rPr>
              <a:t>separately for each of the individual payee</a:t>
            </a:r>
            <a:r>
              <a:rPr lang="en-IN" sz="2000" b="1" dirty="0">
                <a:cs typeface="Times New Roman"/>
              </a:rPr>
              <a:t>. Consolidated reporting for the heads under which Tax has not been deducted has been done in certain cases which should not be done.</a:t>
            </a:r>
          </a:p>
          <a:p>
            <a:pPr algn="just">
              <a:lnSpc>
                <a:spcPct val="115000"/>
              </a:lnSpc>
            </a:pPr>
            <a:endParaRPr lang="en-IN" sz="1000" b="1" dirty="0">
              <a:cs typeface="Times New Roman"/>
            </a:endParaRPr>
          </a:p>
          <a:p>
            <a:pPr marL="228600" indent="-228600" algn="just">
              <a:lnSpc>
                <a:spcPct val="115000"/>
              </a:lnSpc>
              <a:buFont typeface="Symbol" panose="05050102010706020507" pitchFamily="18" charset="2"/>
              <a:buChar char=""/>
            </a:pPr>
            <a:r>
              <a:rPr lang="en-IN" sz="2000" b="1" dirty="0">
                <a:cs typeface="Times New Roman"/>
              </a:rPr>
              <a:t>Taxes deducted for </a:t>
            </a:r>
            <a:r>
              <a:rPr lang="en-IN" sz="2000" b="1" dirty="0">
                <a:solidFill>
                  <a:srgbClr val="FF0000"/>
                </a:solidFill>
                <a:cs typeface="Times New Roman"/>
              </a:rPr>
              <a:t>resident</a:t>
            </a:r>
            <a:r>
              <a:rPr lang="en-IN" sz="2000" b="1" dirty="0">
                <a:cs typeface="Times New Roman"/>
              </a:rPr>
              <a:t> and </a:t>
            </a:r>
            <a:r>
              <a:rPr lang="en-IN" sz="2000" b="1" dirty="0">
                <a:solidFill>
                  <a:srgbClr val="FF0000"/>
                </a:solidFill>
                <a:cs typeface="Times New Roman"/>
              </a:rPr>
              <a:t>non-resident payee </a:t>
            </a:r>
            <a:r>
              <a:rPr lang="en-IN" sz="2000" b="1" dirty="0">
                <a:cs typeface="Times New Roman"/>
              </a:rPr>
              <a:t>are to be reported </a:t>
            </a:r>
            <a:r>
              <a:rPr lang="en-IN" sz="2000" b="1" dirty="0">
                <a:solidFill>
                  <a:srgbClr val="FF0000"/>
                </a:solidFill>
                <a:cs typeface="Times New Roman"/>
              </a:rPr>
              <a:t>appropriately under respective sub-clauses</a:t>
            </a:r>
            <a:r>
              <a:rPr lang="en-IN" sz="2000" b="1" dirty="0">
                <a:cs typeface="Times New Roman"/>
              </a:rPr>
              <a:t>, which was not done in few cases.</a:t>
            </a:r>
          </a:p>
          <a:p>
            <a:pPr algn="just">
              <a:lnSpc>
                <a:spcPct val="115000"/>
              </a:lnSpc>
            </a:pPr>
            <a:endParaRPr lang="en-IN" sz="1000" b="1" dirty="0">
              <a:cs typeface="Times New Roman"/>
            </a:endParaRPr>
          </a:p>
          <a:p>
            <a:pPr marL="228600" indent="-228600" algn="just">
              <a:lnSpc>
                <a:spcPct val="115000"/>
              </a:lnSpc>
              <a:buFont typeface="Symbol" panose="05050102010706020507" pitchFamily="18" charset="2"/>
              <a:buChar char=""/>
            </a:pPr>
            <a:r>
              <a:rPr lang="en-IN" sz="2000" b="1" dirty="0">
                <a:solidFill>
                  <a:srgbClr val="FF0000"/>
                </a:solidFill>
                <a:cs typeface="Times New Roman"/>
              </a:rPr>
              <a:t>Complete address of the payee </a:t>
            </a:r>
            <a:r>
              <a:rPr lang="en-IN" sz="2000" b="1" dirty="0">
                <a:cs typeface="Times New Roman"/>
              </a:rPr>
              <a:t>was not reported in few cases.</a:t>
            </a:r>
          </a:p>
        </p:txBody>
      </p:sp>
    </p:spTree>
    <p:custDataLst>
      <p:tags r:id="rId1"/>
    </p:custDataLst>
    <p:extLst>
      <p:ext uri="{BB962C8B-B14F-4D97-AF65-F5344CB8AC3E}">
        <p14:creationId xmlns:p14="http://schemas.microsoft.com/office/powerpoint/2010/main" val="1766338923"/>
      </p:ext>
    </p:extLst>
  </p:cSld>
  <p:clrMapOvr>
    <a:masterClrMapping/>
  </p:clrMapOvr>
  <p:transition spd="slow">
    <p:wheel spokes="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5910" y="332656"/>
            <a:ext cx="8058538" cy="1224136"/>
          </a:xfrm>
        </p:spPr>
        <p:txBody>
          <a:bodyPr/>
          <a:lstStyle/>
          <a:p>
            <a:pPr marL="0" indent="0" algn="just">
              <a:buNone/>
            </a:pPr>
            <a:r>
              <a:rPr lang="en-IN" sz="2600" u="sng" dirty="0">
                <a:solidFill>
                  <a:schemeClr val="tx2">
                    <a:lumMod val="75000"/>
                  </a:schemeClr>
                </a:solidFill>
                <a:effectLst/>
                <a:latin typeface="Times New Roman" panose="02020603050405020304" pitchFamily="18" charset="0"/>
              </a:rPr>
              <a:t>Clause 21d-Disallowance/deemed income u/s 40A(3):</a:t>
            </a:r>
            <a:br>
              <a:rPr lang="en-IN" sz="2600" u="sng" dirty="0">
                <a:solidFill>
                  <a:schemeClr val="tx2">
                    <a:lumMod val="75000"/>
                  </a:schemeClr>
                </a:solidFill>
                <a:effectLst/>
                <a:latin typeface="Times New Roman" panose="02020603050405020304" pitchFamily="18" charset="0"/>
              </a:rPr>
            </a:br>
            <a:r>
              <a:rPr lang="en-IN" sz="1500" u="sng" dirty="0">
                <a:solidFill>
                  <a:schemeClr val="tx2">
                    <a:lumMod val="75000"/>
                  </a:schemeClr>
                </a:solidFill>
                <a:effectLst/>
                <a:latin typeface="Times New Roman" panose="02020603050405020304" pitchFamily="18" charset="0"/>
              </a:rPr>
              <a:t>On the basis of the examination of books of account and other relevant documents/evidence, whether the expenditure covered under section 40A(3) read with rule 6DD were made by account payee cheque drawn on a bank or account payee bank draft. If not, please furnish the details :</a:t>
            </a:r>
          </a:p>
        </p:txBody>
      </p:sp>
      <p:sp>
        <p:nvSpPr>
          <p:cNvPr id="6" name="Rectangle 5"/>
          <p:cNvSpPr/>
          <p:nvPr/>
        </p:nvSpPr>
        <p:spPr>
          <a:xfrm>
            <a:off x="545910" y="1772816"/>
            <a:ext cx="8058538" cy="4032448"/>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342900" indent="-342900" algn="just">
              <a:buFont typeface="Arial" panose="020B0604020202020204" pitchFamily="34" charset="0"/>
              <a:buChar char="•"/>
            </a:pPr>
            <a:r>
              <a:rPr lang="en-IN" sz="2200" b="1" dirty="0"/>
              <a:t>Where the reporting has been done on the </a:t>
            </a:r>
            <a:r>
              <a:rPr lang="en-IN" sz="2200" b="1" dirty="0">
                <a:solidFill>
                  <a:srgbClr val="FF0000"/>
                </a:solidFill>
              </a:rPr>
              <a:t>basis of the certificate</a:t>
            </a:r>
            <a:r>
              <a:rPr lang="en-IN" sz="2200" b="1" dirty="0"/>
              <a:t> of the </a:t>
            </a:r>
            <a:r>
              <a:rPr lang="en-IN" sz="2200" b="1" dirty="0" err="1"/>
              <a:t>assessee</a:t>
            </a:r>
            <a:r>
              <a:rPr lang="en-IN" sz="2200" b="1" dirty="0"/>
              <a:t>, the fact shall be clearly </a:t>
            </a:r>
            <a:r>
              <a:rPr lang="en-IN" sz="2200" b="1" dirty="0">
                <a:solidFill>
                  <a:srgbClr val="FF0000"/>
                </a:solidFill>
              </a:rPr>
              <a:t>reported</a:t>
            </a:r>
            <a:r>
              <a:rPr lang="en-IN" sz="2200" b="1" dirty="0"/>
              <a:t> as an </a:t>
            </a:r>
            <a:r>
              <a:rPr lang="en-IN" sz="2200" b="1" dirty="0">
                <a:solidFill>
                  <a:srgbClr val="FF0000"/>
                </a:solidFill>
              </a:rPr>
              <a:t>observation in clause (3) of Form No. 3CA or clause (5) of Form No.3CB</a:t>
            </a:r>
            <a:r>
              <a:rPr lang="en-IN" sz="2200" b="1" dirty="0"/>
              <a:t>, as the case may be. </a:t>
            </a:r>
          </a:p>
          <a:p>
            <a:pPr marL="0" indent="0" algn="just">
              <a:buNone/>
            </a:pPr>
            <a:r>
              <a:rPr lang="en-IN" sz="1400" b="1" dirty="0"/>
              <a:t> </a:t>
            </a:r>
          </a:p>
          <a:p>
            <a:pPr marL="342900" indent="-342900" algn="just">
              <a:buFont typeface="Arial" panose="020B0604020202020204" pitchFamily="34" charset="0"/>
              <a:buChar char="•"/>
            </a:pPr>
            <a:r>
              <a:rPr lang="en-IN" sz="2200" b="1" dirty="0"/>
              <a:t>In few cases, the </a:t>
            </a:r>
            <a:r>
              <a:rPr lang="en-IN" sz="2200" b="1" dirty="0">
                <a:solidFill>
                  <a:srgbClr val="FF0000"/>
                </a:solidFill>
              </a:rPr>
              <a:t>observation/ qualification</a:t>
            </a:r>
            <a:r>
              <a:rPr lang="en-IN" sz="2200" b="1" dirty="0"/>
              <a:t> under this clause have been provided in the notes attached to Form 3CA. However, the same </a:t>
            </a:r>
            <a:r>
              <a:rPr lang="en-IN" sz="2200" b="1" dirty="0">
                <a:solidFill>
                  <a:srgbClr val="FF0000"/>
                </a:solidFill>
              </a:rPr>
              <a:t>should be reported under clause (3) of Form No. 3CA or clause (5) of Form No.3CB</a:t>
            </a:r>
            <a:r>
              <a:rPr lang="en-IN" sz="2200" b="1" dirty="0"/>
              <a:t>, as the case may be.</a:t>
            </a:r>
          </a:p>
        </p:txBody>
      </p:sp>
    </p:spTree>
    <p:custDataLst>
      <p:tags r:id="rId1"/>
    </p:custDataLst>
    <p:extLst>
      <p:ext uri="{BB962C8B-B14F-4D97-AF65-F5344CB8AC3E}">
        <p14:creationId xmlns:p14="http://schemas.microsoft.com/office/powerpoint/2010/main" val="244173918"/>
      </p:ext>
    </p:extLst>
  </p:cSld>
  <p:clrMapOvr>
    <a:masterClrMapping/>
  </p:clrMapOvr>
  <p:transition spd="slow">
    <p:wheel spokes="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528" y="332656"/>
            <a:ext cx="8489168" cy="936104"/>
          </a:xfrm>
        </p:spPr>
        <p:txBody>
          <a:bodyPr/>
          <a:lstStyle/>
          <a:p>
            <a:pPr marL="0" indent="0" algn="just">
              <a:buNone/>
            </a:pPr>
            <a:r>
              <a:rPr lang="en-IN" sz="2600" u="sng" dirty="0">
                <a:solidFill>
                  <a:schemeClr val="tx2">
                    <a:lumMod val="75000"/>
                  </a:schemeClr>
                </a:solidFill>
                <a:effectLst/>
                <a:latin typeface="Times New Roman" panose="02020603050405020304" pitchFamily="18" charset="0"/>
              </a:rPr>
              <a:t>Clause 21g-Particulars of any liability of a contingent nature</a:t>
            </a:r>
            <a:endParaRPr lang="en-IN" sz="1500" u="sng" dirty="0">
              <a:solidFill>
                <a:schemeClr val="tx2">
                  <a:lumMod val="75000"/>
                </a:schemeClr>
              </a:solidFill>
              <a:effectLst/>
              <a:latin typeface="Times New Roman" panose="02020603050405020304" pitchFamily="18" charset="0"/>
            </a:endParaRPr>
          </a:p>
        </p:txBody>
      </p:sp>
      <p:sp>
        <p:nvSpPr>
          <p:cNvPr id="6" name="Rectangle 5"/>
          <p:cNvSpPr/>
          <p:nvPr/>
        </p:nvSpPr>
        <p:spPr>
          <a:xfrm>
            <a:off x="545910" y="1772816"/>
            <a:ext cx="8058538" cy="4032448"/>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r>
              <a:rPr lang="en-IN" sz="2400" b="1" dirty="0"/>
              <a:t>Particulars of </a:t>
            </a:r>
            <a:r>
              <a:rPr lang="en-IN" sz="2400" b="1" dirty="0">
                <a:solidFill>
                  <a:srgbClr val="FF0000"/>
                </a:solidFill>
              </a:rPr>
              <a:t>contingent liabilities</a:t>
            </a:r>
            <a:r>
              <a:rPr lang="en-IN" sz="2400" b="1" dirty="0"/>
              <a:t> are to be </a:t>
            </a:r>
            <a:r>
              <a:rPr lang="en-IN" sz="2400" b="1" dirty="0">
                <a:solidFill>
                  <a:srgbClr val="FF0000"/>
                </a:solidFill>
              </a:rPr>
              <a:t>reported</a:t>
            </a:r>
            <a:r>
              <a:rPr lang="en-IN" sz="2400" b="1" dirty="0"/>
              <a:t> and </a:t>
            </a:r>
            <a:r>
              <a:rPr lang="en-IN" sz="2400" b="1" dirty="0">
                <a:solidFill>
                  <a:srgbClr val="FF0000"/>
                </a:solidFill>
              </a:rPr>
              <a:t>not provision created in the Books </a:t>
            </a:r>
            <a:r>
              <a:rPr lang="en-IN" sz="2400" b="1" dirty="0"/>
              <a:t>of accounts, which has been done in certain cases.</a:t>
            </a:r>
          </a:p>
          <a:p>
            <a:pPr algn="just"/>
            <a:endParaRPr lang="en-IN" sz="2400" b="1" dirty="0"/>
          </a:p>
          <a:p>
            <a:pPr algn="just"/>
            <a:r>
              <a:rPr lang="en-IN" sz="2400" b="1" dirty="0"/>
              <a:t>Contingent liabilities which are </a:t>
            </a:r>
            <a:r>
              <a:rPr lang="en-IN" sz="2400" b="1" dirty="0">
                <a:solidFill>
                  <a:srgbClr val="FF0000"/>
                </a:solidFill>
              </a:rPr>
              <a:t>mentioned in notes to accounts</a:t>
            </a:r>
            <a:r>
              <a:rPr lang="en-IN" sz="2400" b="1" dirty="0"/>
              <a:t> are </a:t>
            </a:r>
            <a:r>
              <a:rPr lang="en-IN" sz="2400" b="1" dirty="0">
                <a:solidFill>
                  <a:srgbClr val="FF0000"/>
                </a:solidFill>
              </a:rPr>
              <a:t>not to be reported </a:t>
            </a:r>
            <a:r>
              <a:rPr lang="en-IN" sz="2400" b="1" dirty="0"/>
              <a:t>here as they are not debited to profit and loss account.</a:t>
            </a:r>
          </a:p>
        </p:txBody>
      </p:sp>
    </p:spTree>
    <p:custDataLst>
      <p:tags r:id="rId1"/>
    </p:custDataLst>
    <p:extLst>
      <p:ext uri="{BB962C8B-B14F-4D97-AF65-F5344CB8AC3E}">
        <p14:creationId xmlns:p14="http://schemas.microsoft.com/office/powerpoint/2010/main" val="1463865789"/>
      </p:ext>
    </p:extLst>
  </p:cSld>
  <p:clrMapOvr>
    <a:masterClrMapping/>
  </p:clrMapOvr>
  <p:transition spd="slow">
    <p:wheel spokes="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4738" y="332656"/>
            <a:ext cx="7920882" cy="1368152"/>
          </a:xfrm>
        </p:spPr>
        <p:txBody>
          <a:bodyPr/>
          <a:lstStyle/>
          <a:p>
            <a:pPr marL="0" indent="0" algn="just">
              <a:buNone/>
            </a:pPr>
            <a:r>
              <a:rPr lang="en-IN" sz="2600" u="sng" dirty="0">
                <a:solidFill>
                  <a:schemeClr val="tx2">
                    <a:lumMod val="75000"/>
                  </a:schemeClr>
                </a:solidFill>
                <a:effectLst/>
                <a:latin typeface="Times New Roman" panose="02020603050405020304" pitchFamily="18" charset="0"/>
              </a:rPr>
              <a:t>Clause 22-Amount of interest inadmissible under section 23 of the Micro, Small and Medium Enterprises Development Act, 2006</a:t>
            </a:r>
          </a:p>
        </p:txBody>
      </p:sp>
      <p:sp>
        <p:nvSpPr>
          <p:cNvPr id="6" name="Rectangle 5"/>
          <p:cNvSpPr/>
          <p:nvPr/>
        </p:nvSpPr>
        <p:spPr>
          <a:xfrm>
            <a:off x="545910" y="1988840"/>
            <a:ext cx="8058538" cy="374441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lnSpc>
                <a:spcPct val="107000"/>
              </a:lnSpc>
            </a:pPr>
            <a:r>
              <a:rPr lang="en-IN" sz="2400" b="1" dirty="0"/>
              <a:t>In some cases, it has been observed that interest paid to MSME has been </a:t>
            </a:r>
            <a:r>
              <a:rPr lang="en-IN" sz="2400" b="1" dirty="0">
                <a:solidFill>
                  <a:srgbClr val="FF0000"/>
                </a:solidFill>
              </a:rPr>
              <a:t>mentioned</a:t>
            </a:r>
            <a:r>
              <a:rPr lang="en-IN" sz="2400" b="1" dirty="0"/>
              <a:t> in </a:t>
            </a:r>
            <a:r>
              <a:rPr lang="en-IN" sz="2400" b="1" dirty="0">
                <a:solidFill>
                  <a:srgbClr val="FF0000"/>
                </a:solidFill>
              </a:rPr>
              <a:t>Annual Report</a:t>
            </a:r>
            <a:r>
              <a:rPr lang="en-IN" sz="2400" b="1" dirty="0"/>
              <a:t>. However, the same was </a:t>
            </a:r>
            <a:r>
              <a:rPr lang="en-IN" sz="2400" b="1" dirty="0">
                <a:solidFill>
                  <a:srgbClr val="FF0000"/>
                </a:solidFill>
              </a:rPr>
              <a:t>not reported in Tax Audit Report</a:t>
            </a:r>
            <a:r>
              <a:rPr lang="en-IN" sz="2400" b="1" dirty="0"/>
              <a:t>. </a:t>
            </a:r>
          </a:p>
        </p:txBody>
      </p:sp>
    </p:spTree>
    <p:custDataLst>
      <p:tags r:id="rId1"/>
    </p:custDataLst>
    <p:extLst>
      <p:ext uri="{BB962C8B-B14F-4D97-AF65-F5344CB8AC3E}">
        <p14:creationId xmlns:p14="http://schemas.microsoft.com/office/powerpoint/2010/main" val="953398793"/>
      </p:ext>
    </p:extLst>
  </p:cSld>
  <p:clrMapOvr>
    <a:masterClrMapping/>
  </p:clrMapOvr>
  <p:transition spd="slow">
    <p:wheel spokes="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412776"/>
            <a:ext cx="8064896" cy="4392488"/>
          </a:xfrm>
        </p:spPr>
        <p:style>
          <a:lnRef idx="1">
            <a:schemeClr val="accent1"/>
          </a:lnRef>
          <a:fillRef idx="2">
            <a:schemeClr val="accent1"/>
          </a:fillRef>
          <a:effectRef idx="1">
            <a:schemeClr val="accent1"/>
          </a:effectRef>
          <a:fontRef idx="minor">
            <a:schemeClr val="dk1"/>
          </a:fontRef>
        </p:style>
        <p:txBody>
          <a:bodyPr anchor="ctr" anchorCtr="0">
            <a:noAutofit/>
          </a:bodyPr>
          <a:lstStyle/>
          <a:p>
            <a:pPr marL="0" indent="0" algn="just">
              <a:buNone/>
            </a:pPr>
            <a:r>
              <a:rPr lang="en-IN" sz="2400" b="1" dirty="0"/>
              <a:t>In certain cases:</a:t>
            </a:r>
          </a:p>
          <a:p>
            <a:pPr marL="0" indent="0" algn="just">
              <a:buNone/>
            </a:pPr>
            <a:endParaRPr lang="en-IN" sz="1000" b="1" dirty="0"/>
          </a:p>
          <a:p>
            <a:pPr lvl="0" algn="just">
              <a:buFont typeface="Arial" panose="020B0604020202020204" pitchFamily="34" charset="0"/>
              <a:buChar char="•"/>
            </a:pPr>
            <a:r>
              <a:rPr lang="en-IN" sz="2400" b="1" dirty="0">
                <a:solidFill>
                  <a:srgbClr val="FF0000"/>
                </a:solidFill>
              </a:rPr>
              <a:t>Name</a:t>
            </a:r>
            <a:r>
              <a:rPr lang="en-IN" sz="2400" b="1" dirty="0"/>
              <a:t> and </a:t>
            </a:r>
            <a:r>
              <a:rPr lang="en-IN" sz="2400" b="1" dirty="0">
                <a:solidFill>
                  <a:srgbClr val="FF0000"/>
                </a:solidFill>
              </a:rPr>
              <a:t>PAN</a:t>
            </a:r>
            <a:r>
              <a:rPr lang="en-IN" sz="2400" b="1" dirty="0"/>
              <a:t> of persons as specified under section 40A(2)(b) were </a:t>
            </a:r>
            <a:r>
              <a:rPr lang="en-IN" sz="2400" b="1" dirty="0">
                <a:solidFill>
                  <a:srgbClr val="FF0000"/>
                </a:solidFill>
              </a:rPr>
              <a:t>not reported</a:t>
            </a:r>
            <a:r>
              <a:rPr lang="en-IN" sz="2400" b="1" dirty="0"/>
              <a:t>.</a:t>
            </a:r>
          </a:p>
          <a:p>
            <a:pPr marL="45720" lvl="0" indent="0" algn="just">
              <a:buNone/>
            </a:pPr>
            <a:endParaRPr lang="en-IN" sz="1000" b="1" dirty="0"/>
          </a:p>
          <a:p>
            <a:pPr algn="just">
              <a:buFont typeface="Arial" panose="020B0604020202020204" pitchFamily="34" charset="0"/>
              <a:buChar char="•"/>
            </a:pPr>
            <a:r>
              <a:rPr lang="en-IN" sz="2400" b="1" dirty="0"/>
              <a:t>The </a:t>
            </a:r>
            <a:r>
              <a:rPr lang="en-IN" sz="2400" b="1" dirty="0">
                <a:solidFill>
                  <a:srgbClr val="FF0000"/>
                </a:solidFill>
              </a:rPr>
              <a:t>amount reported</a:t>
            </a:r>
            <a:r>
              <a:rPr lang="en-IN" sz="2400" b="1" dirty="0"/>
              <a:t> under this clause </a:t>
            </a:r>
            <a:r>
              <a:rPr lang="en-IN" sz="2400" b="1" dirty="0">
                <a:solidFill>
                  <a:srgbClr val="FF0000"/>
                </a:solidFill>
              </a:rPr>
              <a:t>did not match</a:t>
            </a:r>
            <a:r>
              <a:rPr lang="en-IN" sz="2400" b="1" dirty="0"/>
              <a:t> with the amount </a:t>
            </a:r>
            <a:r>
              <a:rPr lang="en-IN" sz="2400" b="1" dirty="0">
                <a:solidFill>
                  <a:srgbClr val="FF0000"/>
                </a:solidFill>
              </a:rPr>
              <a:t>as mentioned in Annual Report</a:t>
            </a:r>
            <a:r>
              <a:rPr lang="en-IN" sz="2400" b="1" dirty="0"/>
              <a:t>.</a:t>
            </a:r>
          </a:p>
          <a:p>
            <a:pPr marL="0" lvl="0" indent="0" algn="just">
              <a:buNone/>
            </a:pPr>
            <a:endParaRPr lang="en-IN" sz="1000" b="1" dirty="0">
              <a:solidFill>
                <a:schemeClr val="tx1"/>
              </a:solidFill>
            </a:endParaRPr>
          </a:p>
          <a:p>
            <a:pPr algn="just">
              <a:buFont typeface="Arial" panose="020B0604020202020204" pitchFamily="34" charset="0"/>
              <a:buChar char="•"/>
            </a:pPr>
            <a:r>
              <a:rPr lang="en-IN" sz="2400" b="1" dirty="0"/>
              <a:t>Consolidated figures were reported instead of </a:t>
            </a:r>
            <a:r>
              <a:rPr lang="en-IN" sz="2400" b="1" dirty="0">
                <a:solidFill>
                  <a:srgbClr val="FF0000"/>
                </a:solidFill>
              </a:rPr>
              <a:t>respective transaction with respective persons specified under section 40A(2)(b).</a:t>
            </a:r>
          </a:p>
        </p:txBody>
      </p:sp>
      <p:sp>
        <p:nvSpPr>
          <p:cNvPr id="2" name="Title 1"/>
          <p:cNvSpPr>
            <a:spLocks noGrp="1"/>
          </p:cNvSpPr>
          <p:nvPr>
            <p:ph type="title"/>
          </p:nvPr>
        </p:nvSpPr>
        <p:spPr>
          <a:xfrm>
            <a:off x="539552" y="404664"/>
            <a:ext cx="8064896" cy="1008112"/>
          </a:xfrm>
        </p:spPr>
        <p:txBody>
          <a:bodyPr>
            <a:normAutofit/>
          </a:bodyPr>
          <a:lstStyle/>
          <a:p>
            <a:pPr marL="0" indent="0" algn="just">
              <a:buNone/>
            </a:pPr>
            <a:r>
              <a:rPr lang="en-IN" sz="2600" u="sng" dirty="0">
                <a:solidFill>
                  <a:schemeClr val="tx2">
                    <a:lumMod val="75000"/>
                  </a:schemeClr>
                </a:solidFill>
                <a:effectLst/>
                <a:latin typeface="Times New Roman" panose="02020603050405020304" pitchFamily="18" charset="0"/>
              </a:rPr>
              <a:t>Clause 23-Particulars of payments made to persons specified under section 40A(2)(b)</a:t>
            </a:r>
          </a:p>
        </p:txBody>
      </p:sp>
    </p:spTree>
    <p:custDataLst>
      <p:tags r:id="rId1"/>
    </p:custDataLst>
    <p:extLst>
      <p:ext uri="{BB962C8B-B14F-4D97-AF65-F5344CB8AC3E}">
        <p14:creationId xmlns:p14="http://schemas.microsoft.com/office/powerpoint/2010/main" val="71719804"/>
      </p:ext>
    </p:extLst>
  </p:cSld>
  <p:clrMapOvr>
    <a:masterClrMapping/>
  </p:clrMapOvr>
  <p:transition spd="slow">
    <p:wheel spokes="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628800"/>
            <a:ext cx="8064896" cy="4608512"/>
          </a:xfrm>
        </p:spPr>
        <p:style>
          <a:lnRef idx="1">
            <a:schemeClr val="accent1"/>
          </a:lnRef>
          <a:fillRef idx="2">
            <a:schemeClr val="accent1"/>
          </a:fillRef>
          <a:effectRef idx="1">
            <a:schemeClr val="accent1"/>
          </a:effectRef>
          <a:fontRef idx="minor">
            <a:schemeClr val="dk1"/>
          </a:fontRef>
        </p:style>
        <p:txBody>
          <a:bodyPr anchor="ctr" anchorCtr="0">
            <a:noAutofit/>
          </a:bodyPr>
          <a:lstStyle/>
          <a:p>
            <a:pPr marL="0" indent="0" algn="just">
              <a:buNone/>
            </a:pPr>
            <a:r>
              <a:rPr lang="en-IN" sz="2400" b="1" dirty="0"/>
              <a:t>Details of </a:t>
            </a:r>
            <a:r>
              <a:rPr lang="en-IN" sz="2400" b="1" dirty="0">
                <a:solidFill>
                  <a:srgbClr val="FF0000"/>
                </a:solidFill>
              </a:rPr>
              <a:t>all the amounts chargeable</a:t>
            </a:r>
            <a:r>
              <a:rPr lang="en-IN" sz="2400" b="1" dirty="0"/>
              <a:t> under </a:t>
            </a:r>
            <a:r>
              <a:rPr lang="en-IN" sz="2400" b="1" dirty="0">
                <a:solidFill>
                  <a:srgbClr val="FF0000"/>
                </a:solidFill>
              </a:rPr>
              <a:t>section-41</a:t>
            </a:r>
            <a:r>
              <a:rPr lang="en-IN" sz="2400" b="1" dirty="0"/>
              <a:t> is </a:t>
            </a:r>
            <a:r>
              <a:rPr lang="en-IN" sz="2400" b="1" dirty="0">
                <a:solidFill>
                  <a:srgbClr val="FF0000"/>
                </a:solidFill>
              </a:rPr>
              <a:t>to be reported</a:t>
            </a:r>
            <a:r>
              <a:rPr lang="en-IN" sz="2400" b="1" dirty="0"/>
              <a:t> here, whether the </a:t>
            </a:r>
            <a:r>
              <a:rPr lang="en-IN" sz="2400" b="1" dirty="0">
                <a:solidFill>
                  <a:srgbClr val="FF0000"/>
                </a:solidFill>
              </a:rPr>
              <a:t>same have been credited to the profit and loss account or not</a:t>
            </a:r>
            <a:r>
              <a:rPr lang="en-IN" sz="2400" b="1" dirty="0"/>
              <a:t>. In some cases, it was evident from the annual report but not reported in tax audit report.</a:t>
            </a:r>
          </a:p>
          <a:p>
            <a:pPr marL="0" indent="0" algn="just">
              <a:buNone/>
            </a:pPr>
            <a:endParaRPr lang="en-IN" sz="1200" b="1" dirty="0"/>
          </a:p>
          <a:p>
            <a:pPr marL="0" indent="0" algn="just">
              <a:buNone/>
            </a:pPr>
            <a:r>
              <a:rPr lang="en-IN" sz="2400" b="1" dirty="0"/>
              <a:t>As per the Guidance Note the same is </a:t>
            </a:r>
            <a:r>
              <a:rPr lang="en-IN" sz="2400" b="1" dirty="0">
                <a:solidFill>
                  <a:srgbClr val="FF0000"/>
                </a:solidFill>
              </a:rPr>
              <a:t>required to be reported irrespective</a:t>
            </a:r>
            <a:r>
              <a:rPr lang="en-IN" sz="2400" b="1" dirty="0"/>
              <a:t> of the fact whether the relevant </a:t>
            </a:r>
            <a:r>
              <a:rPr lang="en-IN" sz="2400" b="1" dirty="0">
                <a:solidFill>
                  <a:srgbClr val="FF0000"/>
                </a:solidFill>
              </a:rPr>
              <a:t>amount has been credited to the profit and loss account or not</a:t>
            </a:r>
            <a:r>
              <a:rPr lang="en-IN" sz="2400" b="1" dirty="0"/>
              <a:t>.</a:t>
            </a:r>
          </a:p>
        </p:txBody>
      </p:sp>
      <p:sp>
        <p:nvSpPr>
          <p:cNvPr id="2" name="Title 1"/>
          <p:cNvSpPr>
            <a:spLocks noGrp="1"/>
          </p:cNvSpPr>
          <p:nvPr>
            <p:ph type="title"/>
          </p:nvPr>
        </p:nvSpPr>
        <p:spPr>
          <a:xfrm>
            <a:off x="539552" y="404664"/>
            <a:ext cx="8064896" cy="1008112"/>
          </a:xfrm>
        </p:spPr>
        <p:txBody>
          <a:bodyPr>
            <a:normAutofit/>
          </a:bodyPr>
          <a:lstStyle/>
          <a:p>
            <a:pPr marL="0" indent="0" algn="just">
              <a:buNone/>
            </a:pPr>
            <a:r>
              <a:rPr lang="en-IN" sz="2600" u="sng" dirty="0">
                <a:solidFill>
                  <a:schemeClr val="tx2">
                    <a:lumMod val="75000"/>
                  </a:schemeClr>
                </a:solidFill>
                <a:effectLst/>
                <a:latin typeface="Times New Roman" panose="02020603050405020304" pitchFamily="18" charset="0"/>
              </a:rPr>
              <a:t>Clause 25-Any amount of profit chargeable to tax under section 41 and computation thereof.</a:t>
            </a:r>
          </a:p>
        </p:txBody>
      </p:sp>
    </p:spTree>
    <p:custDataLst>
      <p:tags r:id="rId1"/>
    </p:custDataLst>
    <p:extLst>
      <p:ext uri="{BB962C8B-B14F-4D97-AF65-F5344CB8AC3E}">
        <p14:creationId xmlns:p14="http://schemas.microsoft.com/office/powerpoint/2010/main" val="2836913728"/>
      </p:ext>
    </p:extLst>
  </p:cSld>
  <p:clrMapOvr>
    <a:masterClrMapping/>
  </p:clrMapOvr>
  <p:transition spd="slow">
    <p:wheel spokes="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916832"/>
            <a:ext cx="8064896" cy="3888432"/>
          </a:xfrm>
        </p:spPr>
        <p:style>
          <a:lnRef idx="1">
            <a:schemeClr val="accent1"/>
          </a:lnRef>
          <a:fillRef idx="2">
            <a:schemeClr val="accent1"/>
          </a:fillRef>
          <a:effectRef idx="1">
            <a:schemeClr val="accent1"/>
          </a:effectRef>
          <a:fontRef idx="minor">
            <a:schemeClr val="dk1"/>
          </a:fontRef>
        </p:style>
        <p:txBody>
          <a:bodyPr anchor="ctr" anchorCtr="0">
            <a:noAutofit/>
          </a:bodyPr>
          <a:lstStyle/>
          <a:p>
            <a:pPr marL="0" indent="0" algn="just">
              <a:buNone/>
            </a:pPr>
            <a:r>
              <a:rPr lang="en-IN" sz="2400" b="1" dirty="0"/>
              <a:t>If excise duty is </a:t>
            </a:r>
            <a:r>
              <a:rPr lang="en-IN" sz="2400" b="1" dirty="0">
                <a:solidFill>
                  <a:srgbClr val="FF0000"/>
                </a:solidFill>
              </a:rPr>
              <a:t>passed through profit &amp; loss account</a:t>
            </a:r>
            <a:r>
              <a:rPr lang="en-IN" sz="2400" b="1" dirty="0"/>
              <a:t>, it has to be </a:t>
            </a:r>
            <a:r>
              <a:rPr lang="en-IN" sz="2400" b="1" dirty="0">
                <a:solidFill>
                  <a:srgbClr val="FF0000"/>
                </a:solidFill>
              </a:rPr>
              <a:t>reported appropriately</a:t>
            </a:r>
            <a:r>
              <a:rPr lang="en-IN" sz="2400" b="1" dirty="0"/>
              <a:t> under this clause </a:t>
            </a:r>
            <a:r>
              <a:rPr lang="en-IN" sz="2400" b="1" dirty="0">
                <a:solidFill>
                  <a:srgbClr val="FF0000"/>
                </a:solidFill>
              </a:rPr>
              <a:t>and clause 27a</a:t>
            </a:r>
            <a:r>
              <a:rPr lang="en-IN" sz="2400" b="1" dirty="0"/>
              <a:t> which was not done in many reports. </a:t>
            </a:r>
          </a:p>
        </p:txBody>
      </p:sp>
      <p:sp>
        <p:nvSpPr>
          <p:cNvPr id="2" name="Title 1"/>
          <p:cNvSpPr>
            <a:spLocks noGrp="1"/>
          </p:cNvSpPr>
          <p:nvPr>
            <p:ph type="title"/>
          </p:nvPr>
        </p:nvSpPr>
        <p:spPr>
          <a:xfrm>
            <a:off x="539552" y="404664"/>
            <a:ext cx="8064896" cy="1368152"/>
          </a:xfrm>
        </p:spPr>
        <p:txBody>
          <a:bodyPr>
            <a:noAutofit/>
          </a:bodyPr>
          <a:lstStyle/>
          <a:p>
            <a:pPr marL="0" indent="0" algn="just">
              <a:buNone/>
            </a:pPr>
            <a:r>
              <a:rPr lang="en-IN" sz="2600" u="sng" dirty="0">
                <a:solidFill>
                  <a:schemeClr val="tx2">
                    <a:lumMod val="75000"/>
                  </a:schemeClr>
                </a:solidFill>
                <a:effectLst/>
                <a:latin typeface="Times New Roman" panose="02020603050405020304" pitchFamily="18" charset="0"/>
              </a:rPr>
              <a:t>Clause 26-In respect of any sum referred to in clause (a), (b), (c), (d), (e), (f) or (g)of section 43B, the liability for which:-</a:t>
            </a:r>
          </a:p>
        </p:txBody>
      </p:sp>
    </p:spTree>
    <p:custDataLst>
      <p:tags r:id="rId1"/>
    </p:custDataLst>
    <p:extLst>
      <p:ext uri="{BB962C8B-B14F-4D97-AF65-F5344CB8AC3E}">
        <p14:creationId xmlns:p14="http://schemas.microsoft.com/office/powerpoint/2010/main" val="3088850590"/>
      </p:ext>
    </p:extLst>
  </p:cSld>
  <p:clrMapOvr>
    <a:masterClrMapping/>
  </p:clrMapOvr>
  <p:transition spd="slow">
    <p:wheel spokes="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3608" y="476672"/>
            <a:ext cx="6512511" cy="864096"/>
          </a:xfrm>
        </p:spPr>
        <p:style>
          <a:lnRef idx="0">
            <a:schemeClr val="accent1"/>
          </a:lnRef>
          <a:fillRef idx="3">
            <a:schemeClr val="accent1"/>
          </a:fillRef>
          <a:effectRef idx="3">
            <a:schemeClr val="accent1"/>
          </a:effectRef>
          <a:fontRef idx="minor">
            <a:schemeClr val="lt1"/>
          </a:fontRef>
        </p:style>
        <p:txBody>
          <a:bodyPr/>
          <a:lstStyle/>
          <a:p>
            <a:pPr marL="0" indent="0" algn="ctr">
              <a:buNone/>
            </a:pPr>
            <a:r>
              <a:rPr lang="en-IN" sz="3600" b="0" u="sng" dirty="0">
                <a:ln w="18415" cmpd="sng">
                  <a:solidFill>
                    <a:srgbClr val="FFFFFF"/>
                  </a:solidFill>
                  <a:prstDash val="solid"/>
                </a:ln>
                <a:solidFill>
                  <a:srgbClr val="FFFFFF"/>
                </a:solidFill>
                <a:effectLst>
                  <a:outerShdw blurRad="63500" dir="3600000" algn="tl" rotWithShape="0">
                    <a:srgbClr val="000000">
                      <a:alpha val="70000"/>
                    </a:srgbClr>
                  </a:outerShdw>
                </a:effectLst>
              </a:rPr>
              <a:t>FORM No.- 3CA</a:t>
            </a:r>
            <a:endParaRPr lang="en-IN" sz="3600"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Rectangle 5"/>
          <p:cNvSpPr/>
          <p:nvPr/>
        </p:nvSpPr>
        <p:spPr>
          <a:xfrm>
            <a:off x="539552" y="1556792"/>
            <a:ext cx="7920880" cy="410445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285750" indent="-285750" algn="just">
              <a:buFont typeface="Arial" charset="0"/>
              <a:buChar char="•"/>
            </a:pPr>
            <a:r>
              <a:rPr lang="en-IN" sz="2400" b="1" dirty="0">
                <a:solidFill>
                  <a:schemeClr val="tx1"/>
                </a:solidFill>
              </a:rPr>
              <a:t>Total 3 Paras</a:t>
            </a:r>
          </a:p>
          <a:p>
            <a:pPr algn="just"/>
            <a:endParaRPr lang="en-IN" sz="2400" b="1" dirty="0">
              <a:solidFill>
                <a:schemeClr val="tx1"/>
              </a:solidFill>
            </a:endParaRPr>
          </a:p>
          <a:p>
            <a:pPr marL="285750" indent="-285750" algn="just">
              <a:buFont typeface="Arial" charset="0"/>
              <a:buChar char="•"/>
            </a:pPr>
            <a:r>
              <a:rPr lang="en-IN" sz="2400" b="1" dirty="0">
                <a:solidFill>
                  <a:schemeClr val="tx1"/>
                </a:solidFill>
              </a:rPr>
              <a:t>Examination of books by auditor included before giving opinion</a:t>
            </a:r>
          </a:p>
          <a:p>
            <a:pPr marL="285750" indent="-285750" algn="just">
              <a:buFont typeface="Arial" charset="0"/>
              <a:buChar char="•"/>
            </a:pPr>
            <a:endParaRPr lang="en-IN" sz="2400" b="1" dirty="0">
              <a:solidFill>
                <a:schemeClr val="tx1"/>
              </a:solidFill>
            </a:endParaRPr>
          </a:p>
          <a:p>
            <a:pPr marL="285750" indent="-285750" algn="just">
              <a:buFont typeface="Arial" charset="0"/>
              <a:buChar char="•"/>
            </a:pPr>
            <a:r>
              <a:rPr lang="en-IN" sz="2400" b="1" dirty="0">
                <a:solidFill>
                  <a:schemeClr val="tx1"/>
                </a:solidFill>
              </a:rPr>
              <a:t>Opinion to be given subject to observations/ qualifications, no annexures- Para 3</a:t>
            </a:r>
          </a:p>
        </p:txBody>
      </p:sp>
    </p:spTree>
    <p:custDataLst>
      <p:tags r:id="rId1"/>
    </p:custDataLst>
    <p:extLst>
      <p:ext uri="{BB962C8B-B14F-4D97-AF65-F5344CB8AC3E}">
        <p14:creationId xmlns:p14="http://schemas.microsoft.com/office/powerpoint/2010/main" val="100549281"/>
      </p:ext>
    </p:extLst>
  </p:cSld>
  <p:clrMapOvr>
    <a:masterClrMapping/>
  </p:clrMapOvr>
  <p:transition spd="slow">
    <p:wheel spokes="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2276872"/>
            <a:ext cx="8064896" cy="4032448"/>
          </a:xfrm>
        </p:spPr>
        <p:style>
          <a:lnRef idx="1">
            <a:schemeClr val="accent1"/>
          </a:lnRef>
          <a:fillRef idx="2">
            <a:schemeClr val="accent1"/>
          </a:fillRef>
          <a:effectRef idx="1">
            <a:schemeClr val="accent1"/>
          </a:effectRef>
          <a:fontRef idx="minor">
            <a:schemeClr val="dk1"/>
          </a:fontRef>
        </p:style>
        <p:txBody>
          <a:bodyPr anchor="ctr" anchorCtr="0">
            <a:noAutofit/>
          </a:bodyPr>
          <a:lstStyle/>
          <a:p>
            <a:pPr marL="0" indent="0" algn="just">
              <a:buNone/>
            </a:pPr>
            <a:r>
              <a:rPr lang="en-IN" sz="2300" b="1" dirty="0"/>
              <a:t>This clause requires reporting of amount of Central Value Added Tax credits </a:t>
            </a:r>
            <a:r>
              <a:rPr lang="en-IN" sz="2300" b="1" dirty="0">
                <a:solidFill>
                  <a:srgbClr val="FF0000"/>
                </a:solidFill>
              </a:rPr>
              <a:t>availed of or utilised </a:t>
            </a:r>
            <a:r>
              <a:rPr lang="en-IN" sz="2300" b="1" dirty="0"/>
              <a:t>during the previous year and its </a:t>
            </a:r>
            <a:r>
              <a:rPr lang="en-IN" sz="2300" b="1" dirty="0">
                <a:solidFill>
                  <a:srgbClr val="FF0000"/>
                </a:solidFill>
              </a:rPr>
              <a:t>treatment</a:t>
            </a:r>
            <a:r>
              <a:rPr lang="en-IN" sz="2300" b="1" dirty="0"/>
              <a:t> in the profit and loss account and treatment of outstanding Central Value Added Tax credits in the account. In few Tax Audit reports </a:t>
            </a:r>
            <a:r>
              <a:rPr lang="en-IN" sz="2300" b="1" dirty="0">
                <a:solidFill>
                  <a:srgbClr val="FF0000"/>
                </a:solidFill>
              </a:rPr>
              <a:t>computation shown </a:t>
            </a:r>
            <a:r>
              <a:rPr lang="en-IN" sz="2300" b="1" dirty="0"/>
              <a:t>under this clause </a:t>
            </a:r>
            <a:r>
              <a:rPr lang="en-IN" sz="2300" b="1" dirty="0">
                <a:solidFill>
                  <a:srgbClr val="FF0000"/>
                </a:solidFill>
              </a:rPr>
              <a:t>was incorrect</a:t>
            </a:r>
            <a:r>
              <a:rPr lang="en-IN" sz="2300" b="1" dirty="0"/>
              <a:t>. Some reports </a:t>
            </a:r>
            <a:r>
              <a:rPr lang="en-IN" sz="2300" b="1" dirty="0">
                <a:solidFill>
                  <a:srgbClr val="FF0000"/>
                </a:solidFill>
              </a:rPr>
              <a:t>did not mention </a:t>
            </a:r>
            <a:r>
              <a:rPr lang="en-IN" sz="2300" b="1" dirty="0"/>
              <a:t>the </a:t>
            </a:r>
            <a:r>
              <a:rPr lang="en-IN" sz="2300" b="1" dirty="0">
                <a:solidFill>
                  <a:srgbClr val="FF0000"/>
                </a:solidFill>
              </a:rPr>
              <a:t>CENVAT utilized </a:t>
            </a:r>
            <a:r>
              <a:rPr lang="en-IN" sz="2300" b="1" dirty="0"/>
              <a:t>while </a:t>
            </a:r>
            <a:r>
              <a:rPr lang="en-IN" sz="2300" b="1" dirty="0">
                <a:solidFill>
                  <a:srgbClr val="FF0000"/>
                </a:solidFill>
              </a:rPr>
              <a:t>some missed reporting treatment of the same in Profit and Loss Account </a:t>
            </a:r>
            <a:r>
              <a:rPr lang="en-IN" sz="2300" b="1" dirty="0">
                <a:solidFill>
                  <a:schemeClr val="tx1"/>
                </a:solidFill>
              </a:rPr>
              <a:t>and also </a:t>
            </a:r>
            <a:r>
              <a:rPr lang="en-IN" sz="2300" b="1" dirty="0">
                <a:solidFill>
                  <a:srgbClr val="FF0000"/>
                </a:solidFill>
              </a:rPr>
              <a:t>treatment of outstanding Central Value Added Tax credits in the accounts</a:t>
            </a:r>
            <a:r>
              <a:rPr lang="en-IN" sz="2300" b="1" dirty="0"/>
              <a:t>.</a:t>
            </a:r>
          </a:p>
        </p:txBody>
      </p:sp>
      <p:sp>
        <p:nvSpPr>
          <p:cNvPr id="2" name="Title 1"/>
          <p:cNvSpPr>
            <a:spLocks noGrp="1"/>
          </p:cNvSpPr>
          <p:nvPr>
            <p:ph type="title"/>
          </p:nvPr>
        </p:nvSpPr>
        <p:spPr>
          <a:xfrm>
            <a:off x="539552" y="260648"/>
            <a:ext cx="8064896" cy="1800200"/>
          </a:xfrm>
        </p:spPr>
        <p:txBody>
          <a:bodyPr>
            <a:noAutofit/>
          </a:bodyPr>
          <a:lstStyle/>
          <a:p>
            <a:pPr marL="0" indent="0" algn="just">
              <a:buNone/>
            </a:pPr>
            <a:r>
              <a:rPr lang="en-IN" sz="2300" u="sng" dirty="0">
                <a:solidFill>
                  <a:schemeClr val="tx2">
                    <a:lumMod val="75000"/>
                  </a:schemeClr>
                </a:solidFill>
                <a:effectLst/>
                <a:latin typeface="Times New Roman" panose="02020603050405020304" pitchFamily="18" charset="0"/>
              </a:rPr>
              <a:t>Clause 27a-Amount of Central Value Added Tax Credits/ Input Tax Credit(ITC) availed of or utilised during the previous year and its treatment in profit and loss account and treatment of outstanding Central Value Added Tax Credits/Input Tax Credit (ITC) in accounts</a:t>
            </a:r>
          </a:p>
        </p:txBody>
      </p:sp>
    </p:spTree>
    <p:custDataLst>
      <p:tags r:id="rId1"/>
    </p:custDataLst>
    <p:extLst>
      <p:ext uri="{BB962C8B-B14F-4D97-AF65-F5344CB8AC3E}">
        <p14:creationId xmlns:p14="http://schemas.microsoft.com/office/powerpoint/2010/main" val="1076784795"/>
      </p:ext>
    </p:extLst>
  </p:cSld>
  <p:clrMapOvr>
    <a:masterClrMapping/>
  </p:clrMapOvr>
  <p:transition spd="slow">
    <p:wheel spokes="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772816"/>
            <a:ext cx="8352928" cy="4680520"/>
          </a:xfrm>
        </p:spPr>
        <p:style>
          <a:lnRef idx="1">
            <a:schemeClr val="accent1"/>
          </a:lnRef>
          <a:fillRef idx="2">
            <a:schemeClr val="accent1"/>
          </a:fillRef>
          <a:effectRef idx="1">
            <a:schemeClr val="accent1"/>
          </a:effectRef>
          <a:fontRef idx="minor">
            <a:schemeClr val="dk1"/>
          </a:fontRef>
        </p:style>
        <p:txBody>
          <a:bodyPr anchor="ctr" anchorCtr="0">
            <a:noAutofit/>
          </a:bodyPr>
          <a:lstStyle/>
          <a:p>
            <a:pPr marL="342900" indent="-342900" algn="just">
              <a:buFont typeface="Arial" panose="020B0604020202020204" pitchFamily="34" charset="0"/>
              <a:buChar char="•"/>
            </a:pPr>
            <a:r>
              <a:rPr lang="en-IN" sz="2200" b="1" dirty="0">
                <a:solidFill>
                  <a:schemeClr val="tx1"/>
                </a:solidFill>
              </a:rPr>
              <a:t>There were cases where the ‘</a:t>
            </a:r>
            <a:r>
              <a:rPr lang="en-IN" sz="2200" b="1" dirty="0">
                <a:solidFill>
                  <a:srgbClr val="FF0000"/>
                </a:solidFill>
              </a:rPr>
              <a:t>name</a:t>
            </a:r>
            <a:r>
              <a:rPr lang="en-IN" sz="2200" b="1" dirty="0">
                <a:solidFill>
                  <a:schemeClr val="tx1"/>
                </a:solidFill>
              </a:rPr>
              <a:t>’ of the persons/concerns from whom loan had been taken, was </a:t>
            </a:r>
            <a:r>
              <a:rPr lang="en-IN" sz="2200" b="1" dirty="0">
                <a:solidFill>
                  <a:srgbClr val="FF0000"/>
                </a:solidFill>
              </a:rPr>
              <a:t>not mentioned</a:t>
            </a:r>
            <a:r>
              <a:rPr lang="en-IN" sz="2200" b="1" dirty="0">
                <a:solidFill>
                  <a:schemeClr val="tx1"/>
                </a:solidFill>
              </a:rPr>
              <a:t>. </a:t>
            </a:r>
            <a:r>
              <a:rPr lang="en-IN" sz="2200" b="1" dirty="0">
                <a:solidFill>
                  <a:srgbClr val="FF0000"/>
                </a:solidFill>
              </a:rPr>
              <a:t>Consolidated figures were reported</a:t>
            </a:r>
            <a:r>
              <a:rPr lang="en-IN" sz="2200" b="1" dirty="0"/>
              <a:t> mentioning ‘various parties’ under this clause instead of </a:t>
            </a:r>
            <a:r>
              <a:rPr lang="en-IN" sz="2200" b="1" dirty="0">
                <a:solidFill>
                  <a:srgbClr val="FF0000"/>
                </a:solidFill>
              </a:rPr>
              <a:t>details of loan received person-wise</a:t>
            </a:r>
            <a:r>
              <a:rPr lang="en-IN" sz="2200" b="1" dirty="0"/>
              <a:t>.</a:t>
            </a:r>
          </a:p>
          <a:p>
            <a:pPr marL="0" indent="0" algn="just">
              <a:buNone/>
            </a:pPr>
            <a:endParaRPr lang="en-IN" sz="800" b="1" dirty="0"/>
          </a:p>
          <a:p>
            <a:pPr marL="342900" indent="-342900" algn="just">
              <a:buFont typeface="Arial" panose="020B0604020202020204" pitchFamily="34" charset="0"/>
              <a:buChar char="•"/>
            </a:pPr>
            <a:r>
              <a:rPr lang="en-IN" sz="2200" b="1" dirty="0"/>
              <a:t>In </a:t>
            </a:r>
            <a:r>
              <a:rPr lang="en-IN" sz="2200" b="1" dirty="0">
                <a:solidFill>
                  <a:srgbClr val="FF0000"/>
                </a:solidFill>
              </a:rPr>
              <a:t>Observations/Qualifications </a:t>
            </a:r>
            <a:r>
              <a:rPr lang="en-IN" sz="2200" b="1" dirty="0"/>
              <a:t>paragraph i.e., clause (3) of Form No.3CA or Clause (5) of Form No.3CB as the case may be, the </a:t>
            </a:r>
            <a:r>
              <a:rPr lang="en-IN" sz="2200" b="1" dirty="0">
                <a:solidFill>
                  <a:srgbClr val="FF0000"/>
                </a:solidFill>
              </a:rPr>
              <a:t>language used in Para 49.6 </a:t>
            </a:r>
            <a:r>
              <a:rPr lang="en-IN" sz="2200" b="1" dirty="0"/>
              <a:t>of the Guidance Note </a:t>
            </a:r>
            <a:r>
              <a:rPr lang="en-IN" sz="2200" b="1" dirty="0">
                <a:solidFill>
                  <a:srgbClr val="FF0000"/>
                </a:solidFill>
              </a:rPr>
              <a:t>has been used</a:t>
            </a:r>
            <a:r>
              <a:rPr lang="en-IN" sz="2200" b="1" dirty="0"/>
              <a:t>, </a:t>
            </a:r>
            <a:r>
              <a:rPr lang="en-IN" sz="2200" b="1" dirty="0">
                <a:solidFill>
                  <a:schemeClr val="tx1"/>
                </a:solidFill>
              </a:rPr>
              <a:t>as it is, </a:t>
            </a:r>
            <a:r>
              <a:rPr lang="en-IN" sz="2200" b="1" dirty="0">
                <a:solidFill>
                  <a:srgbClr val="FF0000"/>
                </a:solidFill>
              </a:rPr>
              <a:t>without making the necessary change </a:t>
            </a:r>
            <a:r>
              <a:rPr lang="en-IN" sz="2200" b="1" dirty="0">
                <a:solidFill>
                  <a:schemeClr val="tx1"/>
                </a:solidFill>
              </a:rPr>
              <a:t>in respect to “</a:t>
            </a:r>
            <a:r>
              <a:rPr lang="en-IN" sz="2200" b="1" dirty="0">
                <a:solidFill>
                  <a:srgbClr val="FF0000"/>
                </a:solidFill>
              </a:rPr>
              <a:t>me/us</a:t>
            </a:r>
            <a:r>
              <a:rPr lang="en-IN" sz="2200" b="1" dirty="0">
                <a:solidFill>
                  <a:schemeClr val="tx1"/>
                </a:solidFill>
              </a:rPr>
              <a:t>”</a:t>
            </a:r>
            <a:r>
              <a:rPr lang="en-IN" sz="2200" b="1" dirty="0"/>
              <a:t>. Since the </a:t>
            </a:r>
            <a:r>
              <a:rPr lang="en-IN" sz="2200" b="1" dirty="0">
                <a:solidFill>
                  <a:srgbClr val="FF0000"/>
                </a:solidFill>
              </a:rPr>
              <a:t>general language is provided</a:t>
            </a:r>
            <a:r>
              <a:rPr lang="en-IN" sz="2200" b="1" dirty="0"/>
              <a:t> in the Guidance Note, the report in Form No. 3CA/ 3CB </a:t>
            </a:r>
            <a:r>
              <a:rPr lang="en-IN" sz="2200" b="1" dirty="0">
                <a:solidFill>
                  <a:srgbClr val="FF0000"/>
                </a:solidFill>
              </a:rPr>
              <a:t>should be reworded </a:t>
            </a:r>
            <a:r>
              <a:rPr lang="en-IN" sz="2200" b="1" dirty="0"/>
              <a:t>as applicable.</a:t>
            </a:r>
          </a:p>
        </p:txBody>
      </p:sp>
      <p:sp>
        <p:nvSpPr>
          <p:cNvPr id="2" name="Title 1"/>
          <p:cNvSpPr>
            <a:spLocks noGrp="1"/>
          </p:cNvSpPr>
          <p:nvPr>
            <p:ph type="title"/>
          </p:nvPr>
        </p:nvSpPr>
        <p:spPr>
          <a:xfrm>
            <a:off x="539552" y="404664"/>
            <a:ext cx="8064896" cy="1224136"/>
          </a:xfrm>
        </p:spPr>
        <p:txBody>
          <a:bodyPr>
            <a:normAutofit fontScale="90000"/>
          </a:bodyPr>
          <a:lstStyle/>
          <a:p>
            <a:pPr marL="0" indent="0" algn="just">
              <a:buNone/>
            </a:pPr>
            <a:r>
              <a:rPr lang="en-IN" sz="2600" u="sng" dirty="0">
                <a:solidFill>
                  <a:schemeClr val="tx2">
                    <a:lumMod val="75000"/>
                  </a:schemeClr>
                </a:solidFill>
                <a:effectLst/>
                <a:latin typeface="Times New Roman" panose="02020603050405020304" pitchFamily="18" charset="0"/>
              </a:rPr>
              <a:t>Clause 31a-Particulars of each loan or deposit in an amount exceeding the limit specified in section 269SS taken or accepted during </a:t>
            </a:r>
            <a:r>
              <a:rPr lang="en-US" sz="2600" u="sng" dirty="0">
                <a:solidFill>
                  <a:schemeClr val="tx2">
                    <a:lumMod val="75000"/>
                  </a:schemeClr>
                </a:solidFill>
                <a:effectLst/>
                <a:latin typeface="Times New Roman" panose="02020603050405020304" pitchFamily="18" charset="0"/>
              </a:rPr>
              <a:t>the previous year: -</a:t>
            </a:r>
            <a:endParaRPr lang="en-IN" sz="2600" u="sng" dirty="0">
              <a:solidFill>
                <a:schemeClr val="tx2">
                  <a:lumMod val="75000"/>
                </a:schemeClr>
              </a:solidFill>
              <a:effectLst/>
              <a:latin typeface="Times New Roman" panose="02020603050405020304" pitchFamily="18" charset="0"/>
            </a:endParaRPr>
          </a:p>
        </p:txBody>
      </p:sp>
    </p:spTree>
    <p:custDataLst>
      <p:tags r:id="rId1"/>
    </p:custDataLst>
    <p:extLst>
      <p:ext uri="{BB962C8B-B14F-4D97-AF65-F5344CB8AC3E}">
        <p14:creationId xmlns:p14="http://schemas.microsoft.com/office/powerpoint/2010/main" val="155859205"/>
      </p:ext>
    </p:extLst>
  </p:cSld>
  <p:clrMapOvr>
    <a:masterClrMapping/>
  </p:clrMapOvr>
  <p:transition spd="slow">
    <p:wheel spokes="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844824"/>
            <a:ext cx="8352928" cy="4464496"/>
          </a:xfrm>
        </p:spPr>
        <p:style>
          <a:lnRef idx="1">
            <a:schemeClr val="accent1"/>
          </a:lnRef>
          <a:fillRef idx="2">
            <a:schemeClr val="accent1"/>
          </a:fillRef>
          <a:effectRef idx="1">
            <a:schemeClr val="accent1"/>
          </a:effectRef>
          <a:fontRef idx="minor">
            <a:schemeClr val="dk1"/>
          </a:fontRef>
        </p:style>
        <p:txBody>
          <a:bodyPr anchor="ctr" anchorCtr="0">
            <a:noAutofit/>
          </a:bodyPr>
          <a:lstStyle/>
          <a:p>
            <a:pPr marL="342900" indent="-342900" algn="just">
              <a:buFont typeface="Arial" panose="020B0604020202020204" pitchFamily="34" charset="0"/>
              <a:buChar char="•"/>
            </a:pPr>
            <a:r>
              <a:rPr lang="en-IN" sz="2000" b="1" dirty="0"/>
              <a:t>As per the Guidance Note on Tax Audit in case of company, “loan or deposit” means any deposit of money which is repayable after notice or repayable after a period and, for persons other than company, includes loan or deposit of any nature. In certain cases, </a:t>
            </a:r>
            <a:r>
              <a:rPr lang="en-IN" sz="2000" b="1" dirty="0">
                <a:solidFill>
                  <a:srgbClr val="FF0000"/>
                </a:solidFill>
              </a:rPr>
              <a:t>repayment of fixed deposits and term loans reflecting in Annual report were not reported</a:t>
            </a:r>
            <a:r>
              <a:rPr lang="en-IN" sz="2000" b="1" dirty="0"/>
              <a:t>.</a:t>
            </a:r>
          </a:p>
          <a:p>
            <a:pPr marL="0" indent="0" algn="just">
              <a:buNone/>
            </a:pPr>
            <a:endParaRPr lang="en-IN" sz="1000" b="1" dirty="0"/>
          </a:p>
          <a:p>
            <a:pPr marL="342900" indent="-342900" algn="just">
              <a:buFont typeface="Arial" panose="020B0604020202020204" pitchFamily="34" charset="0"/>
              <a:buChar char="•"/>
            </a:pPr>
            <a:r>
              <a:rPr lang="en-IN" sz="2000" b="1" dirty="0"/>
              <a:t>In </a:t>
            </a:r>
            <a:r>
              <a:rPr lang="en-IN" sz="2000" b="1" dirty="0">
                <a:solidFill>
                  <a:srgbClr val="FF0000"/>
                </a:solidFill>
              </a:rPr>
              <a:t>Observations/Qualifications </a:t>
            </a:r>
            <a:r>
              <a:rPr lang="en-IN" sz="2000" b="1" dirty="0"/>
              <a:t>paragraph i.e., clause (3) of Form No.3CA or Clause (5) of Form No.3CB as the case may be, the </a:t>
            </a:r>
            <a:r>
              <a:rPr lang="en-IN" sz="2000" b="1" dirty="0">
                <a:solidFill>
                  <a:srgbClr val="FF0000"/>
                </a:solidFill>
              </a:rPr>
              <a:t>language used in </a:t>
            </a:r>
            <a:r>
              <a:rPr lang="en-IN" sz="2000" b="1" dirty="0"/>
              <a:t>the Guidance Note </a:t>
            </a:r>
            <a:r>
              <a:rPr lang="en-IN" sz="2000" b="1" dirty="0">
                <a:solidFill>
                  <a:srgbClr val="FF0000"/>
                </a:solidFill>
              </a:rPr>
              <a:t>has been used</a:t>
            </a:r>
            <a:r>
              <a:rPr lang="en-IN" sz="2000" b="1" dirty="0"/>
              <a:t>, as it is, </a:t>
            </a:r>
            <a:r>
              <a:rPr lang="en-IN" sz="2000" b="1" dirty="0">
                <a:solidFill>
                  <a:srgbClr val="FF0000"/>
                </a:solidFill>
              </a:rPr>
              <a:t>without making the necessary change </a:t>
            </a:r>
            <a:r>
              <a:rPr lang="en-IN" sz="2000" b="1" dirty="0"/>
              <a:t>in respect to “</a:t>
            </a:r>
            <a:r>
              <a:rPr lang="en-IN" sz="2000" b="1" dirty="0">
                <a:solidFill>
                  <a:srgbClr val="FF0000"/>
                </a:solidFill>
              </a:rPr>
              <a:t>me/us</a:t>
            </a:r>
            <a:r>
              <a:rPr lang="en-IN" sz="2000" b="1" dirty="0"/>
              <a:t>”. Since the </a:t>
            </a:r>
            <a:r>
              <a:rPr lang="en-IN" sz="2000" b="1" dirty="0">
                <a:solidFill>
                  <a:srgbClr val="FF0000"/>
                </a:solidFill>
              </a:rPr>
              <a:t>general language is provided </a:t>
            </a:r>
            <a:r>
              <a:rPr lang="en-IN" sz="2000" b="1" dirty="0"/>
              <a:t>in the Guidance Note, the report in Form No. 3CA/ 3CB </a:t>
            </a:r>
            <a:r>
              <a:rPr lang="en-IN" sz="2000" b="1" dirty="0">
                <a:solidFill>
                  <a:srgbClr val="FF0000"/>
                </a:solidFill>
              </a:rPr>
              <a:t>should be reworded</a:t>
            </a:r>
            <a:r>
              <a:rPr lang="en-IN" sz="2000" b="1" dirty="0"/>
              <a:t> as applicable.</a:t>
            </a:r>
          </a:p>
        </p:txBody>
      </p:sp>
      <p:sp>
        <p:nvSpPr>
          <p:cNvPr id="2" name="Title 1"/>
          <p:cNvSpPr>
            <a:spLocks noGrp="1"/>
          </p:cNvSpPr>
          <p:nvPr>
            <p:ph type="title"/>
          </p:nvPr>
        </p:nvSpPr>
        <p:spPr>
          <a:xfrm>
            <a:off x="539552" y="404664"/>
            <a:ext cx="8064896" cy="1224136"/>
          </a:xfrm>
        </p:spPr>
        <p:txBody>
          <a:bodyPr>
            <a:normAutofit fontScale="90000"/>
          </a:bodyPr>
          <a:lstStyle/>
          <a:p>
            <a:pPr marL="0" indent="0" algn="just">
              <a:buNone/>
            </a:pPr>
            <a:r>
              <a:rPr lang="en-IN" sz="2600" u="sng" dirty="0">
                <a:solidFill>
                  <a:schemeClr val="tx2">
                    <a:lumMod val="75000"/>
                  </a:schemeClr>
                </a:solidFill>
                <a:effectLst/>
                <a:latin typeface="Times New Roman" panose="02020603050405020304" pitchFamily="18" charset="0"/>
              </a:rPr>
              <a:t>Clause 31c-Particulars of each repayment of loan or deposit or any specified advance in an amount exceeding the limit specified </a:t>
            </a:r>
            <a:r>
              <a:rPr lang="en-US" sz="2600" u="sng" dirty="0">
                <a:solidFill>
                  <a:schemeClr val="tx2">
                    <a:lumMod val="75000"/>
                  </a:schemeClr>
                </a:solidFill>
                <a:effectLst/>
                <a:latin typeface="Times New Roman" panose="02020603050405020304" pitchFamily="18" charset="0"/>
              </a:rPr>
              <a:t>in section 269T made </a:t>
            </a:r>
            <a:r>
              <a:rPr lang="en-IN" sz="2600" u="sng" dirty="0">
                <a:solidFill>
                  <a:schemeClr val="tx2">
                    <a:lumMod val="75000"/>
                  </a:schemeClr>
                </a:solidFill>
                <a:effectLst/>
                <a:latin typeface="Times New Roman" panose="02020603050405020304" pitchFamily="18" charset="0"/>
              </a:rPr>
              <a:t>during </a:t>
            </a:r>
            <a:r>
              <a:rPr lang="en-US" sz="2600" u="sng" dirty="0">
                <a:solidFill>
                  <a:schemeClr val="tx2">
                    <a:lumMod val="75000"/>
                  </a:schemeClr>
                </a:solidFill>
                <a:effectLst/>
                <a:latin typeface="Times New Roman" panose="02020603050405020304" pitchFamily="18" charset="0"/>
              </a:rPr>
              <a:t>the previous year: -</a:t>
            </a:r>
            <a:endParaRPr lang="en-IN" sz="2600" u="sng" dirty="0">
              <a:solidFill>
                <a:schemeClr val="tx2">
                  <a:lumMod val="75000"/>
                </a:schemeClr>
              </a:solidFill>
              <a:effectLst/>
              <a:latin typeface="Times New Roman" panose="02020603050405020304" pitchFamily="18" charset="0"/>
            </a:endParaRPr>
          </a:p>
        </p:txBody>
      </p:sp>
    </p:spTree>
    <p:custDataLst>
      <p:tags r:id="rId1"/>
    </p:custDataLst>
    <p:extLst>
      <p:ext uri="{BB962C8B-B14F-4D97-AF65-F5344CB8AC3E}">
        <p14:creationId xmlns:p14="http://schemas.microsoft.com/office/powerpoint/2010/main" val="3061678061"/>
      </p:ext>
    </p:extLst>
  </p:cSld>
  <p:clrMapOvr>
    <a:masterClrMapping/>
  </p:clrMapOvr>
  <p:transition spd="slow">
    <p:wheel spokes="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844824"/>
            <a:ext cx="8064896" cy="3960440"/>
          </a:xfrm>
        </p:spPr>
        <p:style>
          <a:lnRef idx="1">
            <a:schemeClr val="accent1"/>
          </a:lnRef>
          <a:fillRef idx="2">
            <a:schemeClr val="accent1"/>
          </a:fillRef>
          <a:effectRef idx="1">
            <a:schemeClr val="accent1"/>
          </a:effectRef>
          <a:fontRef idx="minor">
            <a:schemeClr val="dk1"/>
          </a:fontRef>
        </p:style>
        <p:txBody>
          <a:bodyPr anchor="ctr" anchorCtr="0">
            <a:noAutofit/>
          </a:bodyPr>
          <a:lstStyle/>
          <a:p>
            <a:pPr marL="0" indent="0" algn="just">
              <a:buNone/>
            </a:pPr>
            <a:r>
              <a:rPr lang="en-IN" sz="2400" b="1" dirty="0">
                <a:solidFill>
                  <a:srgbClr val="FF0000"/>
                </a:solidFill>
              </a:rPr>
              <a:t>Section</a:t>
            </a:r>
            <a:r>
              <a:rPr lang="en-IN" sz="2400" b="1" dirty="0"/>
              <a:t> under which Assessment Order is passed, </a:t>
            </a:r>
            <a:r>
              <a:rPr lang="en-IN" sz="2400" b="1" dirty="0">
                <a:solidFill>
                  <a:srgbClr val="FF0000"/>
                </a:solidFill>
              </a:rPr>
              <a:t>date of order</a:t>
            </a:r>
            <a:r>
              <a:rPr lang="en-IN" sz="2400" b="1" dirty="0"/>
              <a:t> and </a:t>
            </a:r>
            <a:r>
              <a:rPr lang="en-IN" sz="2400" b="1" dirty="0">
                <a:solidFill>
                  <a:srgbClr val="FF0000"/>
                </a:solidFill>
              </a:rPr>
              <a:t>Demand Identification No. (DIN)</a:t>
            </a:r>
            <a:r>
              <a:rPr lang="en-IN" sz="2400" b="1" dirty="0"/>
              <a:t> is required to be reported under this clause. However, complete details were missing in many audit reports.</a:t>
            </a:r>
          </a:p>
        </p:txBody>
      </p:sp>
      <p:sp>
        <p:nvSpPr>
          <p:cNvPr id="2" name="Title 1"/>
          <p:cNvSpPr>
            <a:spLocks noGrp="1"/>
          </p:cNvSpPr>
          <p:nvPr>
            <p:ph type="title"/>
          </p:nvPr>
        </p:nvSpPr>
        <p:spPr>
          <a:xfrm>
            <a:off x="539552" y="404664"/>
            <a:ext cx="8064896" cy="1296144"/>
          </a:xfrm>
        </p:spPr>
        <p:txBody>
          <a:bodyPr>
            <a:noAutofit/>
          </a:bodyPr>
          <a:lstStyle/>
          <a:p>
            <a:pPr marL="0" indent="0" algn="just">
              <a:buNone/>
            </a:pPr>
            <a:r>
              <a:rPr lang="en-IN" sz="2600" u="sng" dirty="0">
                <a:solidFill>
                  <a:schemeClr val="tx2">
                    <a:lumMod val="75000"/>
                  </a:schemeClr>
                </a:solidFill>
                <a:effectLst/>
                <a:latin typeface="Times New Roman" panose="02020603050405020304" pitchFamily="18" charset="0"/>
              </a:rPr>
              <a:t>Clause 32a-Details of brought forward loss or depreciation allowance, in the following manner, to extent available</a:t>
            </a:r>
          </a:p>
        </p:txBody>
      </p:sp>
    </p:spTree>
    <p:custDataLst>
      <p:tags r:id="rId1"/>
    </p:custDataLst>
    <p:extLst>
      <p:ext uri="{BB962C8B-B14F-4D97-AF65-F5344CB8AC3E}">
        <p14:creationId xmlns:p14="http://schemas.microsoft.com/office/powerpoint/2010/main" val="556364583"/>
      </p:ext>
    </p:extLst>
  </p:cSld>
  <p:clrMapOvr>
    <a:masterClrMapping/>
  </p:clrMapOvr>
  <p:transition spd="slow">
    <p:wheel spokes="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844824"/>
            <a:ext cx="8229600" cy="3888432"/>
          </a:xfrm>
        </p:spPr>
        <p:style>
          <a:lnRef idx="1">
            <a:schemeClr val="accent1"/>
          </a:lnRef>
          <a:fillRef idx="2">
            <a:schemeClr val="accent1"/>
          </a:fillRef>
          <a:effectRef idx="1">
            <a:schemeClr val="accent1"/>
          </a:effectRef>
          <a:fontRef idx="minor">
            <a:schemeClr val="dk1"/>
          </a:fontRef>
        </p:style>
        <p:txBody>
          <a:bodyPr anchor="ctr" anchorCtr="0">
            <a:normAutofit/>
          </a:bodyPr>
          <a:lstStyle/>
          <a:p>
            <a:pPr marL="45720" indent="0" algn="just">
              <a:buNone/>
            </a:pPr>
            <a:r>
              <a:rPr lang="en-IN" sz="2400" b="1" dirty="0"/>
              <a:t>In certain cases, </a:t>
            </a:r>
            <a:r>
              <a:rPr lang="en-IN" sz="2400" b="1" dirty="0">
                <a:solidFill>
                  <a:srgbClr val="FF0000"/>
                </a:solidFill>
              </a:rPr>
              <a:t>Not Applicable</a:t>
            </a:r>
            <a:r>
              <a:rPr lang="en-IN" sz="2400" b="1" dirty="0"/>
              <a:t> has been reported under this clause whereas details of tax deducted and details of interest paid u/s 201(1A) or section 206C(7) have been reported under clauses 34a and 34c respectively. In such cases, </a:t>
            </a:r>
            <a:r>
              <a:rPr lang="en-IN" sz="2400" b="1" dirty="0">
                <a:solidFill>
                  <a:srgbClr val="FF0000"/>
                </a:solidFill>
              </a:rPr>
              <a:t>Yes</a:t>
            </a:r>
            <a:r>
              <a:rPr lang="en-IN" sz="2400" b="1" dirty="0"/>
              <a:t> should have been reported under this clause along with the details of furnishing the statement of tax deducted or tax collected.</a:t>
            </a:r>
          </a:p>
        </p:txBody>
      </p:sp>
      <p:sp>
        <p:nvSpPr>
          <p:cNvPr id="2" name="Title 1"/>
          <p:cNvSpPr>
            <a:spLocks noGrp="1"/>
          </p:cNvSpPr>
          <p:nvPr>
            <p:ph type="title"/>
          </p:nvPr>
        </p:nvSpPr>
        <p:spPr>
          <a:xfrm>
            <a:off x="479714" y="332656"/>
            <a:ext cx="8207085" cy="1368152"/>
          </a:xfrm>
        </p:spPr>
        <p:txBody>
          <a:bodyPr>
            <a:normAutofit/>
          </a:bodyPr>
          <a:lstStyle/>
          <a:p>
            <a:pPr marL="0" indent="0" algn="just">
              <a:buNone/>
            </a:pPr>
            <a:r>
              <a:rPr lang="en-IN" sz="2600" u="sng" dirty="0">
                <a:solidFill>
                  <a:schemeClr val="tx2">
                    <a:lumMod val="75000"/>
                  </a:schemeClr>
                </a:solidFill>
                <a:effectLst/>
                <a:latin typeface="Times New Roman" panose="02020603050405020304" pitchFamily="18" charset="0"/>
              </a:rPr>
              <a:t>Clause 34b- Whether the </a:t>
            </a:r>
            <a:r>
              <a:rPr lang="en-IN" sz="2600" u="sng" dirty="0" err="1">
                <a:solidFill>
                  <a:schemeClr val="tx2">
                    <a:lumMod val="75000"/>
                  </a:schemeClr>
                </a:solidFill>
                <a:effectLst/>
                <a:latin typeface="Times New Roman" panose="02020603050405020304" pitchFamily="18" charset="0"/>
              </a:rPr>
              <a:t>assessee</a:t>
            </a:r>
            <a:r>
              <a:rPr lang="en-IN" sz="2600" u="sng" dirty="0">
                <a:solidFill>
                  <a:schemeClr val="tx2">
                    <a:lumMod val="75000"/>
                  </a:schemeClr>
                </a:solidFill>
                <a:effectLst/>
                <a:latin typeface="Times New Roman" panose="02020603050405020304" pitchFamily="18" charset="0"/>
              </a:rPr>
              <a:t> is required to furnish the statement of tax deducted or tax collected. If yes,</a:t>
            </a:r>
            <a:br>
              <a:rPr lang="en-IN" sz="2600" u="sng" dirty="0">
                <a:solidFill>
                  <a:schemeClr val="tx2">
                    <a:lumMod val="75000"/>
                  </a:schemeClr>
                </a:solidFill>
                <a:effectLst/>
                <a:latin typeface="Times New Roman" panose="02020603050405020304" pitchFamily="18" charset="0"/>
              </a:rPr>
            </a:br>
            <a:r>
              <a:rPr lang="en-IN" sz="2600" u="sng" dirty="0">
                <a:solidFill>
                  <a:schemeClr val="tx2">
                    <a:lumMod val="75000"/>
                  </a:schemeClr>
                </a:solidFill>
                <a:effectLst/>
                <a:latin typeface="Times New Roman" panose="02020603050405020304" pitchFamily="18" charset="0"/>
              </a:rPr>
              <a:t>please furnish the details:</a:t>
            </a:r>
          </a:p>
        </p:txBody>
      </p:sp>
    </p:spTree>
    <p:custDataLst>
      <p:tags r:id="rId1"/>
    </p:custDataLst>
    <p:extLst>
      <p:ext uri="{BB962C8B-B14F-4D97-AF65-F5344CB8AC3E}">
        <p14:creationId xmlns:p14="http://schemas.microsoft.com/office/powerpoint/2010/main" val="3923128632"/>
      </p:ext>
    </p:extLst>
  </p:cSld>
  <p:clrMapOvr>
    <a:masterClrMapping/>
  </p:clrMapOvr>
  <p:transition spd="slow">
    <p:wheel spokes="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844824"/>
            <a:ext cx="8229600" cy="3888432"/>
          </a:xfrm>
        </p:spPr>
        <p:style>
          <a:lnRef idx="1">
            <a:schemeClr val="accent1"/>
          </a:lnRef>
          <a:fillRef idx="2">
            <a:schemeClr val="accent1"/>
          </a:fillRef>
          <a:effectRef idx="1">
            <a:schemeClr val="accent1"/>
          </a:effectRef>
          <a:fontRef idx="minor">
            <a:schemeClr val="dk1"/>
          </a:fontRef>
        </p:style>
        <p:txBody>
          <a:bodyPr anchor="ctr" anchorCtr="0">
            <a:normAutofit/>
          </a:bodyPr>
          <a:lstStyle/>
          <a:p>
            <a:pPr marL="45720" indent="0" algn="just">
              <a:buNone/>
            </a:pPr>
            <a:r>
              <a:rPr lang="en-IN" sz="2400" b="1" dirty="0"/>
              <a:t>In certain cases, the </a:t>
            </a:r>
            <a:r>
              <a:rPr lang="en-IN" sz="2400" b="1" dirty="0">
                <a:solidFill>
                  <a:srgbClr val="FF0000"/>
                </a:solidFill>
              </a:rPr>
              <a:t>date of payment</a:t>
            </a:r>
            <a:r>
              <a:rPr lang="en-IN" sz="2400" b="1" dirty="0"/>
              <a:t> with respective amount has </a:t>
            </a:r>
            <a:r>
              <a:rPr lang="en-IN" sz="2400" b="1" dirty="0">
                <a:solidFill>
                  <a:srgbClr val="FF0000"/>
                </a:solidFill>
              </a:rPr>
              <a:t>not been mentioned</a:t>
            </a:r>
            <a:r>
              <a:rPr lang="en-IN" sz="2400" b="1" dirty="0"/>
              <a:t> under the relevant columns of this sub-clause.</a:t>
            </a:r>
          </a:p>
        </p:txBody>
      </p:sp>
      <p:sp>
        <p:nvSpPr>
          <p:cNvPr id="2" name="Title 1"/>
          <p:cNvSpPr>
            <a:spLocks noGrp="1"/>
          </p:cNvSpPr>
          <p:nvPr>
            <p:ph type="title"/>
          </p:nvPr>
        </p:nvSpPr>
        <p:spPr>
          <a:xfrm>
            <a:off x="479714" y="332656"/>
            <a:ext cx="8207085" cy="1368152"/>
          </a:xfrm>
        </p:spPr>
        <p:txBody>
          <a:bodyPr>
            <a:normAutofit/>
          </a:bodyPr>
          <a:lstStyle/>
          <a:p>
            <a:pPr marL="0" indent="0" algn="just">
              <a:buNone/>
            </a:pPr>
            <a:r>
              <a:rPr lang="en-IN" sz="2600" u="sng" dirty="0">
                <a:solidFill>
                  <a:schemeClr val="tx2">
                    <a:lumMod val="75000"/>
                  </a:schemeClr>
                </a:solidFill>
                <a:effectLst/>
                <a:latin typeface="Times New Roman" panose="02020603050405020304" pitchFamily="18" charset="0"/>
              </a:rPr>
              <a:t>Clause 34c-Whether the </a:t>
            </a:r>
            <a:r>
              <a:rPr lang="en-IN" sz="2600" u="sng" dirty="0" err="1">
                <a:solidFill>
                  <a:schemeClr val="tx2">
                    <a:lumMod val="75000"/>
                  </a:schemeClr>
                </a:solidFill>
                <a:effectLst/>
                <a:latin typeface="Times New Roman" panose="02020603050405020304" pitchFamily="18" charset="0"/>
              </a:rPr>
              <a:t>assessee</a:t>
            </a:r>
            <a:r>
              <a:rPr lang="en-IN" sz="2600" u="sng" dirty="0">
                <a:solidFill>
                  <a:schemeClr val="tx2">
                    <a:lumMod val="75000"/>
                  </a:schemeClr>
                </a:solidFill>
                <a:effectLst/>
                <a:latin typeface="Times New Roman" panose="02020603050405020304" pitchFamily="18" charset="0"/>
              </a:rPr>
              <a:t> is liable to pay interest under section 201(1A) or section 206C(7). If yes, please furnish:</a:t>
            </a:r>
          </a:p>
        </p:txBody>
      </p:sp>
    </p:spTree>
    <p:custDataLst>
      <p:tags r:id="rId1"/>
    </p:custDataLst>
    <p:extLst>
      <p:ext uri="{BB962C8B-B14F-4D97-AF65-F5344CB8AC3E}">
        <p14:creationId xmlns:p14="http://schemas.microsoft.com/office/powerpoint/2010/main" val="3021184742"/>
      </p:ext>
    </p:extLst>
  </p:cSld>
  <p:clrMapOvr>
    <a:masterClrMapping/>
  </p:clrMapOvr>
  <p:transition spd="slow">
    <p:wheel spokes="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4784"/>
            <a:ext cx="8229600" cy="4824536"/>
          </a:xfrm>
        </p:spPr>
        <p:style>
          <a:lnRef idx="1">
            <a:schemeClr val="accent1"/>
          </a:lnRef>
          <a:fillRef idx="2">
            <a:schemeClr val="accent1"/>
          </a:fillRef>
          <a:effectRef idx="1">
            <a:schemeClr val="accent1"/>
          </a:effectRef>
          <a:fontRef idx="minor">
            <a:schemeClr val="dk1"/>
          </a:fontRef>
        </p:style>
        <p:txBody>
          <a:bodyPr anchor="ctr" anchorCtr="0">
            <a:normAutofit/>
          </a:bodyPr>
          <a:lstStyle/>
          <a:p>
            <a:pPr algn="just">
              <a:buFont typeface="Arial" panose="020B0604020202020204" pitchFamily="34" charset="0"/>
              <a:buChar char="•"/>
            </a:pPr>
            <a:r>
              <a:rPr lang="en-IN" sz="2400" b="1" dirty="0"/>
              <a:t>Details to be reported under this clause if “</a:t>
            </a:r>
            <a:r>
              <a:rPr lang="en-IN" sz="2400" b="1" dirty="0">
                <a:solidFill>
                  <a:srgbClr val="FF0000"/>
                </a:solidFill>
              </a:rPr>
              <a:t>Trading</a:t>
            </a:r>
            <a:r>
              <a:rPr lang="en-IN" sz="2400" b="1" dirty="0"/>
              <a:t>” is one of the </a:t>
            </a:r>
            <a:r>
              <a:rPr lang="en-IN" sz="2400" b="1" dirty="0">
                <a:solidFill>
                  <a:srgbClr val="FF0000"/>
                </a:solidFill>
              </a:rPr>
              <a:t>natures of business</a:t>
            </a:r>
            <a:r>
              <a:rPr lang="en-IN" sz="2400" b="1" dirty="0"/>
              <a:t> of the </a:t>
            </a:r>
            <a:r>
              <a:rPr lang="en-IN" sz="2400" b="1" dirty="0" err="1"/>
              <a:t>assessee</a:t>
            </a:r>
            <a:r>
              <a:rPr lang="en-IN" sz="2400" b="1" dirty="0"/>
              <a:t> as reported </a:t>
            </a:r>
            <a:r>
              <a:rPr lang="en-IN" sz="2400" b="1" dirty="0">
                <a:solidFill>
                  <a:srgbClr val="FF0000"/>
                </a:solidFill>
              </a:rPr>
              <a:t>under clause 10a</a:t>
            </a:r>
            <a:r>
              <a:rPr lang="en-IN" sz="2400" b="1" dirty="0"/>
              <a:t>. The same has not been done in some reports. </a:t>
            </a:r>
          </a:p>
          <a:p>
            <a:pPr marL="45720" indent="0" algn="just">
              <a:buNone/>
            </a:pPr>
            <a:endParaRPr lang="en-IN" sz="1000" b="1" dirty="0"/>
          </a:p>
          <a:p>
            <a:pPr algn="just">
              <a:buFont typeface="Arial" panose="020B0604020202020204" pitchFamily="34" charset="0"/>
              <a:buChar char="•"/>
            </a:pPr>
            <a:r>
              <a:rPr lang="en-IN" sz="2400" b="1" dirty="0"/>
              <a:t>Even if the </a:t>
            </a:r>
            <a:r>
              <a:rPr lang="en-IN" sz="2400" b="1" dirty="0">
                <a:solidFill>
                  <a:srgbClr val="FF0000"/>
                </a:solidFill>
              </a:rPr>
              <a:t>closing stock </a:t>
            </a:r>
            <a:r>
              <a:rPr lang="en-IN" sz="2400" b="1" dirty="0"/>
              <a:t>of goods acquired for trading is </a:t>
            </a:r>
            <a:r>
              <a:rPr lang="en-IN" sz="2400" b="1" dirty="0">
                <a:solidFill>
                  <a:schemeClr val="tx1"/>
                </a:solidFill>
              </a:rPr>
              <a:t>“</a:t>
            </a:r>
            <a:r>
              <a:rPr lang="en-IN" sz="2400" b="1" dirty="0">
                <a:solidFill>
                  <a:srgbClr val="FF0000"/>
                </a:solidFill>
              </a:rPr>
              <a:t>NIL</a:t>
            </a:r>
            <a:r>
              <a:rPr lang="en-IN" sz="2400" b="1" dirty="0">
                <a:solidFill>
                  <a:schemeClr val="tx1"/>
                </a:solidFill>
              </a:rPr>
              <a:t>”</a:t>
            </a:r>
            <a:r>
              <a:rPr lang="en-IN" sz="2400" b="1" dirty="0">
                <a:solidFill>
                  <a:srgbClr val="FF0000"/>
                </a:solidFill>
              </a:rPr>
              <a:t> </a:t>
            </a:r>
            <a:r>
              <a:rPr lang="en-IN" sz="2400" b="1" dirty="0"/>
              <a:t>the quantitative details of </a:t>
            </a:r>
            <a:r>
              <a:rPr lang="en-IN" sz="2400" b="1" dirty="0">
                <a:solidFill>
                  <a:srgbClr val="FF0000"/>
                </a:solidFill>
              </a:rPr>
              <a:t>opening, purchases &amp; sales </a:t>
            </a:r>
            <a:r>
              <a:rPr lang="en-IN" sz="2400" b="1" dirty="0"/>
              <a:t>made during the year are </a:t>
            </a:r>
            <a:r>
              <a:rPr lang="en-IN" sz="2400" b="1" dirty="0">
                <a:solidFill>
                  <a:srgbClr val="FF0000"/>
                </a:solidFill>
              </a:rPr>
              <a:t>required to be reported</a:t>
            </a:r>
            <a:r>
              <a:rPr lang="en-IN" sz="2400" b="1" dirty="0"/>
              <a:t> under this clause, which has not been done in certain cases.</a:t>
            </a:r>
          </a:p>
        </p:txBody>
      </p:sp>
      <p:sp>
        <p:nvSpPr>
          <p:cNvPr id="2" name="Title 1"/>
          <p:cNvSpPr>
            <a:spLocks noGrp="1"/>
          </p:cNvSpPr>
          <p:nvPr>
            <p:ph type="title"/>
          </p:nvPr>
        </p:nvSpPr>
        <p:spPr>
          <a:xfrm>
            <a:off x="479714" y="332656"/>
            <a:ext cx="8207085" cy="1008112"/>
          </a:xfrm>
        </p:spPr>
        <p:txBody>
          <a:bodyPr>
            <a:normAutofit/>
          </a:bodyPr>
          <a:lstStyle/>
          <a:p>
            <a:pPr marL="0" indent="0" algn="just">
              <a:buNone/>
            </a:pPr>
            <a:r>
              <a:rPr lang="en-IN" sz="2600" u="sng" dirty="0">
                <a:solidFill>
                  <a:schemeClr val="tx2">
                    <a:lumMod val="75000"/>
                  </a:schemeClr>
                </a:solidFill>
                <a:effectLst/>
                <a:latin typeface="Times New Roman" panose="02020603050405020304" pitchFamily="18" charset="0"/>
              </a:rPr>
              <a:t>Clause 35a-In the case of a trading concern, give quantitative details of principal items of goods traded</a:t>
            </a:r>
          </a:p>
        </p:txBody>
      </p:sp>
    </p:spTree>
    <p:custDataLst>
      <p:tags r:id="rId1"/>
    </p:custDataLst>
    <p:extLst>
      <p:ext uri="{BB962C8B-B14F-4D97-AF65-F5344CB8AC3E}">
        <p14:creationId xmlns:p14="http://schemas.microsoft.com/office/powerpoint/2010/main" val="3404264564"/>
      </p:ext>
    </p:extLst>
  </p:cSld>
  <p:clrMapOvr>
    <a:masterClrMapping/>
  </p:clrMapOvr>
  <p:transition spd="slow">
    <p:wheel spokes="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72816"/>
            <a:ext cx="8229600" cy="4392488"/>
          </a:xfrm>
        </p:spPr>
        <p:style>
          <a:lnRef idx="1">
            <a:schemeClr val="accent1"/>
          </a:lnRef>
          <a:fillRef idx="2">
            <a:schemeClr val="accent1"/>
          </a:fillRef>
          <a:effectRef idx="1">
            <a:schemeClr val="accent1"/>
          </a:effectRef>
          <a:fontRef idx="minor">
            <a:schemeClr val="dk1"/>
          </a:fontRef>
        </p:style>
        <p:txBody>
          <a:bodyPr anchor="ctr" anchorCtr="0">
            <a:normAutofit/>
          </a:bodyPr>
          <a:lstStyle/>
          <a:p>
            <a:pPr marL="388620" indent="-342900" algn="just">
              <a:buFont typeface="Arial" panose="020B0604020202020204" pitchFamily="34" charset="0"/>
              <a:buChar char="•"/>
            </a:pPr>
            <a:r>
              <a:rPr lang="en-IN" sz="2400" b="1" dirty="0"/>
              <a:t>In certain cases where </a:t>
            </a:r>
            <a:r>
              <a:rPr lang="en-IN" sz="2400" b="1" dirty="0" err="1"/>
              <a:t>assessee</a:t>
            </a:r>
            <a:r>
              <a:rPr lang="en-IN" sz="2400" b="1" dirty="0"/>
              <a:t> is engaged in “</a:t>
            </a:r>
            <a:r>
              <a:rPr lang="en-IN" sz="2400" b="1" dirty="0">
                <a:solidFill>
                  <a:srgbClr val="FF0000"/>
                </a:solidFill>
              </a:rPr>
              <a:t>manufacturing</a:t>
            </a:r>
            <a:r>
              <a:rPr lang="en-IN" sz="2400" b="1" dirty="0">
                <a:solidFill>
                  <a:schemeClr val="tx1"/>
                </a:solidFill>
              </a:rPr>
              <a:t>”</a:t>
            </a:r>
            <a:r>
              <a:rPr lang="en-IN" sz="2400" b="1" dirty="0"/>
              <a:t>, </a:t>
            </a:r>
            <a:r>
              <a:rPr lang="en-IN" sz="2400" b="1" dirty="0">
                <a:solidFill>
                  <a:srgbClr val="FF0000"/>
                </a:solidFill>
              </a:rPr>
              <a:t>neither </a:t>
            </a:r>
            <a:r>
              <a:rPr lang="en-IN" sz="2400" b="1" dirty="0">
                <a:solidFill>
                  <a:schemeClr val="tx1"/>
                </a:solidFill>
              </a:rPr>
              <a:t>‘</a:t>
            </a:r>
            <a:r>
              <a:rPr lang="en-IN" sz="2400" b="1" dirty="0">
                <a:solidFill>
                  <a:srgbClr val="FF0000"/>
                </a:solidFill>
              </a:rPr>
              <a:t>percentage of yield</a:t>
            </a:r>
            <a:r>
              <a:rPr lang="en-IN" sz="2400" b="1" dirty="0">
                <a:solidFill>
                  <a:schemeClr val="tx1"/>
                </a:solidFill>
              </a:rPr>
              <a:t>’ and ‘</a:t>
            </a:r>
            <a:r>
              <a:rPr lang="en-IN" sz="2400" b="1" dirty="0">
                <a:solidFill>
                  <a:srgbClr val="FF0000"/>
                </a:solidFill>
              </a:rPr>
              <a:t>shortage/excess</a:t>
            </a:r>
            <a:r>
              <a:rPr lang="en-IN" sz="2400" b="1" dirty="0">
                <a:solidFill>
                  <a:schemeClr val="tx1"/>
                </a:solidFill>
              </a:rPr>
              <a:t>’</a:t>
            </a:r>
            <a:r>
              <a:rPr lang="en-IN" sz="2400" b="1" dirty="0"/>
              <a:t> has been </a:t>
            </a:r>
            <a:r>
              <a:rPr lang="en-IN" sz="2400" b="1" dirty="0">
                <a:solidFill>
                  <a:srgbClr val="FF0000"/>
                </a:solidFill>
              </a:rPr>
              <a:t>reported</a:t>
            </a:r>
            <a:r>
              <a:rPr lang="en-IN" sz="2400" b="1" dirty="0"/>
              <a:t> </a:t>
            </a:r>
            <a:r>
              <a:rPr lang="en-IN" sz="2400" b="1" dirty="0">
                <a:solidFill>
                  <a:srgbClr val="FF0000"/>
                </a:solidFill>
              </a:rPr>
              <a:t>nor</a:t>
            </a:r>
            <a:r>
              <a:rPr lang="en-IN" sz="2400" b="1" dirty="0"/>
              <a:t> any </a:t>
            </a:r>
            <a:r>
              <a:rPr lang="en-IN" sz="2400" b="1" dirty="0">
                <a:solidFill>
                  <a:srgbClr val="FF0000"/>
                </a:solidFill>
              </a:rPr>
              <a:t>qualification</a:t>
            </a:r>
            <a:r>
              <a:rPr lang="en-IN" sz="2400" b="1" dirty="0"/>
              <a:t> has been given in the Tax Audit Report.</a:t>
            </a:r>
          </a:p>
          <a:p>
            <a:pPr marL="45720" indent="0" algn="just">
              <a:buNone/>
            </a:pPr>
            <a:endParaRPr lang="en-IN" sz="1000" b="1" dirty="0"/>
          </a:p>
          <a:p>
            <a:pPr marL="388620" indent="-342900" algn="just">
              <a:buFont typeface="Arial" panose="020B0604020202020204" pitchFamily="34" charset="0"/>
              <a:buChar char="•"/>
            </a:pPr>
            <a:r>
              <a:rPr lang="en-IN" sz="2400" b="1" dirty="0"/>
              <a:t>In some cases, details of ‘</a:t>
            </a:r>
            <a:r>
              <a:rPr lang="en-IN" sz="2400" b="1" dirty="0">
                <a:solidFill>
                  <a:srgbClr val="FF0000"/>
                </a:solidFill>
              </a:rPr>
              <a:t>Finished products</a:t>
            </a:r>
            <a:r>
              <a:rPr lang="en-IN" sz="2400" b="1" dirty="0"/>
              <a:t>’ were </a:t>
            </a:r>
            <a:r>
              <a:rPr lang="en-IN" sz="2400" b="1" dirty="0">
                <a:solidFill>
                  <a:srgbClr val="FF0000"/>
                </a:solidFill>
              </a:rPr>
              <a:t>erroneously reported </a:t>
            </a:r>
            <a:r>
              <a:rPr lang="en-IN" sz="2400" b="1" dirty="0"/>
              <a:t>as ‘</a:t>
            </a:r>
            <a:r>
              <a:rPr lang="en-IN" sz="2400" b="1" dirty="0">
                <a:solidFill>
                  <a:srgbClr val="FF0000"/>
                </a:solidFill>
              </a:rPr>
              <a:t>raw materials</a:t>
            </a:r>
            <a:r>
              <a:rPr lang="en-IN" sz="2400" b="1" dirty="0"/>
              <a:t>’ under clause 35b(A) instead of clause 35b(B). Also, </a:t>
            </a:r>
            <a:r>
              <a:rPr lang="en-IN" sz="2400" b="1" dirty="0">
                <a:solidFill>
                  <a:srgbClr val="FF0000"/>
                </a:solidFill>
              </a:rPr>
              <a:t>raw materials</a:t>
            </a:r>
            <a:r>
              <a:rPr lang="en-IN" sz="2400" b="1" dirty="0"/>
              <a:t>, which were </a:t>
            </a:r>
            <a:r>
              <a:rPr lang="en-IN" sz="2400" b="1" dirty="0">
                <a:solidFill>
                  <a:srgbClr val="FF0000"/>
                </a:solidFill>
              </a:rPr>
              <a:t>clearly traceable </a:t>
            </a:r>
            <a:r>
              <a:rPr lang="en-IN" sz="2400" b="1" dirty="0"/>
              <a:t>from the </a:t>
            </a:r>
            <a:r>
              <a:rPr lang="en-IN" sz="2400" b="1" dirty="0">
                <a:solidFill>
                  <a:srgbClr val="FF0000"/>
                </a:solidFill>
              </a:rPr>
              <a:t>financial statements</a:t>
            </a:r>
            <a:r>
              <a:rPr lang="en-IN" sz="2400" b="1" dirty="0"/>
              <a:t>, </a:t>
            </a:r>
            <a:r>
              <a:rPr lang="en-IN" sz="2400" b="1" dirty="0">
                <a:solidFill>
                  <a:srgbClr val="FF0000"/>
                </a:solidFill>
              </a:rPr>
              <a:t>were not reported </a:t>
            </a:r>
            <a:r>
              <a:rPr lang="en-IN" sz="2400" b="1" dirty="0"/>
              <a:t>at all.</a:t>
            </a:r>
          </a:p>
        </p:txBody>
      </p:sp>
      <p:sp>
        <p:nvSpPr>
          <p:cNvPr id="2" name="Title 1"/>
          <p:cNvSpPr>
            <a:spLocks noGrp="1"/>
          </p:cNvSpPr>
          <p:nvPr>
            <p:ph type="title"/>
          </p:nvPr>
        </p:nvSpPr>
        <p:spPr>
          <a:xfrm>
            <a:off x="539552" y="368660"/>
            <a:ext cx="8147248" cy="1332148"/>
          </a:xfrm>
        </p:spPr>
        <p:txBody>
          <a:bodyPr>
            <a:normAutofit/>
          </a:bodyPr>
          <a:lstStyle/>
          <a:p>
            <a:pPr marL="0" indent="0" algn="just">
              <a:buNone/>
            </a:pPr>
            <a:r>
              <a:rPr lang="en-IN" sz="2600" u="sng" dirty="0">
                <a:solidFill>
                  <a:schemeClr val="tx2">
                    <a:lumMod val="75000"/>
                  </a:schemeClr>
                </a:solidFill>
                <a:effectLst/>
                <a:latin typeface="Times New Roman" panose="02020603050405020304" pitchFamily="18" charset="0"/>
              </a:rPr>
              <a:t>Clause 35b-In the case of a manufacturing concern, give quantitative details of the principal items of raw materials, finished products and by-products :</a:t>
            </a:r>
          </a:p>
        </p:txBody>
      </p:sp>
    </p:spTree>
    <p:custDataLst>
      <p:tags r:id="rId1"/>
    </p:custDataLst>
    <p:extLst>
      <p:ext uri="{BB962C8B-B14F-4D97-AF65-F5344CB8AC3E}">
        <p14:creationId xmlns:p14="http://schemas.microsoft.com/office/powerpoint/2010/main" val="2813796695"/>
      </p:ext>
    </p:extLst>
  </p:cSld>
  <p:clrMapOvr>
    <a:masterClrMapping/>
  </p:clrMapOvr>
  <p:transition spd="slow">
    <p:wheel spokes="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16832"/>
            <a:ext cx="8229600" cy="4392488"/>
          </a:xfrm>
        </p:spPr>
        <p:style>
          <a:lnRef idx="1">
            <a:schemeClr val="accent1"/>
          </a:lnRef>
          <a:fillRef idx="2">
            <a:schemeClr val="accent1"/>
          </a:fillRef>
          <a:effectRef idx="1">
            <a:schemeClr val="accent1"/>
          </a:effectRef>
          <a:fontRef idx="minor">
            <a:schemeClr val="dk1"/>
          </a:fontRef>
        </p:style>
        <p:txBody>
          <a:bodyPr anchor="ctr" anchorCtr="0">
            <a:normAutofit fontScale="92500" lnSpcReduction="20000"/>
          </a:bodyPr>
          <a:lstStyle/>
          <a:p>
            <a:pPr marL="388620" indent="-342900" algn="just">
              <a:buFont typeface="Arial" panose="020B0604020202020204" pitchFamily="34" charset="0"/>
              <a:buChar char="•"/>
            </a:pPr>
            <a:r>
              <a:rPr lang="en-IN" sz="2400" b="1" dirty="0">
                <a:solidFill>
                  <a:srgbClr val="FF0000"/>
                </a:solidFill>
              </a:rPr>
              <a:t>Representation from the management was relied upon to report </a:t>
            </a:r>
            <a:r>
              <a:rPr lang="en-IN" sz="2400" b="1" dirty="0"/>
              <a:t>as to whether or not there is a disqualification or disagreement on any matter. As per the Guidance Note, </a:t>
            </a:r>
            <a:r>
              <a:rPr lang="en-IN" sz="2400" b="1" dirty="0">
                <a:solidFill>
                  <a:srgbClr val="FF0000"/>
                </a:solidFill>
              </a:rPr>
              <a:t>copy of the audit report should have been obtained </a:t>
            </a:r>
            <a:r>
              <a:rPr lang="en-IN" sz="2400" b="1" dirty="0"/>
              <a:t>from the management and </a:t>
            </a:r>
            <a:r>
              <a:rPr lang="en-IN" sz="2400" b="1" dirty="0">
                <a:solidFill>
                  <a:srgbClr val="FF0000"/>
                </a:solidFill>
              </a:rPr>
              <a:t>note of the details </a:t>
            </a:r>
            <a:r>
              <a:rPr lang="en-IN" sz="2400" b="1" dirty="0"/>
              <a:t>of </a:t>
            </a:r>
            <a:r>
              <a:rPr lang="en-IN" sz="2400" b="1" dirty="0">
                <a:solidFill>
                  <a:srgbClr val="FF0000"/>
                </a:solidFill>
              </a:rPr>
              <a:t>disqualification</a:t>
            </a:r>
            <a:r>
              <a:rPr lang="en-IN" sz="2400" b="1" dirty="0"/>
              <a:t> or </a:t>
            </a:r>
            <a:r>
              <a:rPr lang="en-IN" sz="2400" b="1" dirty="0">
                <a:solidFill>
                  <a:srgbClr val="FF0000"/>
                </a:solidFill>
              </a:rPr>
              <a:t>disagreement</a:t>
            </a:r>
            <a:r>
              <a:rPr lang="en-IN" sz="2400" b="1" dirty="0"/>
              <a:t> on any matter/item/value/quantity, as the case may be, </a:t>
            </a:r>
            <a:r>
              <a:rPr lang="en-IN" sz="2400" b="1" dirty="0">
                <a:solidFill>
                  <a:srgbClr val="FF0000"/>
                </a:solidFill>
              </a:rPr>
              <a:t>reported/identified </a:t>
            </a:r>
            <a:r>
              <a:rPr lang="en-IN" sz="2400" b="1" dirty="0"/>
              <a:t>under this clause </a:t>
            </a:r>
            <a:r>
              <a:rPr lang="en-IN" sz="2400" b="1" dirty="0">
                <a:solidFill>
                  <a:srgbClr val="FF0000"/>
                </a:solidFill>
              </a:rPr>
              <a:t>should have been taken</a:t>
            </a:r>
            <a:r>
              <a:rPr lang="en-IN" sz="2400" b="1" dirty="0"/>
              <a:t>.</a:t>
            </a:r>
          </a:p>
          <a:p>
            <a:pPr marL="45720" indent="0" algn="just">
              <a:buNone/>
            </a:pPr>
            <a:endParaRPr lang="en-IN" sz="1100" b="1" dirty="0"/>
          </a:p>
          <a:p>
            <a:pPr marL="388620" indent="-342900" algn="just">
              <a:buFont typeface="Arial" panose="020B0604020202020204" pitchFamily="34" charset="0"/>
              <a:buChar char="•"/>
            </a:pPr>
            <a:r>
              <a:rPr lang="en-IN" sz="2400" b="1" dirty="0"/>
              <a:t>In certain cases, it was mentioned in </a:t>
            </a:r>
            <a:r>
              <a:rPr lang="en-IN" sz="2400" b="1" dirty="0">
                <a:solidFill>
                  <a:srgbClr val="FF0000"/>
                </a:solidFill>
              </a:rPr>
              <a:t>Clause (3) of Form No.3CA or Clause (5) of Form No.3CB</a:t>
            </a:r>
            <a:r>
              <a:rPr lang="en-IN" sz="2400" b="1" dirty="0"/>
              <a:t>, as the case may be, that the </a:t>
            </a:r>
            <a:r>
              <a:rPr lang="en-IN" sz="2400" b="1" dirty="0">
                <a:solidFill>
                  <a:srgbClr val="FF0000"/>
                </a:solidFill>
              </a:rPr>
              <a:t>cost audit report is attached </a:t>
            </a:r>
            <a:r>
              <a:rPr lang="en-IN" sz="2400" b="1" dirty="0"/>
              <a:t>herewith. While under this clause ‘</a:t>
            </a:r>
            <a:r>
              <a:rPr lang="en-IN" sz="2400" b="1" dirty="0">
                <a:solidFill>
                  <a:srgbClr val="FF0000"/>
                </a:solidFill>
              </a:rPr>
              <a:t>NO</a:t>
            </a:r>
            <a:r>
              <a:rPr lang="en-IN" sz="2400" b="1" dirty="0"/>
              <a:t>’ was reported, both being </a:t>
            </a:r>
            <a:r>
              <a:rPr lang="en-IN" sz="2400" b="1" dirty="0">
                <a:solidFill>
                  <a:srgbClr val="FF0000"/>
                </a:solidFill>
              </a:rPr>
              <a:t>contradictory statements</a:t>
            </a:r>
            <a:r>
              <a:rPr lang="en-IN" sz="2400" b="1" dirty="0"/>
              <a:t>.</a:t>
            </a:r>
          </a:p>
        </p:txBody>
      </p:sp>
      <p:sp>
        <p:nvSpPr>
          <p:cNvPr id="2" name="Title 1"/>
          <p:cNvSpPr>
            <a:spLocks noGrp="1"/>
          </p:cNvSpPr>
          <p:nvPr>
            <p:ph type="title"/>
          </p:nvPr>
        </p:nvSpPr>
        <p:spPr>
          <a:xfrm>
            <a:off x="539552" y="368660"/>
            <a:ext cx="8147248" cy="1332148"/>
          </a:xfrm>
        </p:spPr>
        <p:txBody>
          <a:bodyPr>
            <a:normAutofit fontScale="90000"/>
          </a:bodyPr>
          <a:lstStyle/>
          <a:p>
            <a:pPr marL="0" indent="0" algn="just">
              <a:buNone/>
            </a:pPr>
            <a:r>
              <a:rPr lang="en-IN" sz="2600" u="sng" dirty="0">
                <a:solidFill>
                  <a:schemeClr val="tx2">
                    <a:lumMod val="75000"/>
                  </a:schemeClr>
                </a:solidFill>
                <a:effectLst/>
                <a:latin typeface="Times New Roman" panose="02020603050405020304" pitchFamily="18" charset="0"/>
              </a:rPr>
              <a:t>Clause 37-Whether any cost audit was carried out, if yes, give the details, if any, of disqualification or disagreement on any matter/item/value/quantity as may be reported/identified by the cost auditor</a:t>
            </a:r>
          </a:p>
        </p:txBody>
      </p:sp>
    </p:spTree>
    <p:custDataLst>
      <p:tags r:id="rId1"/>
    </p:custDataLst>
    <p:extLst>
      <p:ext uri="{BB962C8B-B14F-4D97-AF65-F5344CB8AC3E}">
        <p14:creationId xmlns:p14="http://schemas.microsoft.com/office/powerpoint/2010/main" val="1128407084"/>
      </p:ext>
    </p:extLst>
  </p:cSld>
  <p:clrMapOvr>
    <a:masterClrMapping/>
  </p:clrMapOvr>
  <p:transition spd="slow">
    <p:wheel spokes="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16832"/>
            <a:ext cx="8229600" cy="4392488"/>
          </a:xfrm>
        </p:spPr>
        <p:style>
          <a:lnRef idx="1">
            <a:schemeClr val="accent1"/>
          </a:lnRef>
          <a:fillRef idx="2">
            <a:schemeClr val="accent1"/>
          </a:fillRef>
          <a:effectRef idx="1">
            <a:schemeClr val="accent1"/>
          </a:effectRef>
          <a:fontRef idx="minor">
            <a:schemeClr val="dk1"/>
          </a:fontRef>
        </p:style>
        <p:txBody>
          <a:bodyPr anchor="ctr" anchorCtr="0">
            <a:normAutofit fontScale="92500" lnSpcReduction="20000"/>
          </a:bodyPr>
          <a:lstStyle/>
          <a:p>
            <a:pPr marL="388620" indent="-342900" algn="just">
              <a:buFont typeface="Arial" panose="020B0604020202020204" pitchFamily="34" charset="0"/>
              <a:buChar char="•"/>
            </a:pPr>
            <a:r>
              <a:rPr lang="en-IN" sz="2400" b="1" dirty="0">
                <a:solidFill>
                  <a:srgbClr val="FF0000"/>
                </a:solidFill>
              </a:rPr>
              <a:t>Representation from the management was relied upon to report </a:t>
            </a:r>
            <a:r>
              <a:rPr lang="en-IN" sz="2400" b="1" dirty="0"/>
              <a:t>as to whether or not there is a disqualification or disagreement on any matter. As per the Guidance Note, </a:t>
            </a:r>
            <a:r>
              <a:rPr lang="en-IN" sz="2400" b="1" dirty="0">
                <a:solidFill>
                  <a:srgbClr val="FF0000"/>
                </a:solidFill>
              </a:rPr>
              <a:t>copy of the audit report should have been obtained </a:t>
            </a:r>
            <a:r>
              <a:rPr lang="en-IN" sz="2400" b="1" dirty="0"/>
              <a:t>from the management and </a:t>
            </a:r>
            <a:r>
              <a:rPr lang="en-IN" sz="2400" b="1" dirty="0">
                <a:solidFill>
                  <a:srgbClr val="FF0000"/>
                </a:solidFill>
              </a:rPr>
              <a:t>note of the details </a:t>
            </a:r>
            <a:r>
              <a:rPr lang="en-IN" sz="2400" b="1" dirty="0"/>
              <a:t>of </a:t>
            </a:r>
            <a:r>
              <a:rPr lang="en-IN" sz="2400" b="1" dirty="0">
                <a:solidFill>
                  <a:srgbClr val="FF0000"/>
                </a:solidFill>
              </a:rPr>
              <a:t>disqualification</a:t>
            </a:r>
            <a:r>
              <a:rPr lang="en-IN" sz="2400" b="1" dirty="0"/>
              <a:t> or </a:t>
            </a:r>
            <a:r>
              <a:rPr lang="en-IN" sz="2400" b="1" dirty="0">
                <a:solidFill>
                  <a:srgbClr val="FF0000"/>
                </a:solidFill>
              </a:rPr>
              <a:t>disagreement</a:t>
            </a:r>
            <a:r>
              <a:rPr lang="en-IN" sz="2400" b="1" dirty="0"/>
              <a:t> on any matter/item/value/quantity, as the case may be, </a:t>
            </a:r>
            <a:r>
              <a:rPr lang="en-IN" sz="2400" b="1" dirty="0">
                <a:solidFill>
                  <a:srgbClr val="FF0000"/>
                </a:solidFill>
              </a:rPr>
              <a:t>reported/identified </a:t>
            </a:r>
            <a:r>
              <a:rPr lang="en-IN" sz="2400" b="1" dirty="0"/>
              <a:t>under this clause </a:t>
            </a:r>
            <a:r>
              <a:rPr lang="en-IN" sz="2400" b="1" dirty="0">
                <a:solidFill>
                  <a:srgbClr val="FF0000"/>
                </a:solidFill>
              </a:rPr>
              <a:t>should have been taken</a:t>
            </a:r>
            <a:r>
              <a:rPr lang="en-IN" sz="2400" b="1" dirty="0"/>
              <a:t>.</a:t>
            </a:r>
          </a:p>
          <a:p>
            <a:pPr marL="45720" indent="0" algn="just">
              <a:buNone/>
            </a:pPr>
            <a:endParaRPr lang="en-IN" sz="1100" b="1" dirty="0"/>
          </a:p>
          <a:p>
            <a:pPr marL="388620" indent="-342900" algn="just">
              <a:buFont typeface="Arial" panose="020B0604020202020204" pitchFamily="34" charset="0"/>
              <a:buChar char="•"/>
            </a:pPr>
            <a:r>
              <a:rPr lang="en-IN" sz="2400" b="1" dirty="0"/>
              <a:t>In certain cases, it was mentioned in </a:t>
            </a:r>
            <a:r>
              <a:rPr lang="en-IN" sz="2400" b="1" dirty="0">
                <a:solidFill>
                  <a:srgbClr val="FF0000"/>
                </a:solidFill>
              </a:rPr>
              <a:t>Clause (3) of Form No.3CA or Clause (5) of Form No.3CB</a:t>
            </a:r>
            <a:r>
              <a:rPr lang="en-IN" sz="2400" b="1" dirty="0"/>
              <a:t>, as the case may be, that the </a:t>
            </a:r>
            <a:r>
              <a:rPr lang="en-IN" sz="2400" b="1" dirty="0">
                <a:solidFill>
                  <a:srgbClr val="FF0000"/>
                </a:solidFill>
              </a:rPr>
              <a:t>excise audit report is attached </a:t>
            </a:r>
            <a:r>
              <a:rPr lang="en-IN" sz="2400" b="1" dirty="0"/>
              <a:t>herewith. While under this clause ‘</a:t>
            </a:r>
            <a:r>
              <a:rPr lang="en-IN" sz="2400" b="1" dirty="0">
                <a:solidFill>
                  <a:srgbClr val="FF0000"/>
                </a:solidFill>
              </a:rPr>
              <a:t>NO</a:t>
            </a:r>
            <a:r>
              <a:rPr lang="en-IN" sz="2400" b="1" dirty="0"/>
              <a:t>’ was reported, both being </a:t>
            </a:r>
            <a:r>
              <a:rPr lang="en-IN" sz="2400" b="1" dirty="0">
                <a:solidFill>
                  <a:srgbClr val="FF0000"/>
                </a:solidFill>
              </a:rPr>
              <a:t>contradictory statements</a:t>
            </a:r>
            <a:r>
              <a:rPr lang="en-IN" sz="2400" b="1" dirty="0"/>
              <a:t>.</a:t>
            </a:r>
          </a:p>
        </p:txBody>
      </p:sp>
      <p:sp>
        <p:nvSpPr>
          <p:cNvPr id="2" name="Title 1"/>
          <p:cNvSpPr>
            <a:spLocks noGrp="1"/>
          </p:cNvSpPr>
          <p:nvPr>
            <p:ph type="title"/>
          </p:nvPr>
        </p:nvSpPr>
        <p:spPr>
          <a:xfrm>
            <a:off x="539552" y="368660"/>
            <a:ext cx="8147248" cy="1332148"/>
          </a:xfrm>
        </p:spPr>
        <p:txBody>
          <a:bodyPr>
            <a:normAutofit fontScale="90000"/>
          </a:bodyPr>
          <a:lstStyle/>
          <a:p>
            <a:pPr marL="0" indent="0" algn="just">
              <a:buNone/>
            </a:pPr>
            <a:r>
              <a:rPr lang="en-IN" sz="2600" u="sng" dirty="0">
                <a:solidFill>
                  <a:schemeClr val="tx2">
                    <a:lumMod val="75000"/>
                  </a:schemeClr>
                </a:solidFill>
                <a:effectLst/>
                <a:latin typeface="Times New Roman" panose="02020603050405020304" pitchFamily="18" charset="0"/>
              </a:rPr>
              <a:t>Clause 38-Whether any audit was conducted under the central excise act, 1944, if yes, give the details, if any, of disqualification or disagreement on any matter/item/ value/quantity as may be reported/ identified by the auditor</a:t>
            </a:r>
          </a:p>
        </p:txBody>
      </p:sp>
    </p:spTree>
    <p:custDataLst>
      <p:tags r:id="rId1"/>
    </p:custDataLst>
    <p:extLst>
      <p:ext uri="{BB962C8B-B14F-4D97-AF65-F5344CB8AC3E}">
        <p14:creationId xmlns:p14="http://schemas.microsoft.com/office/powerpoint/2010/main" val="4248087472"/>
      </p:ext>
    </p:extLst>
  </p:cSld>
  <p:clrMapOvr>
    <a:masterClrMapping/>
  </p:clrMapOvr>
  <p:transition spd="slow">
    <p:wheel spokes="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5536" y="1268760"/>
            <a:ext cx="8424936" cy="446449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285750" indent="-285750" algn="just">
              <a:buFont typeface="Arial" charset="0"/>
              <a:buChar char="•"/>
            </a:pPr>
            <a:r>
              <a:rPr lang="en-IN" sz="2400" b="1" dirty="0">
                <a:solidFill>
                  <a:schemeClr val="tx1"/>
                </a:solidFill>
              </a:rPr>
              <a:t>Total 5 Paras</a:t>
            </a:r>
          </a:p>
          <a:p>
            <a:pPr marL="285750" indent="-285750" algn="just">
              <a:buFont typeface="Arial" charset="0"/>
              <a:buChar char="•"/>
            </a:pPr>
            <a:r>
              <a:rPr lang="en-IN" sz="2400" b="1" dirty="0">
                <a:solidFill>
                  <a:schemeClr val="tx1"/>
                </a:solidFill>
              </a:rPr>
              <a:t>Same as Form No. 3CA except examination of books</a:t>
            </a:r>
          </a:p>
          <a:p>
            <a:pPr marL="285750" indent="-285750" algn="just">
              <a:buFont typeface="Arial" charset="0"/>
              <a:buChar char="•"/>
            </a:pPr>
            <a:r>
              <a:rPr lang="en-IN" sz="2400" b="1" dirty="0">
                <a:solidFill>
                  <a:schemeClr val="tx1"/>
                </a:solidFill>
              </a:rPr>
              <a:t>Opinion subject to observations/ qualifications to be given:</a:t>
            </a:r>
          </a:p>
          <a:p>
            <a:pPr marL="914400" lvl="1" indent="-457200" algn="just">
              <a:buFont typeface="Courier New" pitchFamily="49" charset="0"/>
              <a:buChar char="o"/>
            </a:pPr>
            <a:r>
              <a:rPr lang="en-IN" sz="2400" b="1" dirty="0">
                <a:solidFill>
                  <a:schemeClr val="tx1"/>
                </a:solidFill>
              </a:rPr>
              <a:t>Financial statements – 3(a)</a:t>
            </a:r>
          </a:p>
          <a:p>
            <a:pPr marL="914400" lvl="1" indent="-457200" algn="just">
              <a:buFont typeface="Courier New" pitchFamily="49" charset="0"/>
              <a:buChar char="o"/>
            </a:pPr>
            <a:r>
              <a:rPr lang="en-IN" sz="2400" b="1" dirty="0">
                <a:solidFill>
                  <a:schemeClr val="tx1"/>
                </a:solidFill>
              </a:rPr>
              <a:t>Form No. 3CD- 5</a:t>
            </a:r>
          </a:p>
          <a:p>
            <a:pPr marL="457200" indent="-457200" algn="just">
              <a:buFont typeface="Arial" panose="020B0604020202020204" pitchFamily="34" charset="0"/>
              <a:buChar char="•"/>
            </a:pPr>
            <a:r>
              <a:rPr lang="en-IN" sz="2400" b="1" dirty="0">
                <a:solidFill>
                  <a:schemeClr val="tx1"/>
                </a:solidFill>
              </a:rPr>
              <a:t>Auditor gives his opinion related to books in Para 3(b)</a:t>
            </a:r>
          </a:p>
          <a:p>
            <a:pPr marL="914400" lvl="1" indent="-457200" algn="just">
              <a:buFont typeface="Courier New" pitchFamily="49" charset="0"/>
              <a:buChar char="o"/>
            </a:pPr>
            <a:r>
              <a:rPr lang="en-IN" sz="2400" b="1" dirty="0">
                <a:solidFill>
                  <a:schemeClr val="tx1"/>
                </a:solidFill>
              </a:rPr>
              <a:t>Have obtained Information</a:t>
            </a:r>
          </a:p>
          <a:p>
            <a:pPr marL="914400" lvl="1" indent="-457200" algn="just">
              <a:buFont typeface="Courier New" pitchFamily="49" charset="0"/>
              <a:buChar char="o"/>
            </a:pPr>
            <a:r>
              <a:rPr lang="en-IN" sz="2400" b="1" dirty="0">
                <a:solidFill>
                  <a:schemeClr val="tx1"/>
                </a:solidFill>
              </a:rPr>
              <a:t>Proper books have been kept</a:t>
            </a:r>
          </a:p>
          <a:p>
            <a:pPr marL="914400" lvl="1" indent="-457200" algn="just">
              <a:buFont typeface="Courier New" pitchFamily="49" charset="0"/>
              <a:buChar char="o"/>
            </a:pPr>
            <a:r>
              <a:rPr lang="en-IN" sz="2400" b="1" dirty="0">
                <a:solidFill>
                  <a:schemeClr val="tx1"/>
                </a:solidFill>
              </a:rPr>
              <a:t>True &amp; Fair view</a:t>
            </a:r>
          </a:p>
          <a:p>
            <a:pPr marL="457200" indent="-457200" algn="just">
              <a:buFont typeface="Arial" pitchFamily="34" charset="0"/>
              <a:buChar char="•"/>
            </a:pPr>
            <a:r>
              <a:rPr lang="en-IN" sz="2400" b="1" dirty="0">
                <a:solidFill>
                  <a:srgbClr val="FF0000"/>
                </a:solidFill>
              </a:rPr>
              <a:t>SA 700 ?</a:t>
            </a:r>
          </a:p>
        </p:txBody>
      </p:sp>
      <p:sp>
        <p:nvSpPr>
          <p:cNvPr id="5" name="Title 2"/>
          <p:cNvSpPr txBox="1">
            <a:spLocks/>
          </p:cNvSpPr>
          <p:nvPr/>
        </p:nvSpPr>
        <p:spPr>
          <a:xfrm>
            <a:off x="1115616" y="260648"/>
            <a:ext cx="6512511" cy="864096"/>
          </a:xfrm>
          <a:prstGeom prst="rect">
            <a:avLst/>
          </a:prstGeom>
        </p:spPr>
        <p:style>
          <a:lnRef idx="0">
            <a:schemeClr val="accent1"/>
          </a:lnRef>
          <a:fillRef idx="3">
            <a:schemeClr val="accent1"/>
          </a:fillRef>
          <a:effectRef idx="3">
            <a:schemeClr val="accent1"/>
          </a:effectRef>
          <a:fontRef idx="minor">
            <a:schemeClr val="lt1"/>
          </a:fontRef>
        </p:style>
        <p:txBody>
          <a:bodyPr vert="horz" rtlCol="0" anchor="ctr">
            <a:normAutofit/>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N" sz="3600" b="0" i="0" u="sng"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FORM No.- 3CB</a:t>
            </a:r>
            <a:endParaRPr kumimoji="0" lang="en-IN" sz="3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Tree>
    <p:custDataLst>
      <p:tags r:id="rId1"/>
    </p:custDataLst>
    <p:extLst>
      <p:ext uri="{BB962C8B-B14F-4D97-AF65-F5344CB8AC3E}">
        <p14:creationId xmlns:p14="http://schemas.microsoft.com/office/powerpoint/2010/main" val="3351403506"/>
      </p:ext>
    </p:extLst>
  </p:cSld>
  <p:clrMapOvr>
    <a:masterClrMapping/>
  </p:clrMapOvr>
  <p:transition spd="slow">
    <p:wheel spokes="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56792"/>
            <a:ext cx="8229600" cy="4680520"/>
          </a:xfrm>
        </p:spPr>
        <p:style>
          <a:lnRef idx="1">
            <a:schemeClr val="accent1"/>
          </a:lnRef>
          <a:fillRef idx="2">
            <a:schemeClr val="accent1"/>
          </a:fillRef>
          <a:effectRef idx="1">
            <a:schemeClr val="accent1"/>
          </a:effectRef>
          <a:fontRef idx="minor">
            <a:schemeClr val="dk1"/>
          </a:fontRef>
        </p:style>
        <p:txBody>
          <a:bodyPr anchor="ctr" anchorCtr="0">
            <a:normAutofit fontScale="92500"/>
          </a:bodyPr>
          <a:lstStyle/>
          <a:p>
            <a:pPr algn="just">
              <a:buFont typeface="Arial" panose="020B0604020202020204" pitchFamily="34" charset="0"/>
              <a:buChar char="•"/>
            </a:pPr>
            <a:r>
              <a:rPr lang="en-IN" sz="2400" b="1" dirty="0"/>
              <a:t>In respect of </a:t>
            </a:r>
            <a:r>
              <a:rPr lang="en-IN" sz="2400" b="1" dirty="0">
                <a:solidFill>
                  <a:srgbClr val="FF0000"/>
                </a:solidFill>
              </a:rPr>
              <a:t>service sector</a:t>
            </a:r>
            <a:r>
              <a:rPr lang="en-IN" sz="2400" b="1" dirty="0"/>
              <a:t>, “</a:t>
            </a:r>
            <a:r>
              <a:rPr lang="en-IN" sz="2400" b="1" dirty="0">
                <a:solidFill>
                  <a:srgbClr val="FF0000"/>
                </a:solidFill>
              </a:rPr>
              <a:t>not applicable</a:t>
            </a:r>
            <a:r>
              <a:rPr lang="en-IN" sz="2400" b="1" dirty="0"/>
              <a:t>” should be reported under this clause instead of leaving the same blank.</a:t>
            </a:r>
          </a:p>
          <a:p>
            <a:pPr marL="109728" indent="0" algn="just">
              <a:buNone/>
            </a:pPr>
            <a:endParaRPr lang="en-IN" sz="900" b="1" dirty="0"/>
          </a:p>
          <a:p>
            <a:pPr algn="just">
              <a:buFont typeface="Arial" panose="020B0604020202020204" pitchFamily="34" charset="0"/>
              <a:buChar char="•"/>
            </a:pPr>
            <a:r>
              <a:rPr lang="en-IN" sz="2400" b="1" dirty="0"/>
              <a:t>As per the Guidance Note on tax audit “Sale proceeds of </a:t>
            </a:r>
            <a:r>
              <a:rPr lang="en-IN" sz="2400" b="1" dirty="0">
                <a:solidFill>
                  <a:srgbClr val="FF0000"/>
                </a:solidFill>
              </a:rPr>
              <a:t>scrap, wastage </a:t>
            </a:r>
            <a:r>
              <a:rPr lang="en-IN" sz="2400" b="1" dirty="0"/>
              <a:t>etc. is </a:t>
            </a:r>
            <a:r>
              <a:rPr lang="en-IN" sz="2400" b="1" dirty="0">
                <a:solidFill>
                  <a:srgbClr val="FF0000"/>
                </a:solidFill>
              </a:rPr>
              <a:t>to be included in the turnover </a:t>
            </a:r>
            <a:r>
              <a:rPr lang="en-IN" sz="2400" b="1" dirty="0"/>
              <a:t>unless treated as part of sale or turnover, whether or not credited to miscellaneous income account”. In certain cases, scrap sale was not considered while arriving at the turnover for Tax Audit report.</a:t>
            </a:r>
          </a:p>
          <a:p>
            <a:pPr marL="45720" indent="0" algn="just">
              <a:buNone/>
            </a:pPr>
            <a:endParaRPr lang="en-IN" sz="900" b="1" dirty="0"/>
          </a:p>
          <a:p>
            <a:pPr algn="just">
              <a:buFont typeface="Arial" panose="020B0604020202020204" pitchFamily="34" charset="0"/>
              <a:buChar char="•"/>
            </a:pPr>
            <a:r>
              <a:rPr lang="en-IN" sz="2400" b="1" dirty="0"/>
              <a:t>As per the Guidance Note, Net profit </a:t>
            </a:r>
            <a:r>
              <a:rPr lang="en-IN" sz="2400" b="1" dirty="0">
                <a:solidFill>
                  <a:srgbClr val="FF0000"/>
                </a:solidFill>
              </a:rPr>
              <a:t>to be shown </a:t>
            </a:r>
            <a:r>
              <a:rPr lang="en-IN" sz="2400" b="1" dirty="0"/>
              <a:t>is </a:t>
            </a:r>
            <a:r>
              <a:rPr lang="en-IN" sz="2400" b="1" dirty="0">
                <a:solidFill>
                  <a:srgbClr val="FF0000"/>
                </a:solidFill>
              </a:rPr>
              <a:t>net profit before tax</a:t>
            </a:r>
            <a:r>
              <a:rPr lang="en-IN" sz="2400" b="1" dirty="0"/>
              <a:t>. However, in certain cases net profit after tax was reported under this clause.</a:t>
            </a:r>
          </a:p>
          <a:p>
            <a:pPr algn="just">
              <a:buFont typeface="Arial" panose="020B0604020202020204" pitchFamily="34" charset="0"/>
              <a:buChar char="•"/>
            </a:pPr>
            <a:endParaRPr lang="en-IN" sz="600" b="1" dirty="0"/>
          </a:p>
        </p:txBody>
      </p:sp>
      <p:sp>
        <p:nvSpPr>
          <p:cNvPr id="2" name="Title 1"/>
          <p:cNvSpPr>
            <a:spLocks noGrp="1"/>
          </p:cNvSpPr>
          <p:nvPr>
            <p:ph type="title"/>
          </p:nvPr>
        </p:nvSpPr>
        <p:spPr>
          <a:xfrm>
            <a:off x="457200" y="440668"/>
            <a:ext cx="8229600" cy="972108"/>
          </a:xfrm>
        </p:spPr>
        <p:txBody>
          <a:bodyPr>
            <a:normAutofit/>
          </a:bodyPr>
          <a:lstStyle/>
          <a:p>
            <a:pPr marL="0" indent="0" algn="just">
              <a:buNone/>
            </a:pPr>
            <a:r>
              <a:rPr lang="en-IN" sz="2600" u="sng" dirty="0">
                <a:solidFill>
                  <a:schemeClr val="tx2">
                    <a:lumMod val="75000"/>
                  </a:schemeClr>
                </a:solidFill>
                <a:effectLst/>
                <a:latin typeface="Times New Roman" panose="02020603050405020304" pitchFamily="18" charset="0"/>
              </a:rPr>
              <a:t>Clause 40-Details regarding turnover, gross profit, etc., for the previous year and preceding previous year:</a:t>
            </a:r>
          </a:p>
        </p:txBody>
      </p:sp>
    </p:spTree>
    <p:custDataLst>
      <p:tags r:id="rId1"/>
    </p:custDataLst>
    <p:extLst>
      <p:ext uri="{BB962C8B-B14F-4D97-AF65-F5344CB8AC3E}">
        <p14:creationId xmlns:p14="http://schemas.microsoft.com/office/powerpoint/2010/main" val="1654254885"/>
      </p:ext>
    </p:extLst>
  </p:cSld>
  <p:clrMapOvr>
    <a:masterClrMapping/>
  </p:clrMapOvr>
  <p:transition spd="slow">
    <p:wheel spokes="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56792"/>
            <a:ext cx="8229600" cy="4860540"/>
          </a:xfrm>
        </p:spPr>
        <p:style>
          <a:lnRef idx="1">
            <a:schemeClr val="accent1"/>
          </a:lnRef>
          <a:fillRef idx="2">
            <a:schemeClr val="accent1"/>
          </a:fillRef>
          <a:effectRef idx="1">
            <a:schemeClr val="accent1"/>
          </a:effectRef>
          <a:fontRef idx="minor">
            <a:schemeClr val="dk1"/>
          </a:fontRef>
        </p:style>
        <p:txBody>
          <a:bodyPr anchor="ctr" anchorCtr="0">
            <a:normAutofit/>
          </a:bodyPr>
          <a:lstStyle/>
          <a:p>
            <a:pPr algn="just">
              <a:buFont typeface="Arial" panose="020B0604020202020204" pitchFamily="34" charset="0"/>
              <a:buChar char="•"/>
            </a:pPr>
            <a:r>
              <a:rPr lang="en-IN" sz="2400" b="1" dirty="0"/>
              <a:t>In certain cases, for calculating stock in trade/ Turnover ratio, </a:t>
            </a:r>
            <a:r>
              <a:rPr lang="en-IN" sz="2400" b="1" dirty="0">
                <a:solidFill>
                  <a:srgbClr val="FF0000"/>
                </a:solidFill>
              </a:rPr>
              <a:t>average stock was taken instead</a:t>
            </a:r>
            <a:r>
              <a:rPr lang="en-IN" sz="2400" b="1" dirty="0"/>
              <a:t> of </a:t>
            </a:r>
            <a:r>
              <a:rPr lang="en-IN" sz="2400" b="1" dirty="0">
                <a:solidFill>
                  <a:srgbClr val="FF0000"/>
                </a:solidFill>
              </a:rPr>
              <a:t>calculating stock </a:t>
            </a:r>
            <a:r>
              <a:rPr lang="en-IN" sz="2400" b="1" dirty="0"/>
              <a:t>as per guidance given in the Guidance Note.</a:t>
            </a:r>
          </a:p>
          <a:p>
            <a:pPr algn="just">
              <a:buFont typeface="Arial" panose="020B0604020202020204" pitchFamily="34" charset="0"/>
              <a:buChar char="•"/>
            </a:pPr>
            <a:endParaRPr lang="en-IN" sz="800" b="1" dirty="0"/>
          </a:p>
          <a:p>
            <a:pPr algn="just">
              <a:buFont typeface="Arial" panose="020B0604020202020204" pitchFamily="34" charset="0"/>
              <a:buChar char="•"/>
            </a:pPr>
            <a:r>
              <a:rPr lang="en-IN" sz="2400" b="1" dirty="0"/>
              <a:t>In certain cases, the amount of </a:t>
            </a:r>
            <a:r>
              <a:rPr lang="en-IN" sz="2400" b="1" dirty="0">
                <a:solidFill>
                  <a:srgbClr val="FF0000"/>
                </a:solidFill>
              </a:rPr>
              <a:t>material consumed </a:t>
            </a:r>
            <a:r>
              <a:rPr lang="en-IN" sz="2400" b="1" dirty="0"/>
              <a:t>reported under this clause </a:t>
            </a:r>
            <a:r>
              <a:rPr lang="en-IN" sz="2400" b="1" dirty="0">
                <a:solidFill>
                  <a:srgbClr val="FF0000"/>
                </a:solidFill>
              </a:rPr>
              <a:t>did not include stores</a:t>
            </a:r>
            <a:r>
              <a:rPr lang="en-IN" sz="2400" b="1" dirty="0"/>
              <a:t>, </a:t>
            </a:r>
            <a:r>
              <a:rPr lang="en-IN" sz="2400" b="1" dirty="0">
                <a:solidFill>
                  <a:srgbClr val="FF0000"/>
                </a:solidFill>
              </a:rPr>
              <a:t>spare parts</a:t>
            </a:r>
            <a:r>
              <a:rPr lang="en-IN" sz="2400" b="1" dirty="0"/>
              <a:t> and </a:t>
            </a:r>
            <a:r>
              <a:rPr lang="en-IN" sz="2400" b="1" dirty="0">
                <a:solidFill>
                  <a:srgbClr val="FF0000"/>
                </a:solidFill>
              </a:rPr>
              <a:t>loose tools</a:t>
            </a:r>
            <a:r>
              <a:rPr lang="en-IN" sz="2400" b="1" dirty="0"/>
              <a:t>.</a:t>
            </a:r>
          </a:p>
          <a:p>
            <a:pPr marL="109728" indent="0" algn="just">
              <a:buNone/>
            </a:pPr>
            <a:endParaRPr lang="en-IN" sz="900" b="1" dirty="0"/>
          </a:p>
          <a:p>
            <a:pPr algn="just">
              <a:buFont typeface="Arial" panose="020B0604020202020204" pitchFamily="34" charset="0"/>
              <a:buChar char="•"/>
            </a:pPr>
            <a:r>
              <a:rPr lang="en-IN" sz="2400" b="1" dirty="0"/>
              <a:t>In case of </a:t>
            </a:r>
            <a:r>
              <a:rPr lang="en-IN" sz="2400" b="1" dirty="0">
                <a:solidFill>
                  <a:srgbClr val="FF0000"/>
                </a:solidFill>
              </a:rPr>
              <a:t>manufacturing units</a:t>
            </a:r>
            <a:r>
              <a:rPr lang="en-IN" sz="2400" b="1" dirty="0"/>
              <a:t>, reporting under sub-clause (e) – </a:t>
            </a:r>
            <a:r>
              <a:rPr lang="en-IN" sz="2400" b="1" dirty="0">
                <a:solidFill>
                  <a:srgbClr val="FF0000"/>
                </a:solidFill>
              </a:rPr>
              <a:t>ratio of material consumed/ finished goods produced is required</a:t>
            </a:r>
            <a:r>
              <a:rPr lang="en-IN" sz="2400" b="1" dirty="0"/>
              <a:t>, which was missing in many reports.</a:t>
            </a:r>
          </a:p>
        </p:txBody>
      </p:sp>
      <p:sp>
        <p:nvSpPr>
          <p:cNvPr id="2" name="Title 1"/>
          <p:cNvSpPr>
            <a:spLocks noGrp="1"/>
          </p:cNvSpPr>
          <p:nvPr>
            <p:ph type="title"/>
          </p:nvPr>
        </p:nvSpPr>
        <p:spPr>
          <a:xfrm>
            <a:off x="457200" y="440668"/>
            <a:ext cx="8229600" cy="972108"/>
          </a:xfrm>
        </p:spPr>
        <p:txBody>
          <a:bodyPr>
            <a:normAutofit/>
          </a:bodyPr>
          <a:lstStyle/>
          <a:p>
            <a:pPr marL="0" indent="0" algn="just">
              <a:buNone/>
            </a:pPr>
            <a:r>
              <a:rPr lang="en-IN" sz="2600" u="sng" dirty="0">
                <a:solidFill>
                  <a:schemeClr val="tx2">
                    <a:lumMod val="75000"/>
                  </a:schemeClr>
                </a:solidFill>
                <a:effectLst/>
                <a:latin typeface="Times New Roman" panose="02020603050405020304" pitchFamily="18" charset="0"/>
              </a:rPr>
              <a:t>Clause 40-Details regarding turnover, gross profit, etc., for the previous year and preceding previous year:</a:t>
            </a:r>
          </a:p>
        </p:txBody>
      </p:sp>
    </p:spTree>
    <p:custDataLst>
      <p:tags r:id="rId1"/>
    </p:custDataLst>
    <p:extLst>
      <p:ext uri="{BB962C8B-B14F-4D97-AF65-F5344CB8AC3E}">
        <p14:creationId xmlns:p14="http://schemas.microsoft.com/office/powerpoint/2010/main" val="3279376998"/>
      </p:ext>
    </p:extLst>
  </p:cSld>
  <p:clrMapOvr>
    <a:masterClrMapping/>
  </p:clrMapOvr>
  <p:transition spd="slow">
    <p:wheel spokes="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28800"/>
            <a:ext cx="8229600" cy="4788532"/>
          </a:xfrm>
        </p:spPr>
        <p:style>
          <a:lnRef idx="1">
            <a:schemeClr val="accent1"/>
          </a:lnRef>
          <a:fillRef idx="2">
            <a:schemeClr val="accent1"/>
          </a:fillRef>
          <a:effectRef idx="1">
            <a:schemeClr val="accent1"/>
          </a:effectRef>
          <a:fontRef idx="minor">
            <a:schemeClr val="dk1"/>
          </a:fontRef>
        </p:style>
        <p:txBody>
          <a:bodyPr anchor="ctr" anchorCtr="0">
            <a:normAutofit/>
          </a:bodyPr>
          <a:lstStyle/>
          <a:p>
            <a:pPr algn="just">
              <a:buFont typeface="Arial" panose="020B0604020202020204" pitchFamily="34" charset="0"/>
              <a:buChar char="•"/>
            </a:pPr>
            <a:r>
              <a:rPr lang="en-IN" sz="2400" b="1" dirty="0"/>
              <a:t>There should be </a:t>
            </a:r>
            <a:r>
              <a:rPr lang="en-IN" sz="2400" b="1" dirty="0">
                <a:solidFill>
                  <a:srgbClr val="FF0000"/>
                </a:solidFill>
              </a:rPr>
              <a:t>consistency between </a:t>
            </a:r>
            <a:r>
              <a:rPr lang="en-IN" sz="2400" b="1" dirty="0">
                <a:solidFill>
                  <a:schemeClr val="tx1"/>
                </a:solidFill>
              </a:rPr>
              <a:t>the</a:t>
            </a:r>
            <a:r>
              <a:rPr lang="en-IN" sz="2400" b="1" dirty="0">
                <a:solidFill>
                  <a:srgbClr val="FF0000"/>
                </a:solidFill>
              </a:rPr>
              <a:t> numerator </a:t>
            </a:r>
            <a:r>
              <a:rPr lang="en-IN" sz="2400" b="1" dirty="0">
                <a:solidFill>
                  <a:schemeClr val="tx1"/>
                </a:solidFill>
              </a:rPr>
              <a:t>and the </a:t>
            </a:r>
            <a:r>
              <a:rPr lang="en-IN" sz="2400" b="1" dirty="0">
                <a:solidFill>
                  <a:srgbClr val="FF0000"/>
                </a:solidFill>
              </a:rPr>
              <a:t>denominator </a:t>
            </a:r>
            <a:r>
              <a:rPr lang="en-IN" sz="2400" b="1" dirty="0"/>
              <a:t>while calculating the above ratios. Any </a:t>
            </a:r>
            <a:r>
              <a:rPr lang="en-IN" sz="2400" b="1" dirty="0">
                <a:solidFill>
                  <a:srgbClr val="FF0000"/>
                </a:solidFill>
              </a:rPr>
              <a:t>significant deviation </a:t>
            </a:r>
            <a:r>
              <a:rPr lang="en-IN" sz="2400" b="1" dirty="0"/>
              <a:t>thereof </a:t>
            </a:r>
            <a:r>
              <a:rPr lang="en-IN" sz="2400" b="1" dirty="0">
                <a:solidFill>
                  <a:srgbClr val="FF0000"/>
                </a:solidFill>
              </a:rPr>
              <a:t>should be pointed out</a:t>
            </a:r>
            <a:r>
              <a:rPr lang="en-IN" sz="2400" b="1" dirty="0"/>
              <a:t>.</a:t>
            </a:r>
          </a:p>
          <a:p>
            <a:pPr marL="109728" indent="0" algn="just">
              <a:buNone/>
            </a:pPr>
            <a:endParaRPr lang="en-IN" sz="1000" b="1" dirty="0"/>
          </a:p>
          <a:p>
            <a:pPr algn="just">
              <a:buFont typeface="Arial" panose="020B0604020202020204" pitchFamily="34" charset="0"/>
              <a:buChar char="•"/>
            </a:pPr>
            <a:r>
              <a:rPr lang="en-IN" sz="2400" b="1" dirty="0"/>
              <a:t>While reviewing various tax audit reports it was observed that there were </a:t>
            </a:r>
            <a:r>
              <a:rPr lang="en-IN" sz="2400" b="1" dirty="0">
                <a:solidFill>
                  <a:srgbClr val="FF0000"/>
                </a:solidFill>
              </a:rPr>
              <a:t>mismatch of figures </a:t>
            </a:r>
            <a:r>
              <a:rPr lang="en-IN" sz="2400" b="1" dirty="0"/>
              <a:t>in the </a:t>
            </a:r>
            <a:r>
              <a:rPr lang="en-IN" sz="2400" b="1" dirty="0">
                <a:solidFill>
                  <a:srgbClr val="FF0000"/>
                </a:solidFill>
              </a:rPr>
              <a:t>material consumed </a:t>
            </a:r>
            <a:r>
              <a:rPr lang="en-IN" sz="2400" b="1" dirty="0"/>
              <a:t>reported in respect of </a:t>
            </a:r>
            <a:r>
              <a:rPr lang="en-IN" sz="2400" b="1" dirty="0">
                <a:solidFill>
                  <a:srgbClr val="FF0000"/>
                </a:solidFill>
              </a:rPr>
              <a:t>preceding previous years</a:t>
            </a:r>
            <a:r>
              <a:rPr lang="en-IN" sz="2400" b="1" dirty="0"/>
              <a:t>. However, </a:t>
            </a:r>
            <a:r>
              <a:rPr lang="en-IN" sz="2400" b="1" dirty="0">
                <a:solidFill>
                  <a:srgbClr val="FF0000"/>
                </a:solidFill>
              </a:rPr>
              <a:t>nothing</a:t>
            </a:r>
            <a:r>
              <a:rPr lang="en-IN" sz="2400" b="1" dirty="0"/>
              <a:t> was mentioned / reported under </a:t>
            </a:r>
            <a:r>
              <a:rPr lang="en-IN" sz="2400" b="1" dirty="0">
                <a:solidFill>
                  <a:srgbClr val="FF0000"/>
                </a:solidFill>
              </a:rPr>
              <a:t>Clause (3)</a:t>
            </a:r>
            <a:r>
              <a:rPr lang="en-IN" sz="2400" b="1" dirty="0"/>
              <a:t> of Form </a:t>
            </a:r>
            <a:r>
              <a:rPr lang="en-IN" sz="2400" b="1" dirty="0">
                <a:solidFill>
                  <a:srgbClr val="FF0000"/>
                </a:solidFill>
              </a:rPr>
              <a:t>No.3CA </a:t>
            </a:r>
            <a:r>
              <a:rPr lang="en-IN" sz="2400" b="1" dirty="0"/>
              <a:t>or </a:t>
            </a:r>
            <a:r>
              <a:rPr lang="en-IN" sz="2400" b="1" dirty="0">
                <a:solidFill>
                  <a:srgbClr val="FF0000"/>
                </a:solidFill>
              </a:rPr>
              <a:t>Clause (5)</a:t>
            </a:r>
            <a:r>
              <a:rPr lang="en-IN" sz="2400" b="1" dirty="0"/>
              <a:t> of </a:t>
            </a:r>
            <a:r>
              <a:rPr lang="en-IN" sz="2400" b="1" dirty="0">
                <a:solidFill>
                  <a:srgbClr val="FF0000"/>
                </a:solidFill>
              </a:rPr>
              <a:t>Form No.3CB</a:t>
            </a:r>
            <a:r>
              <a:rPr lang="en-IN" sz="2400" b="1" dirty="0"/>
              <a:t>, as the case may be.</a:t>
            </a:r>
          </a:p>
        </p:txBody>
      </p:sp>
      <p:sp>
        <p:nvSpPr>
          <p:cNvPr id="2" name="Title 1"/>
          <p:cNvSpPr>
            <a:spLocks noGrp="1"/>
          </p:cNvSpPr>
          <p:nvPr>
            <p:ph type="title"/>
          </p:nvPr>
        </p:nvSpPr>
        <p:spPr>
          <a:xfrm>
            <a:off x="457200" y="440668"/>
            <a:ext cx="8229600" cy="972108"/>
          </a:xfrm>
        </p:spPr>
        <p:txBody>
          <a:bodyPr>
            <a:normAutofit/>
          </a:bodyPr>
          <a:lstStyle/>
          <a:p>
            <a:pPr marL="0" indent="0" algn="just">
              <a:buNone/>
            </a:pPr>
            <a:r>
              <a:rPr lang="en-IN" sz="2600" u="sng" dirty="0">
                <a:solidFill>
                  <a:schemeClr val="tx2">
                    <a:lumMod val="75000"/>
                  </a:schemeClr>
                </a:solidFill>
                <a:effectLst/>
                <a:latin typeface="Times New Roman" panose="02020603050405020304" pitchFamily="18" charset="0"/>
              </a:rPr>
              <a:t>Clause 40-Details regarding turnover, gross profit, etc., for the previous year and preceding previous year:</a:t>
            </a:r>
          </a:p>
        </p:txBody>
      </p:sp>
    </p:spTree>
    <p:custDataLst>
      <p:tags r:id="rId1"/>
    </p:custDataLst>
    <p:extLst>
      <p:ext uri="{BB962C8B-B14F-4D97-AF65-F5344CB8AC3E}">
        <p14:creationId xmlns:p14="http://schemas.microsoft.com/office/powerpoint/2010/main" val="3171202142"/>
      </p:ext>
    </p:extLst>
  </p:cSld>
  <p:clrMapOvr>
    <a:masterClrMapping/>
  </p:clrMapOvr>
  <p:transition spd="slow">
    <p:wheel spokes="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268760"/>
            <a:ext cx="8064896" cy="4464496"/>
          </a:xfrm>
        </p:spPr>
        <p:style>
          <a:lnRef idx="1">
            <a:schemeClr val="accent1"/>
          </a:lnRef>
          <a:fillRef idx="2">
            <a:schemeClr val="accent1"/>
          </a:fillRef>
          <a:effectRef idx="1">
            <a:schemeClr val="accent1"/>
          </a:effectRef>
          <a:fontRef idx="minor">
            <a:schemeClr val="dk1"/>
          </a:fontRef>
        </p:style>
        <p:txBody>
          <a:bodyPr anchor="ctr">
            <a:noAutofit/>
          </a:bodyPr>
          <a:lstStyle/>
          <a:p>
            <a:pPr marL="109728" indent="0" algn="just">
              <a:lnSpc>
                <a:spcPct val="107000"/>
              </a:lnSpc>
              <a:spcAft>
                <a:spcPts val="0"/>
              </a:spcAft>
              <a:buNone/>
            </a:pPr>
            <a:r>
              <a:rPr lang="en-IN" sz="2400" b="1" dirty="0">
                <a:solidFill>
                  <a:schemeClr val="tx1"/>
                </a:solidFill>
                <a:ea typeface="Calibri"/>
                <a:cs typeface="Times New Roman"/>
              </a:rPr>
              <a:t>In respect of sub-clauses where no information is to be given, instead of leaving the same blank, </a:t>
            </a:r>
            <a:r>
              <a:rPr lang="en-IN" sz="2400" b="1" dirty="0">
                <a:solidFill>
                  <a:srgbClr val="FF0000"/>
                </a:solidFill>
                <a:ea typeface="Calibri"/>
                <a:cs typeface="Times New Roman"/>
              </a:rPr>
              <a:t>“Nil”</a:t>
            </a:r>
            <a:r>
              <a:rPr lang="en-IN" sz="2400" b="1" dirty="0">
                <a:solidFill>
                  <a:schemeClr val="tx1"/>
                </a:solidFill>
                <a:ea typeface="Calibri"/>
                <a:cs typeface="Times New Roman"/>
              </a:rPr>
              <a:t>,</a:t>
            </a:r>
            <a:r>
              <a:rPr lang="en-IN" sz="2400" b="1" dirty="0">
                <a:solidFill>
                  <a:srgbClr val="FF0000"/>
                </a:solidFill>
                <a:ea typeface="Calibri"/>
                <a:cs typeface="Times New Roman"/>
              </a:rPr>
              <a:t> “0”</a:t>
            </a:r>
            <a:r>
              <a:rPr lang="en-IN" sz="2400" b="1" dirty="0">
                <a:solidFill>
                  <a:schemeClr val="tx1"/>
                </a:solidFill>
                <a:ea typeface="Calibri"/>
                <a:cs typeface="Times New Roman"/>
              </a:rPr>
              <a:t> or </a:t>
            </a:r>
            <a:r>
              <a:rPr lang="en-IN" sz="2400" b="1" dirty="0">
                <a:solidFill>
                  <a:srgbClr val="FF0000"/>
                </a:solidFill>
                <a:ea typeface="Calibri"/>
                <a:cs typeface="Times New Roman"/>
              </a:rPr>
              <a:t>“NA”</a:t>
            </a:r>
            <a:r>
              <a:rPr lang="en-IN" sz="2400" b="1" dirty="0">
                <a:solidFill>
                  <a:schemeClr val="tx1"/>
                </a:solidFill>
                <a:ea typeface="Calibri"/>
                <a:cs typeface="Times New Roman"/>
              </a:rPr>
              <a:t> could be mentioned for better reporting.</a:t>
            </a:r>
          </a:p>
        </p:txBody>
      </p:sp>
      <p:sp>
        <p:nvSpPr>
          <p:cNvPr id="2" name="Title 1"/>
          <p:cNvSpPr>
            <a:spLocks noGrp="1"/>
          </p:cNvSpPr>
          <p:nvPr>
            <p:ph type="title"/>
          </p:nvPr>
        </p:nvSpPr>
        <p:spPr>
          <a:xfrm>
            <a:off x="251520" y="260648"/>
            <a:ext cx="8496944" cy="648072"/>
          </a:xfrm>
        </p:spPr>
        <p:txBody>
          <a:bodyPr>
            <a:noAutofit/>
          </a:bodyPr>
          <a:lstStyle/>
          <a:p>
            <a:pPr marL="0" indent="0" algn="ctr">
              <a:buNone/>
            </a:pPr>
            <a:r>
              <a:rPr lang="en-IN" sz="3200" u="sng" dirty="0">
                <a:solidFill>
                  <a:schemeClr val="tx2">
                    <a:lumMod val="75000"/>
                  </a:schemeClr>
                </a:solidFill>
                <a:effectLst/>
                <a:latin typeface="Times New Roman" panose="02020603050405020304" pitchFamily="18" charset="0"/>
              </a:rPr>
              <a:t>Others</a:t>
            </a:r>
            <a:endParaRPr lang="en-IN" sz="2600" u="sng" dirty="0">
              <a:solidFill>
                <a:schemeClr val="tx2">
                  <a:lumMod val="75000"/>
                </a:schemeClr>
              </a:solidFill>
              <a:effectLst/>
              <a:latin typeface="Times New Roman" panose="02020603050405020304" pitchFamily="18" charset="0"/>
            </a:endParaRPr>
          </a:p>
        </p:txBody>
      </p:sp>
    </p:spTree>
    <p:custDataLst>
      <p:tags r:id="rId1"/>
    </p:custDataLst>
    <p:extLst>
      <p:ext uri="{BB962C8B-B14F-4D97-AF65-F5344CB8AC3E}">
        <p14:creationId xmlns:p14="http://schemas.microsoft.com/office/powerpoint/2010/main" val="3839495942"/>
      </p:ext>
    </p:extLst>
  </p:cSld>
  <p:clrMapOvr>
    <a:masterClrMapping/>
  </p:clrMapOvr>
  <p:transition spd="slow">
    <p:wheel spokes="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4\Downloads\RPCJ.gif"/>
          <p:cNvPicPr>
            <a:picLocks noGrp="1" noChangeAspect="1" noChangeArrowheads="1" noCrop="1"/>
          </p:cNvPicPr>
          <p:nvPr>
            <p:ph idx="1"/>
          </p:nvPr>
        </p:nvPicPr>
        <p:blipFill>
          <a:blip r:embed="rId3" cstate="print"/>
          <a:srcRect/>
          <a:stretch>
            <a:fillRect/>
          </a:stretch>
        </p:blipFill>
        <p:spPr bwMode="auto">
          <a:xfrm>
            <a:off x="-37420" y="0"/>
            <a:ext cx="9181420" cy="6858000"/>
          </a:xfrm>
          <a:prstGeom prst="rect">
            <a:avLst/>
          </a:prstGeom>
          <a:noFill/>
        </p:spPr>
      </p:pic>
    </p:spTree>
    <p:custDataLst>
      <p:tags r:id="rId1"/>
    </p:custDataLst>
  </p:cSld>
  <p:clrMapOvr>
    <a:masterClrMapping/>
  </p:clrMapOvr>
  <p:transition spd="slow">
    <p:wheel spokes="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99AFE84-3893-B881-CD43-267A8510A0FB}"/>
              </a:ext>
            </a:extLst>
          </p:cNvPr>
          <p:cNvSpPr txBox="1"/>
          <p:nvPr/>
        </p:nvSpPr>
        <p:spPr>
          <a:xfrm>
            <a:off x="899592" y="2636912"/>
            <a:ext cx="6984776"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3600" b="1" dirty="0">
                <a:solidFill>
                  <a:schemeClr val="accent4">
                    <a:lumMod val="75000"/>
                  </a:schemeClr>
                </a:solidFill>
              </a:rPr>
              <a:t>Critical Issues in Tax Audit &amp; Analysis of important Clauses</a:t>
            </a:r>
          </a:p>
        </p:txBody>
      </p:sp>
    </p:spTree>
    <p:custDataLst>
      <p:tags r:id="rId1"/>
    </p:custDataLst>
    <p:extLst>
      <p:ext uri="{BB962C8B-B14F-4D97-AF65-F5344CB8AC3E}">
        <p14:creationId xmlns:p14="http://schemas.microsoft.com/office/powerpoint/2010/main" val="4030406122"/>
      </p:ext>
    </p:extLst>
  </p:cSld>
  <p:clrMapOvr>
    <a:masterClrMapping/>
  </p:clrMapOvr>
  <p:transition spd="slow">
    <p:wheel spokes="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5536" y="2276872"/>
            <a:ext cx="8219257" cy="1080120"/>
          </a:xfrm>
        </p:spPr>
        <p:txBody>
          <a:bodyPr>
            <a:normAutofit fontScale="90000"/>
          </a:bodyPr>
          <a:lstStyle/>
          <a:p>
            <a:pPr marL="0" indent="0" algn="ctr">
              <a:buNone/>
            </a:pPr>
            <a:r>
              <a:rPr lang="en-IN" sz="6600" u="sng" dirty="0">
                <a:solidFill>
                  <a:schemeClr val="accent2">
                    <a:lumMod val="50000"/>
                  </a:schemeClr>
                </a:solidFill>
                <a:effectLst>
                  <a:outerShdw blurRad="38100" dist="38100" dir="2700000" algn="tl">
                    <a:srgbClr val="000000">
                      <a:alpha val="43137"/>
                    </a:srgbClr>
                  </a:outerShdw>
                  <a:reflection blurRad="6350" stA="55000" endA="300" endPos="45500" dir="5400000" sy="-100000" algn="bl" rotWithShape="0"/>
                </a:effectLst>
                <a:latin typeface="Stencil" pitchFamily="82" charset="0"/>
              </a:rPr>
              <a:t>Form No. 3CA/ 3cb</a:t>
            </a:r>
            <a:endParaRPr lang="en-IN" sz="6600" dirty="0">
              <a:solidFill>
                <a:schemeClr val="accent2">
                  <a:lumMod val="50000"/>
                </a:schemeClr>
              </a:solidFill>
            </a:endParaRPr>
          </a:p>
        </p:txBody>
      </p:sp>
    </p:spTree>
    <p:custDataLst>
      <p:tags r:id="rId1"/>
    </p:custDataLst>
    <p:extLst>
      <p:ext uri="{BB962C8B-B14F-4D97-AF65-F5344CB8AC3E}">
        <p14:creationId xmlns:p14="http://schemas.microsoft.com/office/powerpoint/2010/main" val="3836823205"/>
      </p:ext>
    </p:extLst>
  </p:cSld>
  <p:clrMapOvr>
    <a:masterClrMapping/>
  </p:clrMapOvr>
  <p:transition spd="slow">
    <p:wheel spokes="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9CA5530-35F5-4846-AA51-0556D4869900}"/>
              </a:ext>
            </a:extLst>
          </p:cNvPr>
          <p:cNvSpPr>
            <a:spLocks noGrp="1"/>
          </p:cNvSpPr>
          <p:nvPr>
            <p:ph type="title"/>
          </p:nvPr>
        </p:nvSpPr>
        <p:spPr>
          <a:xfrm>
            <a:off x="107504" y="260648"/>
            <a:ext cx="9036496" cy="576064"/>
          </a:xfrm>
        </p:spPr>
        <p:txBody>
          <a:bodyPr/>
          <a:lstStyle/>
          <a:p>
            <a:pPr marL="0" indent="0" algn="ctr">
              <a:buNone/>
            </a:pPr>
            <a:r>
              <a:rPr lang="en-IN" sz="2400" u="sng" dirty="0">
                <a:solidFill>
                  <a:schemeClr val="accent2">
                    <a:lumMod val="75000"/>
                  </a:schemeClr>
                </a:solidFill>
                <a:effectLst/>
                <a:latin typeface="Times New Roman" panose="02020603050405020304" pitchFamily="18" charset="0"/>
                <a:cs typeface="Times New Roman" panose="02020603050405020304" pitchFamily="18" charset="0"/>
              </a:rPr>
              <a:t>SA 700 – Clause (3) of Form No.3CA or Clause (5) of Form No.3CB</a:t>
            </a:r>
          </a:p>
        </p:txBody>
      </p:sp>
      <p:sp>
        <p:nvSpPr>
          <p:cNvPr id="6" name="Rectangle 5">
            <a:extLst>
              <a:ext uri="{FF2B5EF4-FFF2-40B4-BE49-F238E27FC236}">
                <a16:creationId xmlns:a16="http://schemas.microsoft.com/office/drawing/2014/main" id="{994BF28E-04F1-4DD0-98FA-B242856D54F4}"/>
              </a:ext>
            </a:extLst>
          </p:cNvPr>
          <p:cNvSpPr/>
          <p:nvPr/>
        </p:nvSpPr>
        <p:spPr>
          <a:xfrm>
            <a:off x="467543" y="980728"/>
            <a:ext cx="8219257" cy="482453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r>
              <a:rPr lang="en-IN" b="1" u="sng" dirty="0">
                <a:solidFill>
                  <a:schemeClr val="tx1"/>
                </a:solidFill>
              </a:rPr>
              <a:t>As per Para 13.10 of the Guidance Note-  </a:t>
            </a:r>
          </a:p>
          <a:p>
            <a:pPr algn="just"/>
            <a:endParaRPr lang="en-IN" b="1" dirty="0">
              <a:solidFill>
                <a:schemeClr val="tx1"/>
              </a:solidFill>
            </a:endParaRPr>
          </a:p>
          <a:p>
            <a:pPr algn="just"/>
            <a:r>
              <a:rPr lang="en-IN" b="1" dirty="0">
                <a:solidFill>
                  <a:schemeClr val="tx1"/>
                </a:solidFill>
              </a:rPr>
              <a:t>The ICAI had pursuant to the issuance of the Revised </a:t>
            </a:r>
            <a:r>
              <a:rPr lang="en-IN" b="1" dirty="0">
                <a:solidFill>
                  <a:srgbClr val="FF0000"/>
                </a:solidFill>
              </a:rPr>
              <a:t>SA 700</a:t>
            </a:r>
            <a:r>
              <a:rPr lang="en-IN" b="1" dirty="0">
                <a:solidFill>
                  <a:schemeClr val="tx1"/>
                </a:solidFill>
              </a:rPr>
              <a:t>, Forming an Opinion and Reporting on Financial Statements, </a:t>
            </a:r>
            <a:r>
              <a:rPr lang="en-IN" b="1" dirty="0">
                <a:solidFill>
                  <a:srgbClr val="FF0000"/>
                </a:solidFill>
              </a:rPr>
              <a:t>prescribed a revised format of the auditor’s report on financial statement</a:t>
            </a:r>
            <a:r>
              <a:rPr lang="en-IN" b="1" dirty="0">
                <a:solidFill>
                  <a:schemeClr val="tx1"/>
                </a:solidFill>
              </a:rPr>
              <a:t>. Since </a:t>
            </a:r>
            <a:r>
              <a:rPr lang="en-IN" b="1" dirty="0">
                <a:solidFill>
                  <a:srgbClr val="FF0000"/>
                </a:solidFill>
              </a:rPr>
              <a:t>Form No. 3CA and Form No. 3CB</a:t>
            </a:r>
            <a:r>
              <a:rPr lang="en-IN" b="1" dirty="0">
                <a:solidFill>
                  <a:schemeClr val="tx1"/>
                </a:solidFill>
              </a:rPr>
              <a:t> are required to be filed online in a </a:t>
            </a:r>
            <a:r>
              <a:rPr lang="en-IN" b="1" dirty="0" err="1">
                <a:solidFill>
                  <a:schemeClr val="tx1"/>
                </a:solidFill>
              </a:rPr>
              <a:t>preset</a:t>
            </a:r>
            <a:r>
              <a:rPr lang="en-IN" b="1" dirty="0">
                <a:solidFill>
                  <a:schemeClr val="tx1"/>
                </a:solidFill>
              </a:rPr>
              <a:t> form and the same </a:t>
            </a:r>
            <a:r>
              <a:rPr lang="en-IN" b="1" dirty="0">
                <a:solidFill>
                  <a:srgbClr val="FF0000"/>
                </a:solidFill>
              </a:rPr>
              <a:t>are not in line with the requirements of SA 700</a:t>
            </a:r>
            <a:r>
              <a:rPr lang="en-IN" b="1" dirty="0">
                <a:solidFill>
                  <a:schemeClr val="tx1"/>
                </a:solidFill>
              </a:rPr>
              <a:t>, there is </a:t>
            </a:r>
            <a:r>
              <a:rPr lang="en-IN" b="1" dirty="0">
                <a:solidFill>
                  <a:srgbClr val="FF0000"/>
                </a:solidFill>
              </a:rPr>
              <a:t>no specifically allocated field for providing information</a:t>
            </a:r>
            <a:r>
              <a:rPr lang="en-IN" b="1" dirty="0">
                <a:solidFill>
                  <a:schemeClr val="tx1"/>
                </a:solidFill>
              </a:rPr>
              <a:t> relating to the </a:t>
            </a:r>
            <a:r>
              <a:rPr lang="en-IN" b="1" dirty="0">
                <a:solidFill>
                  <a:srgbClr val="FF0000"/>
                </a:solidFill>
              </a:rPr>
              <a:t>respective responsibilities of the </a:t>
            </a:r>
            <a:r>
              <a:rPr lang="en-IN" b="1" dirty="0" err="1">
                <a:solidFill>
                  <a:srgbClr val="FF0000"/>
                </a:solidFill>
              </a:rPr>
              <a:t>assessee</a:t>
            </a:r>
            <a:r>
              <a:rPr lang="en-IN" b="1" dirty="0">
                <a:solidFill>
                  <a:srgbClr val="FF0000"/>
                </a:solidFill>
              </a:rPr>
              <a:t> and the tax auditor</a:t>
            </a:r>
            <a:r>
              <a:rPr lang="en-IN" b="1" dirty="0">
                <a:solidFill>
                  <a:schemeClr val="tx1"/>
                </a:solidFill>
              </a:rPr>
              <a:t> as required in terms of the principles laid out in SA 700. </a:t>
            </a:r>
          </a:p>
          <a:p>
            <a:pPr algn="just"/>
            <a:endParaRPr lang="en-IN" b="1" dirty="0">
              <a:solidFill>
                <a:schemeClr val="tx1"/>
              </a:solidFill>
            </a:endParaRPr>
          </a:p>
          <a:p>
            <a:pPr algn="just"/>
            <a:r>
              <a:rPr lang="en-IN" b="1" dirty="0">
                <a:solidFill>
                  <a:schemeClr val="tx1"/>
                </a:solidFill>
              </a:rPr>
              <a:t>However, having regard to the importance of these respective responsibility paragraphs from the perspective of the readers of the tax audit report, it is suggested that these respective </a:t>
            </a:r>
            <a:r>
              <a:rPr lang="en-IN" b="1" dirty="0">
                <a:solidFill>
                  <a:srgbClr val="FF0000"/>
                </a:solidFill>
              </a:rPr>
              <a:t>responsibility paragraphs</a:t>
            </a:r>
            <a:r>
              <a:rPr lang="en-IN" b="1" dirty="0">
                <a:solidFill>
                  <a:schemeClr val="tx1"/>
                </a:solidFill>
              </a:rPr>
              <a:t> relating can be </a:t>
            </a:r>
            <a:r>
              <a:rPr lang="en-IN" b="1" dirty="0">
                <a:solidFill>
                  <a:srgbClr val="FF0000"/>
                </a:solidFill>
              </a:rPr>
              <a:t>provided in the space provided for giving observations, etc., under clause (3) of Form No.3CA or Clause (5) of Form No.3CB</a:t>
            </a:r>
            <a:r>
              <a:rPr lang="en-IN" b="1" dirty="0">
                <a:solidFill>
                  <a:schemeClr val="tx1"/>
                </a:solidFill>
              </a:rPr>
              <a:t> as the case may be.</a:t>
            </a:r>
            <a:endParaRPr lang="en-US" b="1" dirty="0">
              <a:solidFill>
                <a:schemeClr val="tx1"/>
              </a:solidFill>
            </a:endParaRPr>
          </a:p>
        </p:txBody>
      </p:sp>
    </p:spTree>
    <p:custDataLst>
      <p:tags r:id="rId1"/>
    </p:custDataLst>
    <p:extLst>
      <p:ext uri="{BB962C8B-B14F-4D97-AF65-F5344CB8AC3E}">
        <p14:creationId xmlns:p14="http://schemas.microsoft.com/office/powerpoint/2010/main" val="3776208991"/>
      </p:ext>
    </p:extLst>
  </p:cSld>
  <p:clrMapOvr>
    <a:masterClrMapping/>
  </p:clrMapOvr>
  <p:transition spd="slow">
    <p:wheel spokes="1"/>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5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6280</TotalTime>
  <Words>6455</Words>
  <Application>Microsoft Office PowerPoint</Application>
  <PresentationFormat>On-screen Show (4:3)</PresentationFormat>
  <Paragraphs>295</Paragraphs>
  <Slides>64</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64</vt:i4>
      </vt:variant>
    </vt:vector>
  </HeadingPairs>
  <TitlesOfParts>
    <vt:vector size="78" baseType="lpstr">
      <vt:lpstr>Aparajita</vt:lpstr>
      <vt:lpstr>Arial</vt:lpstr>
      <vt:lpstr>Calibri</vt:lpstr>
      <vt:lpstr>Courier New</vt:lpstr>
      <vt:lpstr>Georgia</vt:lpstr>
      <vt:lpstr>Lucida Sans Unicode</vt:lpstr>
      <vt:lpstr>Stencil</vt:lpstr>
      <vt:lpstr>Symbol</vt:lpstr>
      <vt:lpstr>Times New Roman</vt:lpstr>
      <vt:lpstr>Verdana</vt:lpstr>
      <vt:lpstr>Wingdings</vt:lpstr>
      <vt:lpstr>Wingdings 2</vt:lpstr>
      <vt:lpstr>Wingdings 3</vt:lpstr>
      <vt:lpstr>Concourse</vt:lpstr>
      <vt:lpstr>THE INSTITUTE OF CHARTERED ACCOUNTANTS OF INDIA (Set up by an Act of Parliament) </vt:lpstr>
      <vt:lpstr>LEGISLATION FOR AY 2023-24</vt:lpstr>
      <vt:lpstr>Section - 44AB(a)</vt:lpstr>
      <vt:lpstr>PowerPoint Presentation</vt:lpstr>
      <vt:lpstr>FORM No.- 3CA</vt:lpstr>
      <vt:lpstr>PowerPoint Presentation</vt:lpstr>
      <vt:lpstr>PowerPoint Presentation</vt:lpstr>
      <vt:lpstr>Form No. 3CA/ 3cb</vt:lpstr>
      <vt:lpstr>SA 700 – Clause (3) of Form No.3CA or Clause (5) of Form No.3CB</vt:lpstr>
      <vt:lpstr>PowerPoint Presentation</vt:lpstr>
      <vt:lpstr>SA 700 – Illustrative- Assessee’s Responsibility for the Financial Statements and the Statement of Particulars in Form No. 3CD</vt:lpstr>
      <vt:lpstr>SA 700 – Illustrative- Tax Auditor’s Responsibility </vt:lpstr>
      <vt:lpstr>PowerPoint Presentation</vt:lpstr>
      <vt:lpstr>PowerPoint Presentation</vt:lpstr>
      <vt:lpstr>Disallowance u/s 40A (3) (+) As per GN</vt:lpstr>
      <vt:lpstr>Amount involved u/s 269SS &amp; 269T (+) As per GN</vt:lpstr>
      <vt:lpstr>Amount involved u/s 269SS &amp; 269T (+) As per GN</vt:lpstr>
      <vt:lpstr>Form No. 3CA/ 3CB- Qualification Para</vt:lpstr>
      <vt:lpstr>Qualification Para-Analysis</vt:lpstr>
      <vt:lpstr>Form No. 3CD</vt:lpstr>
      <vt:lpstr>Clause 1 - Name of the assessee </vt:lpstr>
      <vt:lpstr>Clause 2- Address</vt:lpstr>
      <vt:lpstr>Clause 4 - Whether the assessee is liable to pay indirect tax like excise duty, service tax, sales tax, goods and services tax, customs duty, etc. if yes, please furnish the registration number or, GST number or any other identification number allotted for the same</vt:lpstr>
      <vt:lpstr>Clause 8-Indicate the relevant clause of section 44AB under which the audit has been conducted </vt:lpstr>
      <vt:lpstr>PowerPoint Presentation</vt:lpstr>
      <vt:lpstr>Clause 10a - Nature of business or profession (if more than one business or profession is carried on during the previous year, nature of every business or profession)</vt:lpstr>
      <vt:lpstr>Clause 11a-Whether books of accounts are prescribed under section 44AA, if yes, list of books so prescribed </vt:lpstr>
      <vt:lpstr>Clause 11b - List of books of account maintained and the address at which the books of accounts are kept </vt:lpstr>
      <vt:lpstr>Clause 11c-List of books of account and nature of relevant documents examined </vt:lpstr>
      <vt:lpstr>Clause 13d-Whether any adjustment is required to be made to the profits or loss for complying with the provisions of income computation and disclosure standards notified under section 145(2) &amp; Clause 13e -If answer to (d) above is in the affirmative, give details of such adjustments</vt:lpstr>
      <vt:lpstr>Clause 13f-Disclosure as per ICDS</vt:lpstr>
      <vt:lpstr>Clause 13f-Disclosure as per ICDS</vt:lpstr>
      <vt:lpstr>Clause 14a-Method of valuation of closing stock employed in the previous year</vt:lpstr>
      <vt:lpstr>Clause 14b-In case of deviation from the method of valuation prescribed under section 145A, and the effect thereof on the profit or loss, please furnish </vt:lpstr>
      <vt:lpstr>Clause 16- Amounts not credited to the profit and loss account, being:-  a) The items falling within the scope of section 28</vt:lpstr>
      <vt:lpstr>Clause 17- Where any land or building or both is transferred during the previous year for a consideration less than value adopted or assessed or assessable by any authority of a State Government referred to in section 43CA or 50C, please furnish:</vt:lpstr>
      <vt:lpstr>Clause 18-Particulars of depreciation allowable as per the Income-tax Act, 1961 in respect of each asset or block of assets, as the case may be, in the following form:</vt:lpstr>
      <vt:lpstr>Clause 18d-Additions/deductions during the year with dates; in the case of any addition of an asset, date put to use; including adjustments on account of:</vt:lpstr>
      <vt:lpstr>Clause 18d-Additions/deductions during the year with dates; in the case of any addition of an asset, date put to use; including adjustments on account of:</vt:lpstr>
      <vt:lpstr>Clause 19-Amounts admissible under sections: (32AC, 33AB, 33ABA, 35(1)(iii), etc.)</vt:lpstr>
      <vt:lpstr>Clause 20-Details of contributions received from employees for various funds as referred to in section 36(1)(va)</vt:lpstr>
      <vt:lpstr>Clause 21a-Please furnish the details of amounts debited to the profit and loss account, being in the nature of capital, personal, advertisement expenditure etc </vt:lpstr>
      <vt:lpstr>Clause 21b-Amounts inadmissible under section 40(a)(i)/ 40(a)(ia): -</vt:lpstr>
      <vt:lpstr>Clause 21d-Disallowance/deemed income u/s 40A(3): On the basis of the examination of books of account and other relevant documents/evidence, whether the expenditure covered under section 40A(3) read with rule 6DD were made by account payee cheque drawn on a bank or account payee bank draft. If not, please furnish the details :</vt:lpstr>
      <vt:lpstr>Clause 21g-Particulars of any liability of a contingent nature</vt:lpstr>
      <vt:lpstr>Clause 22-Amount of interest inadmissible under section 23 of the Micro, Small and Medium Enterprises Development Act, 2006</vt:lpstr>
      <vt:lpstr>Clause 23-Particulars of payments made to persons specified under section 40A(2)(b)</vt:lpstr>
      <vt:lpstr>Clause 25-Any amount of profit chargeable to tax under section 41 and computation thereof.</vt:lpstr>
      <vt:lpstr>Clause 26-In respect of any sum referred to in clause (a), (b), (c), (d), (e), (f) or (g)of section 43B, the liability for which:-</vt:lpstr>
      <vt:lpstr>Clause 27a-Amount of Central Value Added Tax Credits/ Input Tax Credit(ITC) availed of or utilised during the previous year and its treatment in profit and loss account and treatment of outstanding Central Value Added Tax Credits/Input Tax Credit (ITC) in accounts</vt:lpstr>
      <vt:lpstr>Clause 31a-Particulars of each loan or deposit in an amount exceeding the limit specified in section 269SS taken or accepted during the previous year: -</vt:lpstr>
      <vt:lpstr>Clause 31c-Particulars of each repayment of loan or deposit or any specified advance in an amount exceeding the limit specified in section 269T made during the previous year: -</vt:lpstr>
      <vt:lpstr>Clause 32a-Details of brought forward loss or depreciation allowance, in the following manner, to extent available</vt:lpstr>
      <vt:lpstr>Clause 34b- Whether the assessee is required to furnish the statement of tax deducted or tax collected. If yes, please furnish the details:</vt:lpstr>
      <vt:lpstr>Clause 34c-Whether the assessee is liable to pay interest under section 201(1A) or section 206C(7). If yes, please furnish:</vt:lpstr>
      <vt:lpstr>Clause 35a-In the case of a trading concern, give quantitative details of principal items of goods traded</vt:lpstr>
      <vt:lpstr>Clause 35b-In the case of a manufacturing concern, give quantitative details of the principal items of raw materials, finished products and by-products :</vt:lpstr>
      <vt:lpstr>Clause 37-Whether any cost audit was carried out, if yes, give the details, if any, of disqualification or disagreement on any matter/item/value/quantity as may be reported/identified by the cost auditor</vt:lpstr>
      <vt:lpstr>Clause 38-Whether any audit was conducted under the central excise act, 1944, if yes, give the details, if any, of disqualification or disagreement on any matter/item/ value/quantity as may be reported/ identified by the auditor</vt:lpstr>
      <vt:lpstr>Clause 40-Details regarding turnover, gross profit, etc., for the previous year and preceding previous year:</vt:lpstr>
      <vt:lpstr>Clause 40-Details regarding turnover, gross profit, etc., for the previous year and preceding previous year:</vt:lpstr>
      <vt:lpstr>Clause 40-Details regarding turnover, gross profit, etc., for the previous year and preceding previous year:</vt:lpstr>
      <vt:lpstr>Others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Non- compliances/ Common errors</dc:title>
  <dc:creator>Divya Mongia</dc:creator>
  <cp:lastModifiedBy>Ali Abid</cp:lastModifiedBy>
  <cp:revision>396</cp:revision>
  <cp:lastPrinted>2023-08-31T07:25:16Z</cp:lastPrinted>
  <dcterms:created xsi:type="dcterms:W3CDTF">2020-08-03T14:15:12Z</dcterms:created>
  <dcterms:modified xsi:type="dcterms:W3CDTF">2023-08-31T08:00:33Z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6D232845-3175-4C86-B198-8ED1BB799195</vt:lpwstr>
  </property>
  <property fmtid="{D5CDD505-2E9C-101B-9397-08002B2CF9AE}" pid="3" name="ArticulatePath">
    <vt:lpwstr>General Non- compliances Webinar</vt:lpwstr>
  </property>
</Properties>
</file>