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handoutMasterIdLst>
    <p:handoutMasterId r:id="rId51"/>
  </p:handoutMasterIdLst>
  <p:sldIdLst>
    <p:sldId id="512" r:id="rId2"/>
    <p:sldId id="513" r:id="rId3"/>
    <p:sldId id="299" r:id="rId4"/>
    <p:sldId id="1203" r:id="rId5"/>
    <p:sldId id="1186" r:id="rId6"/>
    <p:sldId id="1187" r:id="rId7"/>
    <p:sldId id="1188" r:id="rId8"/>
    <p:sldId id="1190" r:id="rId9"/>
    <p:sldId id="1191" r:id="rId10"/>
    <p:sldId id="1193" r:id="rId11"/>
    <p:sldId id="1211" r:id="rId12"/>
    <p:sldId id="306" r:id="rId13"/>
    <p:sldId id="1209" r:id="rId14"/>
    <p:sldId id="1210" r:id="rId15"/>
    <p:sldId id="1212" r:id="rId16"/>
    <p:sldId id="1197" r:id="rId17"/>
    <p:sldId id="1208" r:id="rId18"/>
    <p:sldId id="1199" r:id="rId19"/>
    <p:sldId id="1200" r:id="rId20"/>
    <p:sldId id="1201" r:id="rId21"/>
    <p:sldId id="1202" r:id="rId22"/>
    <p:sldId id="303" r:id="rId23"/>
    <p:sldId id="1179" r:id="rId24"/>
    <p:sldId id="1198" r:id="rId25"/>
    <p:sldId id="270" r:id="rId26"/>
    <p:sldId id="1184" r:id="rId27"/>
    <p:sldId id="723" r:id="rId28"/>
    <p:sldId id="1182" r:id="rId29"/>
    <p:sldId id="1109" r:id="rId30"/>
    <p:sldId id="1172" r:id="rId31"/>
    <p:sldId id="1185" r:id="rId32"/>
    <p:sldId id="1137" r:id="rId33"/>
    <p:sldId id="1138" r:id="rId34"/>
    <p:sldId id="1141" r:id="rId35"/>
    <p:sldId id="1139" r:id="rId36"/>
    <p:sldId id="1140" r:id="rId37"/>
    <p:sldId id="1194" r:id="rId38"/>
    <p:sldId id="1183" r:id="rId39"/>
    <p:sldId id="1175" r:id="rId40"/>
    <p:sldId id="1206" r:id="rId41"/>
    <p:sldId id="1207" r:id="rId42"/>
    <p:sldId id="1177" r:id="rId43"/>
    <p:sldId id="1195" r:id="rId44"/>
    <p:sldId id="1173" r:id="rId45"/>
    <p:sldId id="1174" r:id="rId46"/>
    <p:sldId id="1213" r:id="rId47"/>
    <p:sldId id="1178" r:id="rId48"/>
    <p:sldId id="1196" r:id="rId49"/>
  </p:sldIdLst>
  <p:sldSz cx="9144000" cy="6858000" type="screen4x3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176" autoAdjust="0"/>
    <p:restoredTop sz="94660"/>
  </p:normalViewPr>
  <p:slideViewPr>
    <p:cSldViewPr>
      <p:cViewPr varScale="1">
        <p:scale>
          <a:sx n="68" d="100"/>
          <a:sy n="68" d="100"/>
        </p:scale>
        <p:origin x="162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D1E9E2F-5FE4-440E-AEB0-D7F7BE41D61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2AFF46D-4ECB-4B78-A6D1-52C7FBA538FC}">
      <dgm:prSet/>
      <dgm:spPr/>
      <dgm:t>
        <a:bodyPr/>
        <a:lstStyle/>
        <a:p>
          <a:r>
            <a:rPr lang="en-US" dirty="0"/>
            <a:t>Derivatives </a:t>
          </a:r>
        </a:p>
      </dgm:t>
    </dgm:pt>
    <dgm:pt modelId="{1C3B85F9-137D-4559-9695-292CADF863F2}" type="parTrans" cxnId="{AD211C8C-EADD-4C9C-AAD5-4E85D92B9ABC}">
      <dgm:prSet/>
      <dgm:spPr/>
      <dgm:t>
        <a:bodyPr/>
        <a:lstStyle/>
        <a:p>
          <a:endParaRPr lang="en-US"/>
        </a:p>
      </dgm:t>
    </dgm:pt>
    <dgm:pt modelId="{A8D0D175-70E7-423F-BAF2-8CF6E23D6E39}" type="sibTrans" cxnId="{AD211C8C-EADD-4C9C-AAD5-4E85D92B9ABC}">
      <dgm:prSet/>
      <dgm:spPr/>
      <dgm:t>
        <a:bodyPr/>
        <a:lstStyle/>
        <a:p>
          <a:endParaRPr lang="en-US"/>
        </a:p>
      </dgm:t>
    </dgm:pt>
    <dgm:pt modelId="{9E7AB9B4-B7E6-46A2-821C-B9E8A45C4920}">
      <dgm:prSet/>
      <dgm:spPr/>
      <dgm:t>
        <a:bodyPr/>
        <a:lstStyle/>
        <a:p>
          <a:endParaRPr lang="en-US" dirty="0"/>
        </a:p>
      </dgm:t>
    </dgm:pt>
    <dgm:pt modelId="{3F9F3DA3-C536-46E4-81A2-7C61D31C78AF}" type="parTrans" cxnId="{0E20ECA1-7B84-4BC4-A1BA-9C75A3551CE6}">
      <dgm:prSet/>
      <dgm:spPr/>
      <dgm:t>
        <a:bodyPr/>
        <a:lstStyle/>
        <a:p>
          <a:endParaRPr lang="en-US"/>
        </a:p>
      </dgm:t>
    </dgm:pt>
    <dgm:pt modelId="{8C06B8A0-6DB5-4B26-814E-32B305C4E5E9}" type="sibTrans" cxnId="{0E20ECA1-7B84-4BC4-A1BA-9C75A3551CE6}">
      <dgm:prSet/>
      <dgm:spPr/>
      <dgm:t>
        <a:bodyPr/>
        <a:lstStyle/>
        <a:p>
          <a:endParaRPr lang="en-US"/>
        </a:p>
      </dgm:t>
    </dgm:pt>
    <dgm:pt modelId="{A1C962B1-FDE9-41F0-AB3F-FBA1CDF3468E}">
      <dgm:prSet/>
      <dgm:spPr/>
      <dgm:t>
        <a:bodyPr/>
        <a:lstStyle/>
        <a:p>
          <a:r>
            <a:rPr lang="en-US" dirty="0"/>
            <a:t>MLD &amp; SMF</a:t>
          </a:r>
        </a:p>
      </dgm:t>
    </dgm:pt>
    <dgm:pt modelId="{44FCC32C-A138-4127-951B-82DFB65DD031}" type="parTrans" cxnId="{A5529FA8-FFA8-4D36-ACB5-115DBAE5889B}">
      <dgm:prSet/>
      <dgm:spPr/>
      <dgm:t>
        <a:bodyPr/>
        <a:lstStyle/>
        <a:p>
          <a:endParaRPr lang="en-US"/>
        </a:p>
      </dgm:t>
    </dgm:pt>
    <dgm:pt modelId="{10D297A4-384F-4203-898C-91D4DA8960FF}" type="sibTrans" cxnId="{A5529FA8-FFA8-4D36-ACB5-115DBAE5889B}">
      <dgm:prSet/>
      <dgm:spPr/>
      <dgm:t>
        <a:bodyPr/>
        <a:lstStyle/>
        <a:p>
          <a:endParaRPr lang="en-US"/>
        </a:p>
      </dgm:t>
    </dgm:pt>
    <dgm:pt modelId="{35BDD932-B132-4580-9FE5-A31C86DF2B60}">
      <dgm:prSet/>
      <dgm:spPr/>
      <dgm:t>
        <a:bodyPr/>
        <a:lstStyle/>
        <a:p>
          <a:endParaRPr lang="en-US" dirty="0"/>
        </a:p>
      </dgm:t>
    </dgm:pt>
    <dgm:pt modelId="{7E71639C-FAE5-4B8E-A691-E7F68C1FD310}" type="parTrans" cxnId="{009D8327-A036-4504-9D98-204FE8E3974A}">
      <dgm:prSet/>
      <dgm:spPr/>
      <dgm:t>
        <a:bodyPr/>
        <a:lstStyle/>
        <a:p>
          <a:endParaRPr lang="en-US"/>
        </a:p>
      </dgm:t>
    </dgm:pt>
    <dgm:pt modelId="{0109A47F-C484-4368-BA6B-C27E8AB2AF2C}" type="sibTrans" cxnId="{009D8327-A036-4504-9D98-204FE8E3974A}">
      <dgm:prSet/>
      <dgm:spPr/>
      <dgm:t>
        <a:bodyPr/>
        <a:lstStyle/>
        <a:p>
          <a:endParaRPr lang="en-US"/>
        </a:p>
      </dgm:t>
    </dgm:pt>
    <dgm:pt modelId="{ED08EFAA-BD2A-470E-B012-6150F19998F5}">
      <dgm:prSet/>
      <dgm:spPr/>
      <dgm:t>
        <a:bodyPr/>
        <a:lstStyle/>
        <a:p>
          <a:r>
            <a:rPr lang="en-US" dirty="0"/>
            <a:t>BUSINESS TRUSTS</a:t>
          </a:r>
        </a:p>
      </dgm:t>
    </dgm:pt>
    <dgm:pt modelId="{BAE658D5-E56A-4F29-B767-E28C7EC1D458}" type="parTrans" cxnId="{FD868F87-1574-4449-87CB-7EA678837DF0}">
      <dgm:prSet/>
      <dgm:spPr/>
      <dgm:t>
        <a:bodyPr/>
        <a:lstStyle/>
        <a:p>
          <a:endParaRPr lang="en-US"/>
        </a:p>
      </dgm:t>
    </dgm:pt>
    <dgm:pt modelId="{3F628957-9304-4047-B377-9B96F5932319}" type="sibTrans" cxnId="{FD868F87-1574-4449-87CB-7EA678837DF0}">
      <dgm:prSet/>
      <dgm:spPr/>
      <dgm:t>
        <a:bodyPr/>
        <a:lstStyle/>
        <a:p>
          <a:endParaRPr lang="en-US"/>
        </a:p>
      </dgm:t>
    </dgm:pt>
    <dgm:pt modelId="{4CF265BA-255A-4528-BD3F-7E67564111F2}">
      <dgm:prSet/>
      <dgm:spPr/>
      <dgm:t>
        <a:bodyPr/>
        <a:lstStyle/>
        <a:p>
          <a:endParaRPr lang="en-US" dirty="0"/>
        </a:p>
      </dgm:t>
    </dgm:pt>
    <dgm:pt modelId="{B6F8FC1F-C79B-4857-8FA9-B5F6098392A3}" type="parTrans" cxnId="{CC8103E8-0065-40A1-9AE3-669333D391C6}">
      <dgm:prSet/>
      <dgm:spPr/>
      <dgm:t>
        <a:bodyPr/>
        <a:lstStyle/>
        <a:p>
          <a:endParaRPr lang="en-US"/>
        </a:p>
      </dgm:t>
    </dgm:pt>
    <dgm:pt modelId="{A048B463-144C-42B6-9B91-B6CA5B792395}" type="sibTrans" cxnId="{CC8103E8-0065-40A1-9AE3-669333D391C6}">
      <dgm:prSet/>
      <dgm:spPr/>
      <dgm:t>
        <a:bodyPr/>
        <a:lstStyle/>
        <a:p>
          <a:endParaRPr lang="en-US"/>
        </a:p>
      </dgm:t>
    </dgm:pt>
    <dgm:pt modelId="{F195AD0D-3C13-4850-BCEE-3994D891180B}">
      <dgm:prSet/>
      <dgm:spPr/>
      <dgm:t>
        <a:bodyPr/>
        <a:lstStyle/>
        <a:p>
          <a:r>
            <a:rPr lang="en-US" dirty="0"/>
            <a:t>VALUATIONS</a:t>
          </a:r>
        </a:p>
      </dgm:t>
    </dgm:pt>
    <dgm:pt modelId="{AD207336-BD51-4362-AD07-26CC516DEC38}" type="parTrans" cxnId="{23E54369-545C-433C-937B-7E3DCE41EAA2}">
      <dgm:prSet/>
      <dgm:spPr/>
      <dgm:t>
        <a:bodyPr/>
        <a:lstStyle/>
        <a:p>
          <a:endParaRPr lang="en-US"/>
        </a:p>
      </dgm:t>
    </dgm:pt>
    <dgm:pt modelId="{5537E1FA-D332-468E-9BA3-09B04CCAE767}" type="sibTrans" cxnId="{23E54369-545C-433C-937B-7E3DCE41EAA2}">
      <dgm:prSet/>
      <dgm:spPr/>
      <dgm:t>
        <a:bodyPr/>
        <a:lstStyle/>
        <a:p>
          <a:endParaRPr lang="en-US"/>
        </a:p>
      </dgm:t>
    </dgm:pt>
    <dgm:pt modelId="{CC3DAD48-1DF5-4CC8-BD79-D76F7BAE50B8}">
      <dgm:prSet/>
      <dgm:spPr/>
      <dgm:t>
        <a:bodyPr/>
        <a:lstStyle/>
        <a:p>
          <a:r>
            <a:rPr lang="en-US" dirty="0"/>
            <a:t> </a:t>
          </a:r>
        </a:p>
      </dgm:t>
    </dgm:pt>
    <dgm:pt modelId="{63C1B457-2650-4BF2-826A-86FB0B50C34B}" type="parTrans" cxnId="{EA2C0E1B-DB15-4979-8FE2-0E92F0635BB0}">
      <dgm:prSet/>
      <dgm:spPr/>
      <dgm:t>
        <a:bodyPr/>
        <a:lstStyle/>
        <a:p>
          <a:endParaRPr lang="en-US"/>
        </a:p>
      </dgm:t>
    </dgm:pt>
    <dgm:pt modelId="{FBD99860-00DA-4526-A816-55BF6810B0E2}" type="sibTrans" cxnId="{EA2C0E1B-DB15-4979-8FE2-0E92F0635BB0}">
      <dgm:prSet/>
      <dgm:spPr/>
      <dgm:t>
        <a:bodyPr/>
        <a:lstStyle/>
        <a:p>
          <a:endParaRPr lang="en-US"/>
        </a:p>
      </dgm:t>
    </dgm:pt>
    <dgm:pt modelId="{0774BE74-C429-4333-8255-6D09FDD2EEFC}">
      <dgm:prSet/>
      <dgm:spPr/>
      <dgm:t>
        <a:bodyPr/>
        <a:lstStyle/>
        <a:p>
          <a:r>
            <a:rPr lang="en-US" dirty="0"/>
            <a:t>RECEIPT ON ISSUE OF SHARES</a:t>
          </a:r>
        </a:p>
      </dgm:t>
    </dgm:pt>
    <dgm:pt modelId="{4EE1F5BF-7C92-4A61-B381-2599C56D8794}" type="parTrans" cxnId="{1015DDF4-5D19-43A0-B4BC-A7CBA5530C64}">
      <dgm:prSet/>
      <dgm:spPr/>
      <dgm:t>
        <a:bodyPr/>
        <a:lstStyle/>
        <a:p>
          <a:endParaRPr lang="en-US"/>
        </a:p>
      </dgm:t>
    </dgm:pt>
    <dgm:pt modelId="{0EF1E0F6-E168-4E07-A82E-6D93DD010650}" type="sibTrans" cxnId="{1015DDF4-5D19-43A0-B4BC-A7CBA5530C64}">
      <dgm:prSet/>
      <dgm:spPr/>
      <dgm:t>
        <a:bodyPr/>
        <a:lstStyle/>
        <a:p>
          <a:endParaRPr lang="en-US"/>
        </a:p>
      </dgm:t>
    </dgm:pt>
    <dgm:pt modelId="{B7AE77F8-27AF-449B-9868-91B9732C4BF1}" type="pres">
      <dgm:prSet presAssocID="{2D1E9E2F-5FE4-440E-AEB0-D7F7BE41D61E}" presName="diagram" presStyleCnt="0">
        <dgm:presLayoutVars>
          <dgm:dir/>
          <dgm:resizeHandles val="exact"/>
        </dgm:presLayoutVars>
      </dgm:prSet>
      <dgm:spPr/>
    </dgm:pt>
    <dgm:pt modelId="{C1774E0C-E279-469F-A887-45C1FE8D285B}" type="pres">
      <dgm:prSet presAssocID="{B2AFF46D-4ECB-4B78-A6D1-52C7FBA538FC}" presName="node" presStyleLbl="node1" presStyleIdx="0" presStyleCnt="9">
        <dgm:presLayoutVars>
          <dgm:bulletEnabled val="1"/>
        </dgm:presLayoutVars>
      </dgm:prSet>
      <dgm:spPr/>
    </dgm:pt>
    <dgm:pt modelId="{0E926C9B-6DCA-43B0-9FA7-2F0FEE7565DF}" type="pres">
      <dgm:prSet presAssocID="{A8D0D175-70E7-423F-BAF2-8CF6E23D6E39}" presName="sibTrans" presStyleCnt="0"/>
      <dgm:spPr/>
    </dgm:pt>
    <dgm:pt modelId="{DF615506-9215-40EC-80F6-9A085FAB215F}" type="pres">
      <dgm:prSet presAssocID="{9E7AB9B4-B7E6-46A2-821C-B9E8A45C4920}" presName="node" presStyleLbl="node1" presStyleIdx="1" presStyleCnt="9">
        <dgm:presLayoutVars>
          <dgm:bulletEnabled val="1"/>
        </dgm:presLayoutVars>
      </dgm:prSet>
      <dgm:spPr/>
    </dgm:pt>
    <dgm:pt modelId="{0A029493-33D2-4E2F-91F8-0F71BB0F50A4}" type="pres">
      <dgm:prSet presAssocID="{8C06B8A0-6DB5-4B26-814E-32B305C4E5E9}" presName="sibTrans" presStyleCnt="0"/>
      <dgm:spPr/>
    </dgm:pt>
    <dgm:pt modelId="{EFAAB56D-9848-431E-B89E-0DCBD728BF57}" type="pres">
      <dgm:prSet presAssocID="{A1C962B1-FDE9-41F0-AB3F-FBA1CDF3468E}" presName="node" presStyleLbl="node1" presStyleIdx="2" presStyleCnt="9">
        <dgm:presLayoutVars>
          <dgm:bulletEnabled val="1"/>
        </dgm:presLayoutVars>
      </dgm:prSet>
      <dgm:spPr/>
    </dgm:pt>
    <dgm:pt modelId="{3E39AFBA-F5C2-42CC-AAC3-883740D40B98}" type="pres">
      <dgm:prSet presAssocID="{10D297A4-384F-4203-898C-91D4DA8960FF}" presName="sibTrans" presStyleCnt="0"/>
      <dgm:spPr/>
    </dgm:pt>
    <dgm:pt modelId="{27725E41-0A90-4C8B-9496-CA13684D607B}" type="pres">
      <dgm:prSet presAssocID="{35BDD932-B132-4580-9FE5-A31C86DF2B60}" presName="node" presStyleLbl="node1" presStyleIdx="3" presStyleCnt="9">
        <dgm:presLayoutVars>
          <dgm:bulletEnabled val="1"/>
        </dgm:presLayoutVars>
      </dgm:prSet>
      <dgm:spPr/>
    </dgm:pt>
    <dgm:pt modelId="{9FE0DB00-EE04-4387-8CF0-5932DDC3AF63}" type="pres">
      <dgm:prSet presAssocID="{0109A47F-C484-4368-BA6B-C27E8AB2AF2C}" presName="sibTrans" presStyleCnt="0"/>
      <dgm:spPr/>
    </dgm:pt>
    <dgm:pt modelId="{A61D2381-D4C0-4717-85AF-599F9D3F59F3}" type="pres">
      <dgm:prSet presAssocID="{ED08EFAA-BD2A-470E-B012-6150F19998F5}" presName="node" presStyleLbl="node1" presStyleIdx="4" presStyleCnt="9">
        <dgm:presLayoutVars>
          <dgm:bulletEnabled val="1"/>
        </dgm:presLayoutVars>
      </dgm:prSet>
      <dgm:spPr/>
    </dgm:pt>
    <dgm:pt modelId="{FD5FF434-2715-4660-AC33-8D1AD215B5EE}" type="pres">
      <dgm:prSet presAssocID="{3F628957-9304-4047-B377-9B96F5932319}" presName="sibTrans" presStyleCnt="0"/>
      <dgm:spPr/>
    </dgm:pt>
    <dgm:pt modelId="{A5FA8B01-11C7-4F83-A865-730DA1A0BEB9}" type="pres">
      <dgm:prSet presAssocID="{4CF265BA-255A-4528-BD3F-7E67564111F2}" presName="node" presStyleLbl="node1" presStyleIdx="5" presStyleCnt="9">
        <dgm:presLayoutVars>
          <dgm:bulletEnabled val="1"/>
        </dgm:presLayoutVars>
      </dgm:prSet>
      <dgm:spPr/>
    </dgm:pt>
    <dgm:pt modelId="{8F3E9599-7B23-4C89-AEA1-4387B48AAF25}" type="pres">
      <dgm:prSet presAssocID="{A048B463-144C-42B6-9B91-B6CA5B792395}" presName="sibTrans" presStyleCnt="0"/>
      <dgm:spPr/>
    </dgm:pt>
    <dgm:pt modelId="{C6825422-CB42-4DC5-86A8-13318654C58B}" type="pres">
      <dgm:prSet presAssocID="{F195AD0D-3C13-4850-BCEE-3994D891180B}" presName="node" presStyleLbl="node1" presStyleIdx="6" presStyleCnt="9" custLinFactNeighborX="263" custLinFactNeighborY="2148">
        <dgm:presLayoutVars>
          <dgm:bulletEnabled val="1"/>
        </dgm:presLayoutVars>
      </dgm:prSet>
      <dgm:spPr/>
    </dgm:pt>
    <dgm:pt modelId="{74A65609-4C96-4C2D-B151-D8BAB3852AEB}" type="pres">
      <dgm:prSet presAssocID="{5537E1FA-D332-468E-9BA3-09B04CCAE767}" presName="sibTrans" presStyleCnt="0"/>
      <dgm:spPr/>
    </dgm:pt>
    <dgm:pt modelId="{38E2D58E-C840-4987-9E36-59998C1743CF}" type="pres">
      <dgm:prSet presAssocID="{CC3DAD48-1DF5-4CC8-BD79-D76F7BAE50B8}" presName="node" presStyleLbl="node1" presStyleIdx="7" presStyleCnt="9" custLinFactNeighborY="1789">
        <dgm:presLayoutVars>
          <dgm:bulletEnabled val="1"/>
        </dgm:presLayoutVars>
      </dgm:prSet>
      <dgm:spPr/>
    </dgm:pt>
    <dgm:pt modelId="{E1AABAB9-CC09-43B1-BB38-87DCDA1300CB}" type="pres">
      <dgm:prSet presAssocID="{FBD99860-00DA-4526-A816-55BF6810B0E2}" presName="sibTrans" presStyleCnt="0"/>
      <dgm:spPr/>
    </dgm:pt>
    <dgm:pt modelId="{655630F1-BD1E-41BD-BE8D-6AB5170A9B7C}" type="pres">
      <dgm:prSet presAssocID="{0774BE74-C429-4333-8255-6D09FDD2EEFC}" presName="node" presStyleLbl="node1" presStyleIdx="8" presStyleCnt="9">
        <dgm:presLayoutVars>
          <dgm:bulletEnabled val="1"/>
        </dgm:presLayoutVars>
      </dgm:prSet>
      <dgm:spPr/>
    </dgm:pt>
  </dgm:ptLst>
  <dgm:cxnLst>
    <dgm:cxn modelId="{EA2C0E1B-DB15-4979-8FE2-0E92F0635BB0}" srcId="{2D1E9E2F-5FE4-440E-AEB0-D7F7BE41D61E}" destId="{CC3DAD48-1DF5-4CC8-BD79-D76F7BAE50B8}" srcOrd="7" destOrd="0" parTransId="{63C1B457-2650-4BF2-826A-86FB0B50C34B}" sibTransId="{FBD99860-00DA-4526-A816-55BF6810B0E2}"/>
    <dgm:cxn modelId="{009D8327-A036-4504-9D98-204FE8E3974A}" srcId="{2D1E9E2F-5FE4-440E-AEB0-D7F7BE41D61E}" destId="{35BDD932-B132-4580-9FE5-A31C86DF2B60}" srcOrd="3" destOrd="0" parTransId="{7E71639C-FAE5-4B8E-A691-E7F68C1FD310}" sibTransId="{0109A47F-C484-4368-BA6B-C27E8AB2AF2C}"/>
    <dgm:cxn modelId="{554BDC2C-52A8-4231-9D65-3B63C6A512CF}" type="presOf" srcId="{9E7AB9B4-B7E6-46A2-821C-B9E8A45C4920}" destId="{DF615506-9215-40EC-80F6-9A085FAB215F}" srcOrd="0" destOrd="0" presId="urn:microsoft.com/office/officeart/2005/8/layout/default"/>
    <dgm:cxn modelId="{BBD96F30-0A63-4C87-B510-C345D7D2A530}" type="presOf" srcId="{35BDD932-B132-4580-9FE5-A31C86DF2B60}" destId="{27725E41-0A90-4C8B-9496-CA13684D607B}" srcOrd="0" destOrd="0" presId="urn:microsoft.com/office/officeart/2005/8/layout/default"/>
    <dgm:cxn modelId="{8E633431-DDCB-4548-9E9C-F568B8B2387B}" type="presOf" srcId="{2D1E9E2F-5FE4-440E-AEB0-D7F7BE41D61E}" destId="{B7AE77F8-27AF-449B-9868-91B9732C4BF1}" srcOrd="0" destOrd="0" presId="urn:microsoft.com/office/officeart/2005/8/layout/default"/>
    <dgm:cxn modelId="{349E9446-622B-4126-8A9F-C28FAFED4EA3}" type="presOf" srcId="{0774BE74-C429-4333-8255-6D09FDD2EEFC}" destId="{655630F1-BD1E-41BD-BE8D-6AB5170A9B7C}" srcOrd="0" destOrd="0" presId="urn:microsoft.com/office/officeart/2005/8/layout/default"/>
    <dgm:cxn modelId="{23E54369-545C-433C-937B-7E3DCE41EAA2}" srcId="{2D1E9E2F-5FE4-440E-AEB0-D7F7BE41D61E}" destId="{F195AD0D-3C13-4850-BCEE-3994D891180B}" srcOrd="6" destOrd="0" parTransId="{AD207336-BD51-4362-AD07-26CC516DEC38}" sibTransId="{5537E1FA-D332-468E-9BA3-09B04CCAE767}"/>
    <dgm:cxn modelId="{5C3C8F80-FB07-4058-A3C3-936EF8C3E417}" type="presOf" srcId="{A1C962B1-FDE9-41F0-AB3F-FBA1CDF3468E}" destId="{EFAAB56D-9848-431E-B89E-0DCBD728BF57}" srcOrd="0" destOrd="0" presId="urn:microsoft.com/office/officeart/2005/8/layout/default"/>
    <dgm:cxn modelId="{FD868F87-1574-4449-87CB-7EA678837DF0}" srcId="{2D1E9E2F-5FE4-440E-AEB0-D7F7BE41D61E}" destId="{ED08EFAA-BD2A-470E-B012-6150F19998F5}" srcOrd="4" destOrd="0" parTransId="{BAE658D5-E56A-4F29-B767-E28C7EC1D458}" sibTransId="{3F628957-9304-4047-B377-9B96F5932319}"/>
    <dgm:cxn modelId="{AD211C8C-EADD-4C9C-AAD5-4E85D92B9ABC}" srcId="{2D1E9E2F-5FE4-440E-AEB0-D7F7BE41D61E}" destId="{B2AFF46D-4ECB-4B78-A6D1-52C7FBA538FC}" srcOrd="0" destOrd="0" parTransId="{1C3B85F9-137D-4559-9695-292CADF863F2}" sibTransId="{A8D0D175-70E7-423F-BAF2-8CF6E23D6E39}"/>
    <dgm:cxn modelId="{3268CC9A-903B-42D2-8DAA-B2EF070BEF57}" type="presOf" srcId="{CC3DAD48-1DF5-4CC8-BD79-D76F7BAE50B8}" destId="{38E2D58E-C840-4987-9E36-59998C1743CF}" srcOrd="0" destOrd="0" presId="urn:microsoft.com/office/officeart/2005/8/layout/default"/>
    <dgm:cxn modelId="{0E20ECA1-7B84-4BC4-A1BA-9C75A3551CE6}" srcId="{2D1E9E2F-5FE4-440E-AEB0-D7F7BE41D61E}" destId="{9E7AB9B4-B7E6-46A2-821C-B9E8A45C4920}" srcOrd="1" destOrd="0" parTransId="{3F9F3DA3-C536-46E4-81A2-7C61D31C78AF}" sibTransId="{8C06B8A0-6DB5-4B26-814E-32B305C4E5E9}"/>
    <dgm:cxn modelId="{8C905DA7-7749-4B35-9856-03B6F6A41978}" type="presOf" srcId="{B2AFF46D-4ECB-4B78-A6D1-52C7FBA538FC}" destId="{C1774E0C-E279-469F-A887-45C1FE8D285B}" srcOrd="0" destOrd="0" presId="urn:microsoft.com/office/officeart/2005/8/layout/default"/>
    <dgm:cxn modelId="{A5529FA8-FFA8-4D36-ACB5-115DBAE5889B}" srcId="{2D1E9E2F-5FE4-440E-AEB0-D7F7BE41D61E}" destId="{A1C962B1-FDE9-41F0-AB3F-FBA1CDF3468E}" srcOrd="2" destOrd="0" parTransId="{44FCC32C-A138-4127-951B-82DFB65DD031}" sibTransId="{10D297A4-384F-4203-898C-91D4DA8960FF}"/>
    <dgm:cxn modelId="{61BB73B4-F4DD-4DD1-A9CF-E3D5A5927CF0}" type="presOf" srcId="{4CF265BA-255A-4528-BD3F-7E67564111F2}" destId="{A5FA8B01-11C7-4F83-A865-730DA1A0BEB9}" srcOrd="0" destOrd="0" presId="urn:microsoft.com/office/officeart/2005/8/layout/default"/>
    <dgm:cxn modelId="{CC8103E8-0065-40A1-9AE3-669333D391C6}" srcId="{2D1E9E2F-5FE4-440E-AEB0-D7F7BE41D61E}" destId="{4CF265BA-255A-4528-BD3F-7E67564111F2}" srcOrd="5" destOrd="0" parTransId="{B6F8FC1F-C79B-4857-8FA9-B5F6098392A3}" sibTransId="{A048B463-144C-42B6-9B91-B6CA5B792395}"/>
    <dgm:cxn modelId="{1015DDF4-5D19-43A0-B4BC-A7CBA5530C64}" srcId="{2D1E9E2F-5FE4-440E-AEB0-D7F7BE41D61E}" destId="{0774BE74-C429-4333-8255-6D09FDD2EEFC}" srcOrd="8" destOrd="0" parTransId="{4EE1F5BF-7C92-4A61-B381-2599C56D8794}" sibTransId="{0EF1E0F6-E168-4E07-A82E-6D93DD010650}"/>
    <dgm:cxn modelId="{F7D9E3F6-4925-4886-9302-D5892A5A9CA3}" type="presOf" srcId="{F195AD0D-3C13-4850-BCEE-3994D891180B}" destId="{C6825422-CB42-4DC5-86A8-13318654C58B}" srcOrd="0" destOrd="0" presId="urn:microsoft.com/office/officeart/2005/8/layout/default"/>
    <dgm:cxn modelId="{FA1CCEFF-EAA3-4C63-814B-4A028FF8E8FD}" type="presOf" srcId="{ED08EFAA-BD2A-470E-B012-6150F19998F5}" destId="{A61D2381-D4C0-4717-85AF-599F9D3F59F3}" srcOrd="0" destOrd="0" presId="urn:microsoft.com/office/officeart/2005/8/layout/default"/>
    <dgm:cxn modelId="{0ED536AA-B8BB-4074-A074-E57C2F3EE9A8}" type="presParOf" srcId="{B7AE77F8-27AF-449B-9868-91B9732C4BF1}" destId="{C1774E0C-E279-469F-A887-45C1FE8D285B}" srcOrd="0" destOrd="0" presId="urn:microsoft.com/office/officeart/2005/8/layout/default"/>
    <dgm:cxn modelId="{B56184C1-2312-4126-97C2-F03BAEBBC658}" type="presParOf" srcId="{B7AE77F8-27AF-449B-9868-91B9732C4BF1}" destId="{0E926C9B-6DCA-43B0-9FA7-2F0FEE7565DF}" srcOrd="1" destOrd="0" presId="urn:microsoft.com/office/officeart/2005/8/layout/default"/>
    <dgm:cxn modelId="{10D410E9-ABE8-4E7F-972F-A1BEBD05E7E6}" type="presParOf" srcId="{B7AE77F8-27AF-449B-9868-91B9732C4BF1}" destId="{DF615506-9215-40EC-80F6-9A085FAB215F}" srcOrd="2" destOrd="0" presId="urn:microsoft.com/office/officeart/2005/8/layout/default"/>
    <dgm:cxn modelId="{6469B28C-1E56-405D-9503-8BDA4D70452A}" type="presParOf" srcId="{B7AE77F8-27AF-449B-9868-91B9732C4BF1}" destId="{0A029493-33D2-4E2F-91F8-0F71BB0F50A4}" srcOrd="3" destOrd="0" presId="urn:microsoft.com/office/officeart/2005/8/layout/default"/>
    <dgm:cxn modelId="{27514161-D92F-4589-AE6E-52584A1958E9}" type="presParOf" srcId="{B7AE77F8-27AF-449B-9868-91B9732C4BF1}" destId="{EFAAB56D-9848-431E-B89E-0DCBD728BF57}" srcOrd="4" destOrd="0" presId="urn:microsoft.com/office/officeart/2005/8/layout/default"/>
    <dgm:cxn modelId="{51A59DFB-8C44-4406-BCC0-C818E35B9A77}" type="presParOf" srcId="{B7AE77F8-27AF-449B-9868-91B9732C4BF1}" destId="{3E39AFBA-F5C2-42CC-AAC3-883740D40B98}" srcOrd="5" destOrd="0" presId="urn:microsoft.com/office/officeart/2005/8/layout/default"/>
    <dgm:cxn modelId="{DE91E308-6DDE-498C-8D7D-55EB96924522}" type="presParOf" srcId="{B7AE77F8-27AF-449B-9868-91B9732C4BF1}" destId="{27725E41-0A90-4C8B-9496-CA13684D607B}" srcOrd="6" destOrd="0" presId="urn:microsoft.com/office/officeart/2005/8/layout/default"/>
    <dgm:cxn modelId="{09770923-C726-4E65-9D88-F1F82C180DEE}" type="presParOf" srcId="{B7AE77F8-27AF-449B-9868-91B9732C4BF1}" destId="{9FE0DB00-EE04-4387-8CF0-5932DDC3AF63}" srcOrd="7" destOrd="0" presId="urn:microsoft.com/office/officeart/2005/8/layout/default"/>
    <dgm:cxn modelId="{5B6B4EA5-BFA6-4CC4-8D84-083361B800D9}" type="presParOf" srcId="{B7AE77F8-27AF-449B-9868-91B9732C4BF1}" destId="{A61D2381-D4C0-4717-85AF-599F9D3F59F3}" srcOrd="8" destOrd="0" presId="urn:microsoft.com/office/officeart/2005/8/layout/default"/>
    <dgm:cxn modelId="{09F86DF4-8885-4871-A44E-B12EB85F1112}" type="presParOf" srcId="{B7AE77F8-27AF-449B-9868-91B9732C4BF1}" destId="{FD5FF434-2715-4660-AC33-8D1AD215B5EE}" srcOrd="9" destOrd="0" presId="urn:microsoft.com/office/officeart/2005/8/layout/default"/>
    <dgm:cxn modelId="{9FBE22F0-6154-4428-8024-33A902D270AB}" type="presParOf" srcId="{B7AE77F8-27AF-449B-9868-91B9732C4BF1}" destId="{A5FA8B01-11C7-4F83-A865-730DA1A0BEB9}" srcOrd="10" destOrd="0" presId="urn:microsoft.com/office/officeart/2005/8/layout/default"/>
    <dgm:cxn modelId="{BCCB4EC4-996E-4315-8FF5-B649D2BD722A}" type="presParOf" srcId="{B7AE77F8-27AF-449B-9868-91B9732C4BF1}" destId="{8F3E9599-7B23-4C89-AEA1-4387B48AAF25}" srcOrd="11" destOrd="0" presId="urn:microsoft.com/office/officeart/2005/8/layout/default"/>
    <dgm:cxn modelId="{1C927005-56D1-4FB0-9547-87327069CAA0}" type="presParOf" srcId="{B7AE77F8-27AF-449B-9868-91B9732C4BF1}" destId="{C6825422-CB42-4DC5-86A8-13318654C58B}" srcOrd="12" destOrd="0" presId="urn:microsoft.com/office/officeart/2005/8/layout/default"/>
    <dgm:cxn modelId="{7D6857CF-FDCB-4F91-A7FB-40A1C234995D}" type="presParOf" srcId="{B7AE77F8-27AF-449B-9868-91B9732C4BF1}" destId="{74A65609-4C96-4C2D-B151-D8BAB3852AEB}" srcOrd="13" destOrd="0" presId="urn:microsoft.com/office/officeart/2005/8/layout/default"/>
    <dgm:cxn modelId="{329CEDB5-2811-4556-95C5-626E2BDA5071}" type="presParOf" srcId="{B7AE77F8-27AF-449B-9868-91B9732C4BF1}" destId="{38E2D58E-C840-4987-9E36-59998C1743CF}" srcOrd="14" destOrd="0" presId="urn:microsoft.com/office/officeart/2005/8/layout/default"/>
    <dgm:cxn modelId="{80157E6A-786D-4659-9AEE-A1AF28A4335C}" type="presParOf" srcId="{B7AE77F8-27AF-449B-9868-91B9732C4BF1}" destId="{E1AABAB9-CC09-43B1-BB38-87DCDA1300CB}" srcOrd="15" destOrd="0" presId="urn:microsoft.com/office/officeart/2005/8/layout/default"/>
    <dgm:cxn modelId="{57C3D438-E1AA-4636-9522-29F3FE845FF0}" type="presParOf" srcId="{B7AE77F8-27AF-449B-9868-91B9732C4BF1}" destId="{655630F1-BD1E-41BD-BE8D-6AB5170A9B7C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774E0C-E279-469F-A887-45C1FE8D285B}">
      <dsp:nvSpPr>
        <dsp:cNvPr id="0" name=""/>
        <dsp:cNvSpPr/>
      </dsp:nvSpPr>
      <dsp:spPr>
        <a:xfrm>
          <a:off x="221456" y="3790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Derivatives </a:t>
          </a:r>
        </a:p>
      </dsp:txBody>
      <dsp:txXfrm>
        <a:off x="221456" y="3790"/>
        <a:ext cx="2719089" cy="1631453"/>
      </dsp:txXfrm>
    </dsp:sp>
    <dsp:sp modelId="{DF615506-9215-40EC-80F6-9A085FAB215F}">
      <dsp:nvSpPr>
        <dsp:cNvPr id="0" name=""/>
        <dsp:cNvSpPr/>
      </dsp:nvSpPr>
      <dsp:spPr>
        <a:xfrm>
          <a:off x="3212455" y="3790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/>
        </a:p>
      </dsp:txBody>
      <dsp:txXfrm>
        <a:off x="3212455" y="3790"/>
        <a:ext cx="2719089" cy="1631453"/>
      </dsp:txXfrm>
    </dsp:sp>
    <dsp:sp modelId="{EFAAB56D-9848-431E-B89E-0DCBD728BF57}">
      <dsp:nvSpPr>
        <dsp:cNvPr id="0" name=""/>
        <dsp:cNvSpPr/>
      </dsp:nvSpPr>
      <dsp:spPr>
        <a:xfrm>
          <a:off x="6203453" y="3790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MLD &amp; SMF</a:t>
          </a:r>
        </a:p>
      </dsp:txBody>
      <dsp:txXfrm>
        <a:off x="6203453" y="3790"/>
        <a:ext cx="2719089" cy="1631453"/>
      </dsp:txXfrm>
    </dsp:sp>
    <dsp:sp modelId="{27725E41-0A90-4C8B-9496-CA13684D607B}">
      <dsp:nvSpPr>
        <dsp:cNvPr id="0" name=""/>
        <dsp:cNvSpPr/>
      </dsp:nvSpPr>
      <dsp:spPr>
        <a:xfrm>
          <a:off x="221456" y="1907153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/>
        </a:p>
      </dsp:txBody>
      <dsp:txXfrm>
        <a:off x="221456" y="1907153"/>
        <a:ext cx="2719089" cy="1631453"/>
      </dsp:txXfrm>
    </dsp:sp>
    <dsp:sp modelId="{A61D2381-D4C0-4717-85AF-599F9D3F59F3}">
      <dsp:nvSpPr>
        <dsp:cNvPr id="0" name=""/>
        <dsp:cNvSpPr/>
      </dsp:nvSpPr>
      <dsp:spPr>
        <a:xfrm>
          <a:off x="3212455" y="1907153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BUSINESS TRUSTS</a:t>
          </a:r>
        </a:p>
      </dsp:txBody>
      <dsp:txXfrm>
        <a:off x="3212455" y="1907153"/>
        <a:ext cx="2719089" cy="1631453"/>
      </dsp:txXfrm>
    </dsp:sp>
    <dsp:sp modelId="{A5FA8B01-11C7-4F83-A865-730DA1A0BEB9}">
      <dsp:nvSpPr>
        <dsp:cNvPr id="0" name=""/>
        <dsp:cNvSpPr/>
      </dsp:nvSpPr>
      <dsp:spPr>
        <a:xfrm>
          <a:off x="6203453" y="1907153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 dirty="0"/>
        </a:p>
      </dsp:txBody>
      <dsp:txXfrm>
        <a:off x="6203453" y="1907153"/>
        <a:ext cx="2719089" cy="1631453"/>
      </dsp:txXfrm>
    </dsp:sp>
    <dsp:sp modelId="{C6825422-CB42-4DC5-86A8-13318654C58B}">
      <dsp:nvSpPr>
        <dsp:cNvPr id="0" name=""/>
        <dsp:cNvSpPr/>
      </dsp:nvSpPr>
      <dsp:spPr>
        <a:xfrm>
          <a:off x="228607" y="3814306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VALUATIONS</a:t>
          </a:r>
        </a:p>
      </dsp:txBody>
      <dsp:txXfrm>
        <a:off x="228607" y="3814306"/>
        <a:ext cx="2719089" cy="1631453"/>
      </dsp:txXfrm>
    </dsp:sp>
    <dsp:sp modelId="{38E2D58E-C840-4987-9E36-59998C1743CF}">
      <dsp:nvSpPr>
        <dsp:cNvPr id="0" name=""/>
        <dsp:cNvSpPr/>
      </dsp:nvSpPr>
      <dsp:spPr>
        <a:xfrm>
          <a:off x="3212455" y="3814306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 </a:t>
          </a:r>
        </a:p>
      </dsp:txBody>
      <dsp:txXfrm>
        <a:off x="3212455" y="3814306"/>
        <a:ext cx="2719089" cy="1631453"/>
      </dsp:txXfrm>
    </dsp:sp>
    <dsp:sp modelId="{655630F1-BD1E-41BD-BE8D-6AB5170A9B7C}">
      <dsp:nvSpPr>
        <dsp:cNvPr id="0" name=""/>
        <dsp:cNvSpPr/>
      </dsp:nvSpPr>
      <dsp:spPr>
        <a:xfrm>
          <a:off x="6203453" y="3810515"/>
          <a:ext cx="2719089" cy="16314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RECEIPT ON ISSUE OF SHARES</a:t>
          </a:r>
        </a:p>
      </dsp:txBody>
      <dsp:txXfrm>
        <a:off x="6203453" y="3810515"/>
        <a:ext cx="2719089" cy="16314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9" y="1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E4DA2C4-3C5C-4618-BBF6-F0B4530247BC}" type="datetimeFigureOut">
              <a:rPr lang="en-IN" smtClean="0"/>
              <a:t>07-09-2023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4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9" y="6456614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7274C2D-DF57-4306-9920-1CF75E139E0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89257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9" y="1"/>
            <a:ext cx="4301543" cy="34106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8DC474-3AC1-4051-8C27-77D4A4AD4FFA}" type="datetimeFigureOut">
              <a:rPr lang="en-IN" smtClean="0"/>
              <a:t>07-09-2023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435350" y="849313"/>
            <a:ext cx="305593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4" y="3271384"/>
            <a:ext cx="7941310" cy="267658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56614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9" y="6456614"/>
            <a:ext cx="4301543" cy="34106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EFF1E52-E982-4611-80A6-63CD08D3DAE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9853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FF1E52-E982-4611-80A6-63CD08D3DAE2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0689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" y="762000"/>
            <a:ext cx="8458200" cy="2362200"/>
          </a:xfrm>
        </p:spPr>
        <p:txBody>
          <a:bodyPr anchor="b">
            <a:normAutofit/>
          </a:bodyPr>
          <a:lstStyle>
            <a:lvl1pPr algn="ctr">
              <a:defRPr sz="55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09600"/>
            <a:ext cx="9144000" cy="119888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08480"/>
            <a:ext cx="9144000" cy="4668520"/>
          </a:xfrm>
        </p:spPr>
        <p:txBody>
          <a:bodyPr/>
          <a:lstStyle>
            <a:lvl1pPr algn="just">
              <a:buClr>
                <a:srgbClr val="002060"/>
              </a:buCl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658368" indent="-246888">
              <a:buClr>
                <a:srgbClr val="002060"/>
              </a:buClr>
              <a:buFont typeface="Georgia" panose="02040502050405020303" pitchFamily="18" charset="0"/>
              <a:buChar char="−"/>
              <a:defRPr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buClr>
                <a:srgbClr val="002060"/>
              </a:buClr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179576" indent="-201168">
              <a:buClr>
                <a:srgbClr val="002060"/>
              </a:buClr>
              <a:buFont typeface="Georgia" panose="02040502050405020303" pitchFamily="18" charset="0"/>
              <a:buChar char="−"/>
              <a:defRPr sz="2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43900" y="6471920"/>
            <a:ext cx="762000" cy="365760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ctr"/>
            <a:r>
              <a:rPr lang="en-US" dirty="0" err="1"/>
              <a:t>Pradip</a:t>
            </a:r>
            <a:r>
              <a:rPr lang="en-US" dirty="0"/>
              <a:t> N. </a:t>
            </a:r>
            <a:r>
              <a:rPr lang="en-US" dirty="0" err="1"/>
              <a:t>Kapasi</a:t>
            </a:r>
            <a:r>
              <a:rPr lang="en-US" dirty="0"/>
              <a:t>                                                         Chartered Accountant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r>
              <a:rPr lang="en-US"/>
              <a:t>Pradip N. Kapasi                                                         Chartered Accountant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0"/>
            <a:ext cx="8991600" cy="4267200"/>
          </a:xfrm>
        </p:spPr>
        <p:txBody>
          <a:bodyPr>
            <a:normAutofit fontScale="90000"/>
          </a:bodyPr>
          <a:lstStyle/>
          <a:p>
            <a:br>
              <a:rPr lang="en-US" sz="6000" dirty="0"/>
            </a:br>
            <a:r>
              <a:rPr lang="en-US" sz="4400" dirty="0"/>
              <a:t>Taxation </a:t>
            </a:r>
            <a:br>
              <a:rPr lang="en-US" sz="4400" dirty="0"/>
            </a:br>
            <a:r>
              <a:rPr lang="en-US" sz="4000" dirty="0"/>
              <a:t>Derivatives </a:t>
            </a:r>
            <a:br>
              <a:rPr lang="en-US" sz="4000" dirty="0"/>
            </a:br>
            <a:r>
              <a:rPr lang="en-US" sz="4000" dirty="0"/>
              <a:t> MLD &amp; SMF </a:t>
            </a:r>
            <a:br>
              <a:rPr lang="en-US" sz="4000" dirty="0"/>
            </a:br>
            <a:r>
              <a:rPr lang="en-US" sz="4000" dirty="0"/>
              <a:t> Business Trusts </a:t>
            </a:r>
            <a:br>
              <a:rPr lang="en-US" sz="4000" dirty="0"/>
            </a:br>
            <a:r>
              <a:rPr lang="en-US" sz="4000" dirty="0"/>
              <a:t>Valuation of CHC Shares</a:t>
            </a:r>
            <a:br>
              <a:rPr lang="en-US" sz="4000" dirty="0"/>
            </a:br>
            <a:r>
              <a:rPr lang="en-US" sz="4000" dirty="0"/>
              <a:t>Receipt on Issue of Shares</a:t>
            </a:r>
            <a:br>
              <a:rPr lang="en-US" sz="1200" dirty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3784600"/>
            <a:ext cx="9067800" cy="3073400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Saturday, 2</a:t>
            </a:r>
            <a:r>
              <a:rPr lang="en-US" b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nd  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September 2023 </a:t>
            </a:r>
          </a:p>
          <a:p>
            <a:pPr marL="109728" indent="0" algn="ctr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One Place, Pune</a:t>
            </a:r>
          </a:p>
          <a:p>
            <a:pPr marL="109728" indent="0" algn="ctr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National Conference on Direct Taxes</a:t>
            </a:r>
          </a:p>
          <a:p>
            <a:pPr marL="109728" indent="0" algn="ctr">
              <a:buNone/>
            </a:pP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WIRC of ICAI</a:t>
            </a:r>
          </a:p>
          <a:p>
            <a:pPr marL="109728" indent="0" algn="ctr">
              <a:buNone/>
            </a:pPr>
            <a:endParaRPr 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6" name="Footer Placeholder 4"/>
          <p:cNvSpPr txBox="1">
            <a:spLocks/>
          </p:cNvSpPr>
          <p:nvPr/>
        </p:nvSpPr>
        <p:spPr>
          <a:xfrm>
            <a:off x="3209925" y="6223000"/>
            <a:ext cx="2724150" cy="635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Pradip</a:t>
            </a:r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N. Kapasi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555212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A9B9F-5CD2-48BE-3083-61A2BA33B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Jobbing – cl.( c)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E68E1F-0FE3-0DB9-5DBF-303ECBB27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Cl. (c) for Jobbing</a:t>
            </a:r>
          </a:p>
          <a:p>
            <a:pPr lvl="1"/>
            <a:r>
              <a:rPr lang="en-US" dirty="0"/>
              <a:t> Prakash Chand Jain, 158 TTJ 332 (</a:t>
            </a:r>
            <a:r>
              <a:rPr lang="en-US" dirty="0" err="1"/>
              <a:t>Jp</a:t>
            </a:r>
            <a:r>
              <a:rPr lang="en-US" dirty="0"/>
              <a:t>.)</a:t>
            </a:r>
          </a:p>
          <a:p>
            <a:pPr lvl="1"/>
            <a:r>
              <a:rPr lang="en-US" dirty="0"/>
              <a:t>  Ram </a:t>
            </a:r>
            <a:r>
              <a:rPr lang="en-US" dirty="0" err="1"/>
              <a:t>Kishan</a:t>
            </a:r>
            <a:r>
              <a:rPr lang="en-US" dirty="0"/>
              <a:t> Gupta, 361 ITR 387 (All.)</a:t>
            </a:r>
          </a:p>
          <a:p>
            <a:pPr lvl="1"/>
            <a:r>
              <a:rPr lang="en-US" dirty="0"/>
              <a:t> First Securities (P.) Ltd, 370 ITR 72 (</a:t>
            </a:r>
            <a:r>
              <a:rPr lang="en-US" dirty="0" err="1"/>
              <a:t>Karn</a:t>
            </a:r>
            <a:r>
              <a:rPr lang="en-US" dirty="0"/>
              <a:t>.)</a:t>
            </a:r>
          </a:p>
          <a:p>
            <a:r>
              <a:rPr lang="en-US" dirty="0"/>
              <a:t>Application of s.94 (7)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BE467E-0F94-4948-4465-EBE3875C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F0A04-64BE-8494-15F7-1755ECE54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554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B1FE9-771E-BAB1-55B2-52453F88C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Forex Derivatives -I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94B3-997A-5D9F-6B63-A11894399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384800"/>
          </a:xfrm>
        </p:spPr>
        <p:txBody>
          <a:bodyPr>
            <a:noAutofit/>
          </a:bodyPr>
          <a:lstStyle/>
          <a:p>
            <a:r>
              <a:rPr lang="en-US" sz="2400" dirty="0"/>
              <a:t>Currency transactions and  loss </a:t>
            </a:r>
          </a:p>
          <a:p>
            <a:r>
              <a:rPr lang="en-US" sz="2400" dirty="0"/>
              <a:t>No specific exemption u/s  43(5)</a:t>
            </a:r>
          </a:p>
          <a:p>
            <a:r>
              <a:rPr lang="en-US" sz="2400" dirty="0"/>
              <a:t>Commodity derivatives and cl.(e)</a:t>
            </a:r>
          </a:p>
          <a:p>
            <a:r>
              <a:rPr lang="en-US" sz="2400" dirty="0"/>
              <a:t>Decisions </a:t>
            </a:r>
          </a:p>
          <a:p>
            <a:pPr lvl="1"/>
            <a:r>
              <a:rPr lang="en-US" sz="2400" dirty="0"/>
              <a:t>D. Chetan &amp; Co., 390 ITR 36(Bom), </a:t>
            </a:r>
          </a:p>
          <a:p>
            <a:pPr lvl="1"/>
            <a:r>
              <a:rPr lang="en-US" sz="2400" dirty="0"/>
              <a:t>S. </a:t>
            </a:r>
            <a:r>
              <a:rPr lang="en-US" sz="2400" dirty="0" err="1"/>
              <a:t>Vinodkumar</a:t>
            </a:r>
            <a:r>
              <a:rPr lang="en-US" sz="2400" dirty="0"/>
              <a:t> Diamonds Pvt. Ltd., 59 SOT 124 (Mum)</a:t>
            </a:r>
          </a:p>
          <a:p>
            <a:pPr lvl="1"/>
            <a:r>
              <a:rPr lang="en-US" sz="2400" dirty="0"/>
              <a:t>Mphasis Ltd., 281 Taxman 206(</a:t>
            </a:r>
            <a:r>
              <a:rPr lang="en-US" sz="2400" dirty="0" err="1"/>
              <a:t>Karn</a:t>
            </a:r>
            <a:r>
              <a:rPr lang="en-US" sz="2400" dirty="0"/>
              <a:t>), </a:t>
            </a:r>
          </a:p>
          <a:p>
            <a:pPr lvl="1"/>
            <a:r>
              <a:rPr lang="en-US" sz="2400" dirty="0" err="1"/>
              <a:t>Shankara</a:t>
            </a:r>
            <a:r>
              <a:rPr lang="en-US" sz="2400" dirty="0"/>
              <a:t> Infrastructure Materials Ltd., 67 SOT 210 (URO),</a:t>
            </a:r>
          </a:p>
          <a:p>
            <a:pPr lvl="1"/>
            <a:r>
              <a:rPr lang="en-US" sz="2400" dirty="0"/>
              <a:t>Nand Nandan Agrawal, 169 ITD 161 (Agra), </a:t>
            </a:r>
          </a:p>
          <a:p>
            <a:pPr lvl="1"/>
            <a:r>
              <a:rPr lang="en-US" sz="2400" dirty="0"/>
              <a:t>Lifestyle International Pvt. Ltd., 88 ITR (T) 79 (Bang).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37C2-10F9-AF8E-B19A-3E07D3E6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F572C-D027-B435-ACAA-D0A46E39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516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Forex Derivatives -II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Forward Contracts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Independent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Allowability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Roadblocks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Circular 3 of 2010 dt.23.03.2010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NACAS &amp; ICAI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Intergold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(I) ltd., 27 SOT 239 (Mum)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Woodward Governor’s guidelines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S.43(5)(d) and MCX SE Notification </a:t>
            </a:r>
          </a:p>
          <a:p>
            <a:pPr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2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1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B1FE9-771E-BAB1-55B2-52453F88C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Forex Derivatives -III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94B3-997A-5D9F-6B63-A11894399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8480"/>
            <a:ext cx="9144000" cy="4668520"/>
          </a:xfrm>
        </p:spPr>
        <p:txBody>
          <a:bodyPr>
            <a:noAutofit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Valuation of open contract at the year end  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Circular 3 of 2010 dt.23.03.2010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Bank of Bahrain &amp; Kuwait 132 TTJ 505 (Mum)SB)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ONGC Ltd. 322 ITR 180 (SC)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37C2-10F9-AF8E-B19A-3E07D3E6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F572C-D027-B435-ACAA-D0A46E39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5486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B1FE9-771E-BAB1-55B2-52453F88C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Netting &amp; others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394B3-997A-5D9F-6B63-A11894399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32400"/>
          </a:xfrm>
        </p:spPr>
        <p:txBody>
          <a:bodyPr>
            <a:normAutofit/>
          </a:bodyPr>
          <a:lstStyle/>
          <a:p>
            <a:r>
              <a:rPr lang="en-US" dirty="0"/>
              <a:t>Netting off two segments </a:t>
            </a:r>
          </a:p>
          <a:p>
            <a:pPr lvl="1"/>
            <a:r>
              <a:rPr lang="en-US" dirty="0"/>
              <a:t>Karnataka State Industrial Infrastructure Development Corporation Ltd., 54 ITR (T) 166 (MUM)</a:t>
            </a:r>
          </a:p>
          <a:p>
            <a:r>
              <a:rPr lang="en-US" dirty="0"/>
              <a:t>Explanation 73 loss &amp;  profit s.43(5) profit </a:t>
            </a:r>
          </a:p>
          <a:p>
            <a:pPr lvl="1"/>
            <a:r>
              <a:rPr lang="en-US" dirty="0"/>
              <a:t>Cascade Holdings (P) Ltd., 213 TTJ 491 (Mum.)</a:t>
            </a:r>
          </a:p>
          <a:p>
            <a:r>
              <a:rPr lang="en-US" dirty="0"/>
              <a:t>Security &amp; Commodity derivatives - cl.(d) and (c)</a:t>
            </a:r>
          </a:p>
          <a:p>
            <a:pPr lvl="1"/>
            <a:r>
              <a:rPr lang="en-US" dirty="0"/>
              <a:t>Vimal </a:t>
            </a:r>
            <a:r>
              <a:rPr lang="en-US" dirty="0" err="1"/>
              <a:t>Vadilal</a:t>
            </a:r>
            <a:r>
              <a:rPr lang="en-US" dirty="0"/>
              <a:t> Shah (HUF), 54 SOT 458 (</a:t>
            </a:r>
            <a:r>
              <a:rPr lang="en-US" dirty="0" err="1"/>
              <a:t>Ahd</a:t>
            </a:r>
            <a:r>
              <a:rPr lang="en-US" dirty="0"/>
              <a:t>)</a:t>
            </a:r>
          </a:p>
          <a:p>
            <a:r>
              <a:rPr lang="en-US" dirty="0"/>
              <a:t>Price fluctuations – Debtors </a:t>
            </a:r>
          </a:p>
          <a:p>
            <a:pPr lvl="1"/>
            <a:r>
              <a:rPr lang="en-US" dirty="0"/>
              <a:t>Lifestyles Enterprises (P.) Ltd, 164 ITD 306 (</a:t>
            </a:r>
            <a:r>
              <a:rPr lang="en-US" dirty="0" err="1"/>
              <a:t>Vishakha</a:t>
            </a:r>
            <a:r>
              <a:rPr lang="en-US" dirty="0"/>
              <a:t>)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E37C2-10F9-AF8E-B19A-3E07D3E6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F572C-D027-B435-ACAA-D0A46E39C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43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BB13E-4413-A3EC-775F-CCC974DE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Applicability of </a:t>
            </a:r>
            <a:r>
              <a:rPr lang="en-US" dirty="0" err="1"/>
              <a:t>Expl</a:t>
            </a:r>
            <a:r>
              <a:rPr lang="en-US" dirty="0"/>
              <a:t>. To s.73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31FE6F-BE28-3361-7C50-CA6CE81F5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56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Are Derivatives ‘shares’ ?</a:t>
            </a:r>
          </a:p>
          <a:p>
            <a:r>
              <a:rPr lang="en-US" dirty="0"/>
              <a:t>Explanation to s.73 applies to shares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Scope of Explanation to S.73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Apollo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Tyres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Ltd. 255 ITR 273 (SC)</a:t>
            </a:r>
          </a:p>
          <a:p>
            <a:r>
              <a:rPr lang="en-US" dirty="0"/>
              <a:t>Conflicting views</a:t>
            </a:r>
          </a:p>
          <a:p>
            <a:pPr lvl="1"/>
            <a:r>
              <a:rPr lang="en-US" dirty="0"/>
              <a:t>DLF  Commercial, 35 taxmann.com 280 (Del.)</a:t>
            </a:r>
          </a:p>
          <a:p>
            <a:pPr lvl="1"/>
            <a:r>
              <a:rPr lang="en-US" dirty="0"/>
              <a:t>Asian Financial, 243 Taxman 147  (Cal.)</a:t>
            </a:r>
          </a:p>
          <a:p>
            <a:pPr lvl="1"/>
            <a:r>
              <a:rPr lang="en-US" dirty="0" err="1"/>
              <a:t>Snowtex</a:t>
            </a:r>
            <a:r>
              <a:rPr lang="en-US" dirty="0"/>
              <a:t>, 414 ITR 227 (SC)</a:t>
            </a:r>
          </a:p>
          <a:p>
            <a:pPr lvl="1"/>
            <a:r>
              <a:rPr lang="en-US" dirty="0" err="1"/>
              <a:t>Upkar</a:t>
            </a:r>
            <a:r>
              <a:rPr lang="en-US" dirty="0"/>
              <a:t> Retail (P.) Ltd., 171 ITD 626(</a:t>
            </a:r>
            <a:r>
              <a:rPr lang="en-US" dirty="0" err="1"/>
              <a:t>Ahd</a:t>
            </a:r>
            <a:r>
              <a:rPr lang="en-US" dirty="0"/>
              <a:t>.)</a:t>
            </a:r>
          </a:p>
          <a:p>
            <a:pPr lvl="1"/>
            <a:r>
              <a:rPr lang="en-US" dirty="0"/>
              <a:t>Souvenir Developers (I)(P) Ltd. 138 taxmaann.com 187(Bom)</a:t>
            </a:r>
          </a:p>
          <a:p>
            <a:r>
              <a:rPr lang="en-US" dirty="0"/>
              <a:t> NCD – Explanation to s.73 – not applicable </a:t>
            </a:r>
          </a:p>
          <a:p>
            <a:pPr lvl="1"/>
            <a:r>
              <a:rPr lang="en-US" dirty="0"/>
              <a:t>New </a:t>
            </a:r>
            <a:r>
              <a:rPr lang="en-US" dirty="0" err="1"/>
              <a:t>Ambadi</a:t>
            </a:r>
            <a:r>
              <a:rPr lang="en-US" dirty="0"/>
              <a:t> Estates (P.) Ltd, 250 CTR, 75 (Mad) (HC)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430447-74BA-A028-4F52-F2B67795E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837B82-0F93-28B0-E5D8-9F5B1571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6994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FCEC5-F66D-B2FE-A73B-5183E274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25" y="381000"/>
            <a:ext cx="9144000" cy="1198880"/>
          </a:xfrm>
        </p:spPr>
        <p:txBody>
          <a:bodyPr/>
          <a:lstStyle/>
          <a:p>
            <a:r>
              <a:rPr lang="en-US" dirty="0"/>
              <a:t>Tax Audit – s.44AB - 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64384-0988-0490-A88C-1917090D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181600"/>
          </a:xfrm>
        </p:spPr>
        <p:txBody>
          <a:bodyPr>
            <a:normAutofit/>
          </a:bodyPr>
          <a:lstStyle/>
          <a:p>
            <a:r>
              <a:rPr lang="en-US" dirty="0"/>
              <a:t>Turnover of Derivative Business </a:t>
            </a:r>
          </a:p>
          <a:p>
            <a:r>
              <a:rPr lang="en-US" dirty="0"/>
              <a:t>Guidance Note of ICAI, 2022, 8</a:t>
            </a:r>
            <a:r>
              <a:rPr lang="en-US" baseline="30000" dirty="0"/>
              <a:t>th</a:t>
            </a:r>
            <a:r>
              <a:rPr lang="en-US" dirty="0"/>
              <a:t> edition paragraph 5.14(b)</a:t>
            </a:r>
          </a:p>
          <a:p>
            <a:r>
              <a:rPr lang="en-US" dirty="0"/>
              <a:t>Guidance; </a:t>
            </a:r>
          </a:p>
          <a:p>
            <a:pPr lvl="1"/>
            <a:r>
              <a:rPr lang="en-US" dirty="0"/>
              <a:t>Sum total of </a:t>
            </a:r>
          </a:p>
          <a:p>
            <a:pPr lvl="2"/>
            <a:r>
              <a:rPr lang="en-US" dirty="0"/>
              <a:t>Net credit (difference) in trades</a:t>
            </a:r>
          </a:p>
          <a:p>
            <a:pPr lvl="2"/>
            <a:r>
              <a:rPr lang="en-US" dirty="0"/>
              <a:t>Net debit (difference) in trades</a:t>
            </a:r>
          </a:p>
          <a:p>
            <a:pPr lvl="2"/>
            <a:r>
              <a:rPr lang="en-US" dirty="0"/>
              <a:t>Premium on options sales where not included in net difference</a:t>
            </a:r>
          </a:p>
          <a:p>
            <a:pPr lvl="2"/>
            <a:r>
              <a:rPr lang="en-US" dirty="0"/>
              <a:t>Difference on reverse trades</a:t>
            </a:r>
          </a:p>
          <a:p>
            <a:pPr lvl="1"/>
            <a:r>
              <a:rPr lang="en-US" dirty="0"/>
              <a:t>Expenses to be reduced</a:t>
            </a:r>
          </a:p>
          <a:p>
            <a:r>
              <a:rPr lang="en-US" dirty="0"/>
              <a:t>Difference between 7</a:t>
            </a:r>
            <a:r>
              <a:rPr lang="en-US" baseline="30000" dirty="0"/>
              <a:t>th</a:t>
            </a:r>
            <a:r>
              <a:rPr lang="en-US" dirty="0"/>
              <a:t> and 8</a:t>
            </a:r>
            <a:r>
              <a:rPr lang="en-US" baseline="30000" dirty="0"/>
              <a:t>th</a:t>
            </a:r>
            <a:r>
              <a:rPr lang="en-US" dirty="0"/>
              <a:t> edition </a:t>
            </a:r>
          </a:p>
          <a:p>
            <a:pPr lvl="1"/>
            <a:r>
              <a:rPr lang="en-US" dirty="0"/>
              <a:t>Relief for businessmen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81DBF-06F5-F79C-BD84-0C753F84E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DC645-EC88-50BD-76F3-92C03D40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5150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FCEC5-F66D-B2FE-A73B-5183E2744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25" y="381000"/>
            <a:ext cx="9144000" cy="1198880"/>
          </a:xfrm>
        </p:spPr>
        <p:txBody>
          <a:bodyPr/>
          <a:lstStyle/>
          <a:p>
            <a:r>
              <a:rPr lang="en-US" dirty="0"/>
              <a:t>Tax Audit – s.44AB - II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64384-0988-0490-A88C-1917090D8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181600"/>
          </a:xfrm>
        </p:spPr>
        <p:txBody>
          <a:bodyPr>
            <a:normAutofit/>
          </a:bodyPr>
          <a:lstStyle/>
          <a:p>
            <a:r>
              <a:rPr lang="en-US" dirty="0"/>
              <a:t>Distinct calculation norms for Futures and for Options </a:t>
            </a:r>
          </a:p>
          <a:p>
            <a:pPr lvl="1"/>
            <a:r>
              <a:rPr lang="en-US" dirty="0"/>
              <a:t>Open ended contracts</a:t>
            </a:r>
          </a:p>
          <a:p>
            <a:r>
              <a:rPr lang="en-US" dirty="0"/>
              <a:t>Buyer of option – open ended</a:t>
            </a:r>
          </a:p>
          <a:p>
            <a:r>
              <a:rPr lang="en-US" dirty="0"/>
              <a:t>Other businesses turnover </a:t>
            </a:r>
          </a:p>
          <a:p>
            <a:r>
              <a:rPr lang="en-US" dirty="0"/>
              <a:t>Books of Account – s.44A</a:t>
            </a:r>
          </a:p>
          <a:p>
            <a:r>
              <a:rPr lang="en-US" dirty="0"/>
              <a:t>Decisions of Tribunal</a:t>
            </a:r>
          </a:p>
          <a:p>
            <a:r>
              <a:rPr lang="en-US" dirty="0"/>
              <a:t>Where entered in Books of Account at full value</a:t>
            </a:r>
          </a:p>
          <a:p>
            <a:r>
              <a:rPr lang="en-US" dirty="0"/>
              <a:t>Where delivery pursued 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981DBF-06F5-F79C-BD84-0C753F84E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DC645-EC88-50BD-76F3-92C03D405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2416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DDD1D-7832-4E75-10EC-3270D5378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Non-Residents and Derivatives 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3E98-888F-DF48-8C0E-E91F4D20A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Nature and Character of income </a:t>
            </a:r>
          </a:p>
          <a:p>
            <a:r>
              <a:rPr lang="en-US" dirty="0"/>
              <a:t>Taxation of Business income </a:t>
            </a:r>
          </a:p>
          <a:p>
            <a:r>
              <a:rPr lang="en-US" dirty="0"/>
              <a:t>S.9 of ITA and DTAA</a:t>
            </a:r>
          </a:p>
          <a:p>
            <a:r>
              <a:rPr lang="en-US" dirty="0"/>
              <a:t>PE and Non- PE cases </a:t>
            </a:r>
          </a:p>
          <a:p>
            <a:pPr lvl="1"/>
            <a:r>
              <a:rPr lang="en-US" dirty="0"/>
              <a:t>Articles 5,7 and 9 of DTAA</a:t>
            </a:r>
          </a:p>
          <a:p>
            <a:r>
              <a:rPr lang="en-US" dirty="0"/>
              <a:t>Case of interest swaps </a:t>
            </a:r>
          </a:p>
          <a:p>
            <a:pPr lvl="1"/>
            <a:r>
              <a:rPr lang="en-US" dirty="0"/>
              <a:t>S.2(28A) of ITA and Article 11 of DTAA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3547E9-83AD-88AB-C6BD-A6F80B8D7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49E7D5-04B8-9EDC-7A16-59C889CBC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7120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2794E-6789-CAEA-CC1D-64128B132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Reopening and Revision 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DC5B5-E36A-55E5-02D6-10B32E522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Case of accommodation entries </a:t>
            </a:r>
          </a:p>
          <a:p>
            <a:pPr>
              <a:lnSpc>
                <a:spcPct val="150000"/>
              </a:lnSpc>
            </a:pPr>
            <a:r>
              <a:rPr lang="en-US" dirty="0"/>
              <a:t>Genuineness of transactions </a:t>
            </a:r>
          </a:p>
          <a:p>
            <a:pPr>
              <a:lnSpc>
                <a:spcPct val="150000"/>
              </a:lnSpc>
            </a:pPr>
            <a:r>
              <a:rPr lang="en-US" dirty="0"/>
              <a:t>Examination in original assessment </a:t>
            </a:r>
          </a:p>
          <a:p>
            <a:pPr>
              <a:lnSpc>
                <a:spcPct val="150000"/>
              </a:lnSpc>
            </a:pPr>
            <a:r>
              <a:rPr lang="en-US" dirty="0"/>
              <a:t>Toss of coin 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62FB58-0025-512D-C9D0-C10A5054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9C8FE-AE06-6472-C67F-21DBA66AC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950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066800"/>
          </a:xfrm>
        </p:spPr>
        <p:txBody>
          <a:bodyPr/>
          <a:lstStyle/>
          <a:p>
            <a:r>
              <a:rPr lang="en-US" dirty="0"/>
              <a:t>SYNOPSIS - I</a:t>
            </a:r>
            <a:endParaRPr lang="en-IN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7FFF4CD-0C8A-5508-EE86-94482DF394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5528330"/>
              </p:ext>
            </p:extLst>
          </p:nvPr>
        </p:nvGraphicFramePr>
        <p:xfrm>
          <a:off x="0" y="1183640"/>
          <a:ext cx="9144000" cy="5445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39569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019A2-27A8-B048-AD4F-126CB5B87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Presumptive Taxation and Derivative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B6EFA-3FAB-2E9B-A540-8DF8228578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Applicability of s.44AD of ITA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No specific exclusion for Derivative trades </a:t>
            </a:r>
          </a:p>
          <a:p>
            <a:pPr lvl="1">
              <a:lnSpc>
                <a:spcPct val="150000"/>
              </a:lnSpc>
            </a:pPr>
            <a:r>
              <a:rPr lang="en-US" dirty="0"/>
              <a:t>Business of trading in derivatives </a:t>
            </a:r>
          </a:p>
          <a:p>
            <a:pPr>
              <a:lnSpc>
                <a:spcPct val="150000"/>
              </a:lnSpc>
            </a:pPr>
            <a:r>
              <a:rPr lang="en-US" dirty="0"/>
              <a:t>8% / 6% of turnover 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9EEBC4-B273-649D-7EE4-EEDDBDE1E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6962B-20A4-E691-71FB-C9F99F4F4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5496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9736-99C8-ADB0-DAF9-C942EFAF2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Marked - to -  Market gains / loss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5277E9-7655-FEF0-82C1-26704F2F6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Open contracts at year end </a:t>
            </a:r>
          </a:p>
          <a:p>
            <a:pPr>
              <a:lnSpc>
                <a:spcPct val="150000"/>
              </a:lnSpc>
            </a:pPr>
            <a:r>
              <a:rPr lang="en-US" dirty="0"/>
              <a:t>Valuation of contracts </a:t>
            </a:r>
          </a:p>
          <a:p>
            <a:pPr>
              <a:lnSpc>
                <a:spcPct val="150000"/>
              </a:lnSpc>
            </a:pPr>
            <a:r>
              <a:rPr lang="en-US" dirty="0"/>
              <a:t>AS2 and ICDS II</a:t>
            </a:r>
          </a:p>
          <a:p>
            <a:pPr>
              <a:lnSpc>
                <a:spcPct val="150000"/>
              </a:lnSpc>
            </a:pPr>
            <a:r>
              <a:rPr lang="en-US" dirty="0"/>
              <a:t>Case of ascertained business loss</a:t>
            </a:r>
          </a:p>
          <a:p>
            <a:pPr>
              <a:lnSpc>
                <a:spcPct val="150000"/>
              </a:lnSpc>
            </a:pPr>
            <a:r>
              <a:rPr lang="en-US" dirty="0"/>
              <a:t>Prudence – AS 1 and ICDS I</a:t>
            </a:r>
          </a:p>
          <a:p>
            <a:pPr>
              <a:lnSpc>
                <a:spcPct val="150000"/>
              </a:lnSpc>
            </a:pPr>
            <a:r>
              <a:rPr lang="en-US" dirty="0"/>
              <a:t>FIFO v. LIFO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3DCF37-6C53-D4EB-EB25-6C33CE94C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F029-ADC4-99D3-BC54-412B948FB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009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067800" cy="1264920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Other aspects 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idx="1"/>
          </p:nvPr>
        </p:nvSpPr>
        <p:spPr>
          <a:xfrm>
            <a:off x="0" y="1371600"/>
            <a:ext cx="9105900" cy="5532120"/>
          </a:xfrm>
        </p:spPr>
        <p:txBody>
          <a:bodyPr>
            <a:normAutofit/>
          </a:bodyPr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Derivatives and Explanation to S.73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Scope, Apollo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Tyres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Ltd. 255 ITR 273 (SC)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Inter se set-off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Hedging profit and fiction of Explanation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Delivery -“lex non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congit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imposibilia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Bharat R.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Ruia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(H.U.F), 10 Taxman.com 265(Bom)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Derivatives and hedging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Applicability of clause (a) and (b)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Nifty and Sensex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Non security Derivatives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Dinesh K. Mehta H.U.F., 976/M/2009 dt. 30.04.2010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Derivative Contract and ‘Capital Asset’ &amp; IFOS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>
              <a:latin typeface="+mj-lt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1400" dirty="0">
              <a:latin typeface="+mj-lt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0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1800" dirty="0"/>
          </a:p>
        </p:txBody>
      </p:sp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219200"/>
          </a:xfrm>
        </p:spPr>
        <p:txBody>
          <a:bodyPr/>
          <a:lstStyle/>
          <a:p>
            <a:r>
              <a:rPr lang="en-US" dirty="0"/>
              <a:t>Mode of Settlement of Derivatives </a:t>
            </a:r>
            <a:br>
              <a:rPr lang="en-US" dirty="0"/>
            </a:br>
            <a:endParaRPr lang="en-IN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37200"/>
          </a:xfrm>
        </p:spPr>
        <p:txBody>
          <a:bodyPr>
            <a:normAutofit/>
          </a:bodyPr>
          <a:lstStyle/>
          <a:p>
            <a:r>
              <a:rPr lang="en-US" dirty="0"/>
              <a:t>Scheme of settlement up to </a:t>
            </a:r>
          </a:p>
          <a:p>
            <a:pPr lvl="1"/>
            <a:r>
              <a:rPr lang="en-US" dirty="0"/>
              <a:t>2018Cash settlement only </a:t>
            </a:r>
          </a:p>
          <a:p>
            <a:pPr lvl="1"/>
            <a:r>
              <a:rPr lang="en-US" dirty="0"/>
              <a:t>Delivery was not possible  </a:t>
            </a:r>
          </a:p>
          <a:p>
            <a:r>
              <a:rPr lang="en-US" dirty="0"/>
              <a:t>Amendments - SEBI Circular Dated 11-4-2018</a:t>
            </a:r>
          </a:p>
          <a:p>
            <a:pPr lvl="1"/>
            <a:r>
              <a:rPr lang="en-US" dirty="0"/>
              <a:t>New Framework for Derivatives settlement </a:t>
            </a:r>
          </a:p>
          <a:p>
            <a:pPr lvl="1"/>
            <a:r>
              <a:rPr lang="en-US" dirty="0"/>
              <a:t>Eligible criteria for cash settlement revised </a:t>
            </a:r>
          </a:p>
          <a:p>
            <a:pPr lvl="1"/>
            <a:r>
              <a:rPr lang="en-US" dirty="0"/>
              <a:t>Failure to result in delivery based settlement </a:t>
            </a:r>
          </a:p>
          <a:p>
            <a:pPr lvl="1"/>
            <a:r>
              <a:rPr lang="en-US" dirty="0"/>
              <a:t> 46 scrips for compulsory physical settlement </a:t>
            </a:r>
          </a:p>
          <a:p>
            <a:r>
              <a:rPr lang="en-US" dirty="0"/>
              <a:t>NSE Circular Dated 17-7-2018 –  STT @0.10%</a:t>
            </a:r>
          </a:p>
          <a:p>
            <a:pPr lvl="1"/>
            <a:r>
              <a:rPr lang="en-US" dirty="0"/>
              <a:t>Challenging levy under WP before Bombay HC</a:t>
            </a:r>
          </a:p>
          <a:p>
            <a:pPr lvl="1"/>
            <a:r>
              <a:rPr lang="en-US" dirty="0"/>
              <a:t>CBDT’s clarification on levy dt.27.08.2018</a:t>
            </a:r>
          </a:p>
          <a:p>
            <a:pPr lvl="1"/>
            <a:r>
              <a:rPr lang="en-US" dirty="0"/>
              <a:t>Decision of the court</a:t>
            </a:r>
          </a:p>
          <a:p>
            <a:pPr marL="932688" lvl="3" indent="0">
              <a:buNone/>
            </a:pPr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030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734A7-53A1-D246-E6C2-D2A7052E3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1198880"/>
          </a:xfrm>
        </p:spPr>
        <p:txBody>
          <a:bodyPr/>
          <a:lstStyle/>
          <a:p>
            <a:r>
              <a:rPr lang="en-US" dirty="0"/>
              <a:t>Delivery in pursuance of Derivatives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A807E-6350-0125-684A-8E211D648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New norms for certain scripts – 2018</a:t>
            </a:r>
          </a:p>
          <a:p>
            <a:r>
              <a:rPr lang="en-US" dirty="0"/>
              <a:t>Purchase / Acquisition </a:t>
            </a:r>
          </a:p>
          <a:p>
            <a:pPr lvl="1"/>
            <a:r>
              <a:rPr lang="en-US" dirty="0"/>
              <a:t>Impact on COA </a:t>
            </a:r>
          </a:p>
          <a:p>
            <a:pPr lvl="1"/>
            <a:r>
              <a:rPr lang="en-US" dirty="0"/>
              <a:t>Impact on profit/loss</a:t>
            </a:r>
          </a:p>
          <a:p>
            <a:r>
              <a:rPr lang="en-US" dirty="0"/>
              <a:t>Sale / Delivery</a:t>
            </a:r>
          </a:p>
          <a:p>
            <a:pPr lvl="1"/>
            <a:r>
              <a:rPr lang="en-US" dirty="0"/>
              <a:t>Impact on FVC</a:t>
            </a:r>
          </a:p>
          <a:p>
            <a:pPr lvl="1"/>
            <a:r>
              <a:rPr lang="en-US" dirty="0"/>
              <a:t>Impact on profit / loss </a:t>
            </a:r>
          </a:p>
          <a:p>
            <a:r>
              <a:rPr lang="en-US" dirty="0"/>
              <a:t>Separate contracts or same transaction</a:t>
            </a:r>
          </a:p>
          <a:p>
            <a:pPr lvl="1"/>
            <a:r>
              <a:rPr lang="en-US" dirty="0"/>
              <a:t>Linked to underlying </a:t>
            </a:r>
          </a:p>
          <a:p>
            <a:pPr lvl="1"/>
            <a:r>
              <a:rPr lang="en-US" dirty="0"/>
              <a:t>International practice </a:t>
            </a:r>
          </a:p>
          <a:p>
            <a:r>
              <a:rPr lang="en-IN" dirty="0"/>
              <a:t>Premium on option sales</a:t>
            </a:r>
          </a:p>
          <a:p>
            <a:r>
              <a:rPr lang="en-IN" dirty="0"/>
              <a:t>Position for M-to-M contracts</a:t>
            </a:r>
          </a:p>
          <a:p>
            <a:r>
              <a:rPr lang="en-IN" dirty="0"/>
              <a:t>Application of s.56(2)(x)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59D6B-922F-3967-FC46-BF8A9C46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BFC1CE-7782-D7C0-0426-B9BBC7B98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1863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81000"/>
            <a:ext cx="9144000" cy="1066800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pitchFamily="18" charset="0"/>
                <a:cs typeface="Times New Roman" pitchFamily="18" charset="0"/>
              </a:rPr>
              <a:t>Arbitrage &amp; Day Trading   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>
          <a:xfrm>
            <a:off x="0" y="950156"/>
            <a:ext cx="9144000" cy="5704644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50000"/>
              </a:lnSpc>
            </a:pPr>
            <a:r>
              <a:rPr lang="en-US" sz="4000" dirty="0">
                <a:latin typeface="Times New Roman" pitchFamily="18" charset="0"/>
              </a:rPr>
              <a:t>Arbitrage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Nature of activity  - Objectives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Char. of Income , Omega Sec. &amp; </a:t>
            </a:r>
            <a:r>
              <a:rPr lang="en-US" sz="3800" dirty="0" err="1">
                <a:latin typeface="Times New Roman" pitchFamily="18" charset="0"/>
              </a:rPr>
              <a:t>Tdg</a:t>
            </a:r>
            <a:r>
              <a:rPr lang="en-US" sz="3800" dirty="0">
                <a:latin typeface="Times New Roman" pitchFamily="18" charset="0"/>
              </a:rPr>
              <a:t>. 39-B, BCAJ 538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Speculative transactions  -  Delivery    -  Hedging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Losses  - S. 43(5) -   Explanation to s. 73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Expenses  - Credit for STT - Tax Audit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Sharing  -  TDS Deductibility </a:t>
            </a:r>
          </a:p>
          <a:p>
            <a:pPr eaLnBrk="1" hangingPunct="1">
              <a:lnSpc>
                <a:spcPct val="150000"/>
              </a:lnSpc>
            </a:pPr>
            <a:r>
              <a:rPr lang="en-US" sz="4000" dirty="0">
                <a:latin typeface="Times New Roman" pitchFamily="18" charset="0"/>
              </a:rPr>
              <a:t>Day trading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Nature of operations- Business Expl.2 to s.28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Volume , Frequency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3800" dirty="0">
                <a:latin typeface="Times New Roman" pitchFamily="18" charset="0"/>
              </a:rPr>
              <a:t>Delivery – STT  - Audit</a:t>
            </a:r>
          </a:p>
          <a:p>
            <a:pPr eaLnBrk="1" hangingPunct="1">
              <a:lnSpc>
                <a:spcPct val="75000"/>
              </a:lnSpc>
              <a:buFont typeface="Wingdings" pitchFamily="2" charset="2"/>
              <a:buNone/>
            </a:pPr>
            <a:endParaRPr lang="en-US" sz="3800" dirty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3800" dirty="0">
              <a:latin typeface="Times New Roman" pitchFamily="18" charset="0"/>
            </a:endParaRPr>
          </a:p>
          <a:p>
            <a:pPr lvl="2" eaLnBrk="1" hangingPunct="1"/>
            <a:endParaRPr lang="en-US" sz="1500" dirty="0"/>
          </a:p>
          <a:p>
            <a:pPr eaLnBrk="1" hangingPunct="1">
              <a:buFont typeface="Wingdings" pitchFamily="2" charset="2"/>
              <a:buNone/>
            </a:pPr>
            <a:endParaRPr lang="en-US" sz="1600" dirty="0"/>
          </a:p>
          <a:p>
            <a:pPr eaLnBrk="1" hangingPunct="1"/>
            <a:endParaRPr lang="en-US" sz="1800" dirty="0"/>
          </a:p>
          <a:p>
            <a:pPr eaLnBrk="1" hangingPunct="1">
              <a:buFont typeface="Wingdings" pitchFamily="2" charset="2"/>
              <a:buNone/>
            </a:pPr>
            <a:endParaRPr lang="en-US" sz="1800" dirty="0"/>
          </a:p>
          <a:p>
            <a:pPr eaLnBrk="1" hangingPunct="1"/>
            <a:endParaRPr lang="en-US" sz="2400" dirty="0"/>
          </a:p>
        </p:txBody>
      </p:sp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52850" y="6477000"/>
            <a:ext cx="1638300" cy="355600"/>
          </a:xfrm>
          <a:noFill/>
        </p:spPr>
        <p:txBody>
          <a:bodyPr/>
          <a:lstStyle/>
          <a:p>
            <a:r>
              <a:rPr lang="en-US" dirty="0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25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C0653-C776-E390-3D8D-39D784B26E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000" b="1" dirty="0"/>
          </a:p>
          <a:p>
            <a:pPr marL="109728" indent="0" algn="ctr">
              <a:buNone/>
            </a:pPr>
            <a:r>
              <a:rPr lang="en-US" sz="4000" b="1" dirty="0"/>
              <a:t> </a:t>
            </a:r>
            <a:r>
              <a:rPr lang="en-US" sz="3600" b="1" dirty="0"/>
              <a:t>MARKET LINKED DEBENTURES</a:t>
            </a:r>
          </a:p>
          <a:p>
            <a:pPr marL="109728" indent="0" algn="ctr">
              <a:buNone/>
            </a:pPr>
            <a:r>
              <a:rPr lang="en-US" sz="3600" b="1" dirty="0"/>
              <a:t>&amp; </a:t>
            </a:r>
          </a:p>
          <a:p>
            <a:pPr marL="109728" indent="0" algn="ctr">
              <a:buNone/>
            </a:pPr>
            <a:r>
              <a:rPr lang="en-US" sz="3600" b="1" dirty="0"/>
              <a:t>SPECIFIED MUTUAL FUNDS </a:t>
            </a:r>
            <a:endParaRPr lang="en-IN" sz="36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136417-4498-BDAE-E24A-145ADB08D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FDD7F-0D1F-8110-4463-41279D0F4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51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FE807-A849-286A-21EF-804CB4DD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" y="642425"/>
            <a:ext cx="9144000" cy="1198880"/>
          </a:xfrm>
        </p:spPr>
        <p:txBody>
          <a:bodyPr>
            <a:normAutofit/>
          </a:bodyPr>
          <a:lstStyle/>
          <a:p>
            <a:r>
              <a:rPr lang="en-IN" sz="3200" dirty="0"/>
              <a:t>Market Linked Debentures (MLD) - </a:t>
            </a:r>
            <a:r>
              <a:rPr lang="en-IN" sz="2400" dirty="0"/>
              <a:t>s.50AA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BC236-1FF2-D48F-2812-7B2C2611E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41305"/>
            <a:ext cx="9144000" cy="4991295"/>
          </a:xfrm>
        </p:spPr>
        <p:txBody>
          <a:bodyPr>
            <a:normAutofit fontScale="92500"/>
          </a:bodyPr>
          <a:lstStyle/>
          <a:p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W.e.f.  AY 2024-25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MLD  as defined vide Explanation </a:t>
            </a:r>
          </a:p>
          <a:p>
            <a:pPr lvl="1"/>
            <a:r>
              <a:rPr lang="en-IN" sz="2800" b="0" i="0" u="none" strike="noStrike" baseline="0" dirty="0">
                <a:latin typeface="Cambria" panose="02040503050406030204" pitchFamily="18" charset="0"/>
                <a:ea typeface="Cambria" panose="02040503050406030204" pitchFamily="18" charset="0"/>
              </a:rPr>
              <a:t>a security </a:t>
            </a:r>
            <a:r>
              <a:rPr lang="en-US" sz="2800" b="0" i="0" u="none" strike="noStrike" baseline="0" dirty="0">
                <a:latin typeface="Cambria" panose="02040503050406030204" pitchFamily="18" charset="0"/>
                <a:ea typeface="Cambria" panose="02040503050406030204" pitchFamily="18" charset="0"/>
              </a:rPr>
              <a:t>with  underlying principal component of a debt </a:t>
            </a:r>
          </a:p>
          <a:p>
            <a:pPr lvl="1"/>
            <a:r>
              <a:rPr lang="en-US" sz="2800" b="0" i="0" u="none" strike="noStrike" baseline="0" dirty="0">
                <a:latin typeface="Cambria" panose="02040503050406030204" pitchFamily="18" charset="0"/>
                <a:ea typeface="Cambria" panose="02040503050406030204" pitchFamily="18" charset="0"/>
              </a:rPr>
              <a:t>where returns linked to market returns on other securities </a:t>
            </a:r>
          </a:p>
          <a:p>
            <a:pPr lvl="1"/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2800" b="0" i="0" u="none" strike="noStrike" baseline="0" dirty="0">
                <a:latin typeface="Cambria" panose="02040503050406030204" pitchFamily="18" charset="0"/>
                <a:ea typeface="Cambria" panose="02040503050406030204" pitchFamily="18" charset="0"/>
              </a:rPr>
              <a:t>ncl. any securities classified/regulated as MLD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by SEBI.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Gains on transfer, maturity or redemption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Listed or not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Gains till amendment </a:t>
            </a:r>
          </a:p>
          <a:p>
            <a:pPr lvl="1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long-term where held for more than 12/24 months</a:t>
            </a:r>
          </a:p>
          <a:p>
            <a:pPr lvl="1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taxed as LTCG without  Indexation @10/20 %, u/s 112</a:t>
            </a:r>
          </a:p>
          <a:p>
            <a:pPr algn="l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BCF77-C520-9A04-3D87-A759A5ED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BF459-CE89-5F7E-BB93-F286E13D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2677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05766-C55B-11EE-EB45-0F27F5E5E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Specified Mutual Funds (SMF) -</a:t>
            </a:r>
            <a:r>
              <a:rPr lang="en-US" dirty="0"/>
              <a:t> </a:t>
            </a:r>
            <a:r>
              <a:rPr lang="en-US" sz="2400" dirty="0"/>
              <a:t>s.50AA </a:t>
            </a:r>
            <a:endParaRPr lang="en-IN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39AAD-5AEB-C43F-70FC-096B95717E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Units of SMF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W.e.f.  AY 2024-25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SMF defined vide Explanation </a:t>
            </a:r>
          </a:p>
          <a:p>
            <a:pPr lvl="1"/>
            <a:r>
              <a:rPr lang="en-IN" sz="2800" b="0" i="0" u="none" strike="noStrike" baseline="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 security 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with  underlying principal component of a debt </a:t>
            </a:r>
          </a:p>
          <a:p>
            <a:pPr lvl="1"/>
            <a:r>
              <a:rPr lang="en-US" sz="2800" b="0" i="0" u="none" strike="noStrike" baseline="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where returns linked to market returns on other securities 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</a:t>
            </a:r>
            <a:r>
              <a:rPr lang="en-US" sz="2800" b="0" i="0" u="none" strike="noStrike" baseline="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ncl. any securities classified/regulated as MLD </a:t>
            </a:r>
            <a:r>
              <a:rPr lang="en-US" sz="280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by SEBI.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Gains on transfer, maturity or redemption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Listed or not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Gains till amendment </a:t>
            </a:r>
          </a:p>
          <a:p>
            <a:pPr lvl="1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long-term where held for more than 12/24 months</a:t>
            </a:r>
          </a:p>
          <a:p>
            <a:pPr lvl="1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taxed as LTCG without  Indexation @10/20 %, u/s 112</a:t>
            </a:r>
          </a:p>
          <a:p>
            <a:endParaRPr lang="en-US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E7B9A-2123-41E3-A5BD-A699DAA5A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FA198-C3C2-CA02-5C38-141CABD19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028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FE807-A849-286A-21EF-804CB4DD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4" y="642425"/>
            <a:ext cx="9144000" cy="805375"/>
          </a:xfrm>
        </p:spPr>
        <p:txBody>
          <a:bodyPr>
            <a:normAutofit/>
          </a:bodyPr>
          <a:lstStyle/>
          <a:p>
            <a:r>
              <a:rPr lang="en-IN" sz="3200" dirty="0"/>
              <a:t>MLD &amp; SMF - </a:t>
            </a:r>
            <a:r>
              <a:rPr lang="en-IN" sz="2400" dirty="0"/>
              <a:t>s.50AA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4BC236-1FF2-D48F-2812-7B2C2611E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1"/>
            <a:ext cx="9144000" cy="5207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Overrides provisions  of s. 2(42A) &amp; 48 –POH &amp; COA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Amendment to deem the Gains to be Short term capital gains</a:t>
            </a:r>
          </a:p>
          <a:p>
            <a:pPr lvl="1"/>
            <a:r>
              <a:rPr lang="en-IN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IN" sz="2800" i="1" dirty="0">
                <a:latin typeface="Cambria" panose="02040503050406030204" pitchFamily="18" charset="0"/>
                <a:ea typeface="Cambria" panose="02040503050406030204" pitchFamily="18" charset="0"/>
              </a:rPr>
              <a:t>irrespective of the period of holding and tax @ </a:t>
            </a:r>
            <a:r>
              <a:rPr lang="en-IN" sz="2800" i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regular rates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Deduction for COA and Expenditure - Not for COI &amp; STT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Benefit of Indexation may be denied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Stand alone provision of s. 50AA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No amendment in s.2(42A), 48, or s.54EC,etc.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Character of Income – s.2(28A)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Year of taxation 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Tax under FA at </a:t>
            </a:r>
            <a:r>
              <a:rPr lang="en-IN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regular rates </a:t>
            </a:r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– threshold exemption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Benefit of Reinvestment oriented tax exemptions  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Rate of tax u/s.112 ?</a:t>
            </a:r>
          </a:p>
          <a:p>
            <a:pPr algn="l"/>
            <a:r>
              <a:rPr lang="en-IN" dirty="0">
                <a:latin typeface="Cambria" panose="02040503050406030204" pitchFamily="18" charset="0"/>
                <a:ea typeface="Cambria" panose="02040503050406030204" pitchFamily="18" charset="0"/>
              </a:rPr>
              <a:t>Case of regular debentures</a:t>
            </a:r>
          </a:p>
          <a:p>
            <a:pPr algn="l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BCF77-C520-9A04-3D87-A759A5ED0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BF459-CE89-5F7E-BB93-F286E13DE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67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br>
              <a:rPr lang="en-US" sz="5100" dirty="0"/>
            </a:br>
            <a:endParaRPr lang="en-US" sz="5100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dirty="0"/>
          </a:p>
          <a:p>
            <a:pPr algn="ctr" eaLnBrk="1" hangingPunct="1">
              <a:buFont typeface="Wingdings" pitchFamily="2" charset="2"/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DERIVATIVES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Security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Commodity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Forex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4000" b="1" dirty="0"/>
              <a:t>Others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4000" dirty="0"/>
          </a:p>
        </p:txBody>
      </p:sp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Pradip N. Kapasi                                Chartered Accountant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92692-4F69-2825-7DD0-FCE030AF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8982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MLDs &amp; SMF - </a:t>
            </a:r>
            <a:r>
              <a:rPr lang="en-US" sz="2700" dirty="0"/>
              <a:t>s.50AA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</a:t>
            </a: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370D2-5D47-9705-666F-FFBC41776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20837"/>
            <a:ext cx="9144000" cy="5411763"/>
          </a:xfrm>
        </p:spPr>
        <p:txBody>
          <a:bodyPr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Retroactive application for MLD - Grandfathering not provided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Prospective application for SMFs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Acceptance for Capital Gains up to 31.03.2023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Acceptance of Head of Taxation for MLDs - Capital Gains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Dealer’s transaction not covered by s. 50AA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COA not defined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Cases of Transfers not covered - s. 46, s. 47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Application of s. 50AA to cases of transfer u/s. 45(2) to s. 45(6)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IN" sz="2600" dirty="0"/>
              <a:t>Determination of FMV – s.2(22B)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2600" dirty="0"/>
              <a:t>Benefits of indexation/exchange fluctuations/ COI not provided</a:t>
            </a:r>
          </a:p>
          <a:p>
            <a:pPr marL="342900" lvl="0" indent="-342900"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2600" dirty="0"/>
              <a:t>Denial of benefit of s.48(iii) in a.45(4) cases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202834-7CA9-0179-71D2-4F980862A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6754E-1A01-BFCA-1176-6A04033B9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8662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C48DB-1FA2-67A7-3CB3-457E7E6C9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000" b="1" dirty="0"/>
          </a:p>
          <a:p>
            <a:pPr algn="ctr"/>
            <a:endParaRPr lang="en-US" sz="4000" b="1" dirty="0"/>
          </a:p>
          <a:p>
            <a:pPr marL="109728" indent="0" algn="ctr">
              <a:buNone/>
            </a:pPr>
            <a:r>
              <a:rPr lang="en-US" sz="4000" b="1" dirty="0"/>
              <a:t>UNITS OF BUSINESS TRUSTS</a:t>
            </a:r>
            <a:endParaRPr lang="en-IN" sz="4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0F9F20-3B8A-7B91-A7B5-F0487747A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303BB-FCB1-F7D0-5965-D0B828672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444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D1DF8-8ACC-E4A5-FCCF-E5B8B850F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UNITS OF BUSINESS TRUSTS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08BAA-9F9A-45AD-33CC-FFF9775341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324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Objective to curb malpractice </a:t>
            </a:r>
          </a:p>
          <a:p>
            <a:r>
              <a:rPr lang="en-US" dirty="0"/>
              <a:t>W.e.f. A.Y. 2024-25</a:t>
            </a:r>
          </a:p>
          <a:p>
            <a:r>
              <a:rPr lang="en-US" dirty="0"/>
              <a:t>S. 2(24)(</a:t>
            </a:r>
            <a:r>
              <a:rPr lang="en-US" dirty="0" err="1"/>
              <a:t>xviic</a:t>
            </a:r>
            <a:r>
              <a:rPr lang="en-US" dirty="0"/>
              <a:t>) – Income to include </a:t>
            </a:r>
            <a:r>
              <a:rPr lang="en-US" b="1" dirty="0"/>
              <a:t>specified sum -SS</a:t>
            </a:r>
          </a:p>
          <a:p>
            <a:r>
              <a:rPr lang="en-US" dirty="0"/>
              <a:t>S. 56(2)(xii) – Specified sum to be taxed as ‘IFOS’</a:t>
            </a:r>
          </a:p>
          <a:p>
            <a:r>
              <a:rPr lang="en-US" dirty="0"/>
              <a:t>S. 48(ii) – Reduction in Cost of Acquisition </a:t>
            </a:r>
          </a:p>
          <a:p>
            <a:r>
              <a:rPr lang="en-US" dirty="0"/>
              <a:t>S. 115UA(3) - No tax on BT in respect of SS</a:t>
            </a:r>
          </a:p>
          <a:p>
            <a:r>
              <a:rPr lang="en-US" dirty="0"/>
              <a:t>S. 10(23FC) – Exemption for SS for Foreign Trusts</a:t>
            </a:r>
          </a:p>
          <a:p>
            <a:r>
              <a:rPr lang="en-US" dirty="0"/>
              <a:t>S. 193- No TDS on interest by SPV to BT on securities</a:t>
            </a:r>
          </a:p>
          <a:p>
            <a:r>
              <a:rPr lang="en-US" dirty="0"/>
              <a:t>S. 197 - Possible to apply for lower or Nil deduction  by BT</a:t>
            </a:r>
          </a:p>
          <a:p>
            <a:pPr lvl="1"/>
            <a:r>
              <a:rPr lang="en-US" dirty="0"/>
              <a:t>on Income distribution to UH</a:t>
            </a:r>
          </a:p>
          <a:p>
            <a:r>
              <a:rPr lang="en-US" dirty="0"/>
              <a:t>S.2(13) – Business Trusts</a:t>
            </a:r>
          </a:p>
          <a:p>
            <a:r>
              <a:rPr lang="en-US" dirty="0"/>
              <a:t>Robbing Paul to pay Peter 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B25798-B683-D7F6-F18E-5AB7A6F2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AD80C2-8188-2DEB-F0DA-81B6F0C71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70366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7DC0B-EBC5-4926-1661-F15E7B919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SPECIFIED SUM – s.56(2)(xii) - 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ADC89-1955-F40A-CFAB-7CCF25913C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71720"/>
          </a:xfrm>
        </p:spPr>
        <p:txBody>
          <a:bodyPr>
            <a:normAutofit/>
          </a:bodyPr>
          <a:lstStyle/>
          <a:p>
            <a:r>
              <a:rPr lang="en-US" dirty="0"/>
              <a:t>Defined vide Explanations</a:t>
            </a:r>
          </a:p>
          <a:p>
            <a:r>
              <a:rPr lang="en-US" dirty="0"/>
              <a:t>Formulae based definition SS = to A- B- C</a:t>
            </a:r>
          </a:p>
          <a:p>
            <a:pPr lvl="1"/>
            <a:r>
              <a:rPr lang="en-US" dirty="0"/>
              <a:t>Negative to be Zero</a:t>
            </a:r>
          </a:p>
          <a:p>
            <a:r>
              <a:rPr lang="en-US" dirty="0"/>
              <a:t>Specified sum taxable in hands of unit holders</a:t>
            </a:r>
          </a:p>
          <a:p>
            <a:pPr lvl="1"/>
            <a:r>
              <a:rPr lang="en-US" dirty="0"/>
              <a:t>On receipt by UH from BT in respect of unit</a:t>
            </a:r>
          </a:p>
          <a:p>
            <a:pPr lvl="1"/>
            <a:r>
              <a:rPr lang="en-US" dirty="0"/>
              <a:t>Tax in  the year of receipt</a:t>
            </a:r>
          </a:p>
          <a:p>
            <a:pPr lvl="1"/>
            <a:r>
              <a:rPr lang="en-US" dirty="0"/>
              <a:t>Tax under the head ‘IFOS’</a:t>
            </a:r>
          </a:p>
          <a:p>
            <a:pPr lvl="1"/>
            <a:r>
              <a:rPr lang="en-US" dirty="0"/>
              <a:t>Tax at regular rates</a:t>
            </a:r>
          </a:p>
          <a:p>
            <a:r>
              <a:rPr lang="en-US" dirty="0"/>
              <a:t>Annual exercise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6A82E0-D03B-538B-64BF-3952C36A1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71E3E-2716-5F06-06F3-8FC80A50C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4466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B6B9F-C7CC-DF59-4A3F-DEA765949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SPECIFIED SUM - II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7F671-7566-1157-4B65-743885AB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8480"/>
            <a:ext cx="9144000" cy="4897120"/>
          </a:xfrm>
        </p:spPr>
        <p:txBody>
          <a:bodyPr>
            <a:normAutofit/>
          </a:bodyPr>
          <a:lstStyle/>
          <a:p>
            <a:r>
              <a:rPr lang="en-US" dirty="0"/>
              <a:t>A= Aggregate of all sum distributed by BT till date UH/s</a:t>
            </a:r>
          </a:p>
          <a:p>
            <a:pPr lvl="1"/>
            <a:r>
              <a:rPr lang="en-US" dirty="0" err="1"/>
              <a:t>w.r.t.</a:t>
            </a:r>
            <a:r>
              <a:rPr lang="en-US" dirty="0"/>
              <a:t> units held by him </a:t>
            </a:r>
          </a:p>
          <a:p>
            <a:pPr lvl="1"/>
            <a:r>
              <a:rPr lang="en-US" dirty="0"/>
              <a:t>during previous year / s</a:t>
            </a:r>
          </a:p>
          <a:p>
            <a:pPr lvl="1"/>
            <a:r>
              <a:rPr lang="en-US" dirty="0"/>
              <a:t>to UH who held units – </a:t>
            </a:r>
            <a:r>
              <a:rPr lang="en-US" b="1" dirty="0"/>
              <a:t>past &amp; present </a:t>
            </a:r>
            <a:endParaRPr lang="en-IN" b="1" dirty="0"/>
          </a:p>
          <a:p>
            <a:pPr lvl="1"/>
            <a:r>
              <a:rPr lang="en-IN" dirty="0"/>
              <a:t>which amount distributed is ;</a:t>
            </a:r>
          </a:p>
          <a:p>
            <a:pPr lvl="2"/>
            <a:r>
              <a:rPr lang="en-IN" dirty="0"/>
              <a:t>not an income referred in s. 10(23FC) / </a:t>
            </a:r>
            <a:r>
              <a:rPr lang="en-US" dirty="0"/>
              <a:t>(23FCA)</a:t>
            </a:r>
            <a:endParaRPr lang="en-IN" dirty="0"/>
          </a:p>
          <a:p>
            <a:pPr lvl="2"/>
            <a:r>
              <a:rPr lang="en-US" dirty="0"/>
              <a:t>not chargeable to tax u/s. 115UA(2)</a:t>
            </a:r>
          </a:p>
          <a:p>
            <a:r>
              <a:rPr lang="en-US" dirty="0"/>
              <a:t>B = issue price of unit by BT</a:t>
            </a:r>
          </a:p>
          <a:p>
            <a:pPr lvl="1"/>
            <a:r>
              <a:rPr lang="en-US" dirty="0"/>
              <a:t>Consideration paid or Market price not relevant </a:t>
            </a:r>
          </a:p>
          <a:p>
            <a:r>
              <a:rPr lang="en-US" dirty="0"/>
              <a:t>C =</a:t>
            </a:r>
            <a:r>
              <a:rPr lang="en-US" sz="2400" dirty="0"/>
              <a:t> Amount charged to tax u/s. 56(2)(xiii) in any previous year- </a:t>
            </a:r>
            <a:r>
              <a:rPr lang="en-US" sz="2400" b="1" dirty="0"/>
              <a:t>UHs</a:t>
            </a:r>
          </a:p>
          <a:p>
            <a:r>
              <a:rPr lang="en-US" sz="2400" dirty="0"/>
              <a:t>Retroactive impact of prospective provision 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D1D72E-7ED2-C389-E1EF-9AD125F75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FEE58-53F6-8AB7-8063-1F51218CC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6572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33EA9-DF0E-B45A-28A4-65553F48A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" y="457200"/>
            <a:ext cx="9105900" cy="838200"/>
          </a:xfrm>
        </p:spPr>
        <p:txBody>
          <a:bodyPr/>
          <a:lstStyle/>
          <a:p>
            <a:r>
              <a:rPr lang="en-US" dirty="0"/>
              <a:t>COA OF UNITS OF BT - 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72B67-0B3E-6806-CCD9-6781CB00F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8100" y="1308295"/>
            <a:ext cx="9144000" cy="53847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W.e.f.  01.04.2024 – Retroactive effect </a:t>
            </a:r>
          </a:p>
          <a:p>
            <a:r>
              <a:rPr lang="en-US" dirty="0"/>
              <a:t>S. 48(ii) amended by insertion of Explanation 1 and 2</a:t>
            </a:r>
          </a:p>
          <a:p>
            <a:r>
              <a:rPr lang="en-US" dirty="0"/>
              <a:t>Reduction of COA of units by an amount received by UH but not taxed in hands of BT and UH</a:t>
            </a:r>
          </a:p>
          <a:p>
            <a:r>
              <a:rPr lang="en-US" dirty="0"/>
              <a:t>Explanation 1 for removal of doubts</a:t>
            </a:r>
          </a:p>
          <a:p>
            <a:pPr lvl="1"/>
            <a:r>
              <a:rPr lang="en-US" dirty="0"/>
              <a:t>Reduction or deemed reduction of Actual COA of Units</a:t>
            </a:r>
          </a:p>
          <a:p>
            <a:pPr lvl="1"/>
            <a:r>
              <a:rPr lang="en-US" dirty="0"/>
              <a:t>By any sum received by unitholder</a:t>
            </a:r>
          </a:p>
          <a:p>
            <a:pPr lvl="1"/>
            <a:r>
              <a:rPr lang="en-US" dirty="0"/>
              <a:t>From BT in respect of units</a:t>
            </a:r>
          </a:p>
          <a:p>
            <a:pPr lvl="1"/>
            <a:r>
              <a:rPr lang="en-US" dirty="0"/>
              <a:t>Which is;</a:t>
            </a:r>
          </a:p>
          <a:p>
            <a:pPr lvl="2"/>
            <a:r>
              <a:rPr lang="en-US" dirty="0"/>
              <a:t>not an income referred to in S. 10(23FC) / (23FCA)</a:t>
            </a:r>
          </a:p>
          <a:p>
            <a:pPr lvl="2"/>
            <a:r>
              <a:rPr lang="en-US" dirty="0"/>
              <a:t>not chargeable to tax u/s. 56(2)(xii)</a:t>
            </a:r>
          </a:p>
          <a:p>
            <a:pPr lvl="2"/>
            <a:r>
              <a:rPr lang="en-US" dirty="0"/>
              <a:t>not chargeable to tax u/s. 115AU(2)</a:t>
            </a:r>
          </a:p>
          <a:p>
            <a:r>
              <a:rPr lang="en-US" dirty="0"/>
              <a:t>Reduction not in issue price of unit</a:t>
            </a:r>
          </a:p>
          <a:p>
            <a:r>
              <a:rPr lang="en-US" dirty="0"/>
              <a:t>Position for receipts by previous UHs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686E42-BF29-CDFA-8559-A63FCF774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B3278-8063-7749-4DDC-BAC45394B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19078910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A8F09-5308-38CE-6413-E8CF5BD5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COA OF UNITS OF BT - II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A271A-89D9-65A1-04C1-DA7DEF5A8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76800"/>
          </a:xfrm>
        </p:spPr>
        <p:txBody>
          <a:bodyPr/>
          <a:lstStyle/>
          <a:p>
            <a:r>
              <a:rPr lang="en-US" dirty="0"/>
              <a:t>Explanation 2 for the purposes of Explanation 1 </a:t>
            </a:r>
          </a:p>
          <a:p>
            <a:pPr lvl="1"/>
            <a:r>
              <a:rPr lang="en-US" dirty="0"/>
              <a:t>Clarification that sum received before or after s. 47 transaction to be reduced from COA in cases where it is determined u/s.49</a:t>
            </a:r>
          </a:p>
          <a:p>
            <a:pPr lvl="1"/>
            <a:r>
              <a:rPr lang="en-US" dirty="0"/>
              <a:t>Qua the Previous Owner</a:t>
            </a:r>
            <a:endParaRPr lang="en-IN" dirty="0"/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F96F21-B159-77C2-D57A-D73A417D6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E08CE-6390-A01F-D2DE-ECB67BFB4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1811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F792C-DD0B-D00C-A7B0-4EE2759549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000" b="1" dirty="0"/>
          </a:p>
          <a:p>
            <a:pPr marL="109728" indent="0" algn="ctr">
              <a:buNone/>
            </a:pPr>
            <a:r>
              <a:rPr lang="en-US" sz="4000" b="1" dirty="0"/>
              <a:t>SHARES OF CHC - S.50CA &amp;  56(2)(x)</a:t>
            </a:r>
          </a:p>
          <a:p>
            <a:pPr marL="109728" indent="0" algn="ctr">
              <a:buNone/>
            </a:pPr>
            <a:r>
              <a:rPr lang="en-US" sz="4000" b="1" dirty="0"/>
              <a:t>&amp;</a:t>
            </a:r>
          </a:p>
          <a:p>
            <a:pPr marL="109728" indent="0" algn="ctr">
              <a:buNone/>
            </a:pPr>
            <a:r>
              <a:rPr lang="en-US" sz="4000" b="1" dirty="0"/>
              <a:t>VALUATION - RULE 11UAA &amp; UAD</a:t>
            </a:r>
            <a:endParaRPr lang="en-IN" sz="4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D08741-8894-94B6-2230-551E8B165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0FF41-EA86-C30C-79D2-6A7DFDDA5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85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" y="401320"/>
            <a:ext cx="9144000" cy="1198880"/>
          </a:xfrm>
        </p:spPr>
        <p:txBody>
          <a:bodyPr>
            <a:normAutofit/>
          </a:bodyPr>
          <a:lstStyle/>
          <a:p>
            <a:r>
              <a:rPr lang="en-US" dirty="0"/>
              <a:t>FMV of Shares Not Quoted - </a:t>
            </a:r>
            <a:r>
              <a:rPr lang="en-US" sz="2200" dirty="0"/>
              <a:t>s. 50CA-I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" y="1483360"/>
            <a:ext cx="90678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W.e.f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. A.Y. 2018-19</a:t>
            </a:r>
          </a:p>
          <a:p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Insertion of s. 50CA to provide for deemed FVC 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Transfer of shares other than quoted shares</a:t>
            </a:r>
          </a:p>
          <a:p>
            <a:pPr lvl="1"/>
            <a:r>
              <a:rPr lang="en-US" sz="2000" dirty="0"/>
              <a:t>Shares held as Capital assets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FMV for s.48 deemed to be FVC,</a:t>
            </a:r>
          </a:p>
          <a:p>
            <a:pPr lvl="2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where agreed consideration less than FMV</a:t>
            </a:r>
          </a:p>
          <a:p>
            <a:pPr lvl="1"/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FMV as per Rules 11UAA and UAD </a:t>
            </a:r>
          </a:p>
          <a:p>
            <a:r>
              <a:rPr lang="en-US" dirty="0"/>
              <a:t>“Shares”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dirty="0"/>
              <a:t>All types of  shares – any company where not quoted</a:t>
            </a:r>
          </a:p>
          <a:p>
            <a:pPr lvl="1"/>
            <a:r>
              <a:rPr lang="en-US" dirty="0"/>
              <a:t>Convertible debts</a:t>
            </a:r>
          </a:p>
          <a:p>
            <a:pPr lvl="1"/>
            <a:r>
              <a:rPr lang="en-US" dirty="0"/>
              <a:t>Rights &amp; Warrants</a:t>
            </a:r>
          </a:p>
          <a:p>
            <a:r>
              <a:rPr lang="en-US" dirty="0"/>
              <a:t>‘Quoted shares’</a:t>
            </a:r>
          </a:p>
          <a:p>
            <a:r>
              <a:rPr lang="en-US" dirty="0"/>
              <a:t>S.50CA &amp; s.50D not overlapping</a:t>
            </a:r>
          </a:p>
          <a:p>
            <a:r>
              <a:rPr lang="en-US" dirty="0"/>
              <a:t>Impact of s.56(2)(x) on transferee subject to s.49(4)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6252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9144000" cy="1298526"/>
          </a:xfrm>
        </p:spPr>
        <p:txBody>
          <a:bodyPr>
            <a:normAutofit/>
          </a:bodyPr>
          <a:lstStyle/>
          <a:p>
            <a:r>
              <a:rPr lang="en-US" dirty="0"/>
              <a:t>FMV of Shares Not Quoted - </a:t>
            </a:r>
            <a:r>
              <a:rPr lang="en-US" sz="2200" dirty="0"/>
              <a:t>s. 50CA-II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05900" cy="579432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IN" sz="2600" dirty="0"/>
              <a:t>General provisions v. Special provisions </a:t>
            </a:r>
          </a:p>
          <a:p>
            <a:pPr marL="749808" lvl="1" indent="-457200">
              <a:lnSpc>
                <a:spcPct val="150000"/>
              </a:lnSpc>
            </a:pPr>
            <a:r>
              <a:rPr lang="en-IN" sz="2400" dirty="0"/>
              <a:t>S.</a:t>
            </a:r>
            <a:r>
              <a:rPr lang="en-IN" sz="2400" dirty="0">
                <a:effectLst/>
                <a:ea typeface="Calibri" panose="020F0502020204030204" pitchFamily="34" charset="0"/>
              </a:rPr>
              <a:t> </a:t>
            </a:r>
            <a:r>
              <a:rPr lang="en-IN" sz="2400" dirty="0"/>
              <a:t>45(2) to s.45(4) , 50B</a:t>
            </a:r>
          </a:p>
          <a:p>
            <a:pPr marL="457200" indent="-457200">
              <a:lnSpc>
                <a:spcPct val="150000"/>
              </a:lnSpc>
            </a:pPr>
            <a:r>
              <a:rPr lang="en-IN" sz="2600" dirty="0"/>
              <a:t>Application and relevance for No transfer cases of s.47</a:t>
            </a:r>
          </a:p>
          <a:p>
            <a:pPr marL="749808" lvl="1" indent="-457200">
              <a:lnSpc>
                <a:spcPct val="150000"/>
              </a:lnSpc>
            </a:pPr>
            <a:r>
              <a:rPr lang="en-IN" sz="2400" dirty="0"/>
              <a:t>Demerger, amalgamation, de-corporatisation &amp; others</a:t>
            </a:r>
          </a:p>
          <a:p>
            <a:pPr marL="457200" indent="-457200">
              <a:lnSpc>
                <a:spcPct val="150000"/>
              </a:lnSpc>
            </a:pPr>
            <a:r>
              <a:rPr lang="en-IN" sz="2600" dirty="0"/>
              <a:t> Business transfer of stock-in-trade</a:t>
            </a:r>
          </a:p>
          <a:p>
            <a:pPr marL="457200" indent="-457200">
              <a:lnSpc>
                <a:spcPct val="150000"/>
              </a:lnSpc>
            </a:pPr>
            <a:r>
              <a:rPr lang="en-IN" sz="2600" dirty="0"/>
              <a:t>Shares of foreign company – listed not listed</a:t>
            </a:r>
          </a:p>
          <a:p>
            <a:pPr marL="457200" indent="-457200">
              <a:lnSpc>
                <a:spcPct val="150000"/>
              </a:lnSpc>
            </a:pPr>
            <a:r>
              <a:rPr lang="en-IN" sz="2600" dirty="0"/>
              <a:t>Redemption of Preference Shares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endParaRPr lang="en-IN" sz="2200" dirty="0"/>
          </a:p>
          <a:p>
            <a:pPr marL="635508" lvl="1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n-IN" sz="1800" dirty="0"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61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EE960-6C45-C4E3-7C9F-A8799772E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760"/>
            <a:ext cx="9144000" cy="1198880"/>
          </a:xfrm>
        </p:spPr>
        <p:txBody>
          <a:bodyPr/>
          <a:lstStyle/>
          <a:p>
            <a:r>
              <a:rPr lang="en-US" dirty="0"/>
              <a:t>Derivatives – Meaning and Types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7F0C-9A50-D9ED-AECF-798DE54C6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044440"/>
          </a:xfrm>
        </p:spPr>
        <p:txBody>
          <a:bodyPr>
            <a:normAutofit/>
          </a:bodyPr>
          <a:lstStyle/>
          <a:p>
            <a:r>
              <a:rPr lang="en-US" dirty="0"/>
              <a:t>A product that derives its value from the value of an underlying asset </a:t>
            </a:r>
          </a:p>
          <a:p>
            <a:pPr lvl="1"/>
            <a:r>
              <a:rPr lang="en-US" dirty="0"/>
              <a:t>No independent value </a:t>
            </a:r>
          </a:p>
          <a:p>
            <a:pPr lvl="1"/>
            <a:r>
              <a:rPr lang="en-US" dirty="0"/>
              <a:t>Fluctuates with the value of the underlying </a:t>
            </a:r>
          </a:p>
          <a:p>
            <a:r>
              <a:rPr lang="en-US" dirty="0"/>
              <a:t>Legal acceptance  under SCRA </a:t>
            </a:r>
          </a:p>
          <a:p>
            <a:pPr lvl="1"/>
            <a:r>
              <a:rPr lang="en-US" dirty="0"/>
              <a:t>Security u/s. 2(ac)</a:t>
            </a:r>
          </a:p>
          <a:p>
            <a:r>
              <a:rPr lang="en-US" dirty="0"/>
              <a:t>Permissible trades </a:t>
            </a:r>
          </a:p>
          <a:p>
            <a:pPr lvl="1"/>
            <a:r>
              <a:rPr lang="en-US" dirty="0"/>
              <a:t>Securities – Commodity-Forex-Interest </a:t>
            </a:r>
          </a:p>
          <a:p>
            <a:r>
              <a:rPr lang="en-US" dirty="0"/>
              <a:t>Types </a:t>
            </a:r>
          </a:p>
          <a:p>
            <a:pPr lvl="1"/>
            <a:r>
              <a:rPr lang="en-US" dirty="0"/>
              <a:t>Forwards – Futures - Options - Put and Call</a:t>
            </a:r>
          </a:p>
          <a:p>
            <a:pPr lvl="1"/>
            <a:r>
              <a:rPr lang="en-US" dirty="0"/>
              <a:t>Swaps - Caps, floors, collars </a:t>
            </a:r>
          </a:p>
          <a:p>
            <a:pPr lvl="1"/>
            <a:endParaRPr lang="en-US" dirty="0"/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42C887-185E-E415-7FAE-8A252B624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9A768-4901-21F8-FB91-99DAC135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5163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5ED70-C66C-46B1-3961-9B72DFA33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09600"/>
            <a:ext cx="9144000" cy="762000"/>
          </a:xfrm>
        </p:spPr>
        <p:txBody>
          <a:bodyPr/>
          <a:lstStyle/>
          <a:p>
            <a:r>
              <a:rPr lang="en-US" dirty="0"/>
              <a:t>Valuation of unquoted shares - Rule11UAA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657258-A3EC-772B-B717-77BAA5559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71600"/>
            <a:ext cx="9144000" cy="5105400"/>
          </a:xfrm>
        </p:spPr>
        <p:txBody>
          <a:bodyPr/>
          <a:lstStyle/>
          <a:p>
            <a:r>
              <a:rPr lang="en-US" dirty="0"/>
              <a:t>FMV for s.50CA</a:t>
            </a:r>
          </a:p>
          <a:p>
            <a:r>
              <a:rPr lang="en-US" dirty="0"/>
              <a:t>On transfer of equity shares of a company </a:t>
            </a:r>
          </a:p>
          <a:p>
            <a:pPr lvl="1"/>
            <a:r>
              <a:rPr lang="en-US" dirty="0"/>
              <a:t>Other than quoted shares</a:t>
            </a:r>
          </a:p>
          <a:p>
            <a:r>
              <a:rPr lang="en-US" dirty="0"/>
              <a:t>Valuation </a:t>
            </a:r>
          </a:p>
          <a:p>
            <a:pPr lvl="1"/>
            <a:r>
              <a:rPr lang="en-US" dirty="0"/>
              <a:t>On date of transfer</a:t>
            </a:r>
          </a:p>
          <a:p>
            <a:pPr lvl="1"/>
            <a:r>
              <a:rPr lang="en-US" dirty="0"/>
              <a:t>As per Rule 11UA(1)( c)</a:t>
            </a:r>
          </a:p>
          <a:p>
            <a:r>
              <a:rPr lang="en-US" dirty="0"/>
              <a:t>FMV of equity share = (A+B+C+D-L) x (PV) * PE</a:t>
            </a:r>
          </a:p>
          <a:p>
            <a:r>
              <a:rPr lang="en-US" dirty="0"/>
              <a:t>Specific relevance o Rule 11UA(1)( c),sub-clauses (b) &amp;(c)</a:t>
            </a:r>
          </a:p>
          <a:p>
            <a:pPr lvl="1"/>
            <a:r>
              <a:rPr lang="en-US" dirty="0"/>
              <a:t>Issues attendant to Rule </a:t>
            </a:r>
          </a:p>
          <a:p>
            <a:r>
              <a:rPr lang="en-US" dirty="0"/>
              <a:t>FMV of other unquoted shares to be open market price</a:t>
            </a:r>
          </a:p>
          <a:p>
            <a:pPr lvl="1"/>
            <a:r>
              <a:rPr lang="en-US" dirty="0"/>
              <a:t>Report of MB or an Accountant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30CCC9-71BE-9892-3E24-4D888565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14EFE-5AA0-09AA-DCB6-A5846F33B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6415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D3E65-3E9B-C6E3-0627-187C0CB33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Prescribed Class Of Persons - 11UAD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C03F32-2529-D047-B39B-4AD944E6E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" y="1524000"/>
            <a:ext cx="9105900" cy="4953000"/>
          </a:xfrm>
        </p:spPr>
        <p:txBody>
          <a:bodyPr/>
          <a:lstStyle/>
          <a:p>
            <a:r>
              <a:rPr lang="en-US" dirty="0"/>
              <a:t>Exclusion of certain class from application of s.50CA</a:t>
            </a:r>
          </a:p>
          <a:p>
            <a:r>
              <a:rPr lang="en-US" dirty="0"/>
              <a:t>Transfer of shares </a:t>
            </a:r>
          </a:p>
          <a:p>
            <a:pPr lvl="1"/>
            <a:r>
              <a:rPr lang="en-US" dirty="0"/>
              <a:t>Of a company </a:t>
            </a:r>
          </a:p>
          <a:p>
            <a:pPr lvl="1"/>
            <a:r>
              <a:rPr lang="en-US" dirty="0"/>
              <a:t>Its subsidiary </a:t>
            </a:r>
          </a:p>
          <a:p>
            <a:pPr lvl="1"/>
            <a:r>
              <a:rPr lang="en-US" dirty="0"/>
              <a:t>Subsidiary of the subsidiary </a:t>
            </a:r>
          </a:p>
          <a:p>
            <a:r>
              <a:rPr lang="en-US" dirty="0"/>
              <a:t>Where BOD of company is suspended under s.241 and shares are transferred under approval of the Tribunal</a:t>
            </a:r>
          </a:p>
          <a:p>
            <a:pPr marL="41148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>
              <a:solidFill>
                <a:srgbClr val="FF0000"/>
              </a:solidFill>
            </a:endParaRPr>
          </a:p>
          <a:p>
            <a:pPr lvl="1"/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4A5AC-52EF-2579-CDAE-0C7DF45E8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08B96C-D435-9EEE-7F11-3F823D859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7536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48" y="533400"/>
            <a:ext cx="9061938" cy="1066800"/>
          </a:xfrm>
        </p:spPr>
        <p:txBody>
          <a:bodyPr>
            <a:normAutofit/>
          </a:bodyPr>
          <a:lstStyle/>
          <a:p>
            <a:r>
              <a:rPr lang="en-US" dirty="0"/>
              <a:t>Rule 11UA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0302"/>
            <a:ext cx="9067800" cy="5638800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Application to issue of fresh capital 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Immovable property – foreign land, stock-in-trade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Revaluation of other assets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Valuation of interest in LLP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Treatment of tax  disclosures 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Cross holding of shares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r>
              <a:rPr lang="en-US" dirty="0"/>
              <a:t>Fresh issue of shares by a closely held company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</a:pPr>
            <a:endParaRPr lang="en-IN" dirty="0"/>
          </a:p>
          <a:p>
            <a:pPr marL="635508" lvl="1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endParaRPr lang="en-IN" sz="2800" dirty="0">
              <a:effectLst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Pradip N. Kapasi 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814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1FD15-5934-6065-7043-583182B81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sz="4000" b="1" dirty="0"/>
          </a:p>
          <a:p>
            <a:pPr marL="109728" indent="0" algn="ctr">
              <a:buNone/>
            </a:pPr>
            <a:endParaRPr lang="en-US" sz="4000" b="1" dirty="0"/>
          </a:p>
          <a:p>
            <a:pPr marL="109728" indent="0" algn="ctr">
              <a:buNone/>
            </a:pPr>
            <a:r>
              <a:rPr lang="en-US" sz="4000" b="1" dirty="0"/>
              <a:t>RECEIPT ON ISSUE OF SHARES –S.56(2)(</a:t>
            </a:r>
            <a:r>
              <a:rPr lang="en-US" sz="4000" b="1" dirty="0" err="1"/>
              <a:t>viib</a:t>
            </a:r>
            <a:r>
              <a:rPr lang="en-US" sz="4000" b="1" dirty="0"/>
              <a:t>)</a:t>
            </a:r>
            <a:endParaRPr lang="en-IN" sz="40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00C4A-51DD-1D2B-84CE-4ABE812F0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672FA-9F81-FA56-E2AD-2943B0EA9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48297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Receipt on issue of shares -</a:t>
            </a:r>
            <a:r>
              <a:rPr lang="en-US" sz="3600" dirty="0"/>
              <a:t> s.56(2)(</a:t>
            </a:r>
            <a:r>
              <a:rPr lang="en-US" sz="3600" dirty="0" err="1"/>
              <a:t>viib</a:t>
            </a:r>
            <a:r>
              <a:rPr lang="en-US" sz="3600" dirty="0"/>
              <a:t>)-I</a:t>
            </a:r>
            <a:br>
              <a:rPr lang="en-US" dirty="0"/>
            </a:br>
            <a:endParaRPr lang="en-IN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144000" cy="5156200"/>
          </a:xfrm>
        </p:spPr>
        <p:txBody>
          <a:bodyPr>
            <a:normAutofit/>
          </a:bodyPr>
          <a:lstStyle/>
          <a:p>
            <a:r>
              <a:rPr lang="en-US" dirty="0"/>
              <a:t>W.e.f. 01.04.2024</a:t>
            </a:r>
          </a:p>
          <a:p>
            <a:r>
              <a:rPr lang="en-US" sz="2400" dirty="0"/>
              <a:t>Receipt from a person </a:t>
            </a:r>
            <a:r>
              <a:rPr lang="en-US" sz="2400" b="1" dirty="0"/>
              <a:t>including Non-Resident </a:t>
            </a:r>
          </a:p>
          <a:p>
            <a:pPr lvl="1"/>
            <a:r>
              <a:rPr lang="en-US" sz="2200" dirty="0"/>
              <a:t>by company in which public are not substantially interested </a:t>
            </a:r>
          </a:p>
          <a:p>
            <a:pPr lvl="1"/>
            <a:r>
              <a:rPr lang="en-US" sz="2200" dirty="0"/>
              <a:t>of any consideration for issue of shares </a:t>
            </a:r>
          </a:p>
          <a:p>
            <a:pPr lvl="1"/>
            <a:r>
              <a:rPr lang="en-US" sz="2200" dirty="0"/>
              <a:t>that exceeds the Face Value of the shares from any person</a:t>
            </a:r>
          </a:p>
          <a:p>
            <a:r>
              <a:rPr lang="en-US" sz="2400" dirty="0"/>
              <a:t>To be taxed under IFOS where the receipt exceeds FMV of shares</a:t>
            </a:r>
          </a:p>
          <a:p>
            <a:pPr lvl="1"/>
            <a:r>
              <a:rPr lang="en-US" sz="2200" dirty="0"/>
              <a:t>Rule 11UA or substantiated value  </a:t>
            </a:r>
          </a:p>
          <a:p>
            <a:pPr lvl="1"/>
            <a:r>
              <a:rPr lang="en-US" sz="2200" dirty="0"/>
              <a:t> Issues in determination of  values </a:t>
            </a:r>
          </a:p>
          <a:p>
            <a:pPr lvl="1"/>
            <a:r>
              <a:rPr lang="en-US" sz="2200" dirty="0"/>
              <a:t>Anti-abuse provision </a:t>
            </a:r>
          </a:p>
          <a:p>
            <a:pPr lvl="1"/>
            <a:r>
              <a:rPr lang="en-US" sz="2200" dirty="0"/>
              <a:t>Related  party transactions </a:t>
            </a:r>
          </a:p>
          <a:p>
            <a:pPr lvl="1"/>
            <a:r>
              <a:rPr lang="en-US" sz="2200" dirty="0"/>
              <a:t>Holding ; subsidiary transactions with business motive</a:t>
            </a:r>
            <a:r>
              <a:rPr lang="en-IN" sz="2200" dirty="0"/>
              <a:t>Receipt</a:t>
            </a:r>
          </a:p>
          <a:p>
            <a:pPr lvl="1"/>
            <a:r>
              <a:rPr lang="en-IN" sz="2200" dirty="0"/>
              <a:t>Approved under FEMA</a:t>
            </a:r>
            <a:endParaRPr lang="en-US" sz="2200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932688" lvl="3" indent="0">
              <a:buNone/>
            </a:pPr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US" dirty="0"/>
          </a:p>
          <a:p>
            <a:pPr lvl="3"/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31972836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108BB-D879-0964-6131-7DC39CE9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Receipt on issue of shares -</a:t>
            </a:r>
            <a:r>
              <a:rPr lang="en-US" sz="3600" dirty="0"/>
              <a:t> s.56(2)(</a:t>
            </a:r>
            <a:r>
              <a:rPr lang="en-US" sz="3600" dirty="0" err="1"/>
              <a:t>viib</a:t>
            </a:r>
            <a:r>
              <a:rPr lang="en-US" sz="3600" dirty="0"/>
              <a:t>)-II</a:t>
            </a:r>
            <a:br>
              <a:rPr lang="en-US" dirty="0"/>
            </a:b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5A6D7-15C3-F07E-2E24-C0A68E9F8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Case of RNOR – Amendment in S. 9(1) and S. 56(2)</a:t>
            </a:r>
          </a:p>
          <a:p>
            <a:r>
              <a:rPr lang="en-IN" dirty="0"/>
              <a:t>Receipt form NR was not covered </a:t>
            </a:r>
          </a:p>
          <a:p>
            <a:pPr lvl="1"/>
            <a:r>
              <a:rPr lang="en-IN" sz="2800" i="1" dirty="0"/>
              <a:t>Ruchi J. Oil (P) Ltd, 129 taxmann.com 432 (Indore)</a:t>
            </a:r>
          </a:p>
          <a:p>
            <a:r>
              <a:rPr lang="en-IN" dirty="0"/>
              <a:t>Share Application Money from Non-resident</a:t>
            </a:r>
          </a:p>
          <a:p>
            <a:pPr lvl="1"/>
            <a:r>
              <a:rPr lang="en-IN" sz="2800" i="1" dirty="0" err="1"/>
              <a:t>Edulink</a:t>
            </a:r>
            <a:r>
              <a:rPr lang="en-IN" sz="2800" i="1" dirty="0"/>
              <a:t> (P) Ltd., 178 ITD 174 (Bang)</a:t>
            </a:r>
          </a:p>
          <a:p>
            <a:r>
              <a:rPr lang="en-IN" dirty="0"/>
              <a:t>Case of RNOR – Amendment in S. 9(1) and S. 56(2)</a:t>
            </a:r>
          </a:p>
          <a:p>
            <a:r>
              <a:rPr lang="en-IN" dirty="0">
                <a:effectLst/>
                <a:ea typeface="Calibri" panose="020F0502020204030204" pitchFamily="34" charset="0"/>
              </a:rPr>
              <a:t>Receipt of shares upon conversion</a:t>
            </a:r>
          </a:p>
          <a:p>
            <a:r>
              <a:rPr lang="en-IN" i="1" dirty="0"/>
              <a:t> </a:t>
            </a:r>
            <a:r>
              <a:rPr lang="en-IN" dirty="0">
                <a:effectLst/>
                <a:ea typeface="Calibri" panose="020F0502020204030204" pitchFamily="34" charset="0"/>
              </a:rPr>
              <a:t>Clause (x) &amp; (</a:t>
            </a:r>
            <a:r>
              <a:rPr lang="en-IN" dirty="0" err="1">
                <a:effectLst/>
                <a:ea typeface="Calibri" panose="020F0502020204030204" pitchFamily="34" charset="0"/>
              </a:rPr>
              <a:t>xb</a:t>
            </a:r>
            <a:r>
              <a:rPr lang="en-IN" dirty="0">
                <a:effectLst/>
                <a:ea typeface="Calibri" panose="020F0502020204030204" pitchFamily="34" charset="0"/>
              </a:rPr>
              <a:t>) of Section 47 are not referred in the exemption proviso in Section 56(2)(x)</a:t>
            </a:r>
          </a:p>
          <a:p>
            <a:endParaRPr lang="en-IN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299C9-4AE3-577B-CA33-79DF5B94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56763-6A78-B41B-49EC-78807291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97930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DA223F-4609-5713-FCCC-C1BBCD7B0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IN" dirty="0">
                <a:effectLst/>
                <a:ea typeface="Calibri" panose="020F0502020204030204" pitchFamily="34" charset="0"/>
              </a:rPr>
              <a:t>Whether Section 56(2)(x) applies in respect of shares received upon conversions?</a:t>
            </a:r>
          </a:p>
          <a:p>
            <a:r>
              <a:rPr lang="en-IN" dirty="0">
                <a:effectLst/>
                <a:ea typeface="Calibri" panose="020F0502020204030204" pitchFamily="34" charset="0"/>
              </a:rPr>
              <a:t>Right / Bonus issue</a:t>
            </a:r>
          </a:p>
          <a:p>
            <a:pPr lvl="1"/>
            <a:r>
              <a:rPr lang="en-IN" sz="2800" dirty="0">
                <a:effectLst/>
                <a:ea typeface="Calibri" panose="020F0502020204030204" pitchFamily="34" charset="0"/>
              </a:rPr>
              <a:t>Sudhir Menon (HUF) (ITAT Mumbai)  - S. 56(2)(vii) does not apply to bonus &amp; rights shares offered on a proportionate basis even if the offer price is less than the FMV of the shares. </a:t>
            </a:r>
          </a:p>
          <a:p>
            <a:pPr lvl="1"/>
            <a:r>
              <a:rPr lang="en-IN" sz="2800" dirty="0">
                <a:effectLst/>
                <a:ea typeface="Calibri" panose="020F0502020204030204" pitchFamily="34" charset="0"/>
              </a:rPr>
              <a:t>The Bombay High Court has admitted the Revenue’s appeal in this case.</a:t>
            </a:r>
          </a:p>
          <a:p>
            <a:pPr lvl="1"/>
            <a:r>
              <a:rPr lang="en-IN" sz="2800" dirty="0">
                <a:effectLst/>
                <a:ea typeface="Calibri" panose="020F0502020204030204" pitchFamily="34" charset="0"/>
              </a:rPr>
              <a:t>DCIT vs. </a:t>
            </a:r>
            <a:r>
              <a:rPr lang="en-IN" sz="2800" dirty="0" err="1">
                <a:effectLst/>
                <a:ea typeface="Calibri" panose="020F0502020204030204" pitchFamily="34" charset="0"/>
              </a:rPr>
              <a:t>Dr.</a:t>
            </a:r>
            <a:r>
              <a:rPr lang="en-IN" sz="2800" dirty="0">
                <a:effectLst/>
                <a:ea typeface="Calibri" panose="020F0502020204030204" pitchFamily="34" charset="0"/>
              </a:rPr>
              <a:t> Rajan Pal – addition of ` 12.49 crores in respect of bonus shares - bonus shares can never be considered as received without consideration or for inadequate consideration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12186F-A137-9E5F-9A4D-A5AE95FB2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CF804-8492-DE4F-669F-E654EEFC3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B23FC8F-9BDB-5818-1757-AADFF0173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2" y="848518"/>
            <a:ext cx="9144000" cy="1198563"/>
          </a:xfrm>
        </p:spPr>
        <p:txBody>
          <a:bodyPr>
            <a:noAutofit/>
          </a:bodyPr>
          <a:lstStyle/>
          <a:p>
            <a:r>
              <a:rPr lang="en-US" dirty="0"/>
              <a:t>Receipt on issue of shares - s.56(2)(</a:t>
            </a:r>
            <a:r>
              <a:rPr lang="en-US" dirty="0" err="1"/>
              <a:t>viib</a:t>
            </a:r>
            <a:r>
              <a:rPr lang="en-US" dirty="0"/>
              <a:t>)-III</a:t>
            </a: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479281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108BB-D879-0964-6131-7DC39CE9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Receipt on issue of shares -</a:t>
            </a:r>
            <a:r>
              <a:rPr lang="en-US" sz="3600" dirty="0"/>
              <a:t> s.56(2)(</a:t>
            </a:r>
            <a:r>
              <a:rPr lang="en-US" sz="3600" dirty="0" err="1"/>
              <a:t>viib</a:t>
            </a:r>
            <a:r>
              <a:rPr lang="en-US" sz="3600" dirty="0"/>
              <a:t>)-IV</a:t>
            </a:r>
            <a:br>
              <a:rPr lang="en-US" dirty="0"/>
            </a:br>
            <a:endParaRPr lang="en-IN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5A6D7-15C3-F07E-2E24-C0A68E9F8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1450" indent="-171450">
              <a:lnSpc>
                <a:spcPct val="150000"/>
              </a:lnSpc>
            </a:pPr>
            <a:r>
              <a:rPr lang="en-IN" dirty="0"/>
              <a:t>Buyback of shares</a:t>
            </a:r>
          </a:p>
          <a:p>
            <a:pPr marL="464058" lvl="1" indent="-171450">
              <a:lnSpc>
                <a:spcPct val="150000"/>
              </a:lnSpc>
            </a:pPr>
            <a:r>
              <a:rPr lang="en-IN" dirty="0"/>
              <a:t>Vora Financial Services P. Ltd. (ITAT Mumbai) –</a:t>
            </a:r>
          </a:p>
          <a:p>
            <a:pPr marL="464058" lvl="1" indent="-171450">
              <a:lnSpc>
                <a:spcPct val="150000"/>
              </a:lnSpc>
            </a:pPr>
            <a:r>
              <a:rPr lang="en-IN" dirty="0"/>
              <a:t>shares bought back NOT the  capital asset of company</a:t>
            </a:r>
          </a:p>
          <a:p>
            <a:pPr marL="171450" indent="-171450">
              <a:lnSpc>
                <a:spcPct val="150000"/>
              </a:lnSpc>
            </a:pPr>
            <a:r>
              <a:rPr lang="en-IN" dirty="0"/>
              <a:t>Shares of foreign company deriving value from Indian assets</a:t>
            </a:r>
          </a:p>
          <a:p>
            <a:pPr marL="464058" lvl="1" indent="-171450">
              <a:lnSpc>
                <a:spcPct val="150000"/>
              </a:lnSpc>
            </a:pPr>
            <a:r>
              <a:rPr lang="en-IN" dirty="0"/>
              <a:t>Character of Income and DTAA </a:t>
            </a:r>
          </a:p>
          <a:p>
            <a:endParaRPr lang="en-IN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8299C9-4AE3-577B-CA33-79DF5B94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A56763-6A78-B41B-49EC-78807291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0798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B406F-8052-ACFF-C1AF-BB376F9EEC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sz="4800" b="1" dirty="0"/>
          </a:p>
          <a:p>
            <a:pPr marL="109728" indent="0">
              <a:buNone/>
            </a:pPr>
            <a:endParaRPr lang="en-US" sz="4800" b="1" dirty="0"/>
          </a:p>
          <a:p>
            <a:pPr marL="109728" indent="0">
              <a:buNone/>
            </a:pPr>
            <a:r>
              <a:rPr lang="en-US" sz="4800" b="1" dirty="0"/>
              <a:t>                THANK YOU </a:t>
            </a:r>
            <a:endParaRPr lang="en-IN" sz="48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014E6D-FFFF-A6ED-1A11-2F4AD28EF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1C457-1A64-1B0A-6240-E71609122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/>
              <a:t>Pradip N. Kapasi                                                         Chartered Accountant</a:t>
            </a:r>
          </a:p>
        </p:txBody>
      </p:sp>
    </p:spTree>
    <p:extLst>
      <p:ext uri="{BB962C8B-B14F-4D97-AF65-F5344CB8AC3E}">
        <p14:creationId xmlns:p14="http://schemas.microsoft.com/office/powerpoint/2010/main" val="4286088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3F90E-C43F-D1C2-211D-62CCA593B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Income – s.28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717EE2-1592-A54C-963E-9F9BEEDDF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Regular business </a:t>
            </a:r>
          </a:p>
          <a:p>
            <a:r>
              <a:rPr lang="en-US" dirty="0"/>
              <a:t>Speculation business – Explanation 2</a:t>
            </a:r>
          </a:p>
          <a:p>
            <a:pPr lvl="1"/>
            <a:r>
              <a:rPr lang="en-US" dirty="0"/>
              <a:t>where speculative transactions constitute business </a:t>
            </a:r>
          </a:p>
          <a:p>
            <a:pPr lvl="1"/>
            <a:r>
              <a:rPr lang="en-US" dirty="0"/>
              <a:t>deemed to be distinct and separate from other business</a:t>
            </a:r>
          </a:p>
          <a:p>
            <a:pPr lvl="2"/>
            <a:r>
              <a:rPr lang="en-US" dirty="0"/>
              <a:t> books of account</a:t>
            </a:r>
          </a:p>
          <a:p>
            <a:pPr lvl="2"/>
            <a:r>
              <a:rPr lang="en-US" dirty="0"/>
              <a:t> tax treatment </a:t>
            </a:r>
          </a:p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46D643-B3CA-55DA-27A8-6A1E1390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DE46B-4FE5-0705-BE37-52B8D73E8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661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43882-023D-A7BC-7C3B-B5C72BE9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Speculation Losses – s. 73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09899-9A56-8E8E-C28F-799408582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Denial of set-off of losses </a:t>
            </a:r>
          </a:p>
          <a:p>
            <a:r>
              <a:rPr lang="en-US" dirty="0"/>
              <a:t>Set-off only against profit and gains of speculation business</a:t>
            </a:r>
          </a:p>
          <a:p>
            <a:r>
              <a:rPr lang="en-US" dirty="0"/>
              <a:t>Losses when carried forward </a:t>
            </a:r>
          </a:p>
          <a:p>
            <a:pPr lvl="2"/>
            <a:r>
              <a:rPr lang="en-US" dirty="0"/>
              <a:t>set-off only against profits and gains of speculation business</a:t>
            </a:r>
          </a:p>
          <a:p>
            <a:r>
              <a:rPr lang="en-US" dirty="0"/>
              <a:t>Carry forward for 4 years only</a:t>
            </a:r>
          </a:p>
          <a:p>
            <a:r>
              <a:rPr lang="en-US" dirty="0"/>
              <a:t>Priority of set-off for losses – over depreciation and SRE</a:t>
            </a:r>
          </a:p>
          <a:p>
            <a:r>
              <a:rPr lang="en-US" dirty="0"/>
              <a:t>Explanation to s.73</a:t>
            </a:r>
          </a:p>
          <a:p>
            <a:pPr lvl="1"/>
            <a:r>
              <a:rPr lang="en-US" dirty="0"/>
              <a:t>Losses of company </a:t>
            </a:r>
          </a:p>
          <a:p>
            <a:pPr lvl="2"/>
            <a:r>
              <a:rPr lang="en-US" dirty="0"/>
              <a:t>On purchase and sale of shares</a:t>
            </a:r>
          </a:p>
          <a:p>
            <a:pPr lvl="3"/>
            <a:r>
              <a:rPr lang="en-US" dirty="0"/>
              <a:t>Deemed to be speculative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2D612-0F07-BD0C-0883-A241715C8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EA119-3749-565B-6A83-C87504AC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76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4B4DD-93CF-33FA-BEBC-3E9938CB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0320"/>
            <a:ext cx="9144000" cy="1788160"/>
          </a:xfrm>
        </p:spPr>
        <p:txBody>
          <a:bodyPr/>
          <a:lstStyle/>
          <a:p>
            <a:r>
              <a:rPr lang="en-US" dirty="0"/>
              <a:t>Speculative Transaction – s.43(5)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1163D-B97E-5C07-B6BB-2B35692D5C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384800"/>
          </a:xfrm>
        </p:spPr>
        <p:txBody>
          <a:bodyPr>
            <a:normAutofit/>
          </a:bodyPr>
          <a:lstStyle/>
          <a:p>
            <a:r>
              <a:rPr lang="en-US" dirty="0"/>
              <a:t>Contract for purchase or sale settled without actual delivery or transfer  </a:t>
            </a:r>
          </a:p>
          <a:p>
            <a:pPr lvl="1"/>
            <a:r>
              <a:rPr lang="en-US" dirty="0"/>
              <a:t>Commodity – Stocks -Shares - Scrips</a:t>
            </a:r>
          </a:p>
          <a:p>
            <a:r>
              <a:rPr lang="en-US" dirty="0"/>
              <a:t>Exhaustive definition </a:t>
            </a:r>
          </a:p>
          <a:p>
            <a:r>
              <a:rPr lang="en-US" dirty="0"/>
              <a:t>Exceptions </a:t>
            </a:r>
          </a:p>
          <a:p>
            <a:pPr lvl="1"/>
            <a:r>
              <a:rPr lang="en-US" dirty="0"/>
              <a:t>hedging in course of manufacturing or merchandising business </a:t>
            </a:r>
          </a:p>
          <a:p>
            <a:pPr lvl="1"/>
            <a:r>
              <a:rPr lang="en-US" dirty="0"/>
              <a:t>hedging for holding of stocks and shares </a:t>
            </a:r>
          </a:p>
          <a:p>
            <a:pPr lvl="1"/>
            <a:r>
              <a:rPr lang="en-US" dirty="0"/>
              <a:t>hedging by a member of a forward market or stock exchange </a:t>
            </a:r>
          </a:p>
          <a:p>
            <a:pPr lvl="2"/>
            <a:r>
              <a:rPr lang="en-US" dirty="0"/>
              <a:t>Jobbing arbitrage </a:t>
            </a:r>
          </a:p>
          <a:p>
            <a:pPr lvl="1"/>
            <a:r>
              <a:rPr lang="en-US" dirty="0"/>
              <a:t>trading in security derivatives </a:t>
            </a:r>
          </a:p>
          <a:p>
            <a:pPr lvl="1"/>
            <a:r>
              <a:rPr lang="en-US" dirty="0"/>
              <a:t>trading in commodity derivatives 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7B4665-F6BB-C82B-C1EC-81786CF96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8C6EB-F342-A4A6-E1DD-EE88CD7BD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341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23D4E-EE9C-75B5-ED8A-A383A217F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 Derivatives – cl.(d)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00A028-B670-2EAC-D368-3B8FC5D7C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Eligible transactions – Explanation 1</a:t>
            </a:r>
          </a:p>
          <a:p>
            <a:pPr lvl="1"/>
            <a:r>
              <a:rPr lang="en-US" dirty="0"/>
              <a:t>trading in derivatives </a:t>
            </a:r>
          </a:p>
          <a:p>
            <a:pPr lvl="2"/>
            <a:r>
              <a:rPr lang="en-US" dirty="0"/>
              <a:t>S.2(ac) of SCRA</a:t>
            </a:r>
          </a:p>
          <a:p>
            <a:r>
              <a:rPr lang="en-US" dirty="0"/>
              <a:t>On a recognized stock exchange </a:t>
            </a:r>
          </a:p>
          <a:p>
            <a:pPr lvl="1"/>
            <a:r>
              <a:rPr lang="en-US" dirty="0"/>
              <a:t>S.2(5) of SCRA</a:t>
            </a:r>
          </a:p>
          <a:p>
            <a:pPr lvl="1"/>
            <a:r>
              <a:rPr lang="en-US" dirty="0"/>
              <a:t>Electronically </a:t>
            </a:r>
          </a:p>
          <a:p>
            <a:pPr lvl="1"/>
            <a:r>
              <a:rPr lang="en-US" dirty="0"/>
              <a:t>On screen-based systems </a:t>
            </a:r>
          </a:p>
          <a:p>
            <a:pPr lvl="1"/>
            <a:r>
              <a:rPr lang="en-US" dirty="0"/>
              <a:t>Through Stockbroker, sub-broker, intermediary </a:t>
            </a:r>
          </a:p>
          <a:p>
            <a:pPr lvl="2"/>
            <a:r>
              <a:rPr lang="en-US" dirty="0"/>
              <a:t>Registered Under SEBI</a:t>
            </a:r>
          </a:p>
          <a:p>
            <a:pPr lvl="1"/>
            <a:r>
              <a:rPr lang="en-US" dirty="0"/>
              <a:t>In accordance with </a:t>
            </a:r>
          </a:p>
          <a:p>
            <a:pPr lvl="2"/>
            <a:r>
              <a:rPr lang="en-US" dirty="0"/>
              <a:t>SEBI, SCRA, Depositories Act</a:t>
            </a:r>
          </a:p>
          <a:p>
            <a:pPr lvl="1"/>
            <a:r>
              <a:rPr lang="en-US" dirty="0"/>
              <a:t>Time stamped contract note</a:t>
            </a:r>
          </a:p>
          <a:p>
            <a:pPr lvl="1"/>
            <a:r>
              <a:rPr lang="en-US" dirty="0" err="1"/>
              <a:t>Beariing</a:t>
            </a:r>
            <a:r>
              <a:rPr lang="en-US" dirty="0"/>
              <a:t> Unique CIN and PAN</a:t>
            </a:r>
          </a:p>
          <a:p>
            <a:r>
              <a:rPr lang="en-US" dirty="0"/>
              <a:t>By mutual funds or banks</a:t>
            </a:r>
          </a:p>
          <a:p>
            <a:pPr lvl="1"/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2C76E4-0AB8-1A56-AA5E-8911E442F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95BAF1-BC19-0D2F-56B2-3534683E7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7096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6CE33E-F76C-3E0E-AAD4-97B145026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Commodity Derivatives – cl.(e)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DCF559-6E3F-C9EB-8CA4-CB83F43E0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8480"/>
            <a:ext cx="9144000" cy="4668520"/>
          </a:xfrm>
        </p:spPr>
        <p:txBody>
          <a:bodyPr/>
          <a:lstStyle/>
          <a:p>
            <a:r>
              <a:rPr lang="en-US" dirty="0"/>
              <a:t>Defined in Chapter VII of Finance Act, 2013</a:t>
            </a:r>
          </a:p>
          <a:p>
            <a:r>
              <a:rPr lang="en-US" dirty="0"/>
              <a:t>Trading in commodity derivatives </a:t>
            </a:r>
          </a:p>
          <a:p>
            <a:r>
              <a:rPr lang="en-US" dirty="0"/>
              <a:t>On a recognized stock exchange </a:t>
            </a:r>
          </a:p>
          <a:p>
            <a:r>
              <a:rPr lang="en-US" dirty="0"/>
              <a:t>Chargeable to CTT – Ch. VII of Financial Act, 2013</a:t>
            </a:r>
          </a:p>
          <a:p>
            <a:pPr lvl="1"/>
            <a:r>
              <a:rPr lang="en-US" dirty="0"/>
              <a:t>exception for agricultural derivatives </a:t>
            </a:r>
          </a:p>
          <a:p>
            <a:r>
              <a:rPr lang="en-US" dirty="0"/>
              <a:t>Eligible transaction on lines similar to cl.(d)</a:t>
            </a:r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D58852-A600-E75F-9997-31CCFADF5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2618D0-2D77-58B6-1BEF-71DEB4F24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/>
              <a:t>Pradip N. Kapasi                                                         Chartered Accountant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6911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6892</TotalTime>
  <Words>3446</Words>
  <Application>Microsoft Office PowerPoint</Application>
  <PresentationFormat>On-screen Show (4:3)</PresentationFormat>
  <Paragraphs>589</Paragraphs>
  <Slides>48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7" baseType="lpstr">
      <vt:lpstr>Calibri</vt:lpstr>
      <vt:lpstr>Cambria</vt:lpstr>
      <vt:lpstr>Georgia</vt:lpstr>
      <vt:lpstr>Symbol</vt:lpstr>
      <vt:lpstr>Times New Roman</vt:lpstr>
      <vt:lpstr>Trebuchet MS</vt:lpstr>
      <vt:lpstr>Wingdings</vt:lpstr>
      <vt:lpstr>Wingdings 2</vt:lpstr>
      <vt:lpstr>Urban</vt:lpstr>
      <vt:lpstr> Taxation  Derivatives   MLD &amp; SMF   Business Trusts  Valuation of CHC Shares Receipt on Issue of Shares </vt:lpstr>
      <vt:lpstr>SYNOPSIS - I</vt:lpstr>
      <vt:lpstr> </vt:lpstr>
      <vt:lpstr>Derivatives – Meaning and Types</vt:lpstr>
      <vt:lpstr>Business Income – s.28</vt:lpstr>
      <vt:lpstr>Speculation Losses – s. 73</vt:lpstr>
      <vt:lpstr>Speculative Transaction – s.43(5)</vt:lpstr>
      <vt:lpstr>Security Derivatives – cl.(d)</vt:lpstr>
      <vt:lpstr>Commodity Derivatives – cl.(e)</vt:lpstr>
      <vt:lpstr>Jobbing – cl.( c)</vt:lpstr>
      <vt:lpstr>Forex Derivatives -I </vt:lpstr>
      <vt:lpstr>Forex Derivatives -II</vt:lpstr>
      <vt:lpstr>Forex Derivatives -III </vt:lpstr>
      <vt:lpstr>Netting &amp; others </vt:lpstr>
      <vt:lpstr>Applicability of Expl. To s.73</vt:lpstr>
      <vt:lpstr>Tax Audit – s.44AB - I</vt:lpstr>
      <vt:lpstr>Tax Audit – s.44AB - II</vt:lpstr>
      <vt:lpstr>Non-Residents and Derivatives  </vt:lpstr>
      <vt:lpstr>Reopening and Revision </vt:lpstr>
      <vt:lpstr>Presumptive Taxation and Derivative</vt:lpstr>
      <vt:lpstr>Marked - to -  Market gains / loss</vt:lpstr>
      <vt:lpstr>Other aspects </vt:lpstr>
      <vt:lpstr>Mode of Settlement of Derivatives  </vt:lpstr>
      <vt:lpstr>Delivery in pursuance of Derivatives</vt:lpstr>
      <vt:lpstr>Arbitrage &amp; Day Trading   </vt:lpstr>
      <vt:lpstr>PowerPoint Presentation</vt:lpstr>
      <vt:lpstr>Market Linked Debentures (MLD) - s.50AA</vt:lpstr>
      <vt:lpstr>Specified Mutual Funds (SMF) - s.50AA </vt:lpstr>
      <vt:lpstr>MLD &amp; SMF - s.50AA</vt:lpstr>
      <vt:lpstr>MLDs &amp; SMF - s.50AA   </vt:lpstr>
      <vt:lpstr>PowerPoint Presentation</vt:lpstr>
      <vt:lpstr>UNITS OF BUSINESS TRUSTS</vt:lpstr>
      <vt:lpstr>SPECIFIED SUM – s.56(2)(xii) - I</vt:lpstr>
      <vt:lpstr>SPECIFIED SUM - II</vt:lpstr>
      <vt:lpstr>COA OF UNITS OF BT - I</vt:lpstr>
      <vt:lpstr>COA OF UNITS OF BT - II</vt:lpstr>
      <vt:lpstr>PowerPoint Presentation</vt:lpstr>
      <vt:lpstr>FMV of Shares Not Quoted - s. 50CA-I</vt:lpstr>
      <vt:lpstr>FMV of Shares Not Quoted - s. 50CA-II</vt:lpstr>
      <vt:lpstr>Valuation of unquoted shares - Rule11UAA</vt:lpstr>
      <vt:lpstr>Prescribed Class Of Persons - 11UAD</vt:lpstr>
      <vt:lpstr>Rule 11UA </vt:lpstr>
      <vt:lpstr>PowerPoint Presentation</vt:lpstr>
      <vt:lpstr>Receipt on issue of shares - s.56(2)(viib)-I </vt:lpstr>
      <vt:lpstr>Receipt on issue of shares - s.56(2)(viib)-II </vt:lpstr>
      <vt:lpstr>Receipt on issue of shares - s.56(2)(viib)-III </vt:lpstr>
      <vt:lpstr>Receipt on issue of shares - s.56(2)(viib)-IV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pc2</dc:creator>
  <cp:lastModifiedBy>Pradip Kapasi</cp:lastModifiedBy>
  <cp:revision>1639</cp:revision>
  <cp:lastPrinted>2023-05-02T11:15:53Z</cp:lastPrinted>
  <dcterms:created xsi:type="dcterms:W3CDTF">2006-08-16T00:00:00Z</dcterms:created>
  <dcterms:modified xsi:type="dcterms:W3CDTF">2023-09-07T11:58:47Z</dcterms:modified>
</cp:coreProperties>
</file>